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61" r:id="rId4"/>
    <p:sldId id="262" r:id="rId5"/>
    <p:sldId id="266" r:id="rId6"/>
    <p:sldId id="265" r:id="rId7"/>
    <p:sldId id="263" r:id="rId8"/>
    <p:sldId id="264" r:id="rId9"/>
    <p:sldId id="260" r:id="rId10"/>
    <p:sldId id="258" r:id="rId11"/>
    <p:sldId id="259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25" autoAdjust="0"/>
  </p:normalViewPr>
  <p:slideViewPr>
    <p:cSldViewPr>
      <p:cViewPr varScale="1">
        <p:scale>
          <a:sx n="81" d="100"/>
          <a:sy n="81" d="100"/>
        </p:scale>
        <p:origin x="10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58390-A323-4316-A5EC-B032EED374F1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CFBDA-46D0-4657-AED3-1B6727476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3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Presentation for Name That Metal! Activity&gt; 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08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 left:</a:t>
            </a:r>
            <a:r>
              <a:rPr lang="en-US" baseline="0" dirty="0" smtClean="0"/>
              <a:t> coiled copper pipe; top right: aluminum foil; middle: zinc; bottom left: iron ore pellets; bottom right: brass pot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39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Copper</a:t>
            </a:r>
            <a:r>
              <a:rPr lang="en-US" baseline="0" dirty="0" smtClean="0"/>
              <a:t> penny is shown only for scale.</a:t>
            </a:r>
          </a:p>
          <a:p>
            <a:r>
              <a:rPr lang="en-US" dirty="0" smtClean="0"/>
              <a:t>Show a photo of brown fused aluminum oxides</a:t>
            </a:r>
            <a:r>
              <a:rPr lang="en-US" baseline="0" dirty="0" smtClean="0"/>
              <a:t> at http://sandblastingabrasives.com/brown-aluminum-oxide-sandblasting-abrasive-coarser-grades-12-through-240-50-lbs-or-more-772.html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0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33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00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use</a:t>
            </a:r>
            <a:r>
              <a:rPr lang="en-US" baseline="0" dirty="0" smtClean="0"/>
              <a:t> photos: copper timpani/drum, aluminum beverage can, copper battery, brass zipper, iron bridge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82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49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CFBDA-46D0-4657-AED3-1B6727476B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56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6000" cap="none" spc="15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6000" cap="none" spc="15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16E843D-A33F-4720-8138-5E24D620344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8C5D7C0-2DFE-478F-AB11-E1B13C6F4B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cap="none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0800"/>
            <a:ext cx="3924300" cy="3486150"/>
          </a:xfrm>
        </p:spPr>
        <p:txBody>
          <a:bodyPr/>
          <a:lstStyle/>
          <a:p>
            <a:pPr algn="l"/>
            <a:r>
              <a:rPr lang="en-US" sz="8000" b="1" dirty="0" smtClean="0"/>
              <a:t>Name </a:t>
            </a:r>
            <a:r>
              <a:rPr lang="en-US" sz="8000" b="1" dirty="0" smtClean="0"/>
              <a:t>That Metal! </a:t>
            </a:r>
            <a:endParaRPr lang="en-US" sz="8000" b="1" dirty="0"/>
          </a:p>
        </p:txBody>
      </p:sp>
      <p:pic>
        <p:nvPicPr>
          <p:cNvPr id="4100" name="Picture 4" descr="choices,decision making,decisions,emoticons,emotions,expressions,faces,question marks,questions,smiley,smiley face,smiley faces,smileys,smilie,smilie face,smilie faces,smilies,smily,smily face,smily faces,symbols,thinking,thoughtfu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09600"/>
            <a:ext cx="370522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66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3029" y="312738"/>
            <a:ext cx="8381260" cy="1054394"/>
          </a:xfrm>
        </p:spPr>
        <p:txBody>
          <a:bodyPr/>
          <a:lstStyle/>
          <a:p>
            <a:r>
              <a:rPr lang="en-US" sz="4400" b="1" dirty="0" smtClean="0"/>
              <a:t>Uses</a:t>
            </a:r>
            <a:endParaRPr lang="en-US" sz="4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103724"/>
              </p:ext>
            </p:extLst>
          </p:nvPr>
        </p:nvGraphicFramePr>
        <p:xfrm>
          <a:off x="302854" y="1752600"/>
          <a:ext cx="6707546" cy="4648200"/>
        </p:xfrm>
        <a:graphic>
          <a:graphicData uri="http://schemas.openxmlformats.org/drawingml/2006/table">
            <a:tbl>
              <a:tblPr firstRow="1" firstCol="1" bandRow="1"/>
              <a:tblGrid>
                <a:gridCol w="1297346"/>
                <a:gridCol w="5410200"/>
              </a:tblGrid>
              <a:tr h="460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Metal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Uses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293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copper (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Cu)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Electrical wiring, pipes, building construction, radiators, brakes, gutters,  roofs, electric motors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aluminum (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Al)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Packaging (cans, foils, bottle tops), airplanes, cars (wheels, impellers, hoods, mirrors), construction (casting, pipes, skylights, rods, ladders)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0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zinc (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Zn)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Batteries, paint, rubber, toothpaste, automotive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parts, 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electrical and hardware industries, window and door frames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1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iron (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Fe)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Machinery,  buildings, railings, tools (tie-rods, bolts, straps), bridges, kitchen appliances, automobile parts, ship frames</a:t>
                      </a: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brass</a:t>
                      </a:r>
                      <a:endParaRPr lang="en-US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Zippers, locks, bearings,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gears, mirrors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musical instruments, fixtures,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art, 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plumbing,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cable connectors and fittings</a:t>
                      </a:r>
                      <a:endParaRPr lang="en-US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973" marR="679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AutoShape 12" descr="data:image/jpeg;base64,/9j/4AAQSkZJRgABAQAAAQABAAD/2wCEAAkGBhQSERQSEhQVFBUVFxUaFxgYGBkZGhkdFRgYFhgWGRgYHiceGhojGRYZHy8gIycpLCwsGB8xNTAqNSYrLCkBCQoKDgwOGg8PGiwkHyQ0LywwKiwsKiwsLy8tNDEsKiwsNCwsLCwsLC0vLSwpLC8tLCwsLCwsLCwsLDQpLC0sLP/AABEIAMUBAAMBIgACEQEDEQH/xAAcAAACAwEBAQEAAAAAAAAAAAAABgQFBwMCAQj/xABIEAACAQIEBAMEBwUFBwIHAAABAhEAAwQSITEFBkFREyJhMnGBkQcjQlKhscEUM2KC8CRyktHhFjRTY6Ky8RXCQ3N0o7PD0v/EABoBAAIDAQEAAAAAAAAAAAAAAAACAQMEBQb/xAAyEQACAQIEAwcDBAIDAAAAAAAAAQIDEQQSITFBUfATImFxgaGxkcHRBRTh8SPyMmKi/9oADAMBAAIRAxEAPwDcaKKKACiiigAooooAKKKKACiiuGOxi2rb3XMKilj7lE0AeOI8UtWENy8621HVj+A6k+gpLx/0t2gSLFp7n8THIPgNW+YFIWNx+I4niC52BOUfZtrOwHfuepq64Dy7ZKXLtzPcS0JMeUOZyhVG8FtJ23qbCZi4tfSZiGP7q0B/Of1FXGC53c+3bWOsFh+c1SpYw+USEtnsLUqP5g+c+/8ACvfFcKtjI4CtbcSGHQ9VJAE+hgSPdUNPgTfmO+E40jjUFfxHzH61YKwOo1pB4dxEGMlwqezaj57ir/D8bysFur4bHZt0b4/+DS3a3GWowUVzs3gw/OulMAUUUUAFFFFABRRRQAUUUUAFFFFABRRRQAUUUUAFFFFABRRRQAUUUUAFFFFABWWc1/SCuLu3MBhyDbNu6Gu/fdFJyJ6Ajfr003v/AKWuYGwuAYIcr32FoEbgEEuR65QRP8VYDgb7WnW4k5kYMP691VTqZWkbsPhHWg5L0N35P4ItvDWiB7ahz/Nqv4EfjUHKMLcFgpNlywLezNtiWUz0dHGWf4VP2qYeSOLWsVhbbWoAVQpX7pURHu7elW3FcAHUNlDFJMHqpEMvxGvvUVdc59hO4xg7dlUKTda43lLDMAIJzZRAY6RrpPTSK68M4piE+qxdtfCuHItwJBRjoudCMpH9HSa4cW5jwnDjaS6zLbuFmtsFLGySNTH2rTAnQT1+BgefLGZnuXsPcT7BW4pVQIg5PbJH8QLDpUtior8ThrZutakYe+p1Un6puxUnW3PZtPUVZ8Oxh1w2JUj0bcHoR/mKx76ReZP2vHvibUooCqhEqxCT5tNRJJMU3fRrzW2MVsHf8122pay/UgboT26R3IOmsjaYWsaVy/jGtXDYuGSsZT3Vjofgf1prrPcTjIW3eJgrauSewVSQfgRTdy1xxcZhreITZwZ9GUlWHzBpFpoWb6lpRRRUgFFFFABRRRQAUUUUAFFFFABRRRQAUUUUAFFFFABRRRQAUUUUAFFFFAGVfTz+7wk7eJcn/Cv6TWe8I4XnhiNNq0H6er0WsKP+Y5/6aWMLxOyuHV0bQjLBAkGNZHedZ91Yq/8AyPV/ozj2dnuQuGcZu8LxPiWjNp/bXpE7frP+oO48ucz2cZbFy0wkiSs6j/Mev/ivzrxTH5iex6VF4Rx29hH8Sw+WCCVJ0M+k+m419aajVdrMzfqeBhnz03ryNR+l3ku7ftL4K5mtM7W1G9xHktaXvcRsxC/aVjElYrJuXLYGcPoQ0QdCI3B7Gtb4D9Mdm9bFvFqoJ0IPmGmsyBI+I+NWONt8PxZzzauE9WCO3oM6Mt0/zE1r0kjz0oSjrYxzieGU+zvTt9FvJtzD3DjL4KHKRaQ6MZ1lh0Egb7AGelM9jC4LDeZFtIfvABT/AInYt+NVHHuerag5DnPYbadz1HoNO9GkURGnOo+6jz9IPGRZwhtKfNdGUeiaFm+IHyamP6C7zHhrA7LfuBfcQpP4k1i9/jF/EYgEMfEchQBrudFjqJ3r9I8l8H/ZsHbtkAMRmeAB5m1JgUid3cvqQ7NKJeUUUU5QFFFFABRRRQAUUUUAFFFFABRRRQAUUUUAFFFFABRRRQAUUUUAFFFFAGPfT5c/3Uf3z+VY+LxGlbJ9NWBN69YAMZUYkaSZIGkkCaRrHDEtCVt5yOpYZvhIj5VkqvvHo8Bh5ypqS0XMV7t49QR75qRjOHBVHmhtDkYQTOnlI3EinHDcVVcwe0c3skEjy6+cREhiPLPSWqJiFwjN5bdy0SNQpSJ+PT+Xp8aaEdNRcTLvWjK/sJLWXUHQgHt+Uj8q52rzLsWFOZ4ZY0AvXFgyJtnrI3DRtInLt8K6pw60Nf2hgNIHhmYGhGqe/X1p7IxWnuhVs45upY+6p1rDXb5VLS6tMesAk6/CmPDYHDEFA9wkiJKtlAOpkCN56jrTbhsFbVvFYwtsMATAHm9qANgAdu5oULlrqZY3kxe5G5bt4XJjcVtnRLS9blx2ARV6nWST2B9a34Vg7vc4hxHBkApZs37WS2YjKHVmuaH2iFGh2AA9+xcb5ms4VZut5j7KLq7e5eg9TA9as0ic2pJ1pLKvJIscTilQSxj8T8qzzmb6YksMUsorMPvGfmE0H+KqHmznS7iQV/d2+ltDqf777n3CB796zfE2iTAGvYf6VU6y2Ruj+mTSzVHbwR+geQef7fELZDZUvL7STEjoygmY703V+UrfCLy3IjwnUZpZghA6Hed9PTrFNnB/pXx+GAFxhfVcsreEOARIIYakERrruKZT5maeFafcP0DRS5yZzvZ4jaL25R19u2TJHqD1X1pjqxO5kacXZhRRRUkBRRRQAUUUUAFFFFABRRRQAUUUUAFFFFABRRRQBl3P2PQ4xkuJmyKmU/3gGIOoMe4jf0FJ+GANxdDGYGPQeY/CAau+fH/tt89iv4ItJDcUJY5Q0aAAbnNvp6qGFYpO8z2NBRo4aO+qXHn/AGNWL4fauqRcW3nUCW3IJEkys9dYalrG4BFIyknU+XXoYB1J9Dt767Yg3ikKpCzsiHrpqd+p3mqXE3mzAZnNz7WhkdSIbU96ubSOW7yO+GQlwp7wNCs69CJ+dXy8JsyARJPWSYGmoAOskwO5ilC5bvoC5CqCYObLJJkwesxVtZ4vat2iWk3eiqYGgMnN0H2RH8R6ilQ2eMbPb7jBxPidrCWwF0Y9JkafmBr7zJpeTjT411snxQS0WwjGJ9QOu5JOg12paxeOa65dzJPyA6AegGlOWD4a+Csggf2m+s+tq2dh6Mfz/umXUrGOqu07q3fX0GLA8XtcMU27Fzx8Sf3l+55ks/wWh9pu5Px0gVVY3j6Xblwpm8zDzucztEgmTrqYgbAdtqV0diwSRr5dSABJmZPr19/en7lnlIKwuPMKsktAJzaAgH92uh1bUydPZmt3n5HRoQp4XZXlz57fRfk+cL5Za7o5KAx5Y+sMgkGDsp7+/arUctWrQDDLbVfE8y5ix9c41uiBqqiO5BFMeHtzb8pGUT5mBCyAQDBANzrLGB7Xl2FL/E8XqzWrjMxV1N15ysPLKqo2ySrDYDKdxsWS2LHJ1W83Dhw69/QrsTw20qh2C21ScgugBzGsIB+6JMwdXBCySDVXxngQxKeJhouXLYnKokspE6/wlTPWDmUHYDxjeB3rzm9ir+SzOlxvafuLdvr6dOutOnJ1ywiZLWcJqDnEkCQQ07SGJeOgZu2jJ23KpRjKN4625LTy69jJ+WuYLmBxCXrZMdR3E6ofWv0twPjVvFWUvWjKuoPu9D7jI+FYf9JnKPgXP2i2ItXWIcDZLnf3MNfnXr6K+b3w98YZictxvLv5WO4P8LR8CJ708XZ2ObiKWaOZdL+DfqK5YbEB1DLt/WldatOcFFFFABRRRQAUUUUAFFFFABRRRQAUUUUAFFFFAGC/SnjvCx91GDDNlcQPaBUAQSY3BHwpd4RxyJyIqSTLMvit7OgCiN/N6b1of0u8BF85xAe2YU+jKpyn0kGslwVo5msusNoYIbdTMeUE6qWEjvWWyUj0XaVJ4eLe1rbctC84hx12EO1widncWk0/5drWNOtWHA+Ds9l7rfVoWUEoBbBTXMcxl5mJ91UuG4dNxVUAEkABYnUiPvMdfdWm3bQwdtWDW0W2ClzNmLN0hMkuSREDONTTSuZqCjfM9bdehn3PiW0e1YRYW2nlAGQHNqXjV2JOstHwGyZjLo080x0/We80xcy4q1cvOyZiDAtr5fKFEDMV0Zup31J33pXvYBp1YAnoamNtha8Zylm+hO5ZsLdxmGtN7L3rSmexcSPjtWn42wbme+291mI9FBhR/hA/GsbCOjAg6gggqdQQZBkbGa1zC8VbE8Os3DAuMLoOUQJV3EgdOhjb3U0rWEwubtUmvAWuCcL/AGjEnTyKSSemh0HxrVOKYi0FW14WcuM4BbKqICAxYn7Qfyk6kgyZ2pF5G9lsxjKWzHtBkmoXEOY/HvshBZc4dVmM2UQLUjUBrfbdo9KzwfA7mIp5YKS8+W/XyOycyC/eKhfFRQwYgZbVqI3ZtCIETqYAgaVPt4yw5zWsjvoPEZT4cppFpAPrHAaBHfQ9KTr2HN4L4ZN1Im3aRMtsD0sgy5HdyFnaa+4XCX7clmy5QAyOx28oK3bsgW1K9FiY69bvI5qcm0p6LktOvZc7nvj9+215WuG5ccE6Mw1B75dEAIPlUz3IIpq5ewF05HeLYAJtpG4jpbGyEbs0SCdTVPdvWXey9vI51yMACBlIDBLZPlI3z3IUSSAKZsFxNQQhY5WbzNvv95vaukbSYHo1I7X1NkZy7NxhHbn9lw6XIl43h1vF4ZrLCVZDBnbUhW3glG0JPTXrWMYXBvhsVBEPb8UH1i2+U/hW35lQ6ZgGaIJ+0RESAModQBBgzlMACk/njgwYpjFHsmHGhPhXAbaO0bFSwBnXaTTGPdNcOH464ljynzfke2jBil4KyN9kqRqp7OreX1EVpVq6GAYbGsC5E4xbKHDX9JM2j91j9kHprt8e9aPyvxzFLf8ACxFoeGQfrVYESNjlOokb1endXOPVpqDt14DzRXlXB1GteqkpCiiigAooooAKKK8u4Ak7UAeqKUF+kS2XIyaTAM+sdqtk5otTBkH4e6ai5Y6U1ui5oquXj9n78fA1ItcTtNtcU/EVImVkmivKuDsZr1QQIPOaTdvDuqke9QP0JrNrmBtvcTxB1iRuJ00gEnfaD7q1Lm7Ck3Sw7L8Qwymsp4kSCe4P5Vjr92SZ6/8ASVGrQlTZKHDPAuLdGZgugz2yoVtl1bKhAJ+6N6g8f5ja9czMwLjZbfmVdACyn2FMAAsATAiQKpcVmdhmf2jALEmT3noNd658v4U3cUtvzakg6SR5SdgDGtTGTm0UVaEMPGXFrXr6EbFK5J+zJ6akz67n4aVy/YgsF8qDu51PuUamtDxHKVz2bFtEJ9q7eaI9yrmY/HSqvCfRGLjxcxyZzrC2yxPxZlmtmWnDTc4MquIrXkk0hM/9YRCpS2LmUzF0Ao0bfVg6jrqa0Tlqw7WGFzLnDliFAAHjqt4Qo9kecj4HtUT/AGBwOGeLuKdyNYHhINO4zMfnV3a4jgku+MjNmZFWC4CsqaA5YExG47VXOcXoacJSqweezKi7gGXx0TQ3Sh+Guc+7y6++NzXDhPDsGhBN0PcBmWlYPSAfWmN+N2SZVUnvJO8evpVbjMFh8SZdcjH7dvQ/EHRvwPrWRx10Z6CNe0U5xY34TjCJbzIFYMYhTlAdtXBjXK0BwBB3Ewtc73C2xJ/tEZV1yL9gdSREW4mTILehpEHL+Jw8tZP7RaPteESHgGQSntKwOoZcwB9JBs8BzFdKgeMi25M+XIGBIzSiatcmAbYIAJGjLBp0m9GZXOEbypr14/37sb8Hy3YtQFRGWTmChsqkEjcybjR3zEEAjKDp7bh72lHhId/aJBuDrr0tiARMzpqRtUDhvMKuQqZvEAIJMB20JyBPYtrpmCkZvL7B1NWgv5CQClyR0BZQ6wdG1N4j0EgrHkBqWhYzlzv4Pj17+Z7wlzPaytcBVRkYicsk7QD5iCw10Gkw8ae72NUf2e5B8VXUsfvuCBKnYXBJ11DAz0qnfExcdLVs2jqWJIkA7ktMW116HrEmqJVNx2Y7G3ChSYJMspGk6MoaQCZVYGopM9i2WFU023Zb204+XTM+4djWsXc2UHLIZWEgzoykf1tTzyxe8QQceVt/8PMysg+7mY6gDSQaXOKcHWHugMSSSVG2pOZhAbQE94E+0ah4fFjIyrZkKJY5iSBoJJA0Hwp4ycXY59SlGqro2fg/MeFsnwsPcTTUgEsPUkkxPuk1fYLnXDO/htcto0wAXUk+4AyPjX51Qh2AW1mJIAUMxLEmANIpotco3sOQ74WzchQzAtcOSdYiYcjqRIBq5TcuBhqYeENW316n6ABr7WJ4D6Rb2Gugmyio0SFLnQbQhOnwFaZy5zrh8YvkYBuqk/1+NPfgZXTaVxgoooqSs8u0CT0qo5n4h4WFu3PuqxHvgx+NSuO4nw8Pcfsv6gUoc6Y03OGg9bgH422aPwqeFwWskjFrHMV5GDAgkEHUSNO9WS8/Ymc3kJiJIJ0kHq3p+Jr2/D8oA8IH1qx4Hwa1cNzxLBIRJ9rL31nTttXNjNt2R7WthoU455bIrP8Abq+WLjRj90kL8jP51Z8G58xN24LZZFGVjOQGSI0199R+duFWbCWvCUqWUkyD0O4k7evWlXBYW7Ie2pMTOmkHQz6GnvJXRn/xvK2rp+HDY09OasUm4tXB/DKH5a1Z4X6RWGl23dT1XzflIPxFZauJaYtFlfY25Mk/wmfN7t/fXReP3l0PQ6yB8RqJmoVSaNE8LhJbx+hsVrmyziNDcRzEQT4b/FToapONcm2386u6ZuhTPl9TBBj1g1nrcyP9pVPvX/Wj/bG+qMltsisCCBmjXsCYB9RrTZ8ytJGdYdYd3oTt6dL2JeCTDMzBnUlGIBfNBgnzKsQFJ7z6xtVslwQQmIKA6kW/DST/ACrVbwjktnw6XA65nBbITqF1gn1IEx2r0/KOIH2J9xFVarY3xUZ6zs2S7nCFbV719ter+u+2lS+C4CzavKyrmMOvnPl8ykebMYI1Bg+6q3/0HEJaZz5cusTqQPQf1pUvBF3QHw7jHYgIx+UCovK5dkouLT+xNxy2XueJbsImgnRdxuQFAUDYbdPWoPGLAFgXHth0zAREEAzJU9CG/M1b4TgF8xmtsk/ehI/xEVY8T4HntG0HTYABZuEkGdBbB1n1plGUtWJOpRpxUINfOnuZhjuCFQLls57baqw/Xsah4bGvbM6nuK0XhPBhhrgs3Q7pdBMsVtqrKQreXzt1EzFdOP8AJlvwfFS0gDh10a6TORypnRPbUdDNWqDOfUrU949e/gK+B5g2KtB/Kr7hfNzC+hLe2QHOms6Ak7kgkan1pBxPDsiF0fMBk7D2x110I7VytXW017xGuq9NPWPzpruJkkqdfR7vQeuK4lRffDSLaAqyKEhNfMAETVmEmOhI9k16t410abD3TlWGaZKjXykRkRViQoBIK6KK9cxX8pwt51GS7amdfQsjAEFkOYGAZBEidQeOH4sioqoFZgB5nyi2kfctGFkTu4Y+gqW0mJQjOdOLS8/h/BIxhxF0L4t9VsEAyQSSQNQijz3COjEkDTzLtUzh6AW11gAD3mAsiOvs7DUzFfMPwC5fPiTnJ1JklYWZLOdIHvIGw7Vd3eV3CFFfJcAzOUUfVrGhYnduygiNdarya3sbVXSjlcvTrr1M54naa4RaW4iqBN6AVUEEwbhkjNGyrou3SajorXVNnDqRZtkZyNGuksACZ9pjplTpXrmAMn1CAraDEid3/iYjfaf9aaOQ+M4SRmVUvoMttY0M7lXPtXCSd9QNF6y8bTdrmSsp0KeZxv1u+tC65e5TtYMDEXFAvZYUT7Gmp3IDke0RoNh68MfjjcJdzoRIDbZRr4jDoo+yu5MHciJWMxZuHMdQTCrtnI9+1sb67xOw81S83WyglhILMNMzdCP/AGjoJY6wTsUVFWR5qpVlUlmkznb+uZgyDIZ3gEQZZ9iqt94xpooggx4scr5m8Ww7IQCQyiATJKwC0hSIABJ2mIIq3w+ADnwlAyDRyNmK/YH/AC169zp96q3mbHPdccOwhgkHx7n3RuwJG2mrH1C9ahpFlLPJ6Mlcs/S1dtv4GITxwuhuWiDHzgHtoY7VrOBxqXra3LZlXEg1gBsW7cWbXsjdurHuTW28nqBhLeXVY0qFFpahUqRlPuKyPvOH+53f5f8AvWlDiPnwGEA6z+Fi5TpzLaLYZwOpT/vWk/BmbOBU/wDEuL8rV0fpTcGJF2qJ+RU4ZFGEu+WTnSTEkbQJjy9eomunBuK2bK3TcVcuVfaI7nadm1/8V0t8KLWr623TKbkAupLDJrIgxJmD7qp8Dyg73Lk4hToFYNZDCNGEBmI6jcVhhCbaaR6/E4zDqE4Slq34+Bz49xXPi8KXt2/Db7JSdGMltYnQ9CJjXeoHFrD4Vg6Wlu2umVrgK+gJJ1HqJ9DV9xPk0FluXL7EqZGW2ix7IPcnpvNMtjlGywX69znEwVXWNx7wasnTnfYx0sZhsivPXbaX8GQJft3LniWfK2bNkOh3nyk/17qu7QUs63c3mfMAwDSbqHISD2PSY9Nquecfo2toj3bdxgy5CDlABLNEGDoRVEwJNi1eSWaw0XACWDWiWDDSGjKZg7EzvAqUWnY2VK0J08y1W1/ci43B4dpYqdA0AeUHLYNxZjX2gQSO1WPCuX8KxceHaLW1VjL3vtkZYBaDvUbBYWZS4uVRlIcbEAzJnWDbunpVXfsOhdCDnFmCdJBstEyDtoPh7ppmjPGo46628zSjYt2nvW7i2VewqtJ8UhpUER9aCDJiuyYi8rsot2wim4AwtAglA8avO5SN6g47HJiGvIzBWuYO1cUk6No/TqRI21/Ku1jExkkmPHQsCZ0vgEnQeyfEG+0daHFJ6E060px72vnrwX3uXt68Sq2y7jOqeZcqCLpyaFBuCR8x3pf4Vysv7QfGzNla6AjXLjCbZtFSSzKSCH6/jUxOJKyWnLW58K2YBIJCPackyADEGSJ1qxXFk4k+G4/eABhlIh7OoEkDe0flU77lai43a00evl5EPheBRMRZOUecW5GhAlcre+WnWrXGYjwyjEmBbUx2y3LcxHu2qHcuZWtN91m3AB8l1jsNBoelV/OvEQALKTI/aA5AMDysyjMREnKdPSmjaKZNRSq1It8n7XF/iVxzatP5y6YnFoQoBJzsXiDpGg+FM+GtFsFa8RTmtOmbfQFjmLbg6Hcdx8avh+Fm1e8hUW8SjhQFzBbltU9lDGbUmBV7dBGExXlIgSARqFaCJjaAJiehmp66+hXT5f8AZe/+xj/HsIVDLsVTI0j2jaYgmY6FQPiJ3FUXDEBuqGMKSAW7Tsfwpx5tk370GFc3NhM+Ktu9BB0Ahgcw7a6AwiYbGlGBEevUEdiNiKWSuV05ZW9bGucz2Y4Rgrqql02na2ZJAIGcaEdfqx3H50oYLmHDEhXtmy46tDj5nUU5W7oucAbrkxH5lT/+ys7xOBD7iq5xuk7HQwdZ080E9pPfZ/g0LhXEriANZuI6nXLoVMbSvzqxxPHm8AWwjKzEteY/bI2jsPTpArHfBvWDNtmj0MH/AFqxwfPeJXTxPmAf0pO8lozXKpSlJOpGz+fVb/Q0SyLdxbhu2xcyhTlMjTNDGVIOkj3TNKfHeT1Ia7hS0ICz22OYhRuVYDzROxE+pqLb+kPEgyCkjrkX/KvmD45exFwWwwQMRmIGUAT6DTUwI6kURurKwtbs5Jyk7ct3b0Lbli3jr9skZrlsLC51zFgNSitKmNOrRp6U1cOsi2xtXosvAlwS6jNBaQQGVz1mY26RUH/bm5h7LNnVxGS2pIaGEMDBXVANjI0y6aiOHL3Mtu+xe+mVU8zsuoPWIIO/y+daXNwtFM5NPCU66lUnGy4W0fX3HjiNi3hsNmturFhFrLBBPcRuBufX30kcYRcBYNpf94v+a8ftBTqEJ7kmT6mr+zxlCLuOZfID5FIGr/YUD0Gp9wpX4Dwl+IYt7t4kW0Oe856DcL7zEfOrabcu99Pyc3FxWHj+3jvvL7L0OHC+BN4XjvoGMIPvdz7hB19D2rWOR8AbWGAJJkzrtJ3gdBVZh8OmIuBVAAEAKNraLBCn+IwCfco7y5WrYUBRsKulZKxzYLW5X8yORhnI6ZP+9aSMDc+rwP8A9VcHzF0U7c0D+yXz2Qn/AA+b9Kz/AAtyMPhW+7xAfJncfrSoZ6M4cnYw3LWIM/8Axn/FV/ypg4bh4XN1cg/JQv6Uk/Rxd8uJXtcX8QR+lO3DL4ZAs6rv8Zj+vSoobI1Y93rSZx457B/+Xc/DI36V2w+ILALOtshh7nYqw+BAPxNHGbU2j6K3yKkH9KicJugXFPdI+ZYf+6rJbmOJw5u4kclwgyFWx4lvTzAu4D7TpoNI1j41PFL4OHwzLOXIwDRDKWABBPu2I71y53tlb2aXg2lDAeyR4jDz+6ZHqKo+M4k27OGUT7NwGY8wLCDHaI+U1zqt8z8vuex/T3F0YX5tf+WMp5bRLKeGjkstokDMRLKyMxMEKDmmPTQVR4ixnVZIJDausEhbuZGUgiQPFVtSBHxq+4JzObqKFEBf2e2AYLHKdSs6dyQFP61x45wLxFu3sM+V/CuE+X2smJuttplOh6fCm0eqK5JpuLX8eQvY3iLWLWCvAAuqXLBJMZTZfSdxseteMRxljZzXr0EJbZUVwAzW4ScgIB1tTt19Irlcvi/hMSXt5DZu2rgXp9YDbfaI1GbTSYqixS/VWmBmGurt6q4//IaVyIp07JrZ31+RgueIirlygKb9tdGDMGDwpJaI0TQRvPqXa3xUEKXLqoW25JLSsM6FPLqP3gGnfXvSGt65dVWa59XbFhwhMxCrmK9ho9VuDs3rAuxopR1mQQTbbPBAMgxZbeDTNvghYZYvvP8APibLgb63icmVh9dlLZj9i02aDqT7R1/SoXNKo123MyWRpgbXVAYSdYgnQRrS/wAj8XdHWzeU2nN1MucdHS6CRqOqAb1c86t9VauCdET/AO2xGv8Ahou8ly2MISrqMXdW09dSw5eti4L6nUth8Oz6zqgIIMdYAqVxd7dsNYGZc6STbVZySRBB2mY0EnT31X/R1ZC3L6xCk3V+Gf8AyFK1ji74rHuVHlZXUCWgLA0hQSdFiPjpFTm0RS6TzzaekUpetlb4KXjF7NftgFjmFmCM2QjwjaBPYkouu+lZ9dXKxHYn8DTnxpMtw2gSyoFtmCyT4d2Nt/t9SIpNxHtN08x9eu09aZbIw12u1lbmzReA8VJ4PiUBgq4YfAWv/wCaXU4hmMwAew2+E/lXXlu5/Y8QvePyFRxgjWinTzQMU8RKFZyRPt31Ya1DxvBVfVdD3/zr6lvp1/OpKKygHoZj4aHSs86dnqdihiO0jvdcmLd6y1s5WGv5+or1YxTKZUlTtIMb9KZ7uAF8BSNe4EkDqYHYa1X8W5cCQbThlIkyZAAMZiw9mT0O2utV5S1yy+RDxnE3vEFzsANNBppMbAnTaK78PxDki0rGGYadCRsT7qq7ilSVIgjcU4/R9yq2KuZjItj2j/D1A9W2900KDnKxM8THD0s1vJePAZmtZ8Or6ixZGWyvW650NyO7Nt6R2qRxfFNh8Pb4fhfNdchr7r1dvsKfQ6fD0qZjrRxmMt4Sx5bVj2iNljQn3gaD1NX+HwVkYkCyoPhiJ31669T6+/vpvSS0R5WU5Tk5SerLfk7gAwuHVDq5EufXsPQVf1zsLAFdKRjJWInFrOexdT71tx81IrK1Y/8ApzN9zEW7n/Wuv/VWuudKzLEcNIwmLtxqueP5Bof+kVKFkK3IF367GAf8Qf8AdcFXeFxht3GYdLYPvh30pQ5T4iLOJxQaYLAaCdfEYD86vsTjRba5mDSLU5QNwbjCQfTMCfeKrg9DXiYN1NPD4HizfW9aMHQiD6SNvxqmw0rdVT0Uz/Kyz+dVPC8f4d6UYkG6LdxSI+xGYDWfMpEDX4GrLC4oX8RbZVID2y2sgiWVWBBUbFY981c5pmVUpLgU30o3St60FJAdXBGmsMCJ+dUXEMNce3aFwxbsoJOs5m1a2Ax1YQCQBpOtMHPePttdsXnBCq99YI1JRlGg6g7/AB12ikC/xe5ffbORoiyfISNNZ2Jkn11rDOOaTPSYWsqOHi3a/L1ZcYbDizdtMt5f3gAg+Ydj6b7+lXtnmu3dco9kMUd1zC6ULA3GcHLkaYznr0NKdngJMm8Y10URMQdCdt/eTVxwvAqqkW/Kukkbk9BPXephT4Mivjm/8kVa22/5LHGKj3P3KhCHVh49zMwYrlnIABAUaHMJJkVX8P4FZdxYYvq5ZRCsV0VfMWa3vIExHurtdsAGAZPUk7V6SwfskEjpIP8AXyq50lYwwx81K7f1La/yFdVGW34igpkLG1b9mWMZvH0BzEHTWB2quxPKWJiAPae6xAtGXJzKwJDmcuZgAO/WhbjgwS6n3tHTSJBgx0P4614bH4tVGR7bxmglypGYGdW1382+8UjjbY1Rrxqb/C/JX4nA4i0VYQhthQp8K9Cm20yfI0nNn0P3j0q+wXF/2nD/ALJcKK6pcyEm555cuAAbYMgGNtaivzfjVJnDIyk7K86k7SD1J/GoVzmF84uNgrlrLlZTbusACjFiSGkMPKNNPZpWr6DQq5JZo8NeA88NN23hR4QY3b7E5ltaKqwGJF1kkEnqOh7UqXLluwGyZlKuQWa6lslhAYjIrQPN0O221UnG/pDv3PLbseGoAAzMzkLExrA1Jn5dIpXucUvMS0qsmdIGqgAR22B9+tTlRX+6acrceraeBY8UcliQxXS4/kL6ny6l3PmExtHu1pcI61Y4e2bzS7s+53nUjudN4qTd4VAOnSpMrvLVnfl9vqWH3n/ICm7hvBC67VTcr8GZgoj1/wAWv5RWy8t8vhUEitlJ5YHMqd6bMv4hy6y9KqjbymHHxPX0P+dbvjuXVYbUj8f5QiSBTvLUVmEJzpPNFiRgsYUeSJPpv3kHvpVjiMWLdvxFYM9wAd9uqncASB6wOtQMVwxkMQf8qrb2HckKoJLGAB1J0rLOnKB2KOJhV30fFBwflo4zEZRMe1cb0n8ydK2vC8PTDYfw7QC6dO8RVJytwVcLZAgFzq7d27e4bD/WpfGce2UIplm7f1oPX/yLqdLKtTmYrEdrPTZELD4n9nQ2LGt66Zd+wP6nX+plr5Z4R4agnc71Wcsctx521J1Jp1tWsoiibS0RTFHoCvtFFVDni4ulLV/CDPcU/bDfiNf1poqBj8Dm1G41HwpkyGrn5j5qwVyxjbyeYeaQRIkGCDpXK3xG5AH1mgA37ddeta1zrye168t1VE5Yb4bEfOl8crZfa/AE/pVOSSeh0Y1qUoJVBLTGXTt4g/mHaO9X/B+KZblu5cslsjSdU83aZ2Pr+He5HB1AEW3J7wNfmak2+FdrBP8Aeb9AKsjCoVTnh+FxNTl177ZnchATlWSYEzAJ9OwqddsLZY2rYGkCQNyYkdyQdPhTTa4FeLh41AgDXKB2j4VYJyteuZc5nKSR6Zon8qnsHzJ/eLNdq4u4TLZjMAX0JJE77LrttrHTvOkch2hbalVE+/Xc+lP+D5GG7a1e4TlRF6CrkoQMU5zqO7Mms8r3G6GplvlS6uon8/zrYLXCUHQV1PD17VLqiZDHzw66o6j8vkdKPCH2k167L+UD51q1/gqHpVZiOWFPSl7kuA6c1xMvxnC0PmDKvo36ZZqA3BmPslW/ut+hg1pGN5OnYVR3eTGBkD8/0pHST2Zphi5JWd/n8CFi+CHZkI99VV3loE+WR+NawvL90jLlEeuY/OTrXfD8nOey+5QPx3pHR8Sz96mtY3M+4fy6LSgP5dPex+FWtjgnjQoQhevc9/dP9RWg4TkhQZbU1f4HgCJ0p1GEVzM8605vkL/LfKwWCRTpYshRFfbdoDaulK3cqSsfCKj4nBhhqKk0VBIocU5RV5gUvjlB7bh0iRtIB9OtacRXg2RVqqMXKZs3K966QbjMfTYD3AaUx8I5WCQW1Prr+dMwsjtXsCh1GwUUjxZshRArpRRVQwUUUUAFFFFAHG5hwdxUW5wpD0FFFSgPA4Rb7CuqcMTsKKKm5B1XBKOldVsAdKKKi5J7C19ooqACiiigAr5FFFAHwoK8GwO1FFSADDr2r0LQoooA9RX2iioAKKKKACiiigAooooAKKKKACiiigA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14" descr="data:image/jpeg;base64,/9j/4AAQSkZJRgABAQAAAQABAAD/2wCEAAkGBhQSERQSEhQVFBUVFxUaFxgYGBkZGhkdFRgYFhgWGRgYHiceGhojGRYZHy8gIycpLCwsGB8xNTAqNSYrLCkBCQoKDgwOGg8PGiwkHyQ0LywwKiwsKiwsLy8tNDEsKiwsNCwsLCwsLC0vLSwpLC8tLCwsLCwsLCwsLDQpLC0sLP/AABEIAMUBAAMBIgACEQEDEQH/xAAcAAACAwEBAQEAAAAAAAAAAAAABgQFBwMCAQj/xABIEAACAQIEBAMEBwUFBwIHAAABAhEAAwQSITEFBkFREyJhMnGBkQcjQlKhscEUM2KC8CRyktHhFjRTY6Ky8RXCQ3N0o7PD0v/EABoBAAIDAQEAAAAAAAAAAAAAAAACAQMEBQb/xAAyEQACAQIEAwcDBAIDAAAAAAAAAQIDEQQSITFBUfATImFxgaGxkcHRBRTh8SPyMmKi/9oADAMBAAIRAxEAPwDcaKKKACiiigAooooAKKKKACiiuGOxi2rb3XMKilj7lE0AeOI8UtWENy8621HVj+A6k+gpLx/0t2gSLFp7n8THIPgNW+YFIWNx+I4niC52BOUfZtrOwHfuepq64Dy7ZKXLtzPcS0JMeUOZyhVG8FtJ23qbCZi4tfSZiGP7q0B/Of1FXGC53c+3bWOsFh+c1SpYw+USEtnsLUqP5g+c+/8ACvfFcKtjI4CtbcSGHQ9VJAE+hgSPdUNPgTfmO+E40jjUFfxHzH61YKwOo1pB4dxEGMlwqezaj57ir/D8bysFur4bHZt0b4/+DS3a3GWowUVzs3gw/OulMAUUUUAFFFFABRRRQAUUUUAFFFFABRRRQAUUUUAFFFFABRRRQAUUUUAFFFFABWWc1/SCuLu3MBhyDbNu6Gu/fdFJyJ6Ajfr003v/AKWuYGwuAYIcr32FoEbgEEuR65QRP8VYDgb7WnW4k5kYMP691VTqZWkbsPhHWg5L0N35P4ItvDWiB7ahz/Nqv4EfjUHKMLcFgpNlywLezNtiWUz0dHGWf4VP2qYeSOLWsVhbbWoAVQpX7pURHu7elW3FcAHUNlDFJMHqpEMvxGvvUVdc59hO4xg7dlUKTda43lLDMAIJzZRAY6RrpPTSK68M4piE+qxdtfCuHItwJBRjoudCMpH9HSa4cW5jwnDjaS6zLbuFmtsFLGySNTH2rTAnQT1+BgefLGZnuXsPcT7BW4pVQIg5PbJH8QLDpUtior8ThrZutakYe+p1Un6puxUnW3PZtPUVZ8Oxh1w2JUj0bcHoR/mKx76ReZP2vHvibUooCqhEqxCT5tNRJJMU3fRrzW2MVsHf8122pay/UgboT26R3IOmsjaYWsaVy/jGtXDYuGSsZT3Vjofgf1prrPcTjIW3eJgrauSewVSQfgRTdy1xxcZhreITZwZ9GUlWHzBpFpoWb6lpRRRUgFFFFABRRRQAUUUUAFFFFABRRRQAUUUUAFFFFABRRRQAUUUUAFFFFAGVfTz+7wk7eJcn/Cv6TWe8I4XnhiNNq0H6er0WsKP+Y5/6aWMLxOyuHV0bQjLBAkGNZHedZ91Yq/8AyPV/ozj2dnuQuGcZu8LxPiWjNp/bXpE7frP+oO48ucz2cZbFy0wkiSs6j/Mev/ivzrxTH5iex6VF4Rx29hH8Sw+WCCVJ0M+k+m419aajVdrMzfqeBhnz03ryNR+l3ku7ftL4K5mtM7W1G9xHktaXvcRsxC/aVjElYrJuXLYGcPoQ0QdCI3B7Gtb4D9Mdm9bFvFqoJ0IPmGmsyBI+I+NWONt8PxZzzauE9WCO3oM6Mt0/zE1r0kjz0oSjrYxzieGU+zvTt9FvJtzD3DjL4KHKRaQ6MZ1lh0Egb7AGelM9jC4LDeZFtIfvABT/AInYt+NVHHuerag5DnPYbadz1HoNO9GkURGnOo+6jz9IPGRZwhtKfNdGUeiaFm+IHyamP6C7zHhrA7LfuBfcQpP4k1i9/jF/EYgEMfEchQBrudFjqJ3r9I8l8H/ZsHbtkAMRmeAB5m1JgUid3cvqQ7NKJeUUUU5QFFFFABRRRQAUUUUAFFFFABRRRQAUUUUAFFFFABRRRQAUUUUAFFFFAGPfT5c/3Uf3z+VY+LxGlbJ9NWBN69YAMZUYkaSZIGkkCaRrHDEtCVt5yOpYZvhIj5VkqvvHo8Bh5ypqS0XMV7t49QR75qRjOHBVHmhtDkYQTOnlI3EinHDcVVcwe0c3skEjy6+cREhiPLPSWqJiFwjN5bdy0SNQpSJ+PT+Xp8aaEdNRcTLvWjK/sJLWXUHQgHt+Uj8q52rzLsWFOZ4ZY0AvXFgyJtnrI3DRtInLt8K6pw60Nf2hgNIHhmYGhGqe/X1p7IxWnuhVs45upY+6p1rDXb5VLS6tMesAk6/CmPDYHDEFA9wkiJKtlAOpkCN56jrTbhsFbVvFYwtsMATAHm9qANgAdu5oULlrqZY3kxe5G5bt4XJjcVtnRLS9blx2ARV6nWST2B9a34Vg7vc4hxHBkApZs37WS2YjKHVmuaH2iFGh2AA9+xcb5ms4VZut5j7KLq7e5eg9TA9as0ic2pJ1pLKvJIscTilQSxj8T8qzzmb6YksMUsorMPvGfmE0H+KqHmznS7iQV/d2+ltDqf777n3CB796zfE2iTAGvYf6VU6y2Ruj+mTSzVHbwR+geQef7fELZDZUvL7STEjoygmY703V+UrfCLy3IjwnUZpZghA6Hed9PTrFNnB/pXx+GAFxhfVcsreEOARIIYakERrruKZT5maeFafcP0DRS5yZzvZ4jaL25R19u2TJHqD1X1pjqxO5kacXZhRRRUkBRRRQAUUUUAFFFFABRRRQAUUUUAFFFFABRRRQBl3P2PQ4xkuJmyKmU/3gGIOoMe4jf0FJ+GANxdDGYGPQeY/CAau+fH/tt89iv4ItJDcUJY5Q0aAAbnNvp6qGFYpO8z2NBRo4aO+qXHn/AGNWL4fauqRcW3nUCW3IJEkys9dYalrG4BFIyknU+XXoYB1J9Dt767Yg3ikKpCzsiHrpqd+p3mqXE3mzAZnNz7WhkdSIbU96ubSOW7yO+GQlwp7wNCs69CJ+dXy8JsyARJPWSYGmoAOskwO5ilC5bvoC5CqCYObLJJkwesxVtZ4vat2iWk3eiqYGgMnN0H2RH8R6ilQ2eMbPb7jBxPidrCWwF0Y9JkafmBr7zJpeTjT411snxQS0WwjGJ9QOu5JOg12paxeOa65dzJPyA6AegGlOWD4a+Csggf2m+s+tq2dh6Mfz/umXUrGOqu07q3fX0GLA8XtcMU27Fzx8Sf3l+55ks/wWh9pu5Px0gVVY3j6Xblwpm8zDzucztEgmTrqYgbAdtqV0diwSRr5dSABJmZPr19/en7lnlIKwuPMKsktAJzaAgH92uh1bUydPZmt3n5HRoQp4XZXlz57fRfk+cL5Za7o5KAx5Y+sMgkGDsp7+/arUctWrQDDLbVfE8y5ix9c41uiBqqiO5BFMeHtzb8pGUT5mBCyAQDBANzrLGB7Xl2FL/E8XqzWrjMxV1N15ysPLKqo2ySrDYDKdxsWS2LHJ1W83Dhw69/QrsTw20qh2C21ScgugBzGsIB+6JMwdXBCySDVXxngQxKeJhouXLYnKokspE6/wlTPWDmUHYDxjeB3rzm9ir+SzOlxvafuLdvr6dOutOnJ1ywiZLWcJqDnEkCQQ07SGJeOgZu2jJ23KpRjKN4625LTy69jJ+WuYLmBxCXrZMdR3E6ofWv0twPjVvFWUvWjKuoPu9D7jI+FYf9JnKPgXP2i2ItXWIcDZLnf3MNfnXr6K+b3w98YZictxvLv5WO4P8LR8CJ708XZ2ObiKWaOZdL+DfqK5YbEB1DLt/WldatOcFFFFABRRRQAUUUUAFFFFABRRRQAUUUUAFFFFAGC/SnjvCx91GDDNlcQPaBUAQSY3BHwpd4RxyJyIqSTLMvit7OgCiN/N6b1of0u8BF85xAe2YU+jKpyn0kGslwVo5msusNoYIbdTMeUE6qWEjvWWyUj0XaVJ4eLe1rbctC84hx12EO1widncWk0/5drWNOtWHA+Ds9l7rfVoWUEoBbBTXMcxl5mJ91UuG4dNxVUAEkABYnUiPvMdfdWm3bQwdtWDW0W2ClzNmLN0hMkuSREDONTTSuZqCjfM9bdehn3PiW0e1YRYW2nlAGQHNqXjV2JOstHwGyZjLo080x0/We80xcy4q1cvOyZiDAtr5fKFEDMV0Zup31J33pXvYBp1YAnoamNtha8Zylm+hO5ZsLdxmGtN7L3rSmexcSPjtWn42wbme+291mI9FBhR/hA/GsbCOjAg6gggqdQQZBkbGa1zC8VbE8Os3DAuMLoOUQJV3EgdOhjb3U0rWEwubtUmvAWuCcL/AGjEnTyKSSemh0HxrVOKYi0FW14WcuM4BbKqICAxYn7Qfyk6kgyZ2pF5G9lsxjKWzHtBkmoXEOY/HvshBZc4dVmM2UQLUjUBrfbdo9KzwfA7mIp5YKS8+W/XyOycyC/eKhfFRQwYgZbVqI3ZtCIETqYAgaVPt4yw5zWsjvoPEZT4cppFpAPrHAaBHfQ9KTr2HN4L4ZN1Im3aRMtsD0sgy5HdyFnaa+4XCX7clmy5QAyOx28oK3bsgW1K9FiY69bvI5qcm0p6LktOvZc7nvj9+215WuG5ccE6Mw1B75dEAIPlUz3IIpq5ewF05HeLYAJtpG4jpbGyEbs0SCdTVPdvWXey9vI51yMACBlIDBLZPlI3z3IUSSAKZsFxNQQhY5WbzNvv95vaukbSYHo1I7X1NkZy7NxhHbn9lw6XIl43h1vF4ZrLCVZDBnbUhW3glG0JPTXrWMYXBvhsVBEPb8UH1i2+U/hW35lQ6ZgGaIJ+0RESAModQBBgzlMACk/njgwYpjFHsmHGhPhXAbaO0bFSwBnXaTTGPdNcOH464ljynzfke2jBil4KyN9kqRqp7OreX1EVpVq6GAYbGsC5E4xbKHDX9JM2j91j9kHprt8e9aPyvxzFLf8ACxFoeGQfrVYESNjlOokb1endXOPVpqDt14DzRXlXB1GteqkpCiiigAooooAKKK8u4Ak7UAeqKUF+kS2XIyaTAM+sdqtk5otTBkH4e6ai5Y6U1ui5oquXj9n78fA1ItcTtNtcU/EVImVkmivKuDsZr1QQIPOaTdvDuqke9QP0JrNrmBtvcTxB1iRuJ00gEnfaD7q1Lm7Ck3Sw7L8Qwymsp4kSCe4P5Vjr92SZ6/8ASVGrQlTZKHDPAuLdGZgugz2yoVtl1bKhAJ+6N6g8f5ja9czMwLjZbfmVdACyn2FMAAsATAiQKpcVmdhmf2jALEmT3noNd658v4U3cUtvzakg6SR5SdgDGtTGTm0UVaEMPGXFrXr6EbFK5J+zJ6akz67n4aVy/YgsF8qDu51PuUamtDxHKVz2bFtEJ9q7eaI9yrmY/HSqvCfRGLjxcxyZzrC2yxPxZlmtmWnDTc4MquIrXkk0hM/9YRCpS2LmUzF0Ao0bfVg6jrqa0Tlqw7WGFzLnDliFAAHjqt4Qo9kecj4HtUT/AGBwOGeLuKdyNYHhINO4zMfnV3a4jgku+MjNmZFWC4CsqaA5YExG47VXOcXoacJSqweezKi7gGXx0TQ3Sh+Guc+7y6++NzXDhPDsGhBN0PcBmWlYPSAfWmN+N2SZVUnvJO8evpVbjMFh8SZdcjH7dvQ/EHRvwPrWRx10Z6CNe0U5xY34TjCJbzIFYMYhTlAdtXBjXK0BwBB3Ewtc73C2xJ/tEZV1yL9gdSREW4mTILehpEHL+Jw8tZP7RaPteESHgGQSntKwOoZcwB9JBs8BzFdKgeMi25M+XIGBIzSiatcmAbYIAJGjLBp0m9GZXOEbypr14/37sb8Hy3YtQFRGWTmChsqkEjcybjR3zEEAjKDp7bh72lHhId/aJBuDrr0tiARMzpqRtUDhvMKuQqZvEAIJMB20JyBPYtrpmCkZvL7B1NWgv5CQClyR0BZQ6wdG1N4j0EgrHkBqWhYzlzv4Pj17+Z7wlzPaytcBVRkYicsk7QD5iCw10Gkw8ae72NUf2e5B8VXUsfvuCBKnYXBJ11DAz0qnfExcdLVs2jqWJIkA7ktMW116HrEmqJVNx2Y7G3ChSYJMspGk6MoaQCZVYGopM9i2WFU023Zb204+XTM+4djWsXc2UHLIZWEgzoykf1tTzyxe8QQceVt/8PMysg+7mY6gDSQaXOKcHWHugMSSSVG2pOZhAbQE94E+0ah4fFjIyrZkKJY5iSBoJJA0Hwp4ycXY59SlGqro2fg/MeFsnwsPcTTUgEsPUkkxPuk1fYLnXDO/htcto0wAXUk+4AyPjX51Qh2AW1mJIAUMxLEmANIpotco3sOQ74WzchQzAtcOSdYiYcjqRIBq5TcuBhqYeENW316n6ABr7WJ4D6Rb2Gugmyio0SFLnQbQhOnwFaZy5zrh8YvkYBuqk/1+NPfgZXTaVxgoooqSs8u0CT0qo5n4h4WFu3PuqxHvgx+NSuO4nw8Pcfsv6gUoc6Y03OGg9bgH422aPwqeFwWskjFrHMV5GDAgkEHUSNO9WS8/Ymc3kJiJIJ0kHq3p+Jr2/D8oA8IH1qx4Hwa1cNzxLBIRJ9rL31nTttXNjNt2R7WthoU455bIrP8Abq+WLjRj90kL8jP51Z8G58xN24LZZFGVjOQGSI0199R+duFWbCWvCUqWUkyD0O4k7evWlXBYW7Ie2pMTOmkHQz6GnvJXRn/xvK2rp+HDY09OasUm4tXB/DKH5a1Z4X6RWGl23dT1XzflIPxFZauJaYtFlfY25Mk/wmfN7t/fXReP3l0PQ6yB8RqJmoVSaNE8LhJbx+hsVrmyziNDcRzEQT4b/FToapONcm2386u6ZuhTPl9TBBj1g1nrcyP9pVPvX/Wj/bG+qMltsisCCBmjXsCYB9RrTZ8ytJGdYdYd3oTt6dL2JeCTDMzBnUlGIBfNBgnzKsQFJ7z6xtVslwQQmIKA6kW/DST/ACrVbwjktnw6XA65nBbITqF1gn1IEx2r0/KOIH2J9xFVarY3xUZ6zs2S7nCFbV719ter+u+2lS+C4CzavKyrmMOvnPl8ykebMYI1Bg+6q3/0HEJaZz5cusTqQPQf1pUvBF3QHw7jHYgIx+UCovK5dkouLT+xNxy2XueJbsImgnRdxuQFAUDYbdPWoPGLAFgXHth0zAREEAzJU9CG/M1b4TgF8xmtsk/ehI/xEVY8T4HntG0HTYABZuEkGdBbB1n1plGUtWJOpRpxUINfOnuZhjuCFQLls57baqw/Xsah4bGvbM6nuK0XhPBhhrgs3Q7pdBMsVtqrKQreXzt1EzFdOP8AJlvwfFS0gDh10a6TORypnRPbUdDNWqDOfUrU949e/gK+B5g2KtB/Kr7hfNzC+hLe2QHOms6Ak7kgkan1pBxPDsiF0fMBk7D2x110I7VytXW017xGuq9NPWPzpruJkkqdfR7vQeuK4lRffDSLaAqyKEhNfMAETVmEmOhI9k16t410abD3TlWGaZKjXykRkRViQoBIK6KK9cxX8pwt51GS7amdfQsjAEFkOYGAZBEidQeOH4sioqoFZgB5nyi2kfctGFkTu4Y+gqW0mJQjOdOLS8/h/BIxhxF0L4t9VsEAyQSSQNQijz3COjEkDTzLtUzh6AW11gAD3mAsiOvs7DUzFfMPwC5fPiTnJ1JklYWZLOdIHvIGw7Vd3eV3CFFfJcAzOUUfVrGhYnduygiNdarya3sbVXSjlcvTrr1M54naa4RaW4iqBN6AVUEEwbhkjNGyrou3SajorXVNnDqRZtkZyNGuksACZ9pjplTpXrmAMn1CAraDEid3/iYjfaf9aaOQ+M4SRmVUvoMttY0M7lXPtXCSd9QNF6y8bTdrmSsp0KeZxv1u+tC65e5TtYMDEXFAvZYUT7Gmp3IDke0RoNh68MfjjcJdzoRIDbZRr4jDoo+yu5MHciJWMxZuHMdQTCrtnI9+1sb67xOw81S83WyglhILMNMzdCP/AGjoJY6wTsUVFWR5qpVlUlmkznb+uZgyDIZ3gEQZZ9iqt94xpooggx4scr5m8Ww7IQCQyiATJKwC0hSIABJ2mIIq3w+ADnwlAyDRyNmK/YH/AC169zp96q3mbHPdccOwhgkHx7n3RuwJG2mrH1C9ahpFlLPJ6Mlcs/S1dtv4GITxwuhuWiDHzgHtoY7VrOBxqXra3LZlXEg1gBsW7cWbXsjdurHuTW28nqBhLeXVY0qFFpahUqRlPuKyPvOH+53f5f8AvWlDiPnwGEA6z+Fi5TpzLaLYZwOpT/vWk/BmbOBU/wDEuL8rV0fpTcGJF2qJ+RU4ZFGEu+WTnSTEkbQJjy9eomunBuK2bK3TcVcuVfaI7nadm1/8V0t8KLWr623TKbkAupLDJrIgxJmD7qp8Dyg73Lk4hToFYNZDCNGEBmI6jcVhhCbaaR6/E4zDqE4Slq34+Bz49xXPi8KXt2/Db7JSdGMltYnQ9CJjXeoHFrD4Vg6Wlu2umVrgK+gJJ1HqJ9DV9xPk0FluXL7EqZGW2ix7IPcnpvNMtjlGywX69znEwVXWNx7wasnTnfYx0sZhsivPXbaX8GQJft3LniWfK2bNkOh3nyk/17qu7QUs63c3mfMAwDSbqHISD2PSY9Nquecfo2toj3bdxgy5CDlABLNEGDoRVEwJNi1eSWaw0XACWDWiWDDSGjKZg7EzvAqUWnY2VK0J08y1W1/ci43B4dpYqdA0AeUHLYNxZjX2gQSO1WPCuX8KxceHaLW1VjL3vtkZYBaDvUbBYWZS4uVRlIcbEAzJnWDbunpVXfsOhdCDnFmCdJBstEyDtoPh7ppmjPGo46628zSjYt2nvW7i2VewqtJ8UhpUER9aCDJiuyYi8rsot2wim4AwtAglA8avO5SN6g47HJiGvIzBWuYO1cUk6No/TqRI21/Ku1jExkkmPHQsCZ0vgEnQeyfEG+0daHFJ6E060px72vnrwX3uXt68Sq2y7jOqeZcqCLpyaFBuCR8x3pf4Vysv7QfGzNla6AjXLjCbZtFSSzKSCH6/jUxOJKyWnLW58K2YBIJCPackyADEGSJ1qxXFk4k+G4/eABhlIh7OoEkDe0flU77lai43a00evl5EPheBRMRZOUecW5GhAlcre+WnWrXGYjwyjEmBbUx2y3LcxHu2qHcuZWtN91m3AB8l1jsNBoelV/OvEQALKTI/aA5AMDysyjMREnKdPSmjaKZNRSq1It8n7XF/iVxzatP5y6YnFoQoBJzsXiDpGg+FM+GtFsFa8RTmtOmbfQFjmLbg6Hcdx8avh+Fm1e8hUW8SjhQFzBbltU9lDGbUmBV7dBGExXlIgSARqFaCJjaAJiehmp66+hXT5f8AZe/+xj/HsIVDLsVTI0j2jaYgmY6FQPiJ3FUXDEBuqGMKSAW7Tsfwpx5tk370GFc3NhM+Ktu9BB0Ahgcw7a6AwiYbGlGBEevUEdiNiKWSuV05ZW9bGucz2Y4Rgrqql02na2ZJAIGcaEdfqx3H50oYLmHDEhXtmy46tDj5nUU5W7oucAbrkxH5lT/+ys7xOBD7iq5xuk7HQwdZ080E9pPfZ/g0LhXEriANZuI6nXLoVMbSvzqxxPHm8AWwjKzEteY/bI2jsPTpArHfBvWDNtmj0MH/AFqxwfPeJXTxPmAf0pO8lozXKpSlJOpGz+fVb/Q0SyLdxbhu2xcyhTlMjTNDGVIOkj3TNKfHeT1Ia7hS0ICz22OYhRuVYDzROxE+pqLb+kPEgyCkjrkX/KvmD45exFwWwwQMRmIGUAT6DTUwI6kURurKwtbs5Jyk7ct3b0Lbli3jr9skZrlsLC51zFgNSitKmNOrRp6U1cOsi2xtXosvAlwS6jNBaQQGVz1mY26RUH/bm5h7LNnVxGS2pIaGEMDBXVANjI0y6aiOHL3Mtu+xe+mVU8zsuoPWIIO/y+daXNwtFM5NPCU66lUnGy4W0fX3HjiNi3hsNmturFhFrLBBPcRuBufX30kcYRcBYNpf94v+a8ftBTqEJ7kmT6mr+zxlCLuOZfID5FIGr/YUD0Gp9wpX4Dwl+IYt7t4kW0Oe856DcL7zEfOrabcu99Pyc3FxWHj+3jvvL7L0OHC+BN4XjvoGMIPvdz7hB19D2rWOR8AbWGAJJkzrtJ3gdBVZh8OmIuBVAAEAKNraLBCn+IwCfco7y5WrYUBRsKulZKxzYLW5X8yORhnI6ZP+9aSMDc+rwP8A9VcHzF0U7c0D+yXz2Qn/AA+b9Kz/AAtyMPhW+7xAfJncfrSoZ6M4cnYw3LWIM/8Axn/FV/ypg4bh4XN1cg/JQv6Uk/Rxd8uJXtcX8QR+lO3DL4ZAs6rv8Zj+vSoobI1Y93rSZx457B/+Xc/DI36V2w+ILALOtshh7nYqw+BAPxNHGbU2j6K3yKkH9KicJugXFPdI+ZYf+6rJbmOJw5u4kclwgyFWx4lvTzAu4D7TpoNI1j41PFL4OHwzLOXIwDRDKWABBPu2I71y53tlb2aXg2lDAeyR4jDz+6ZHqKo+M4k27OGUT7NwGY8wLCDHaI+U1zqt8z8vuex/T3F0YX5tf+WMp5bRLKeGjkstokDMRLKyMxMEKDmmPTQVR4ixnVZIJDausEhbuZGUgiQPFVtSBHxq+4JzObqKFEBf2e2AYLHKdSs6dyQFP61x45wLxFu3sM+V/CuE+X2smJuttplOh6fCm0eqK5JpuLX8eQvY3iLWLWCvAAuqXLBJMZTZfSdxseteMRxljZzXr0EJbZUVwAzW4ScgIB1tTt19Irlcvi/hMSXt5DZu2rgXp9YDbfaI1GbTSYqixS/VWmBmGurt6q4//IaVyIp07JrZ31+RgueIirlygKb9tdGDMGDwpJaI0TQRvPqXa3xUEKXLqoW25JLSsM6FPLqP3gGnfXvSGt65dVWa59XbFhwhMxCrmK9ho9VuDs3rAuxopR1mQQTbbPBAMgxZbeDTNvghYZYvvP8APibLgb63icmVh9dlLZj9i02aDqT7R1/SoXNKo123MyWRpgbXVAYSdYgnQRrS/wAj8XdHWzeU2nN1MucdHS6CRqOqAb1c86t9VauCdET/AO2xGv8Ahou8ly2MISrqMXdW09dSw5eti4L6nUth8Oz6zqgIIMdYAqVxd7dsNYGZc6STbVZySRBB2mY0EnT31X/R1ZC3L6xCk3V+Gf8AyFK1ji74rHuVHlZXUCWgLA0hQSdFiPjpFTm0RS6TzzaekUpetlb4KXjF7NftgFjmFmCM2QjwjaBPYkouu+lZ9dXKxHYn8DTnxpMtw2gSyoFtmCyT4d2Nt/t9SIpNxHtN08x9eu09aZbIw12u1lbmzReA8VJ4PiUBgq4YfAWv/wCaXU4hmMwAew2+E/lXXlu5/Y8QvePyFRxgjWinTzQMU8RKFZyRPt31Ya1DxvBVfVdD3/zr6lvp1/OpKKygHoZj4aHSs86dnqdihiO0jvdcmLd6y1s5WGv5+or1YxTKZUlTtIMb9KZ7uAF8BSNe4EkDqYHYa1X8W5cCQbThlIkyZAAMZiw9mT0O2utV5S1yy+RDxnE3vEFzsANNBppMbAnTaK78PxDki0rGGYadCRsT7qq7ilSVIgjcU4/R9yq2KuZjItj2j/D1A9W2900KDnKxM8THD0s1vJePAZmtZ8Or6ixZGWyvW650NyO7Nt6R2qRxfFNh8Pb4fhfNdchr7r1dvsKfQ6fD0qZjrRxmMt4Sx5bVj2iNljQn3gaD1NX+HwVkYkCyoPhiJ31669T6+/vpvSS0R5WU5Tk5SerLfk7gAwuHVDq5EufXsPQVf1zsLAFdKRjJWInFrOexdT71tx81IrK1Y/8ApzN9zEW7n/Wuv/VWuudKzLEcNIwmLtxqueP5Bof+kVKFkK3IF367GAf8Qf8AdcFXeFxht3GYdLYPvh30pQ5T4iLOJxQaYLAaCdfEYD86vsTjRba5mDSLU5QNwbjCQfTMCfeKrg9DXiYN1NPD4HizfW9aMHQiD6SNvxqmw0rdVT0Uz/Kyz+dVPC8f4d6UYkG6LdxSI+xGYDWfMpEDX4GrLC4oX8RbZVID2y2sgiWVWBBUbFY981c5pmVUpLgU30o3St60FJAdXBGmsMCJ+dUXEMNce3aFwxbsoJOs5m1a2Ax1YQCQBpOtMHPePttdsXnBCq99YI1JRlGg6g7/AB12ikC/xe5ffbORoiyfISNNZ2Jkn11rDOOaTPSYWsqOHi3a/L1ZcYbDizdtMt5f3gAg+Ydj6b7+lXtnmu3dco9kMUd1zC6ULA3GcHLkaYznr0NKdngJMm8Y10URMQdCdt/eTVxwvAqqkW/Kukkbk9BPXephT4Mivjm/8kVa22/5LHGKj3P3KhCHVh49zMwYrlnIABAUaHMJJkVX8P4FZdxYYvq5ZRCsV0VfMWa3vIExHurtdsAGAZPUk7V6SwfskEjpIP8AXyq50lYwwx81K7f1La/yFdVGW34igpkLG1b9mWMZvH0BzEHTWB2quxPKWJiAPae6xAtGXJzKwJDmcuZgAO/WhbjgwS6n3tHTSJBgx0P4614bH4tVGR7bxmglypGYGdW1382+8UjjbY1Rrxqb/C/JX4nA4i0VYQhthQp8K9Cm20yfI0nNn0P3j0q+wXF/2nD/ALJcKK6pcyEm555cuAAbYMgGNtaivzfjVJnDIyk7K86k7SD1J/GoVzmF84uNgrlrLlZTbusACjFiSGkMPKNNPZpWr6DQq5JZo8NeA88NN23hR4QY3b7E5ltaKqwGJF1kkEnqOh7UqXLluwGyZlKuQWa6lslhAYjIrQPN0O221UnG/pDv3PLbseGoAAzMzkLExrA1Jn5dIpXucUvMS0qsmdIGqgAR22B9+tTlRX+6acrceraeBY8UcliQxXS4/kL6ny6l3PmExtHu1pcI61Y4e2bzS7s+53nUjudN4qTd4VAOnSpMrvLVnfl9vqWH3n/ICm7hvBC67VTcr8GZgoj1/wAWv5RWy8t8vhUEitlJ5YHMqd6bMv4hy6y9KqjbymHHxPX0P+dbvjuXVYbUj8f5QiSBTvLUVmEJzpPNFiRgsYUeSJPpv3kHvpVjiMWLdvxFYM9wAd9uqncASB6wOtQMVwxkMQf8qrb2HckKoJLGAB1J0rLOnKB2KOJhV30fFBwflo4zEZRMe1cb0n8ydK2vC8PTDYfw7QC6dO8RVJytwVcLZAgFzq7d27e4bD/WpfGce2UIplm7f1oPX/yLqdLKtTmYrEdrPTZELD4n9nQ2LGt66Zd+wP6nX+plr5Z4R4agnc71Wcsctx521J1Jp1tWsoiibS0RTFHoCvtFFVDni4ulLV/CDPcU/bDfiNf1poqBj8Dm1G41HwpkyGrn5j5qwVyxjbyeYeaQRIkGCDpXK3xG5AH1mgA37ddeta1zrye168t1VE5Yb4bEfOl8crZfa/AE/pVOSSeh0Y1qUoJVBLTGXTt4g/mHaO9X/B+KZblu5cslsjSdU83aZ2Pr+He5HB1AEW3J7wNfmak2+FdrBP8Aeb9AKsjCoVTnh+FxNTl177ZnchATlWSYEzAJ9OwqddsLZY2rYGkCQNyYkdyQdPhTTa4FeLh41AgDXKB2j4VYJyteuZc5nKSR6Zon8qnsHzJ/eLNdq4u4TLZjMAX0JJE77LrttrHTvOkch2hbalVE+/Xc+lP+D5GG7a1e4TlRF6CrkoQMU5zqO7Mms8r3G6GplvlS6uon8/zrYLXCUHQV1PD17VLqiZDHzw66o6j8vkdKPCH2k167L+UD51q1/gqHpVZiOWFPSl7kuA6c1xMvxnC0PmDKvo36ZZqA3BmPslW/ut+hg1pGN5OnYVR3eTGBkD8/0pHST2Zphi5JWd/n8CFi+CHZkI99VV3loE+WR+NawvL90jLlEeuY/OTrXfD8nOey+5QPx3pHR8Sz96mtY3M+4fy6LSgP5dPex+FWtjgnjQoQhevc9/dP9RWg4TkhQZbU1f4HgCJ0p1GEVzM8605vkL/LfKwWCRTpYshRFfbdoDaulK3cqSsfCKj4nBhhqKk0VBIocU5RV5gUvjlB7bh0iRtIB9OtacRXg2RVqqMXKZs3K966QbjMfTYD3AaUx8I5WCQW1Prr+dMwsjtXsCh1GwUUjxZshRArpRRVQwUUUUAFFFFAHG5hwdxUW5wpD0FFFSgPA4Rb7CuqcMTsKKKm5B1XBKOldVsAdKKKi5J7C19ooqACiiigAr5FFFAHwoK8GwO1FFSADDr2r0LQoooA9RX2iioAKKKKACiiigAooooAKKKKACiiigAooooA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4" descr="drums,entertainment,music,percussion instruments,timpanis,copper bowls,beat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221387" cy="12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aluminum cans,cans,conservation,crushed cans,households,industry,Photographs,recyclables,recycl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0" t="16000" b="15077"/>
          <a:stretch/>
        </p:blipFill>
        <p:spPr bwMode="auto">
          <a:xfrm>
            <a:off x="7162800" y="1704023"/>
            <a:ext cx="1584135" cy="114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batteries,clipped images,cropped images,cropped pictures,energy,households,icons,PNG,powers,transparent background,web element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83" t="20923" r="36102" b="22442"/>
          <a:stretch/>
        </p:blipFill>
        <p:spPr bwMode="auto">
          <a:xfrm>
            <a:off x="8148231" y="2971202"/>
            <a:ext cx="762000" cy="175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apparel,clothes,households,Photographs,zippers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8" r="16410"/>
          <a:stretch/>
        </p:blipFill>
        <p:spPr bwMode="auto">
          <a:xfrm>
            <a:off x="7132733" y="3608126"/>
            <a:ext cx="944467" cy="142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593" y="5151171"/>
            <a:ext cx="176980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91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228230" y="1752600"/>
            <a:ext cx="8686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Copper: http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://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en.wikipedia.org/wiki/Copper#Applications</a:t>
            </a:r>
            <a:endParaRPr kumimoji="0" lang="en-US" sz="110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Facts about copper: 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://geology.com/usgs/uses-of-copper/</a:t>
            </a:r>
            <a:endParaRPr kumimoji="0" lang="en-US" sz="110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Aluminum: http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://sam.davyson.com/as/physics/aluminium/siteus/uses.html</a:t>
            </a:r>
            <a:endParaRPr kumimoji="0" lang="en-US" sz="110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1100" dirty="0" smtClean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 of aluminum: 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://www.buzzle.com/articles/aluminum-uses-of-aluminum.html</a:t>
            </a:r>
            <a:endParaRPr kumimoji="0" lang="en-US" sz="110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n-US" sz="1100" dirty="0" smtClean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Aluminum: 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</a:t>
            </a: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://www.aluminum.org/AM/CM/ContentDisplay.cfm?ContentFileID=61474&amp;FusePreview=Yes</a:t>
            </a:r>
            <a:endParaRPr kumimoji="0" lang="en-US" sz="110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n-US" sz="1100" dirty="0" smtClean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 of zinc: 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http://wanttoknowit.com/uses-of-zinc/</a:t>
            </a:r>
            <a:endParaRPr lang="en-US" sz="1100" dirty="0" bmk="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n-US" sz="1100" dirty="0" smtClean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Zinc: 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http://en.wikipedia.org/wiki/Zinc#Applications</a:t>
            </a:r>
            <a:endParaRPr lang="en-US" sz="1100" dirty="0" bmk="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n-US" sz="1100" dirty="0" smtClean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Zinc fact sheet for 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health </a:t>
            </a:r>
            <a:r>
              <a:rPr lang="en-US" sz="1100" dirty="0" smtClean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professionals: 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http://ods.od.nih.gov/factsheets/Zinc-HealthProfessional/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 of iron:</a:t>
            </a:r>
            <a:r>
              <a:rPr kumimoji="0" lang="en-US" sz="1100" i="0" u="none" strike="noStrike" cap="none" normalizeH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http://www.buzzle.com/articles/iron-uses-of-iron.html</a:t>
            </a:r>
            <a:endParaRPr lang="en-US" sz="1100" dirty="0" bmk="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The iron bridge:</a:t>
            </a:r>
            <a:r>
              <a:rPr kumimoji="0" lang="en-US" sz="1100" i="0" u="none" strike="noStrike" cap="none" normalizeH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http://en.wikipedia.org/wiki/The_Iron_Bridge</a:t>
            </a:r>
            <a:endParaRPr lang="en-US" sz="1100" dirty="0" bmk="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Brass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http://science.yourdictionary.com/articles/what-is-brass-made-from.html</a:t>
            </a:r>
            <a:endParaRPr lang="en-US" sz="1100" dirty="0" bmk="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Brass tubes</a:t>
            </a:r>
            <a:r>
              <a:rPr lang="en-US" sz="1100" dirty="0" smtClean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en-US" sz="1100" dirty="0" bmk="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http://www.mehta-group.com/brass-tube-for-general-engineering.html</a:t>
            </a:r>
            <a:endParaRPr lang="en-US" sz="1100" dirty="0" bmk="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Facts to know about brass: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http://www.ehow.com/list_6620433_metal-brass.html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 brief history of copper: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http://www.csa.com/discoveryguides/copper/overview.php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History of zinc:</a:t>
            </a:r>
            <a:r>
              <a:rPr kumimoji="0" lang="en-US" sz="1100" i="0" u="none" strike="noStrike" cap="none" normalizeH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http://www.zinc.org/basics/history_of_zinc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History of iron: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http://nautilus.fis.uc.pt/st2.5/scenes-e/elem/e02610.html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Iron: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http://www.historyforkids.org/learn/science/mining/iron.htm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Copper:</a:t>
            </a:r>
            <a:r>
              <a:rPr kumimoji="0" lang="en-US" sz="1100" i="0" u="none" strike="noStrike" cap="none" normalizeH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www.copper.org/publications/newsletters/innovations/2000/01-brasses/history_brass.html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history of brass: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://metals.about.com/od/properties/a/The-History-Of-Brass.htm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References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051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04800" y="1752600"/>
            <a:ext cx="8610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1: </a:t>
            </a: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Question face: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Microsoft clipart at http://office.microsoft.com/en-us/images/results.aspx?qu=question&amp;ex=1#ai:MC900434411|</a:t>
            </a:r>
            <a:endParaRPr lang="en-US" sz="1200" dirty="0" smtClean="0" bmk="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b="1" dirty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3:</a:t>
            </a: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 left (coiled copper pipe) Missouri State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Highway Patrol http://www.mshp.dps.mo.gov/MSHPWeb/PatrolDivisions/DDCC/Units/RuralCrimes/ruralCrimes.html</a:t>
            </a: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Top right (aluminum</a:t>
            </a:r>
            <a:r>
              <a:rPr kumimoji="0" lang="en-US" sz="1200" b="0" i="0" u="none" strike="noStrike" cap="none" normalizeH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foil) City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Durham, NC http://durhamnc.gov/ich/op/swmd/Pages/RecyclingIsGreat.aspx</a:t>
            </a: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Middle (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zinc) 2010 </a:t>
            </a:r>
            <a:r>
              <a:rPr lang="en-US" sz="1200" dirty="0" err="1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Alchemis-hp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Wikimedia Commons http://commons.wikimedia.org/wiki/File:Zinc_fragment_sublimed_and_1cm3_cube.jpg</a:t>
            </a: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left (iron ore pellets, pile)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2007 Lars Lentz http://commons.wikimedia.org/wiki/File:LightningVolt_Iron_Ore_Pellets.jpg</a:t>
            </a:r>
            <a:endParaRPr lang="en-US" sz="1200" dirty="0" smtClean="0" bmk="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right (brass pot) 2012 Adityamadhav83,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Wikimedia Commons http://commons.wikimedia.org/wiki/File:Brass_vessel_at_Madhurawada.JPG?fastcci_from=542574</a:t>
            </a: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b="1" dirty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</a:t>
            </a:r>
            <a:r>
              <a:rPr lang="en-US" sz="1200" b="1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4:</a:t>
            </a: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(native copper chunk) 2009 Jonathan Zander, Wikimedia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Commons http://</a:t>
            </a: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commons.wikimedia.org/wiki/File:NatCopper.jpg</a:t>
            </a:r>
          </a:p>
          <a:p>
            <a:pPr mar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 left (copper pipe fittings) 2007 </a:t>
            </a:r>
            <a:r>
              <a:rPr lang="en-US" sz="1200" dirty="0" err="1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Torsten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Bätge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Wikimedia Commons http://commons.wikimedia.org/wiki/File:Kupferfittings_4062.jpg</a:t>
            </a: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b="1" dirty="0" smtClean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5:</a:t>
            </a:r>
          </a:p>
          <a:p>
            <a:pPr marL="0" lvl="0" indent="0" fontAlgn="base"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Aluminum (rock) U.S.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Geological Survey http://</a:t>
            </a: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commons.wikimedia.org/wiki/File:Aluminum_Metal.jpg</a:t>
            </a: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15753"/>
          </a:xfrm>
        </p:spPr>
        <p:txBody>
          <a:bodyPr/>
          <a:lstStyle/>
          <a:p>
            <a:r>
              <a:rPr lang="en-US" sz="4400" b="1" dirty="0" smtClean="0"/>
              <a:t>Image Sources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9736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266330" y="1676400"/>
            <a:ext cx="8610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b="1" dirty="0" smtClean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</a:t>
            </a:r>
            <a:r>
              <a:rPr lang="en-US" sz="1200" b="1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6:</a:t>
            </a:r>
          </a:p>
          <a:p>
            <a:pPr mar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(zinc capsules) National Institutes of Health http://ods.od.nih.gov/images/content/Zinc-Pills.jpg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(zinc oxide powder on plate) 2005 </a:t>
            </a:r>
            <a:r>
              <a:rPr lang="en-US" sz="1200" dirty="0" err="1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Walkerma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Wikimedia Commons http://commons.wikimedia.org/wiki/File:Zinc_oxide.jpg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b="1" dirty="0" smtClean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7: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 iron arrowheads) New Mexico Bureau of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 Management http://www.nm.blm.gov/features/dinetah/disk_images/new_spain/weapons.html</a:t>
            </a:r>
            <a:endParaRPr lang="en-US" sz="1200" dirty="0" smtClean="0" bmk="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(wrought iron railing) Seattle Parks Dept.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http://www.seattle.gov/PARKS/pergola/default.htm</a:t>
            </a: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b="1" dirty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</a:t>
            </a:r>
            <a:r>
              <a:rPr lang="en-US" sz="1200" b="1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8:</a:t>
            </a:r>
          </a:p>
          <a:p>
            <a:pPr mar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(brass ring) National Park Service http://www.nps.gov/media/photo/gallery.htm?tagID=12790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(brass 5-yen coins) U.S.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Mint http://www.usmint.gov/kids/cartoons/coinsoftheworld/html/japan/?</a:t>
            </a: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s=4</a:t>
            </a:r>
            <a:endParaRPr lang="en-US" sz="1200" dirty="0" bmk="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(brass bowl) 2009 Peter Lewis, Wikimedia Commons http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commons.wikimedia.org/wiki/File:BrassSCC1.jpg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b="1" dirty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SLIDE </a:t>
            </a:r>
            <a:r>
              <a:rPr lang="en-US" sz="1200" b="1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 top to bottom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Copper timpani/drum: Microsoft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clipart </a:t>
            </a: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http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://office.microsoft.com/en-us/images/results.aspx?qu=copper&amp;ex=1#ai:MC900390656|</a:t>
            </a:r>
            <a:endParaRPr lang="en-US" sz="1200" dirty="0" smtClean="0" bmk="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Aluminum can: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Microsoft clipart at http://office.microsoft.com/en-us/images/results.aspx?qu=aluminum&amp;ex=1#ai:MP900341725|mt:2|</a:t>
            </a:r>
            <a:endParaRPr lang="en-US" sz="1200" dirty="0" smtClean="0" bmk="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Brass zipper &amp; pull: Microsoft clipart at http://office.microsoft.com/en-us/images/results.aspx?qu=zipper&amp;ex=1#ai:MP900309622|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Battery: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Microsoft clipart at http://office.microsoft.com/en-us/images/results.aspx?qu=batteries&amp;ex=1#ai:MC900434731|mt:1,2</a:t>
            </a: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</a:p>
          <a:p>
            <a:pPr marL="0" lvl="0" indent="0" fontAlgn="base">
              <a:spcBef>
                <a:spcPct val="0"/>
              </a:spcBef>
              <a:spcAft>
                <a:spcPts val="200"/>
              </a:spcAft>
              <a:buClrTx/>
              <a:buNone/>
            </a:pPr>
            <a:r>
              <a:rPr lang="en-US" sz="1200" dirty="0" smtClean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Iron bridge: 2007 Nigel Cox, </a:t>
            </a:r>
            <a:r>
              <a:rPr lang="en-US" sz="1200" dirty="0" bmk="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Wikimedia Commons http://commons.wikimedia.org/wiki/File:Liverpool,_The_Iron_Bridge,_Sefton_Park,_L17_-_geograph.org.uk_-_342444.jpg</a:t>
            </a:r>
            <a:endParaRPr lang="en-US" sz="1200" dirty="0" smtClean="0" bmk="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15753"/>
          </a:xfrm>
        </p:spPr>
        <p:txBody>
          <a:bodyPr/>
          <a:lstStyle/>
          <a:p>
            <a:r>
              <a:rPr lang="en-US" sz="4400" b="1" dirty="0" smtClean="0"/>
              <a:t>Image Sources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1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799"/>
            <a:ext cx="5257800" cy="391667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copper</a:t>
            </a:r>
          </a:p>
          <a:p>
            <a:r>
              <a:rPr lang="en-US" sz="4000" dirty="0" smtClean="0"/>
              <a:t> aluminum</a:t>
            </a:r>
          </a:p>
          <a:p>
            <a:r>
              <a:rPr lang="en-US" sz="4000" dirty="0" smtClean="0"/>
              <a:t> zinc</a:t>
            </a:r>
          </a:p>
          <a:p>
            <a:r>
              <a:rPr lang="en-US" sz="4000" dirty="0" smtClean="0"/>
              <a:t> iron</a:t>
            </a:r>
          </a:p>
          <a:p>
            <a:r>
              <a:rPr lang="en-US" sz="4000" dirty="0" smtClean="0"/>
              <a:t> brass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Metals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06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798" y="338145"/>
            <a:ext cx="3655244" cy="24622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 b="26014"/>
          <a:stretch/>
        </p:blipFill>
        <p:spPr>
          <a:xfrm>
            <a:off x="228600" y="4506306"/>
            <a:ext cx="3195575" cy="2123094"/>
          </a:xfrm>
          <a:prstGeom prst="rect">
            <a:avLst/>
          </a:prstGeom>
        </p:spPr>
      </p:pic>
      <p:pic>
        <p:nvPicPr>
          <p:cNvPr id="5130" name="Picture 10" descr="http://upload.wikimedia.org/wikipedia/commons/thumb/f/f9/Zinc_fragment_sublimed_and_1cm3_cube.jpg/250px-Zinc_fragment_sublimed_and_1cm3_cub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563" y="2623428"/>
            <a:ext cx="3610782" cy="224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719" y="3743803"/>
            <a:ext cx="2330580" cy="2632692"/>
          </a:xfrm>
          <a:prstGeom prst="rect">
            <a:avLst/>
          </a:prstGeom>
        </p:spPr>
      </p:pic>
      <p:pic>
        <p:nvPicPr>
          <p:cNvPr id="3076" name="Picture 4" descr="http://www.mshp.dps.mo.gov/MSHPWeb/Includes/DDCC/Features/images/copper_tubing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6751"/>
            <a:ext cx="4286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1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55807"/>
            <a:ext cx="5791200" cy="2306593"/>
          </a:xfrm>
          <a:ln>
            <a:noFill/>
          </a:ln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Copper </a:t>
            </a:r>
            <a:endParaRPr lang="en-US" sz="35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Earliest known discovery: </a:t>
            </a:r>
            <a:r>
              <a:rPr lang="en-US" sz="2400" dirty="0"/>
              <a:t>in 9000 </a:t>
            </a:r>
            <a:r>
              <a:rPr lang="en-US" sz="2400" dirty="0" smtClean="0"/>
              <a:t>BC </a:t>
            </a:r>
            <a:r>
              <a:rPr lang="en-US" sz="2400" dirty="0"/>
              <a:t>in the Middle East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Italians </a:t>
            </a:r>
            <a:r>
              <a:rPr lang="en-US" sz="2400" dirty="0"/>
              <a:t>used copper lumps as </a:t>
            </a:r>
            <a:r>
              <a:rPr lang="en-US" sz="2400" dirty="0" smtClean="0"/>
              <a:t>money in the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-3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centuries BC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400" b="1" dirty="0" smtClean="0"/>
              <a:t>History of Copper</a:t>
            </a:r>
            <a:endParaRPr lang="en-US" sz="4400" b="1" dirty="0"/>
          </a:p>
        </p:txBody>
      </p:sp>
      <p:pic>
        <p:nvPicPr>
          <p:cNvPr id="1030" name="Picture 6" descr="http://upload.wikimedia.org/wikipedia/commons/thumb/f/f0/NatCopper.jpg/250px-NatCop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052" y="1143000"/>
            <a:ext cx="2501106" cy="224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3928111"/>
            <a:ext cx="5257799" cy="25488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400" dirty="0" smtClean="0"/>
              <a:t>Copper wire was used as an insulator in the early 1800s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 smtClean="0"/>
              <a:t>Historical uses</a:t>
            </a:r>
            <a:r>
              <a:rPr lang="en-US" sz="2400" dirty="0" smtClean="0"/>
              <a:t>: money, coins, wire, copper tubing in ancient Egypt, thin copper sheets for canvas paintings, coins</a:t>
            </a:r>
            <a:endParaRPr lang="en-US" sz="24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85"/>
          <a:stretch/>
        </p:blipFill>
        <p:spPr>
          <a:xfrm>
            <a:off x="5650096" y="4018960"/>
            <a:ext cx="3005548" cy="239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6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057400"/>
            <a:ext cx="8457460" cy="4419599"/>
          </a:xfrm>
          <a:ln>
            <a:noFill/>
          </a:ln>
        </p:spPr>
        <p:txBody>
          <a:bodyPr>
            <a:noAutofit/>
          </a:bodyPr>
          <a:lstStyle/>
          <a:p>
            <a:pPr marL="45720" indent="0">
              <a:buNone/>
            </a:pPr>
            <a:endParaRPr lang="en-US" sz="3500" b="1" dirty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n-US" sz="3500" b="1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n-US" sz="3500" b="1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Aluminum</a:t>
            </a:r>
            <a:endParaRPr lang="en-US" sz="35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Obtained </a:t>
            </a:r>
            <a:r>
              <a:rPr lang="en-US" sz="2400" dirty="0" smtClean="0"/>
              <a:t>name from Latin for alum, </a:t>
            </a:r>
            <a:r>
              <a:rPr lang="en-US" sz="2400" dirty="0" err="1" smtClean="0"/>
              <a:t>alumen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Earliest </a:t>
            </a:r>
            <a:r>
              <a:rPr lang="en-US" sz="2400" dirty="0" smtClean="0"/>
              <a:t>traces found </a:t>
            </a:r>
            <a:r>
              <a:rPr lang="en-US" sz="2400" dirty="0" smtClean="0"/>
              <a:t>around </a:t>
            </a:r>
            <a:r>
              <a:rPr lang="en-US" sz="2400" dirty="0" smtClean="0"/>
              <a:t>5300 </a:t>
            </a:r>
            <a:r>
              <a:rPr lang="en-US" sz="2400" dirty="0" smtClean="0"/>
              <a:t>BC, </a:t>
            </a:r>
            <a:r>
              <a:rPr lang="en-US" sz="2400" dirty="0" smtClean="0"/>
              <a:t>however not </a:t>
            </a:r>
            <a:r>
              <a:rPr lang="en-US" sz="2400" dirty="0" smtClean="0"/>
              <a:t>“discovered” </a:t>
            </a:r>
            <a:r>
              <a:rPr lang="en-US" sz="2400" dirty="0" smtClean="0"/>
              <a:t>until 1800s by Sir Humphrey </a:t>
            </a:r>
            <a:r>
              <a:rPr lang="en-US" sz="2400" dirty="0" smtClean="0"/>
              <a:t>Davy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i="1" dirty="0" smtClean="0"/>
              <a:t>Historical uses</a:t>
            </a:r>
            <a:r>
              <a:rPr lang="en-US" sz="2400" dirty="0" smtClean="0"/>
              <a:t>: fabric dyes, cosmetics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400" b="1" dirty="0" smtClean="0"/>
              <a:t>History of Aluminum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752600"/>
            <a:ext cx="3581400" cy="270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50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5291" y="1905000"/>
            <a:ext cx="5029199" cy="39624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Zinc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Earliest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traces in 20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BC–14 AD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by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the Romans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Recognized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as a separate metal in 16</a:t>
            </a:r>
            <a:r>
              <a:rPr lang="en-US" sz="2400" baseline="30000" dirty="0" smtClean="0">
                <a:solidFill>
                  <a:schemeClr val="tx1"/>
                </a:solidFill>
                <a:latin typeface="+mj-lt"/>
              </a:rPr>
              <a:t>th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century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US p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roduction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began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in 1850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400" i="1" dirty="0" smtClean="0">
                <a:solidFill>
                  <a:schemeClr val="tx1"/>
                </a:solidFill>
                <a:latin typeface="+mj-lt"/>
              </a:rPr>
              <a:t>Historical </a:t>
            </a:r>
            <a:r>
              <a:rPr lang="en-US" sz="2400" i="1" dirty="0" smtClean="0">
                <a:solidFill>
                  <a:schemeClr val="tx1"/>
                </a:solidFill>
                <a:latin typeface="+mj-lt"/>
              </a:rPr>
              <a:t>uses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: healing wounds, sore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eyes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400" b="1" dirty="0" smtClean="0"/>
              <a:t>History of Zinc</a:t>
            </a:r>
            <a:endParaRPr lang="en-US" sz="4400" b="1" dirty="0"/>
          </a:p>
        </p:txBody>
      </p:sp>
      <p:pic>
        <p:nvPicPr>
          <p:cNvPr id="4098" name="Picture 2" descr="http://upload.wikimedia.org/wikipedia/commons/1/13/Zinc_oxid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350" y="3581400"/>
            <a:ext cx="2819399" cy="241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ods.od.nih.gov/images/content/Zinc-Pill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86"/>
          <a:stretch/>
        </p:blipFill>
        <p:spPr bwMode="auto">
          <a:xfrm>
            <a:off x="5408864" y="1219200"/>
            <a:ext cx="3308745" cy="198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80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5867401" cy="48768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Iron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Known </a:t>
            </a:r>
            <a:r>
              <a:rPr lang="en-US" sz="2400" dirty="0" smtClean="0">
                <a:solidFill>
                  <a:schemeClr val="tx1"/>
                </a:solidFill>
              </a:rPr>
              <a:t>and used since pre-historic </a:t>
            </a:r>
            <a:r>
              <a:rPr lang="en-US" sz="2400" dirty="0" smtClean="0">
                <a:solidFill>
                  <a:schemeClr val="tx1"/>
                </a:solidFill>
              </a:rPr>
              <a:t>times—more </a:t>
            </a:r>
            <a:r>
              <a:rPr lang="en-US" sz="2400" dirty="0" smtClean="0">
                <a:solidFill>
                  <a:schemeClr val="tx1"/>
                </a:solidFill>
              </a:rPr>
              <a:t>than 7,000 years ago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Hittites </a:t>
            </a:r>
            <a:r>
              <a:rPr lang="en-US" sz="2400" dirty="0" smtClean="0">
                <a:solidFill>
                  <a:schemeClr val="tx1"/>
                </a:solidFill>
              </a:rPr>
              <a:t>in West Asia </a:t>
            </a:r>
            <a:r>
              <a:rPr lang="en-US" sz="2400" dirty="0" smtClean="0">
                <a:solidFill>
                  <a:schemeClr val="tx1"/>
                </a:solidFill>
              </a:rPr>
              <a:t>were among the first </a:t>
            </a:r>
            <a:r>
              <a:rPr lang="en-US" sz="2400" dirty="0" smtClean="0">
                <a:solidFill>
                  <a:schemeClr val="tx1"/>
                </a:solidFill>
              </a:rPr>
              <a:t>to use it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After the Dark </a:t>
            </a:r>
            <a:r>
              <a:rPr lang="en-US" sz="2400" dirty="0" smtClean="0">
                <a:solidFill>
                  <a:schemeClr val="tx1"/>
                </a:solidFill>
              </a:rPr>
              <a:t>Ages,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Mediterranean </a:t>
            </a:r>
            <a:r>
              <a:rPr lang="en-US" sz="2400" dirty="0" smtClean="0">
                <a:solidFill>
                  <a:schemeClr val="tx1"/>
                </a:solidFill>
              </a:rPr>
              <a:t>people used it 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Historical </a:t>
            </a:r>
            <a:r>
              <a:rPr lang="en-US" sz="2400" i="1" dirty="0">
                <a:solidFill>
                  <a:schemeClr val="tx1"/>
                </a:solidFill>
              </a:rPr>
              <a:t>uses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kitchen utensils, jewelry, </a:t>
            </a:r>
            <a:r>
              <a:rPr lang="en-US" sz="2400" dirty="0" smtClean="0">
                <a:solidFill>
                  <a:schemeClr val="tx1"/>
                </a:solidFill>
              </a:rPr>
              <a:t>weapons (knives, arrowheads, spears)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From </a:t>
            </a:r>
            <a:r>
              <a:rPr lang="en-US" sz="2400" dirty="0" smtClean="0">
                <a:solidFill>
                  <a:schemeClr val="tx1"/>
                </a:solidFill>
              </a:rPr>
              <a:t>1000 </a:t>
            </a:r>
            <a:r>
              <a:rPr lang="en-US" sz="2400" dirty="0" smtClean="0">
                <a:solidFill>
                  <a:schemeClr val="tx1"/>
                </a:solidFill>
              </a:rPr>
              <a:t>BC </a:t>
            </a:r>
            <a:r>
              <a:rPr lang="en-US" sz="2400" dirty="0" smtClean="0">
                <a:solidFill>
                  <a:schemeClr val="tx1"/>
                </a:solidFill>
              </a:rPr>
              <a:t>to present day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rgbClr val="C00000"/>
                </a:solidFill>
              </a:rPr>
              <a:t>iron is the most-used </a:t>
            </a:r>
            <a:r>
              <a:rPr lang="en-US" sz="2400" i="1" dirty="0" smtClean="0">
                <a:solidFill>
                  <a:srgbClr val="C00000"/>
                </a:solidFill>
              </a:rPr>
              <a:t>metal</a:t>
            </a:r>
            <a:endParaRPr lang="en-US" sz="2400" i="1" dirty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400" b="1" dirty="0" smtClean="0"/>
              <a:t>History of Iron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885061"/>
            <a:ext cx="2851317" cy="20592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108904"/>
            <a:ext cx="3162301" cy="237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7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5181601" cy="491033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Brass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Copper-zinc alloys produced </a:t>
            </a:r>
            <a:r>
              <a:rPr lang="en-US" sz="2400" dirty="0" smtClean="0">
                <a:solidFill>
                  <a:schemeClr val="tx1"/>
                </a:solidFill>
              </a:rPr>
              <a:t>in the early fifth </a:t>
            </a:r>
            <a:r>
              <a:rPr lang="en-US" sz="2400" dirty="0" err="1" smtClean="0">
                <a:solidFill>
                  <a:schemeClr val="tx1"/>
                </a:solidFill>
              </a:rPr>
              <a:t>millenium</a:t>
            </a:r>
            <a:r>
              <a:rPr lang="en-US" sz="2400" dirty="0" smtClean="0">
                <a:solidFill>
                  <a:schemeClr val="tx1"/>
                </a:solidFill>
              </a:rPr>
              <a:t> BC </a:t>
            </a:r>
            <a:r>
              <a:rPr lang="en-US" sz="2400" dirty="0" smtClean="0">
                <a:solidFill>
                  <a:schemeClr val="tx1"/>
                </a:solidFill>
              </a:rPr>
              <a:t>in China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Widely used in east and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central </a:t>
            </a:r>
            <a:r>
              <a:rPr lang="en-US" sz="2400" dirty="0" smtClean="0">
                <a:solidFill>
                  <a:schemeClr val="tx1"/>
                </a:solidFill>
              </a:rPr>
              <a:t>Asia </a:t>
            </a:r>
            <a:r>
              <a:rPr lang="en-US" sz="2400" dirty="0" smtClean="0">
                <a:solidFill>
                  <a:schemeClr val="tx1"/>
                </a:solidFill>
              </a:rPr>
              <a:t>by second and third century BC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Romans discovered how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</a:rPr>
              <a:t>produce brass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chemeClr val="tx1"/>
                </a:solidFill>
              </a:rPr>
              <a:t>Historical uses</a:t>
            </a:r>
            <a:r>
              <a:rPr lang="en-US" sz="2400" dirty="0">
                <a:solidFill>
                  <a:schemeClr val="tx1"/>
                </a:solidFill>
              </a:rPr>
              <a:t>: coins,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jewelry, golden helmets, vessels and bowls</a:t>
            </a:r>
            <a:endParaRPr lang="en-US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400" b="1" dirty="0" smtClean="0"/>
              <a:t>History of Brass</a:t>
            </a:r>
            <a:endParaRPr lang="en-US" sz="4400" b="1" dirty="0"/>
          </a:p>
        </p:txBody>
      </p:sp>
      <p:pic>
        <p:nvPicPr>
          <p:cNvPr id="5122" name="Picture 2" descr="5-yen co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35593"/>
            <a:ext cx="26670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48" y="4724400"/>
            <a:ext cx="1742303" cy="1790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031" y="645929"/>
            <a:ext cx="27432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9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38238"/>
              </p:ext>
            </p:extLst>
          </p:nvPr>
        </p:nvGraphicFramePr>
        <p:xfrm>
          <a:off x="685800" y="2057400"/>
          <a:ext cx="7620000" cy="4190997"/>
        </p:xfrm>
        <a:graphic>
          <a:graphicData uri="http://schemas.openxmlformats.org/drawingml/2006/table">
            <a:tbl>
              <a:tblPr firstRow="1" firstCol="1" bandRow="1"/>
              <a:tblGrid>
                <a:gridCol w="1508125"/>
                <a:gridCol w="1349375"/>
                <a:gridCol w="2301875"/>
                <a:gridCol w="2460625"/>
              </a:tblGrid>
              <a:tr h="4876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Metal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Density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Melting Point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Ferromagnetic?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40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copper (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Cu)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8.96 g·cm</a:t>
                      </a:r>
                      <a:r>
                        <a:rPr lang="en-US" sz="1600" baseline="30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−3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1084.62 °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b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1984.32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°F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aluminum (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2.70 g·cm</a:t>
                      </a:r>
                      <a:r>
                        <a:rPr lang="en-US" sz="1600" baseline="30000">
                          <a:effectLst/>
                          <a:latin typeface="+mn-lt"/>
                          <a:ea typeface="Calibri"/>
                          <a:cs typeface="Times New Roman"/>
                        </a:rPr>
                        <a:t>−3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660.32 °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b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1220.58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°F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zinc (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Zn)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7.14 g·cm</a:t>
                      </a:r>
                      <a:r>
                        <a:rPr lang="en-US" sz="1600" baseline="30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−3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419.53 °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b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787.15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°F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iron (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Fe)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7.874 g·cm</a:t>
                      </a:r>
                      <a:r>
                        <a:rPr lang="en-US" sz="1600" baseline="30000">
                          <a:effectLst/>
                          <a:latin typeface="+mn-lt"/>
                          <a:ea typeface="Calibri"/>
                          <a:cs typeface="Times New Roman"/>
                        </a:rPr>
                        <a:t>−3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1538 °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b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2800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°F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brass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8.73 g·cm</a:t>
                      </a:r>
                      <a:r>
                        <a:rPr lang="en-US" sz="1600" baseline="30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−3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940 °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b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1724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°F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Basic </a:t>
            </a:r>
            <a:r>
              <a:rPr lang="en-US" sz="4400" b="1" dirty="0" smtClean="0"/>
              <a:t>Properties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6620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403</TotalTime>
  <Words>907</Words>
  <Application>Microsoft Office PowerPoint</Application>
  <PresentationFormat>On-screen Show (4:3)</PresentationFormat>
  <Paragraphs>143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Franklin Gothic Medium</vt:lpstr>
      <vt:lpstr>Times New Roman</vt:lpstr>
      <vt:lpstr>Wingdings</vt:lpstr>
      <vt:lpstr>Wingdings 2</vt:lpstr>
      <vt:lpstr>Grid</vt:lpstr>
      <vt:lpstr>Name That Metal! </vt:lpstr>
      <vt:lpstr>Metals</vt:lpstr>
      <vt:lpstr>PowerPoint Presentation</vt:lpstr>
      <vt:lpstr>History of Copper</vt:lpstr>
      <vt:lpstr>History of Aluminum</vt:lpstr>
      <vt:lpstr>History of Zinc</vt:lpstr>
      <vt:lpstr>History of Iron</vt:lpstr>
      <vt:lpstr>History of Brass</vt:lpstr>
      <vt:lpstr>Basic Properties </vt:lpstr>
      <vt:lpstr>Uses</vt:lpstr>
      <vt:lpstr>References</vt:lpstr>
      <vt:lpstr>Image Sources</vt:lpstr>
      <vt:lpstr>Image Sources</vt:lpstr>
    </vt:vector>
  </TitlesOfParts>
  <Company>University of Colorado at Boulder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that Metal</dc:title>
  <dc:creator>ITLL</dc:creator>
  <cp:lastModifiedBy>Denise</cp:lastModifiedBy>
  <cp:revision>35</cp:revision>
  <dcterms:created xsi:type="dcterms:W3CDTF">2013-01-25T21:33:39Z</dcterms:created>
  <dcterms:modified xsi:type="dcterms:W3CDTF">2014-10-29T01:06:32Z</dcterms:modified>
</cp:coreProperties>
</file>