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38"/>
  </p:notesMasterIdLst>
  <p:handoutMasterIdLst>
    <p:handoutMasterId r:id="rId39"/>
  </p:handoutMasterIdLst>
  <p:sldIdLst>
    <p:sldId id="256" r:id="rId2"/>
    <p:sldId id="269" r:id="rId3"/>
    <p:sldId id="270" r:id="rId4"/>
    <p:sldId id="271" r:id="rId5"/>
    <p:sldId id="272" r:id="rId6"/>
    <p:sldId id="274" r:id="rId7"/>
    <p:sldId id="275" r:id="rId8"/>
    <p:sldId id="276" r:id="rId9"/>
    <p:sldId id="277" r:id="rId10"/>
    <p:sldId id="278" r:id="rId11"/>
    <p:sldId id="279" r:id="rId12"/>
    <p:sldId id="282" r:id="rId13"/>
    <p:sldId id="280" r:id="rId14"/>
    <p:sldId id="283" r:id="rId15"/>
    <p:sldId id="292" r:id="rId16"/>
    <p:sldId id="293" r:id="rId17"/>
    <p:sldId id="294" r:id="rId18"/>
    <p:sldId id="295" r:id="rId19"/>
    <p:sldId id="296" r:id="rId20"/>
    <p:sldId id="297" r:id="rId21"/>
    <p:sldId id="298" r:id="rId22"/>
    <p:sldId id="299" r:id="rId23"/>
    <p:sldId id="300" r:id="rId24"/>
    <p:sldId id="301" r:id="rId25"/>
    <p:sldId id="285" r:id="rId26"/>
    <p:sldId id="286" r:id="rId27"/>
    <p:sldId id="287" r:id="rId28"/>
    <p:sldId id="288" r:id="rId29"/>
    <p:sldId id="289" r:id="rId30"/>
    <p:sldId id="290" r:id="rId31"/>
    <p:sldId id="291" r:id="rId32"/>
    <p:sldId id="302" r:id="rId33"/>
    <p:sldId id="305" r:id="rId34"/>
    <p:sldId id="303" r:id="rId35"/>
    <p:sldId id="304" r:id="rId36"/>
    <p:sldId id="30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25" autoAdjust="0"/>
  </p:normalViewPr>
  <p:slideViewPr>
    <p:cSldViewPr snapToGrid="0" snapToObjects="1">
      <p:cViewPr varScale="1">
        <p:scale>
          <a:sx n="83" d="100"/>
          <a:sy n="83" d="100"/>
        </p:scale>
        <p:origin x="-10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2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D64871-933B-8043-A78D-8BFC7FEA8AA5}" type="datetimeFigureOut">
              <a:rPr lang="en-US" smtClean="0"/>
              <a:pPr/>
              <a:t>10/27/2011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D1D269-D8E1-8D4B-B439-2846B3C5A05D}" type="slidenum">
              <a:rPr lang="en-US" smtClean="0"/>
              <a:pPr/>
              <a:t>‹#›</a:t>
            </a:fld>
            <a:endParaRPr lang="en-US"/>
          </a:p>
        </p:txBody>
      </p:sp>
    </p:spTree>
    <p:extLst>
      <p:ext uri="{BB962C8B-B14F-4D97-AF65-F5344CB8AC3E}">
        <p14:creationId xmlns="" xmlns:p14="http://schemas.microsoft.com/office/powerpoint/2010/main" val="27983248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DEF76-EDDD-1A40-85B3-3A000C76FB07}" type="datetimeFigureOut">
              <a:rPr lang="en-US" smtClean="0"/>
              <a:pPr/>
              <a:t>10/27/2011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61C14-28F6-B744-98F9-BD0D6B3492A0}" type="slidenum">
              <a:rPr lang="en-US" smtClean="0"/>
              <a:pPr/>
              <a:t>‹#›</a:t>
            </a:fld>
            <a:endParaRPr lang="en-US"/>
          </a:p>
        </p:txBody>
      </p:sp>
    </p:spTree>
    <p:extLst>
      <p:ext uri="{BB962C8B-B14F-4D97-AF65-F5344CB8AC3E}">
        <p14:creationId xmlns="" xmlns:p14="http://schemas.microsoft.com/office/powerpoint/2010/main" val="7939037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268" name="Slide Number Placeholder 3"/>
          <p:cNvSpPr>
            <a:spLocks noGrp="1"/>
          </p:cNvSpPr>
          <p:nvPr>
            <p:ph type="sldNum" sz="quarter" idx="5"/>
          </p:nvPr>
        </p:nvSpPr>
        <p:spPr bwMode="auto">
          <a:ln>
            <a:miter lim="800000"/>
            <a:headEnd/>
            <a:tailEnd/>
          </a:ln>
        </p:spPr>
        <p:txBody>
          <a:bodyPr/>
          <a:lstStyle/>
          <a:p>
            <a:fld id="{8D5015C8-9A35-664A-92FB-2EA57D030DB5}" type="slidenum">
              <a:rPr lang="en-US"/>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fld id="{8A35570F-A85E-E04D-B742-5EBF8A5AEF1F}" type="slidenum">
              <a:rPr lang="en-US"/>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292" name="Slide Number Placeholder 3"/>
          <p:cNvSpPr>
            <a:spLocks noGrp="1"/>
          </p:cNvSpPr>
          <p:nvPr>
            <p:ph type="sldNum" sz="quarter" idx="5"/>
          </p:nvPr>
        </p:nvSpPr>
        <p:spPr bwMode="auto">
          <a:ln>
            <a:miter lim="800000"/>
            <a:headEnd/>
            <a:tailEnd/>
          </a:ln>
        </p:spPr>
        <p:txBody>
          <a:bodyPr/>
          <a:lstStyle/>
          <a:p>
            <a:fld id="{3A14CC6E-0F3D-7B41-AE48-C05F299DD2A4}" type="slidenum">
              <a:rPr lang="en-US"/>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fld id="{F6F28D70-CA52-6640-B668-E48CF618F43C}" type="slidenum">
              <a:rPr lang="en-US"/>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fld id="{23236354-BC1A-5F44-AFB7-9480356A5EBA}" type="slidenum">
              <a:rPr lang="en-US"/>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fld id="{4848515D-627E-5241-A24E-922053CF4258}" type="slidenum">
              <a:rPr lang="en-US"/>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fld id="{7FC679D8-23A3-D447-A9C3-6A0773F8EA78}" type="slidenum">
              <a:rPr lang="en-US"/>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fld id="{FA11F69C-E80B-6644-821F-F04D1748EFB2}" type="slidenum">
              <a:rPr lang="en-US"/>
              <a:pPr/>
              <a:t>29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fld id="{A2C65B87-AB11-2449-B3A6-84584146110B}" type="slidenum">
              <a:rPr lang="en-US"/>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fld id="{8A35570F-A85E-E04D-B742-5EBF8A5AEF1F}" type="slidenum">
              <a:rPr lang="en-US"/>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1E18DFB-E4F5-E34B-A892-81769F9B66C1}" type="datetime1">
              <a:rPr lang="en-US" smtClean="0"/>
              <a:pPr/>
              <a:t>10/27/2011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F42FDE4-A7DD-41A7-A0A6-9B649FB43336}" type="slidenum">
              <a:rPr kumimoji="0" lang="en-US" smtClean="0"/>
              <a:pPr/>
              <a:t>‹#›</a:t>
            </a:fld>
            <a:endParaRPr kumimoji="0" lang="en-US" sz="140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08182D-6C46-F848-82EC-286974B09880}" type="datetime1">
              <a:rPr lang="en-US" smtClean="0"/>
              <a:pPr/>
              <a:t>10/27/2011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BDF71-3D54-6244-9F65-7B2AD3B2FB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18A3F0-C5BD-8F4C-AF10-0364B0BE30F4}" type="datetime1">
              <a:rPr lang="en-US" smtClean="0"/>
              <a:pPr/>
              <a:t>10/27/2011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BDF71-3D54-6244-9F65-7B2AD3B2FB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6825530-246D-064B-9490-905922C2B31B}" type="datetime1">
              <a:rPr lang="en-US" smtClean="0"/>
              <a:pPr/>
              <a:t>10/27/2011</a:t>
            </a:fld>
            <a:endParaRPr lang="en-US"/>
          </a:p>
        </p:txBody>
      </p:sp>
      <p:sp>
        <p:nvSpPr>
          <p:cNvPr id="9" name="Slide Number Placeholder 8"/>
          <p:cNvSpPr>
            <a:spLocks noGrp="1"/>
          </p:cNvSpPr>
          <p:nvPr>
            <p:ph type="sldNum" sz="quarter" idx="15"/>
          </p:nvPr>
        </p:nvSpPr>
        <p:spPr/>
        <p:txBody>
          <a:bodyPr rtlCol="0"/>
          <a:lstStyle/>
          <a:p>
            <a:fld id="{75EBDF71-3D54-6244-9F65-7B2AD3B2FB0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3E34D59-8815-7040-9534-1C7A5D64B02E}" type="datetime1">
              <a:rPr lang="en-US" smtClean="0"/>
              <a:pPr/>
              <a:t>10/27/2011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5EBDF71-3D54-6244-9F65-7B2AD3B2FB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BDE8181-F167-C14E-9507-F7ED76879D90}" type="datetime1">
              <a:rPr lang="en-US" smtClean="0"/>
              <a:pPr/>
              <a:t>10/27/2011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BDF71-3D54-6244-9F65-7B2AD3B2FB0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B9E9020-DA33-2E49-9AD6-7F00234DDD99}" type="datetime1">
              <a:rPr lang="en-US" smtClean="0"/>
              <a:pPr/>
              <a:t>10/27/2011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BDF71-3D54-6244-9F65-7B2AD3B2FB0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1F495F8-E131-E44D-B570-33BF1A02AB89}" type="datetime1">
              <a:rPr lang="en-US" smtClean="0"/>
              <a:pPr/>
              <a:t>10/27/2011</a:t>
            </a:fld>
            <a:endParaRPr lang="en-US"/>
          </a:p>
        </p:txBody>
      </p:sp>
      <p:sp>
        <p:nvSpPr>
          <p:cNvPr id="7" name="Slide Number Placeholder 6"/>
          <p:cNvSpPr>
            <a:spLocks noGrp="1"/>
          </p:cNvSpPr>
          <p:nvPr>
            <p:ph type="sldNum" sz="quarter" idx="11"/>
          </p:nvPr>
        </p:nvSpPr>
        <p:spPr/>
        <p:txBody>
          <a:bodyPr rtlCol="0"/>
          <a:lstStyle/>
          <a:p>
            <a:fld id="{75EBDF71-3D54-6244-9F65-7B2AD3B2FB0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C3BFF-1A02-064F-AEB8-1744BA7B6D34}" type="datetime1">
              <a:rPr lang="en-US" smtClean="0"/>
              <a:pPr/>
              <a:t>10/27/2011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BDF71-3D54-6244-9F65-7B2AD3B2FB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E8AC3B0-E512-2144-A341-D1D90BD3C74B}" type="datetime1">
              <a:rPr lang="en-US" smtClean="0"/>
              <a:pPr/>
              <a:t>10/27/2011</a:t>
            </a:fld>
            <a:endParaRPr lang="en-US"/>
          </a:p>
        </p:txBody>
      </p:sp>
      <p:sp>
        <p:nvSpPr>
          <p:cNvPr id="22" name="Slide Number Placeholder 21"/>
          <p:cNvSpPr>
            <a:spLocks noGrp="1"/>
          </p:cNvSpPr>
          <p:nvPr>
            <p:ph type="sldNum" sz="quarter" idx="15"/>
          </p:nvPr>
        </p:nvSpPr>
        <p:spPr/>
        <p:txBody>
          <a:bodyPr rtlCol="0"/>
          <a:lstStyle/>
          <a:p>
            <a:fld id="{75EBDF71-3D54-6244-9F65-7B2AD3B2FB0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95FA277-F5C1-B14B-B261-777A315369A5}" type="datetime1">
              <a:rPr lang="en-US" smtClean="0"/>
              <a:pPr/>
              <a:t>10/27/2011</a:t>
            </a:fld>
            <a:endParaRPr lang="en-US"/>
          </a:p>
        </p:txBody>
      </p:sp>
      <p:sp>
        <p:nvSpPr>
          <p:cNvPr id="18" name="Slide Number Placeholder 17"/>
          <p:cNvSpPr>
            <a:spLocks noGrp="1"/>
          </p:cNvSpPr>
          <p:nvPr>
            <p:ph type="sldNum" sz="quarter" idx="11"/>
          </p:nvPr>
        </p:nvSpPr>
        <p:spPr/>
        <p:txBody>
          <a:bodyPr rtlCol="0"/>
          <a:lstStyle/>
          <a:p>
            <a:fld id="{75EBDF71-3D54-6244-9F65-7B2AD3B2FB0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A90536B-5AF4-294B-B98E-DC7C7E32680C}" type="datetime1">
              <a:rPr lang="en-US" smtClean="0"/>
              <a:pPr/>
              <a:t>10/27/2011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5EBDF71-3D54-6244-9F65-7B2AD3B2FB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commons.wikimedia.org/wiki/File:Robot_asimo_cropped.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99" y="4490112"/>
            <a:ext cx="6642903" cy="1583142"/>
          </a:xfrm>
        </p:spPr>
        <p:txBody>
          <a:bodyPr>
            <a:normAutofit fontScale="90000"/>
          </a:bodyPr>
          <a:lstStyle/>
          <a:p>
            <a:r>
              <a:rPr lang="en-US" sz="4900" dirty="0" smtClean="0">
                <a:latin typeface="Calibri" pitchFamily="34" charset="0"/>
              </a:rPr>
              <a:t>Understanding Communication with a Robot?  </a:t>
            </a:r>
            <a:r>
              <a:rPr lang="en-US" sz="4000" dirty="0" smtClean="0">
                <a:latin typeface="Calibri" pitchFamily="34" charset="0"/>
              </a:rPr>
              <a:t>Activity (60 minutes)</a:t>
            </a:r>
            <a:endParaRPr lang="en-US" sz="4000" dirty="0">
              <a:latin typeface="Calibri" pitchFamily="34" charset="0"/>
            </a:endParaRPr>
          </a:p>
        </p:txBody>
      </p:sp>
      <p:pic>
        <p:nvPicPr>
          <p:cNvPr id="4" name="Picture 3"/>
          <p:cNvPicPr>
            <a:picLocks noChangeAspect="1"/>
          </p:cNvPicPr>
          <p:nvPr/>
        </p:nvPicPr>
        <p:blipFill>
          <a:blip r:embed="rId2"/>
          <a:stretch>
            <a:fillRect/>
          </a:stretch>
        </p:blipFill>
        <p:spPr>
          <a:xfrm>
            <a:off x="5906941" y="674814"/>
            <a:ext cx="2476052" cy="3166490"/>
          </a:xfrm>
          <a:prstGeom prst="rect">
            <a:avLst/>
          </a:prstGeom>
        </p:spPr>
      </p:pic>
      <p:sp>
        <p:nvSpPr>
          <p:cNvPr id="10" name="Slide Number Placeholder 9"/>
          <p:cNvSpPr>
            <a:spLocks noGrp="1"/>
          </p:cNvSpPr>
          <p:nvPr>
            <p:ph type="sldNum" sz="quarter" idx="12"/>
          </p:nvPr>
        </p:nvSpPr>
        <p:spPr/>
        <p:txBody>
          <a:bodyPr/>
          <a:lstStyle/>
          <a:p>
            <a:fld id="{6F42FDE4-A7DD-41A7-A0A6-9B649FB43336}" type="slidenum">
              <a:rPr kumimoji="0" lang="en-US" smtClean="0"/>
              <a:pPr/>
              <a:t>1</a:t>
            </a:fld>
            <a:endParaRPr kumimoji="0" lang="en-US" sz="1400" dirty="0">
              <a:solidFill>
                <a:srgbClr val="FFFFFF"/>
              </a:solidFill>
            </a:endParaRPr>
          </a:p>
        </p:txBody>
      </p:sp>
      <p:pic>
        <p:nvPicPr>
          <p:cNvPr id="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86515" y="477459"/>
            <a:ext cx="2184534" cy="33638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latin typeface="Calibri"/>
              </a:rPr>
              <a:t>Your screen should now look like this</a:t>
            </a:r>
          </a:p>
          <a:p>
            <a:endParaRPr lang="en-US" dirty="0" smtClean="0">
              <a:latin typeface="Calibri"/>
            </a:endParaRPr>
          </a:p>
          <a:p>
            <a:endParaRPr lang="en-US" dirty="0" smtClean="0">
              <a:latin typeface="Calibri"/>
            </a:endParaRPr>
          </a:p>
          <a:p>
            <a:endParaRPr lang="en-US" dirty="0" smtClean="0">
              <a:latin typeface="Calibri"/>
            </a:endParaRPr>
          </a:p>
          <a:p>
            <a:endParaRPr lang="en-US" dirty="0" smtClean="0">
              <a:latin typeface="Calibri"/>
            </a:endParaRPr>
          </a:p>
          <a:p>
            <a:endParaRPr lang="en-US" dirty="0" smtClean="0">
              <a:latin typeface="Calibri"/>
            </a:endParaRPr>
          </a:p>
          <a:p>
            <a:endParaRPr lang="en-US" dirty="0" smtClean="0">
              <a:latin typeface="Calibri"/>
            </a:endParaRPr>
          </a:p>
          <a:p>
            <a:endParaRPr lang="en-US" dirty="0" smtClean="0">
              <a:latin typeface="Calibri"/>
            </a:endParaRPr>
          </a:p>
          <a:p>
            <a:r>
              <a:rPr lang="en-US" dirty="0" smtClean="0">
                <a:latin typeface="Calibri"/>
              </a:rPr>
              <a:t>Click on the small ‘</a:t>
            </a:r>
            <a:r>
              <a:rPr lang="en-US" dirty="0" err="1" smtClean="0">
                <a:latin typeface="Calibri"/>
              </a:rPr>
              <a:t>x</a:t>
            </a:r>
            <a:r>
              <a:rPr lang="en-US" dirty="0" smtClean="0">
                <a:latin typeface="Calibri"/>
              </a:rPr>
              <a:t>’ (NOT THE LARGE ONE) on the top right of your screen</a:t>
            </a:r>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10</a:t>
            </a:fld>
            <a:endParaRPr lang="en-US">
              <a:latin typeface="Calibri"/>
            </a:endParaRPr>
          </a:p>
        </p:txBody>
      </p:sp>
      <p:pic>
        <p:nvPicPr>
          <p:cNvPr id="9" name="Picture 8" descr="Screen shot 2010-01-05 at 1.39.56 PM.png"/>
          <p:cNvPicPr>
            <a:picLocks noChangeAspect="1"/>
          </p:cNvPicPr>
          <p:nvPr/>
        </p:nvPicPr>
        <p:blipFill>
          <a:blip r:embed="rId2"/>
          <a:stretch>
            <a:fillRect/>
          </a:stretch>
        </p:blipFill>
        <p:spPr>
          <a:xfrm>
            <a:off x="794686" y="2177022"/>
            <a:ext cx="3941245" cy="2712343"/>
          </a:xfrm>
          <a:prstGeom prst="rect">
            <a:avLst/>
          </a:prstGeom>
        </p:spPr>
      </p:pic>
      <p:cxnSp>
        <p:nvCxnSpPr>
          <p:cNvPr id="11" name="Straight Arrow Connector 10"/>
          <p:cNvCxnSpPr/>
          <p:nvPr/>
        </p:nvCxnSpPr>
        <p:spPr>
          <a:xfrm rot="16200000" flipV="1">
            <a:off x="3757467" y="3352025"/>
            <a:ext cx="2741904" cy="7849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482600" y="485188"/>
            <a:ext cx="7467600" cy="421101"/>
          </a:xfrm>
        </p:spPr>
        <p:txBody>
          <a:bodyPr>
            <a:normAutofit fontScale="90000"/>
          </a:bodyPr>
          <a:lstStyle/>
          <a:p>
            <a:pPr algn="ctr"/>
            <a:r>
              <a:rPr lang="en-US" b="1" dirty="0" smtClean="0">
                <a:latin typeface="Calibri"/>
              </a:rPr>
              <a:t>Starting a Program – contd.</a:t>
            </a:r>
            <a:endParaRPr lang="en-US" b="1" dirty="0">
              <a:latin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77687"/>
            <a:ext cx="7467600" cy="4873752"/>
          </a:xfrm>
        </p:spPr>
        <p:txBody>
          <a:bodyPr/>
          <a:lstStyle/>
          <a:p>
            <a:r>
              <a:rPr lang="en-US" dirty="0" smtClean="0">
                <a:latin typeface="Calibri"/>
              </a:rPr>
              <a:t>Your screen will then open up to give you more space to place icons</a:t>
            </a:r>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11</a:t>
            </a:fld>
            <a:endParaRPr lang="en-US">
              <a:latin typeface="Calibri"/>
            </a:endParaRPr>
          </a:p>
        </p:txBody>
      </p:sp>
      <p:pic>
        <p:nvPicPr>
          <p:cNvPr id="5" name="Picture 4" descr="Screen shot 2010-01-05 at 1.42.42 PM.png"/>
          <p:cNvPicPr>
            <a:picLocks noChangeAspect="1"/>
          </p:cNvPicPr>
          <p:nvPr/>
        </p:nvPicPr>
        <p:blipFill>
          <a:blip r:embed="rId2"/>
          <a:stretch>
            <a:fillRect/>
          </a:stretch>
        </p:blipFill>
        <p:spPr>
          <a:xfrm>
            <a:off x="859741" y="1238890"/>
            <a:ext cx="7329852" cy="501636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7"/>
            <a:ext cx="7671816" cy="898179"/>
          </a:xfrm>
        </p:spPr>
        <p:txBody>
          <a:bodyPr>
            <a:normAutofit fontScale="90000"/>
          </a:bodyPr>
          <a:lstStyle/>
          <a:p>
            <a:pPr algn="ctr" eaLnBrk="1" hangingPunct="1"/>
            <a:r>
              <a:rPr lang="en-US" b="1" dirty="0" smtClean="0">
                <a:latin typeface="Calibri"/>
              </a:rPr>
              <a:t>Telling the robot what to do </a:t>
            </a:r>
            <a:br>
              <a:rPr lang="en-US" b="1" dirty="0" smtClean="0">
                <a:latin typeface="Calibri"/>
              </a:rPr>
            </a:br>
            <a:r>
              <a:rPr lang="en-US" b="1" dirty="0" smtClean="0">
                <a:latin typeface="Calibri"/>
              </a:rPr>
              <a:t>-- writing a ‘program’</a:t>
            </a:r>
            <a:endParaRPr lang="en-US" b="1" dirty="0">
              <a:latin typeface="Calibri"/>
            </a:endParaRPr>
          </a:p>
        </p:txBody>
      </p:sp>
      <p:pic>
        <p:nvPicPr>
          <p:cNvPr id="3075" name="Picture 3" descr="examplecommandsonbracket.bmp"/>
          <p:cNvPicPr>
            <a:picLocks noChangeAspect="1"/>
          </p:cNvPicPr>
          <p:nvPr/>
        </p:nvPicPr>
        <p:blipFill>
          <a:blip r:embed="rId3"/>
          <a:srcRect/>
          <a:stretch>
            <a:fillRect/>
          </a:stretch>
        </p:blipFill>
        <p:spPr bwMode="auto">
          <a:xfrm>
            <a:off x="1320180" y="5936572"/>
            <a:ext cx="4428757" cy="921428"/>
          </a:xfrm>
          <a:prstGeom prst="rect">
            <a:avLst/>
          </a:prstGeom>
          <a:noFill/>
          <a:ln w="9525">
            <a:noFill/>
            <a:miter lim="800000"/>
            <a:headEnd/>
            <a:tailEnd/>
          </a:ln>
        </p:spPr>
      </p:pic>
      <p:pic>
        <p:nvPicPr>
          <p:cNvPr id="3078" name="Picture 8" descr="bracket.bmp"/>
          <p:cNvPicPr>
            <a:picLocks noChangeAspect="1"/>
          </p:cNvPicPr>
          <p:nvPr/>
        </p:nvPicPr>
        <p:blipFill>
          <a:blip r:embed="rId4"/>
          <a:srcRect/>
          <a:stretch>
            <a:fillRect/>
          </a:stretch>
        </p:blipFill>
        <p:spPr bwMode="auto">
          <a:xfrm>
            <a:off x="196564" y="3720784"/>
            <a:ext cx="3337995" cy="535206"/>
          </a:xfrm>
          <a:prstGeom prst="rect">
            <a:avLst/>
          </a:prstGeom>
          <a:noFill/>
          <a:ln w="9525">
            <a:noFill/>
            <a:miter lim="800000"/>
            <a:headEnd/>
            <a:tailEnd/>
          </a:ln>
        </p:spPr>
      </p:pic>
      <p:pic>
        <p:nvPicPr>
          <p:cNvPr id="9" name="Picture 8" descr="Screen shot 2010-01-05 at 1.42.42 PM.png"/>
          <p:cNvPicPr>
            <a:picLocks noChangeAspect="1"/>
          </p:cNvPicPr>
          <p:nvPr/>
        </p:nvPicPr>
        <p:blipFill>
          <a:blip r:embed="rId5"/>
          <a:stretch>
            <a:fillRect/>
          </a:stretch>
        </p:blipFill>
        <p:spPr>
          <a:xfrm>
            <a:off x="3795195" y="1567571"/>
            <a:ext cx="4973090" cy="3403458"/>
          </a:xfrm>
          <a:prstGeom prst="rect">
            <a:avLst/>
          </a:prstGeom>
        </p:spPr>
      </p:pic>
      <p:cxnSp>
        <p:nvCxnSpPr>
          <p:cNvPr id="11" name="Straight Arrow Connector 10"/>
          <p:cNvCxnSpPr/>
          <p:nvPr/>
        </p:nvCxnSpPr>
        <p:spPr>
          <a:xfrm rot="10800000" flipV="1">
            <a:off x="457201" y="2675924"/>
            <a:ext cx="3882327" cy="130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6564" y="1567571"/>
            <a:ext cx="3337995" cy="1477328"/>
          </a:xfrm>
          <a:prstGeom prst="rect">
            <a:avLst/>
          </a:prstGeom>
          <a:noFill/>
        </p:spPr>
        <p:txBody>
          <a:bodyPr wrap="square" rtlCol="0">
            <a:spAutoFit/>
          </a:bodyPr>
          <a:lstStyle/>
          <a:p>
            <a:r>
              <a:rPr lang="en-US" dirty="0" smtClean="0">
                <a:latin typeface="Calibri"/>
              </a:rPr>
              <a:t>This is your ‘program beam’.  As you add commands to the beam, it will stretch out.  The robot will only follow commands that are placed ON THE BEAM!</a:t>
            </a:r>
            <a:endParaRPr lang="en-US" dirty="0">
              <a:latin typeface="Calibri"/>
            </a:endParaRPr>
          </a:p>
        </p:txBody>
      </p:sp>
      <p:sp>
        <p:nvSpPr>
          <p:cNvPr id="14" name="TextBox 13"/>
          <p:cNvSpPr txBox="1"/>
          <p:nvPr/>
        </p:nvSpPr>
        <p:spPr>
          <a:xfrm>
            <a:off x="196564" y="4459873"/>
            <a:ext cx="3337995" cy="1477328"/>
          </a:xfrm>
          <a:prstGeom prst="rect">
            <a:avLst/>
          </a:prstGeom>
          <a:noFill/>
        </p:spPr>
        <p:txBody>
          <a:bodyPr wrap="square" rtlCol="0">
            <a:spAutoFit/>
          </a:bodyPr>
          <a:lstStyle/>
          <a:p>
            <a:r>
              <a:rPr lang="en-US" dirty="0" smtClean="0">
                <a:latin typeface="Calibri"/>
              </a:rPr>
              <a:t>When you add multiple commands to the beam, the robot follows them in order.  First command 1, then command 2, then command 3…</a:t>
            </a:r>
            <a:endParaRPr lang="en-US" dirty="0">
              <a:latin typeface="Calibri"/>
            </a:endParaRPr>
          </a:p>
        </p:txBody>
      </p:sp>
      <p:sp>
        <p:nvSpPr>
          <p:cNvPr id="15" name="Slide Number Placeholder 14"/>
          <p:cNvSpPr>
            <a:spLocks noGrp="1"/>
          </p:cNvSpPr>
          <p:nvPr>
            <p:ph type="sldNum" sz="quarter" idx="15"/>
          </p:nvPr>
        </p:nvSpPr>
        <p:spPr/>
        <p:txBody>
          <a:bodyPr/>
          <a:lstStyle/>
          <a:p>
            <a:fld id="{75EBDF71-3D54-6244-9F65-7B2AD3B2FB04}" type="slidenum">
              <a:rPr lang="en-US" smtClean="0">
                <a:latin typeface="Calibri"/>
              </a:rPr>
              <a:pPr/>
              <a:t>12</a:t>
            </a:fld>
            <a:endParaRPr lang="en-US">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8034"/>
            <a:ext cx="7467600" cy="4873752"/>
          </a:xfrm>
        </p:spPr>
        <p:txBody>
          <a:bodyPr/>
          <a:lstStyle/>
          <a:p>
            <a:r>
              <a:rPr lang="en-US" dirty="0" smtClean="0">
                <a:latin typeface="Calibri"/>
              </a:rPr>
              <a:t>The command that we will be using in this activity is called the ‘move’ command</a:t>
            </a:r>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13</a:t>
            </a:fld>
            <a:endParaRPr lang="en-US">
              <a:latin typeface="Calibri"/>
            </a:endParaRPr>
          </a:p>
        </p:txBody>
      </p:sp>
      <p:pic>
        <p:nvPicPr>
          <p:cNvPr id="5" name="Picture 4" descr="Screen shot 2010-01-05 at 1.42.42 PM.png"/>
          <p:cNvPicPr>
            <a:picLocks noChangeAspect="1"/>
          </p:cNvPicPr>
          <p:nvPr/>
        </p:nvPicPr>
        <p:blipFill>
          <a:blip r:embed="rId2"/>
          <a:stretch>
            <a:fillRect/>
          </a:stretch>
        </p:blipFill>
        <p:spPr>
          <a:xfrm>
            <a:off x="1980636" y="2047461"/>
            <a:ext cx="6148380" cy="4207797"/>
          </a:xfrm>
          <a:prstGeom prst="rect">
            <a:avLst/>
          </a:prstGeom>
        </p:spPr>
      </p:pic>
      <p:cxnSp>
        <p:nvCxnSpPr>
          <p:cNvPr id="10" name="Straight Connector 9"/>
          <p:cNvCxnSpPr/>
          <p:nvPr/>
        </p:nvCxnSpPr>
        <p:spPr>
          <a:xfrm rot="5400000" flipH="1" flipV="1">
            <a:off x="2823460" y="3197503"/>
            <a:ext cx="22677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937641" y="3084910"/>
            <a:ext cx="32834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3153391" y="3199091"/>
            <a:ext cx="2251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flipV="1">
            <a:off x="2936052" y="3311684"/>
            <a:ext cx="330726" cy="794"/>
          </a:xfrm>
          <a:prstGeom prst="line">
            <a:avLst/>
          </a:prstGeom>
        </p:spPr>
        <p:style>
          <a:lnRef idx="2">
            <a:schemeClr val="accent1"/>
          </a:lnRef>
          <a:fillRef idx="0">
            <a:schemeClr val="accent1"/>
          </a:fillRef>
          <a:effectRef idx="1">
            <a:schemeClr val="accent1"/>
          </a:effectRef>
          <a:fontRef idx="minor">
            <a:schemeClr val="tx1"/>
          </a:fontRef>
        </p:style>
      </p:cxnSp>
      <p:sp>
        <p:nvSpPr>
          <p:cNvPr id="17" name="Left Arrow 16"/>
          <p:cNvSpPr/>
          <p:nvPr/>
        </p:nvSpPr>
        <p:spPr>
          <a:xfrm rot="19116436">
            <a:off x="677991" y="3139719"/>
            <a:ext cx="1425379" cy="21425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endParaRPr>
          </a:p>
        </p:txBody>
      </p:sp>
      <p:pic>
        <p:nvPicPr>
          <p:cNvPr id="18" name="Picture 17" descr="Screen shot 2010-01-01 at 4.06.44 PM.png"/>
          <p:cNvPicPr>
            <a:picLocks noChangeAspect="1"/>
          </p:cNvPicPr>
          <p:nvPr/>
        </p:nvPicPr>
        <p:blipFill>
          <a:blip r:embed="rId3"/>
          <a:stretch>
            <a:fillRect/>
          </a:stretch>
        </p:blipFill>
        <p:spPr>
          <a:xfrm>
            <a:off x="270840" y="3798451"/>
            <a:ext cx="1431733" cy="144940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948" y="957129"/>
            <a:ext cx="7467600" cy="4873752"/>
          </a:xfrm>
        </p:spPr>
        <p:txBody>
          <a:bodyPr/>
          <a:lstStyle/>
          <a:p>
            <a:r>
              <a:rPr lang="en-US" dirty="0" smtClean="0">
                <a:latin typeface="Calibri"/>
              </a:rPr>
              <a:t>If you put a move command on to your program beam and make sure that it has a blue outline (click on the move icon if it does not have a blue outline), you will see some options pop up at the bottom of your screen</a:t>
            </a:r>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14</a:t>
            </a:fld>
            <a:endParaRPr lang="en-US">
              <a:latin typeface="Calibri"/>
            </a:endParaRPr>
          </a:p>
        </p:txBody>
      </p:sp>
      <p:pic>
        <p:nvPicPr>
          <p:cNvPr id="5" name="Picture 4" descr="Screen shot 2010-01-05 at 1.58.28 PM.png"/>
          <p:cNvPicPr>
            <a:picLocks noChangeAspect="1"/>
          </p:cNvPicPr>
          <p:nvPr/>
        </p:nvPicPr>
        <p:blipFill>
          <a:blip r:embed="rId2"/>
          <a:stretch>
            <a:fillRect/>
          </a:stretch>
        </p:blipFill>
        <p:spPr>
          <a:xfrm>
            <a:off x="4979630" y="2706129"/>
            <a:ext cx="3739729" cy="2565869"/>
          </a:xfrm>
          <a:prstGeom prst="rect">
            <a:avLst/>
          </a:prstGeom>
        </p:spPr>
      </p:pic>
      <p:pic>
        <p:nvPicPr>
          <p:cNvPr id="6" name="Picture 5" descr="startwithmove.bmp"/>
          <p:cNvPicPr>
            <a:picLocks noChangeAspect="1"/>
          </p:cNvPicPr>
          <p:nvPr/>
        </p:nvPicPr>
        <p:blipFill>
          <a:blip r:embed="rId3"/>
          <a:srcRect/>
          <a:stretch>
            <a:fillRect/>
          </a:stretch>
        </p:blipFill>
        <p:spPr bwMode="auto">
          <a:xfrm>
            <a:off x="1043302" y="3245054"/>
            <a:ext cx="1544412" cy="857890"/>
          </a:xfrm>
          <a:prstGeom prst="rect">
            <a:avLst/>
          </a:prstGeom>
          <a:noFill/>
          <a:ln w="9525">
            <a:noFill/>
            <a:miter lim="800000"/>
            <a:headEnd/>
            <a:tailEnd/>
          </a:ln>
        </p:spPr>
      </p:pic>
      <p:pic>
        <p:nvPicPr>
          <p:cNvPr id="7" name="Content Placeholder 3" descr="movesettings.bmp"/>
          <p:cNvPicPr>
            <a:picLocks noChangeAspect="1"/>
          </p:cNvPicPr>
          <p:nvPr/>
        </p:nvPicPr>
        <p:blipFill>
          <a:blip r:embed="rId4"/>
          <a:srcRect/>
          <a:stretch>
            <a:fillRect/>
          </a:stretch>
        </p:blipFill>
        <p:spPr bwMode="auto">
          <a:xfrm>
            <a:off x="181444" y="4995623"/>
            <a:ext cx="4535062" cy="1018371"/>
          </a:xfrm>
          <a:prstGeom prst="rect">
            <a:avLst/>
          </a:prstGeom>
          <a:noFill/>
          <a:ln w="9525">
            <a:noFill/>
            <a:miter lim="800000"/>
            <a:headEnd/>
            <a:tailEnd/>
          </a:ln>
        </p:spPr>
      </p:pic>
      <p:sp>
        <p:nvSpPr>
          <p:cNvPr id="20" name="Left Arrow 19"/>
          <p:cNvSpPr/>
          <p:nvPr/>
        </p:nvSpPr>
        <p:spPr>
          <a:xfrm>
            <a:off x="2844028" y="3367753"/>
            <a:ext cx="2054217" cy="61249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endParaRPr>
          </a:p>
        </p:txBody>
      </p:sp>
      <p:sp>
        <p:nvSpPr>
          <p:cNvPr id="21" name="TextBox 20"/>
          <p:cNvSpPr txBox="1"/>
          <p:nvPr/>
        </p:nvSpPr>
        <p:spPr>
          <a:xfrm>
            <a:off x="457200" y="4162559"/>
            <a:ext cx="3413937" cy="369332"/>
          </a:xfrm>
          <a:prstGeom prst="rect">
            <a:avLst/>
          </a:prstGeom>
          <a:noFill/>
        </p:spPr>
        <p:txBody>
          <a:bodyPr wrap="square" rtlCol="0">
            <a:spAutoFit/>
          </a:bodyPr>
          <a:lstStyle/>
          <a:p>
            <a:r>
              <a:rPr lang="en-US" dirty="0" smtClean="0">
                <a:latin typeface="Calibri"/>
              </a:rPr>
              <a:t>Notice the blue outline!</a:t>
            </a:r>
            <a:endParaRPr lang="en-US" dirty="0">
              <a:latin typeface="Calibri"/>
            </a:endParaRPr>
          </a:p>
        </p:txBody>
      </p:sp>
      <p:sp>
        <p:nvSpPr>
          <p:cNvPr id="22" name="Left Arrow 21"/>
          <p:cNvSpPr/>
          <p:nvPr/>
        </p:nvSpPr>
        <p:spPr>
          <a:xfrm>
            <a:off x="4716506" y="4995623"/>
            <a:ext cx="263124" cy="27637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endParaRPr>
          </a:p>
        </p:txBody>
      </p:sp>
      <p:sp>
        <p:nvSpPr>
          <p:cNvPr id="23" name="TextBox 22"/>
          <p:cNvSpPr txBox="1"/>
          <p:nvPr/>
        </p:nvSpPr>
        <p:spPr>
          <a:xfrm>
            <a:off x="181444" y="6013994"/>
            <a:ext cx="6392295" cy="369332"/>
          </a:xfrm>
          <a:prstGeom prst="rect">
            <a:avLst/>
          </a:prstGeom>
          <a:noFill/>
        </p:spPr>
        <p:txBody>
          <a:bodyPr wrap="square" rtlCol="0">
            <a:spAutoFit/>
          </a:bodyPr>
          <a:lstStyle/>
          <a:p>
            <a:r>
              <a:rPr lang="en-US" dirty="0" smtClean="0">
                <a:latin typeface="Calibri"/>
              </a:rPr>
              <a:t>We will now be focusing on this bottom portion of the screen</a:t>
            </a:r>
            <a:endParaRPr lang="en-US" dirty="0">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32123"/>
            <a:ext cx="7467600" cy="4873752"/>
          </a:xfrm>
        </p:spPr>
        <p:txBody>
          <a:bodyPr/>
          <a:lstStyle/>
          <a:p>
            <a:r>
              <a:rPr lang="en-US" dirty="0" smtClean="0">
                <a:latin typeface="Calibri"/>
              </a:rPr>
              <a:t>We will now go through each of the move settings one by one</a:t>
            </a:r>
          </a:p>
          <a:p>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15</a:t>
            </a:fld>
            <a:endParaRPr lang="en-US">
              <a:latin typeface="Calibri"/>
            </a:endParaRPr>
          </a:p>
        </p:txBody>
      </p:sp>
      <p:pic>
        <p:nvPicPr>
          <p:cNvPr id="5" name="Content Placeholder 3" descr="movesettings.bmp"/>
          <p:cNvPicPr>
            <a:picLocks noChangeAspect="1"/>
          </p:cNvPicPr>
          <p:nvPr/>
        </p:nvPicPr>
        <p:blipFill>
          <a:blip r:embed="rId2"/>
          <a:srcRect/>
          <a:stretch>
            <a:fillRect/>
          </a:stretch>
        </p:blipFill>
        <p:spPr bwMode="auto">
          <a:xfrm>
            <a:off x="-44091" y="2643809"/>
            <a:ext cx="8782707" cy="197220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latin typeface="Calibri"/>
              </a:rPr>
              <a:t>First we’ll discuss the ports – A, B, C</a:t>
            </a:r>
          </a:p>
          <a:p>
            <a:endParaRPr lang="en-US" dirty="0" smtClean="0">
              <a:latin typeface="Calibri"/>
            </a:endParaRPr>
          </a:p>
          <a:p>
            <a:endParaRPr lang="en-US" dirty="0" smtClean="0">
              <a:latin typeface="Calibri"/>
            </a:endParaRPr>
          </a:p>
          <a:p>
            <a:endParaRPr lang="en-US" dirty="0" smtClean="0">
              <a:latin typeface="Calibri"/>
            </a:endParaRPr>
          </a:p>
          <a:p>
            <a:endParaRPr lang="en-US" dirty="0" smtClean="0">
              <a:latin typeface="Calibri"/>
            </a:endParaRPr>
          </a:p>
          <a:p>
            <a:endParaRPr lang="en-US" dirty="0" smtClean="0">
              <a:latin typeface="Calibri"/>
            </a:endParaRPr>
          </a:p>
          <a:p>
            <a:r>
              <a:rPr lang="en-US" dirty="0" smtClean="0">
                <a:latin typeface="Calibri"/>
              </a:rPr>
              <a:t>Simply make sure that the port that your motor is connected to are the same ports that are checked in in the figure above (default programming settings are B to your right motor and C to your left motor.  If you wire it that way programming will be much easier).</a:t>
            </a:r>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16</a:t>
            </a:fld>
            <a:endParaRPr lang="en-US">
              <a:latin typeface="Calibri"/>
            </a:endParaRPr>
          </a:p>
        </p:txBody>
      </p:sp>
      <p:pic>
        <p:nvPicPr>
          <p:cNvPr id="6" name="Picture 5" descr="Screen shot 2010-01-01 at 4.07.33 PM.png"/>
          <p:cNvPicPr>
            <a:picLocks noChangeAspect="1"/>
          </p:cNvPicPr>
          <p:nvPr/>
        </p:nvPicPr>
        <p:blipFill>
          <a:blip r:embed="rId2"/>
          <a:stretch>
            <a:fillRect/>
          </a:stretch>
        </p:blipFill>
        <p:spPr>
          <a:xfrm>
            <a:off x="377525" y="2434033"/>
            <a:ext cx="7547275" cy="80764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97571"/>
          </a:xfrm>
        </p:spPr>
        <p:txBody>
          <a:bodyPr>
            <a:normAutofit/>
          </a:bodyPr>
          <a:lstStyle/>
          <a:p>
            <a:pPr algn="ctr"/>
            <a:r>
              <a:rPr lang="en-US" sz="4000" b="1" dirty="0" smtClean="0">
                <a:latin typeface="Calibri"/>
              </a:rPr>
              <a:t>Steering</a:t>
            </a:r>
            <a:endParaRPr lang="en-US" sz="4000" b="1" dirty="0">
              <a:latin typeface="Calibri"/>
            </a:endParaRPr>
          </a:p>
        </p:txBody>
      </p:sp>
      <p:sp>
        <p:nvSpPr>
          <p:cNvPr id="3" name="Content Placeholder 2"/>
          <p:cNvSpPr>
            <a:spLocks noGrp="1"/>
          </p:cNvSpPr>
          <p:nvPr>
            <p:ph sz="quarter" idx="1"/>
          </p:nvPr>
        </p:nvSpPr>
        <p:spPr>
          <a:xfrm>
            <a:off x="457200" y="1381506"/>
            <a:ext cx="7467600" cy="4873752"/>
          </a:xfrm>
        </p:spPr>
        <p:txBody>
          <a:bodyPr>
            <a:normAutofit fontScale="92500" lnSpcReduction="10000"/>
          </a:bodyPr>
          <a:lstStyle/>
          <a:p>
            <a:r>
              <a:rPr lang="en-US" dirty="0" smtClean="0">
                <a:latin typeface="Calibri"/>
              </a:rPr>
              <a:t>This is the steering box.</a:t>
            </a:r>
          </a:p>
          <a:p>
            <a:endParaRPr lang="en-US" dirty="0" smtClean="0">
              <a:latin typeface="Calibri"/>
            </a:endParaRPr>
          </a:p>
          <a:p>
            <a:endParaRPr lang="en-US" dirty="0" smtClean="0">
              <a:latin typeface="Calibri"/>
            </a:endParaRPr>
          </a:p>
          <a:p>
            <a:pPr>
              <a:buNone/>
            </a:pPr>
            <a:endParaRPr lang="en-US" dirty="0" smtClean="0">
              <a:latin typeface="Calibri"/>
            </a:endParaRPr>
          </a:p>
          <a:p>
            <a:pPr>
              <a:buNone/>
            </a:pPr>
            <a:endParaRPr lang="en-US" dirty="0" smtClean="0">
              <a:latin typeface="Calibri"/>
            </a:endParaRPr>
          </a:p>
          <a:p>
            <a:r>
              <a:rPr lang="en-US" dirty="0" smtClean="0">
                <a:latin typeface="Calibri"/>
              </a:rPr>
              <a:t>If you leave the sliding bar in the middle, the command will tell the robot to go straight.  If you drag the bar to one direction the command will tell the robot to turn in that direction.  The farther you pull the icon to one side, the </a:t>
            </a:r>
            <a:r>
              <a:rPr lang="en-US" i="1" dirty="0" smtClean="0">
                <a:latin typeface="Calibri"/>
              </a:rPr>
              <a:t>sharper</a:t>
            </a:r>
            <a:r>
              <a:rPr lang="en-US" dirty="0" smtClean="0">
                <a:latin typeface="Calibri"/>
              </a:rPr>
              <a:t> your turn will be in that direction.</a:t>
            </a:r>
          </a:p>
          <a:p>
            <a:r>
              <a:rPr lang="en-US" i="1" dirty="0" smtClean="0">
                <a:latin typeface="Calibri"/>
              </a:rPr>
              <a:t>Helpful hint: </a:t>
            </a:r>
            <a:r>
              <a:rPr lang="en-US" dirty="0" smtClean="0">
                <a:latin typeface="Calibri"/>
              </a:rPr>
              <a:t>When navigating a maze or in any other tight spaces, it is better to use really </a:t>
            </a:r>
            <a:r>
              <a:rPr lang="en-US" b="1" dirty="0" smtClean="0">
                <a:latin typeface="Calibri"/>
              </a:rPr>
              <a:t>sharp</a:t>
            </a:r>
            <a:r>
              <a:rPr lang="en-US" dirty="0" smtClean="0">
                <a:latin typeface="Calibri"/>
              </a:rPr>
              <a:t> turns (move the sliding icon </a:t>
            </a:r>
            <a:r>
              <a:rPr lang="en-US" b="1" dirty="0" smtClean="0">
                <a:latin typeface="Calibri"/>
              </a:rPr>
              <a:t>all the way over to one side</a:t>
            </a:r>
            <a:r>
              <a:rPr lang="en-US" dirty="0" smtClean="0">
                <a:latin typeface="Calibri"/>
              </a:rPr>
              <a:t>), so that you avoid running into the walls of the maze or of what ever area you’re in.</a:t>
            </a:r>
            <a:endParaRPr lang="en-US" i="1" dirty="0" smtClean="0">
              <a:latin typeface="Calibri"/>
            </a:endParaRPr>
          </a:p>
          <a:p>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17</a:t>
            </a:fld>
            <a:endParaRPr lang="en-US">
              <a:latin typeface="Calibri"/>
            </a:endParaRPr>
          </a:p>
        </p:txBody>
      </p:sp>
      <p:pic>
        <p:nvPicPr>
          <p:cNvPr id="5" name="Picture 4" descr="Screen shot 2010-01-01 at 4.08.00 PM.png"/>
          <p:cNvPicPr>
            <a:picLocks noChangeAspect="1"/>
          </p:cNvPicPr>
          <p:nvPr/>
        </p:nvPicPr>
        <p:blipFill>
          <a:blip r:embed="rId2"/>
          <a:stretch>
            <a:fillRect/>
          </a:stretch>
        </p:blipFill>
        <p:spPr>
          <a:xfrm>
            <a:off x="656729" y="1769166"/>
            <a:ext cx="6753828" cy="153725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08119"/>
          </a:xfrm>
        </p:spPr>
        <p:txBody>
          <a:bodyPr>
            <a:normAutofit/>
          </a:bodyPr>
          <a:lstStyle/>
          <a:p>
            <a:pPr algn="ctr"/>
            <a:r>
              <a:rPr lang="en-US" sz="4800" b="1" dirty="0" smtClean="0">
                <a:latin typeface="Calibri"/>
              </a:rPr>
              <a:t>Power</a:t>
            </a:r>
            <a:endParaRPr lang="en-US" sz="4800" b="1" dirty="0">
              <a:latin typeface="Calibri"/>
            </a:endParaRPr>
          </a:p>
        </p:txBody>
      </p:sp>
      <p:sp>
        <p:nvSpPr>
          <p:cNvPr id="3" name="Content Placeholder 2"/>
          <p:cNvSpPr>
            <a:spLocks noGrp="1"/>
          </p:cNvSpPr>
          <p:nvPr>
            <p:ph sz="quarter" idx="1"/>
          </p:nvPr>
        </p:nvSpPr>
        <p:spPr/>
        <p:txBody>
          <a:bodyPr/>
          <a:lstStyle/>
          <a:p>
            <a:r>
              <a:rPr lang="en-US" dirty="0" smtClean="0">
                <a:latin typeface="Calibri"/>
              </a:rPr>
              <a:t>This is the power box</a:t>
            </a:r>
          </a:p>
          <a:p>
            <a:endParaRPr lang="en-US" dirty="0" smtClean="0">
              <a:latin typeface="Calibri"/>
            </a:endParaRPr>
          </a:p>
          <a:p>
            <a:endParaRPr lang="en-US" dirty="0" smtClean="0">
              <a:latin typeface="Calibri"/>
            </a:endParaRPr>
          </a:p>
          <a:p>
            <a:endParaRPr lang="en-US" dirty="0" smtClean="0">
              <a:latin typeface="Calibri"/>
            </a:endParaRPr>
          </a:p>
          <a:p>
            <a:r>
              <a:rPr lang="en-US" dirty="0" smtClean="0">
                <a:latin typeface="Calibri"/>
              </a:rPr>
              <a:t>Everyone likes to run their power up to 100 to see how fast the robot moves but BE WARNED: </a:t>
            </a:r>
            <a:r>
              <a:rPr lang="en-US" u="sng" dirty="0" smtClean="0">
                <a:latin typeface="Calibri"/>
              </a:rPr>
              <a:t>lower power </a:t>
            </a:r>
            <a:r>
              <a:rPr lang="en-US" dirty="0" smtClean="0">
                <a:latin typeface="Calibri"/>
              </a:rPr>
              <a:t>means better control, which makes it easier to navigate sharp turns and small areas in mazes!</a:t>
            </a:r>
          </a:p>
          <a:p>
            <a:endParaRPr lang="en-US" dirty="0" smtClean="0">
              <a:latin typeface="Calibri"/>
            </a:endParaRPr>
          </a:p>
          <a:p>
            <a:endParaRPr lang="en-US" dirty="0" smtClean="0">
              <a:latin typeface="Calibri"/>
            </a:endParaRPr>
          </a:p>
          <a:p>
            <a:endParaRPr lang="en-US" dirty="0" smtClean="0">
              <a:latin typeface="Calibri"/>
            </a:endParaRPr>
          </a:p>
          <a:p>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18</a:t>
            </a:fld>
            <a:endParaRPr lang="en-US">
              <a:latin typeface="Calibri"/>
            </a:endParaRPr>
          </a:p>
        </p:txBody>
      </p:sp>
      <p:pic>
        <p:nvPicPr>
          <p:cNvPr id="5" name="Picture 4" descr="Screen shot 2010-01-01 at 4.08.12 PM.png"/>
          <p:cNvPicPr>
            <a:picLocks noChangeAspect="1"/>
          </p:cNvPicPr>
          <p:nvPr/>
        </p:nvPicPr>
        <p:blipFill>
          <a:blip r:embed="rId2"/>
          <a:stretch>
            <a:fillRect/>
          </a:stretch>
        </p:blipFill>
        <p:spPr>
          <a:xfrm>
            <a:off x="718901" y="2201666"/>
            <a:ext cx="6483938" cy="72043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07510"/>
          </a:xfrm>
        </p:spPr>
        <p:txBody>
          <a:bodyPr>
            <a:normAutofit/>
          </a:bodyPr>
          <a:lstStyle/>
          <a:p>
            <a:pPr algn="ctr"/>
            <a:r>
              <a:rPr lang="en-US" sz="4000" b="1" dirty="0" smtClean="0">
                <a:latin typeface="Calibri"/>
              </a:rPr>
              <a:t>Duration</a:t>
            </a:r>
            <a:endParaRPr lang="en-US" sz="4000" b="1" dirty="0">
              <a:latin typeface="Calibri"/>
            </a:endParaRPr>
          </a:p>
        </p:txBody>
      </p:sp>
      <p:sp>
        <p:nvSpPr>
          <p:cNvPr id="3" name="Content Placeholder 2"/>
          <p:cNvSpPr>
            <a:spLocks noGrp="1"/>
          </p:cNvSpPr>
          <p:nvPr>
            <p:ph sz="quarter" idx="1"/>
          </p:nvPr>
        </p:nvSpPr>
        <p:spPr/>
        <p:txBody>
          <a:bodyPr/>
          <a:lstStyle/>
          <a:p>
            <a:r>
              <a:rPr lang="en-US" dirty="0" smtClean="0">
                <a:latin typeface="Calibri"/>
              </a:rPr>
              <a:t>This is the duration box</a:t>
            </a:r>
          </a:p>
          <a:p>
            <a:endParaRPr lang="en-US" dirty="0" smtClean="0">
              <a:latin typeface="Calibri"/>
            </a:endParaRPr>
          </a:p>
          <a:p>
            <a:endParaRPr lang="en-US" dirty="0" smtClean="0">
              <a:latin typeface="Calibri"/>
            </a:endParaRPr>
          </a:p>
          <a:p>
            <a:r>
              <a:rPr lang="en-US" dirty="0" smtClean="0">
                <a:latin typeface="Calibri"/>
              </a:rPr>
              <a:t>Click on the arrow next to the word rotations to see all of the duration options</a:t>
            </a:r>
          </a:p>
          <a:p>
            <a:endParaRPr lang="en-US" dirty="0" smtClean="0">
              <a:latin typeface="Calibri"/>
            </a:endParaRPr>
          </a:p>
          <a:p>
            <a:endParaRPr lang="en-US" dirty="0" smtClean="0">
              <a:latin typeface="Calibri"/>
            </a:endParaRPr>
          </a:p>
          <a:p>
            <a:endParaRPr lang="en-US" dirty="0" smtClean="0">
              <a:latin typeface="Calibri"/>
            </a:endParaRPr>
          </a:p>
          <a:p>
            <a:r>
              <a:rPr lang="en-US" dirty="0" smtClean="0">
                <a:latin typeface="Calibri"/>
              </a:rPr>
              <a:t>For now, ignore the unlimited option, since it only makes sense to use it with advanced programming cases.</a:t>
            </a:r>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19</a:t>
            </a:fld>
            <a:endParaRPr lang="en-US">
              <a:latin typeface="Calibri"/>
            </a:endParaRPr>
          </a:p>
        </p:txBody>
      </p:sp>
      <p:pic>
        <p:nvPicPr>
          <p:cNvPr id="5" name="Picture 4" descr="Screen shot 2010-01-01 at 4.08.25 PM.png"/>
          <p:cNvPicPr>
            <a:picLocks noChangeAspect="1"/>
          </p:cNvPicPr>
          <p:nvPr/>
        </p:nvPicPr>
        <p:blipFill>
          <a:blip r:embed="rId2"/>
          <a:stretch>
            <a:fillRect/>
          </a:stretch>
        </p:blipFill>
        <p:spPr>
          <a:xfrm>
            <a:off x="698839" y="2146852"/>
            <a:ext cx="7270365" cy="861673"/>
          </a:xfrm>
          <a:prstGeom prst="rect">
            <a:avLst/>
          </a:prstGeom>
        </p:spPr>
      </p:pic>
      <p:pic>
        <p:nvPicPr>
          <p:cNvPr id="6" name="Picture 5" descr="Screen shot 2010-01-05 at 2.45.41 PM.png"/>
          <p:cNvPicPr>
            <a:picLocks noChangeAspect="1"/>
          </p:cNvPicPr>
          <p:nvPr/>
        </p:nvPicPr>
        <p:blipFill>
          <a:blip r:embed="rId3"/>
          <a:stretch>
            <a:fillRect/>
          </a:stretch>
        </p:blipFill>
        <p:spPr>
          <a:xfrm>
            <a:off x="698838" y="3796748"/>
            <a:ext cx="6421697" cy="13468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Calibri" pitchFamily="34" charset="0"/>
              </a:rPr>
              <a:t>Summary so far</a:t>
            </a:r>
            <a:endParaRPr lang="en-US" sz="5400" b="1" dirty="0">
              <a:latin typeface="Calibri" pitchFamily="34" charset="0"/>
            </a:endParaRPr>
          </a:p>
        </p:txBody>
      </p:sp>
      <p:sp>
        <p:nvSpPr>
          <p:cNvPr id="3" name="Content Placeholder 2"/>
          <p:cNvSpPr>
            <a:spLocks noGrp="1"/>
          </p:cNvSpPr>
          <p:nvPr>
            <p:ph sz="quarter" idx="1"/>
          </p:nvPr>
        </p:nvSpPr>
        <p:spPr>
          <a:xfrm>
            <a:off x="232011" y="1600200"/>
            <a:ext cx="4532149" cy="4572000"/>
          </a:xfrm>
        </p:spPr>
        <p:txBody>
          <a:bodyPr>
            <a:normAutofit fontScale="92500"/>
          </a:bodyPr>
          <a:lstStyle/>
          <a:p>
            <a:r>
              <a:rPr lang="en-US" b="1" dirty="0" smtClean="0">
                <a:latin typeface="Calibri" pitchFamily="34" charset="0"/>
              </a:rPr>
              <a:t>The parts of a robot are</a:t>
            </a:r>
          </a:p>
          <a:p>
            <a:pPr lvl="1"/>
            <a:r>
              <a:rPr lang="en-US" b="1" dirty="0" smtClean="0">
                <a:latin typeface="Calibri" pitchFamily="34" charset="0"/>
              </a:rPr>
              <a:t>A computer that needs to be programmed </a:t>
            </a:r>
            <a:r>
              <a:rPr lang="en-US" b="1" dirty="0" smtClean="0">
                <a:solidFill>
                  <a:srgbClr val="FF0000"/>
                </a:solidFill>
                <a:latin typeface="Calibri" pitchFamily="34" charset="0"/>
              </a:rPr>
              <a:t>(to make decisions)</a:t>
            </a:r>
          </a:p>
          <a:p>
            <a:pPr lvl="1"/>
            <a:r>
              <a:rPr lang="en-US" b="1" dirty="0" smtClean="0">
                <a:latin typeface="Calibri" pitchFamily="34" charset="0"/>
              </a:rPr>
              <a:t>Inputs </a:t>
            </a:r>
            <a:r>
              <a:rPr lang="en-US" b="1" dirty="0" smtClean="0">
                <a:solidFill>
                  <a:srgbClr val="FF0000"/>
                </a:solidFill>
                <a:latin typeface="Calibri" pitchFamily="34" charset="0"/>
              </a:rPr>
              <a:t>(to ‘sense’ via sensors)</a:t>
            </a:r>
          </a:p>
          <a:p>
            <a:pPr lvl="1"/>
            <a:r>
              <a:rPr lang="en-US" b="1" dirty="0" smtClean="0">
                <a:latin typeface="Calibri" pitchFamily="34" charset="0"/>
              </a:rPr>
              <a:t>Outputs </a:t>
            </a:r>
            <a:r>
              <a:rPr lang="en-US" b="1" dirty="0" smtClean="0">
                <a:solidFill>
                  <a:srgbClr val="FF0000"/>
                </a:solidFill>
                <a:latin typeface="Calibri" pitchFamily="34" charset="0"/>
              </a:rPr>
              <a:t>(to ‘act’, e.g., via motors)</a:t>
            </a:r>
          </a:p>
          <a:p>
            <a:pPr lvl="1">
              <a:buNone/>
            </a:pPr>
            <a:endParaRPr lang="en-US" b="1" dirty="0" smtClean="0">
              <a:solidFill>
                <a:srgbClr val="FF0000"/>
              </a:solidFill>
              <a:latin typeface="Calibri" pitchFamily="34" charset="0"/>
            </a:endParaRPr>
          </a:p>
          <a:p>
            <a:r>
              <a:rPr lang="en-US" b="1" dirty="0" smtClean="0">
                <a:latin typeface="Calibri" pitchFamily="34" charset="0"/>
              </a:rPr>
              <a:t>Our NXT has all three of these, but in this activity we’ll be using the computer and outputs.</a:t>
            </a:r>
          </a:p>
          <a:p>
            <a:r>
              <a:rPr lang="en-US" b="1" dirty="0" smtClean="0">
                <a:latin typeface="Calibri" pitchFamily="34" charset="0"/>
              </a:rPr>
              <a:t>You’ll make the NXT robot run by creating a ‘program’ to tell the NXT computer how to use its outputs. </a:t>
            </a:r>
            <a:endParaRPr lang="en-US" b="1" dirty="0">
              <a:latin typeface="Calibri" pitchFamily="34" charset="0"/>
            </a:endParaRPr>
          </a:p>
        </p:txBody>
      </p:sp>
      <p:pic>
        <p:nvPicPr>
          <p:cNvPr id="5" name="Content Placeholder 4" descr="Lego_MindStorms_NXT2.0brickandsensors.jpeg"/>
          <p:cNvPicPr>
            <a:picLocks noGrp="1" noChangeAspect="1"/>
          </p:cNvPicPr>
          <p:nvPr>
            <p:ph sz="quarter" idx="2"/>
          </p:nvPr>
        </p:nvPicPr>
        <p:blipFill>
          <a:blip r:embed="rId2"/>
          <a:srcRect t="-2104" b="-2247"/>
          <a:stretch>
            <a:fillRect/>
          </a:stretch>
        </p:blipFill>
        <p:spPr>
          <a:xfrm>
            <a:off x="4764161" y="2197289"/>
            <a:ext cx="4189614" cy="3207223"/>
          </a:xfrm>
        </p:spPr>
      </p:pic>
      <p:sp>
        <p:nvSpPr>
          <p:cNvPr id="7" name="Slide Number Placeholder 6"/>
          <p:cNvSpPr>
            <a:spLocks noGrp="1"/>
          </p:cNvSpPr>
          <p:nvPr>
            <p:ph type="sldNum" sz="quarter" idx="12"/>
          </p:nvPr>
        </p:nvSpPr>
        <p:spPr/>
        <p:txBody>
          <a:bodyPr/>
          <a:lstStyle/>
          <a:p>
            <a:fld id="{75EBDF71-3D54-6244-9F65-7B2AD3B2FB0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28605"/>
          </a:xfrm>
        </p:spPr>
        <p:txBody>
          <a:bodyPr>
            <a:normAutofit/>
          </a:bodyPr>
          <a:lstStyle/>
          <a:p>
            <a:pPr algn="ctr"/>
            <a:r>
              <a:rPr lang="en-US" sz="4000" b="1" dirty="0" smtClean="0">
                <a:latin typeface="Calibri"/>
              </a:rPr>
              <a:t>Duration (cont)</a:t>
            </a:r>
            <a:endParaRPr lang="en-US" sz="4000" b="1" dirty="0">
              <a:latin typeface="Calibri"/>
            </a:endParaRPr>
          </a:p>
        </p:txBody>
      </p:sp>
      <p:sp>
        <p:nvSpPr>
          <p:cNvPr id="3" name="Content Placeholder 2"/>
          <p:cNvSpPr>
            <a:spLocks noGrp="1"/>
          </p:cNvSpPr>
          <p:nvPr>
            <p:ph sz="quarter" idx="1"/>
          </p:nvPr>
        </p:nvSpPr>
        <p:spPr/>
        <p:txBody>
          <a:bodyPr/>
          <a:lstStyle/>
          <a:p>
            <a:endParaRPr lang="en-US" dirty="0" smtClean="0">
              <a:latin typeface="Calibri"/>
            </a:endParaRPr>
          </a:p>
          <a:p>
            <a:endParaRPr lang="en-US" dirty="0" smtClean="0">
              <a:latin typeface="Calibri"/>
            </a:endParaRPr>
          </a:p>
          <a:p>
            <a:endParaRPr lang="en-US" dirty="0" smtClean="0">
              <a:latin typeface="Calibri"/>
            </a:endParaRPr>
          </a:p>
          <a:p>
            <a:r>
              <a:rPr lang="en-US" dirty="0" smtClean="0">
                <a:latin typeface="Calibri"/>
              </a:rPr>
              <a:t>Let’s go over all of the other duration options</a:t>
            </a:r>
          </a:p>
          <a:p>
            <a:pPr lvl="1"/>
            <a:r>
              <a:rPr lang="en-US" dirty="0" smtClean="0">
                <a:latin typeface="Calibri"/>
              </a:rPr>
              <a:t>Seconds just tells your robot to use this specific command for a certain number of seconds.  </a:t>
            </a:r>
          </a:p>
          <a:p>
            <a:pPr lvl="1"/>
            <a:r>
              <a:rPr lang="en-US" dirty="0" smtClean="0">
                <a:latin typeface="Calibri"/>
              </a:rPr>
              <a:t>Rotations tells your robot to use this specific move command until the wheels have turned a certain number of times (</a:t>
            </a:r>
            <a:r>
              <a:rPr lang="en-US" b="1" dirty="0" smtClean="0">
                <a:latin typeface="Calibri"/>
              </a:rPr>
              <a:t>number of rotations of the wheel – not of the robot!!</a:t>
            </a:r>
            <a:r>
              <a:rPr lang="en-US" dirty="0" smtClean="0">
                <a:latin typeface="Calibri"/>
              </a:rPr>
              <a:t>)</a:t>
            </a:r>
          </a:p>
          <a:p>
            <a:pPr lvl="1"/>
            <a:r>
              <a:rPr lang="en-US" dirty="0" smtClean="0">
                <a:latin typeface="Calibri"/>
              </a:rPr>
              <a:t>Degrees is the same thing as rotations, except instead of number of rotations it does the number of degrees that the wheel has turned (simply the number of rotations multiplied by 360).  </a:t>
            </a:r>
          </a:p>
          <a:p>
            <a:endParaRPr lang="en-US" dirty="0" smtClean="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20</a:t>
            </a:fld>
            <a:endParaRPr lang="en-US">
              <a:latin typeface="Calibri"/>
            </a:endParaRPr>
          </a:p>
        </p:txBody>
      </p:sp>
      <p:pic>
        <p:nvPicPr>
          <p:cNvPr id="5" name="Picture 4" descr="Screen shot 2010-01-05 at 2.45.41 PM.png"/>
          <p:cNvPicPr>
            <a:picLocks noChangeAspect="1"/>
          </p:cNvPicPr>
          <p:nvPr/>
        </p:nvPicPr>
        <p:blipFill>
          <a:blip r:embed="rId2"/>
          <a:stretch>
            <a:fillRect/>
          </a:stretch>
        </p:blipFill>
        <p:spPr>
          <a:xfrm>
            <a:off x="457200" y="1381540"/>
            <a:ext cx="7601162" cy="15942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latin typeface="Calibri"/>
              </a:rPr>
              <a:t>BIGGEST MISTAKE PEOPLE MAKE:</a:t>
            </a:r>
          </a:p>
          <a:p>
            <a:pPr lvl="1"/>
            <a:r>
              <a:rPr lang="en-US" dirty="0" smtClean="0">
                <a:latin typeface="Calibri"/>
              </a:rPr>
              <a:t>Degrees only refers to the number of degrees the wheels of the robot will turn, not the number of degrees that the robot itself will turn!</a:t>
            </a:r>
          </a:p>
          <a:p>
            <a:pPr lvl="2"/>
            <a:r>
              <a:rPr lang="en-US" dirty="0" smtClean="0">
                <a:latin typeface="Calibri"/>
              </a:rPr>
              <a:t>That is, if you tell the robot to turn right for 90 degrees it will NOT make a 90 degree turn!!!</a:t>
            </a:r>
          </a:p>
          <a:p>
            <a:r>
              <a:rPr lang="en-US" dirty="0" smtClean="0">
                <a:latin typeface="Calibri"/>
              </a:rPr>
              <a:t>Other important information</a:t>
            </a:r>
          </a:p>
          <a:p>
            <a:pPr lvl="1"/>
            <a:r>
              <a:rPr lang="en-US" dirty="0" smtClean="0">
                <a:latin typeface="Calibri"/>
              </a:rPr>
              <a:t>It’s a good idea just to use rotations to determine the duration of a move command.  It is the easiest to use since you’ll know exactly how far the robot will go using that one command.</a:t>
            </a:r>
          </a:p>
          <a:p>
            <a:pPr lvl="1"/>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21</a:t>
            </a:fld>
            <a:endParaRPr lang="en-US">
              <a:latin typeface="Calibri"/>
            </a:endParaRPr>
          </a:p>
        </p:txBody>
      </p:sp>
      <p:sp>
        <p:nvSpPr>
          <p:cNvPr id="6" name="Title 1"/>
          <p:cNvSpPr txBox="1">
            <a:spLocks/>
          </p:cNvSpPr>
          <p:nvPr/>
        </p:nvSpPr>
        <p:spPr>
          <a:xfrm>
            <a:off x="457200" y="274638"/>
            <a:ext cx="7467600" cy="828605"/>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smtClean="0">
                <a:ln>
                  <a:noFill/>
                </a:ln>
                <a:solidFill>
                  <a:schemeClr val="tx2"/>
                </a:solidFill>
                <a:effectLst/>
                <a:uLnTx/>
                <a:uFillTx/>
                <a:latin typeface="Calibri"/>
                <a:ea typeface="+mj-ea"/>
                <a:cs typeface="+mj-cs"/>
              </a:rPr>
              <a:t>Duration (cont)</a:t>
            </a:r>
            <a:endParaRPr kumimoji="0" lang="en-US" sz="4000" b="1" i="0" u="none" strike="noStrike" kern="1200" cap="small" spc="0" normalizeH="0" baseline="0" noProof="0" dirty="0">
              <a:ln>
                <a:noFill/>
              </a:ln>
              <a:solidFill>
                <a:schemeClr val="tx2"/>
              </a:solidFill>
              <a:effectLst/>
              <a:uLnTx/>
              <a:uFillTx/>
              <a:latin typeface="Calibri"/>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latin typeface="Calibri"/>
              </a:rPr>
              <a:t>Finally, this last command simply lets you choose what the robot does after the command is over (assuming it is the last command in your program).  Your robot will either completely stop (brake), or it will keep rolling until friction stops it (coast)</a:t>
            </a:r>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22</a:t>
            </a:fld>
            <a:endParaRPr lang="en-US">
              <a:latin typeface="Calibri"/>
            </a:endParaRPr>
          </a:p>
        </p:txBody>
      </p:sp>
      <p:pic>
        <p:nvPicPr>
          <p:cNvPr id="5" name="Picture 4" descr="Screen shot 2010-01-05 at 6.23.40 PM.png"/>
          <p:cNvPicPr>
            <a:picLocks noChangeAspect="1"/>
          </p:cNvPicPr>
          <p:nvPr/>
        </p:nvPicPr>
        <p:blipFill>
          <a:blip r:embed="rId2"/>
          <a:stretch>
            <a:fillRect/>
          </a:stretch>
        </p:blipFill>
        <p:spPr>
          <a:xfrm>
            <a:off x="204738" y="4025348"/>
            <a:ext cx="8533878" cy="85975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67753"/>
          </a:xfrm>
        </p:spPr>
        <p:txBody>
          <a:bodyPr>
            <a:normAutofit/>
          </a:bodyPr>
          <a:lstStyle/>
          <a:p>
            <a:pPr algn="ctr"/>
            <a:r>
              <a:rPr lang="en-US" sz="4000" b="1" dirty="0" smtClean="0">
                <a:latin typeface="Calibri"/>
              </a:rPr>
              <a:t>Some Hints</a:t>
            </a:r>
            <a:endParaRPr lang="en-US" sz="4000" b="1" dirty="0">
              <a:latin typeface="Calibri"/>
            </a:endParaRPr>
          </a:p>
        </p:txBody>
      </p:sp>
      <p:sp>
        <p:nvSpPr>
          <p:cNvPr id="3" name="Content Placeholder 2"/>
          <p:cNvSpPr>
            <a:spLocks noGrp="1"/>
          </p:cNvSpPr>
          <p:nvPr>
            <p:ph sz="quarter" idx="1"/>
          </p:nvPr>
        </p:nvSpPr>
        <p:spPr/>
        <p:txBody>
          <a:bodyPr/>
          <a:lstStyle/>
          <a:p>
            <a:r>
              <a:rPr lang="en-US" dirty="0" smtClean="0">
                <a:latin typeface="Calibri"/>
              </a:rPr>
              <a:t>Each different part of the maze needs its own move command (each straight part should have its own command and each move should have its own move), so start by counting the total number of move commands you need.</a:t>
            </a:r>
          </a:p>
          <a:p>
            <a:r>
              <a:rPr lang="en-US" dirty="0" smtClean="0">
                <a:latin typeface="Calibri"/>
              </a:rPr>
              <a:t>A right angle turn is best done by moving the sliding bar for the turn of your move command all the way over and then setting the duration for 0.5 rotations (you may need to do 0.4 or 0.6).  </a:t>
            </a:r>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23</a:t>
            </a:fld>
            <a:endParaRPr lang="en-US">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514"/>
            <a:ext cx="7467600" cy="967753"/>
          </a:xfrm>
        </p:spPr>
        <p:txBody>
          <a:bodyPr>
            <a:noAutofit/>
          </a:bodyPr>
          <a:lstStyle/>
          <a:p>
            <a:pPr algn="ctr"/>
            <a:r>
              <a:rPr lang="en-US" sz="7200" b="1" dirty="0" smtClean="0">
                <a:solidFill>
                  <a:srgbClr val="FF0000"/>
                </a:solidFill>
                <a:latin typeface="Calibri"/>
              </a:rPr>
              <a:t>The challenge</a:t>
            </a:r>
            <a:endParaRPr lang="en-US" sz="7200" b="1" dirty="0">
              <a:solidFill>
                <a:srgbClr val="FF0000"/>
              </a:solidFill>
              <a:latin typeface="Calibri"/>
            </a:endParaRPr>
          </a:p>
        </p:txBody>
      </p:sp>
      <p:sp>
        <p:nvSpPr>
          <p:cNvPr id="3" name="Content Placeholder 2"/>
          <p:cNvSpPr>
            <a:spLocks noGrp="1"/>
          </p:cNvSpPr>
          <p:nvPr>
            <p:ph sz="quarter" idx="1"/>
          </p:nvPr>
        </p:nvSpPr>
        <p:spPr>
          <a:xfrm>
            <a:off x="457200" y="2375452"/>
            <a:ext cx="7467600" cy="3180522"/>
          </a:xfrm>
        </p:spPr>
        <p:txBody>
          <a:bodyPr>
            <a:normAutofit/>
          </a:bodyPr>
          <a:lstStyle/>
          <a:p>
            <a:pPr marL="0" indent="0" algn="ctr">
              <a:buNone/>
            </a:pPr>
            <a:r>
              <a:rPr lang="en-US" sz="3600" b="1" dirty="0" smtClean="0">
                <a:solidFill>
                  <a:srgbClr val="FF0000"/>
                </a:solidFill>
                <a:latin typeface="Calibri" pitchFamily="34" charset="0"/>
              </a:rPr>
              <a:t>Using the LEGO NXT software, write a program to get their robots through the maze</a:t>
            </a: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24</a:t>
            </a:fld>
            <a:endParaRPr lang="en-US">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7467600" cy="768971"/>
          </a:xfrm>
        </p:spPr>
        <p:txBody>
          <a:bodyPr>
            <a:normAutofit/>
          </a:bodyPr>
          <a:lstStyle/>
          <a:p>
            <a:pPr algn="ctr" eaLnBrk="1" hangingPunct="1"/>
            <a:r>
              <a:rPr lang="en-US" sz="4000" b="1" dirty="0">
                <a:latin typeface="Calibri"/>
              </a:rPr>
              <a:t>Issues for First-Timers</a:t>
            </a:r>
          </a:p>
        </p:txBody>
      </p:sp>
      <p:sp>
        <p:nvSpPr>
          <p:cNvPr id="11267" name="Content Placeholder 2"/>
          <p:cNvSpPr>
            <a:spLocks noGrp="1"/>
          </p:cNvSpPr>
          <p:nvPr>
            <p:ph idx="1"/>
          </p:nvPr>
        </p:nvSpPr>
        <p:spPr>
          <a:xfrm>
            <a:off x="304800" y="1222248"/>
            <a:ext cx="7467600" cy="4873752"/>
          </a:xfrm>
        </p:spPr>
        <p:txBody>
          <a:bodyPr/>
          <a:lstStyle/>
          <a:p>
            <a:pPr eaLnBrk="1" hangingPunct="1"/>
            <a:r>
              <a:rPr lang="en-US" sz="2400" dirty="0">
                <a:latin typeface="Calibri"/>
              </a:rPr>
              <a:t>There are a lot of small issues that can put off new users to the NXT robots and software.  Hopefully these pointers can help you get </a:t>
            </a:r>
            <a:r>
              <a:rPr lang="en-US" sz="2400" dirty="0" smtClean="0">
                <a:latin typeface="Calibri"/>
              </a:rPr>
              <a:t>started.</a:t>
            </a:r>
            <a:endParaRPr lang="en-US" sz="2400" dirty="0">
              <a:latin typeface="Calibri"/>
            </a:endParaRPr>
          </a:p>
          <a:p>
            <a:pPr eaLnBrk="1" hangingPunct="1"/>
            <a:r>
              <a:rPr lang="en-US" sz="2400" dirty="0" smtClean="0">
                <a:latin typeface="Calibri"/>
              </a:rPr>
              <a:t>To create a </a:t>
            </a:r>
            <a:r>
              <a:rPr lang="en-US" dirty="0" smtClean="0">
                <a:latin typeface="Calibri"/>
              </a:rPr>
              <a:t>program (a</a:t>
            </a:r>
            <a:r>
              <a:rPr lang="en-US" sz="2400" dirty="0" smtClean="0">
                <a:latin typeface="Calibri"/>
              </a:rPr>
              <a:t>fter the </a:t>
            </a:r>
            <a:r>
              <a:rPr lang="en-US" sz="2400" dirty="0">
                <a:latin typeface="Calibri"/>
              </a:rPr>
              <a:t>NXT software is first loaded on the </a:t>
            </a:r>
            <a:r>
              <a:rPr lang="en-US" sz="2400" dirty="0" smtClean="0">
                <a:latin typeface="Calibri"/>
              </a:rPr>
              <a:t>computer) you </a:t>
            </a:r>
            <a:r>
              <a:rPr lang="en-US" sz="2400" dirty="0">
                <a:latin typeface="Calibri"/>
              </a:rPr>
              <a:t>need to give it a name and hit GO as shown in this picture.</a:t>
            </a:r>
          </a:p>
        </p:txBody>
      </p:sp>
      <p:pic>
        <p:nvPicPr>
          <p:cNvPr id="11268" name="Picture 4" descr="Start.bmp"/>
          <p:cNvPicPr>
            <a:picLocks noChangeAspect="1"/>
          </p:cNvPicPr>
          <p:nvPr/>
        </p:nvPicPr>
        <p:blipFill>
          <a:blip r:embed="rId3"/>
          <a:srcRect/>
          <a:stretch>
            <a:fillRect/>
          </a:stretch>
        </p:blipFill>
        <p:spPr bwMode="auto">
          <a:xfrm>
            <a:off x="457200" y="3806422"/>
            <a:ext cx="7592087" cy="2060978"/>
          </a:xfrm>
          <a:prstGeom prst="rect">
            <a:avLst/>
          </a:prstGeom>
          <a:noFill/>
          <a:ln w="9525">
            <a:noFill/>
            <a:miter lim="800000"/>
            <a:headEnd/>
            <a:tailEnd/>
          </a:ln>
        </p:spPr>
      </p:pic>
      <p:sp>
        <p:nvSpPr>
          <p:cNvPr id="8" name="Up Arrow 7"/>
          <p:cNvSpPr/>
          <p:nvPr/>
        </p:nvSpPr>
        <p:spPr>
          <a:xfrm>
            <a:off x="3581400" y="5874258"/>
            <a:ext cx="4572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endParaRPr>
          </a:p>
        </p:txBody>
      </p:sp>
      <p:sp>
        <p:nvSpPr>
          <p:cNvPr id="9" name="Up Arrow 8"/>
          <p:cNvSpPr/>
          <p:nvPr/>
        </p:nvSpPr>
        <p:spPr>
          <a:xfrm>
            <a:off x="6705600" y="5874258"/>
            <a:ext cx="4572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endParaRPr>
          </a:p>
        </p:txBody>
      </p:sp>
      <p:sp>
        <p:nvSpPr>
          <p:cNvPr id="11" name="Slide Number Placeholder 10"/>
          <p:cNvSpPr>
            <a:spLocks noGrp="1"/>
          </p:cNvSpPr>
          <p:nvPr>
            <p:ph type="sldNum" sz="quarter" idx="15"/>
          </p:nvPr>
        </p:nvSpPr>
        <p:spPr/>
        <p:txBody>
          <a:bodyPr/>
          <a:lstStyle/>
          <a:p>
            <a:fld id="{75EBDF71-3D54-6244-9F65-7B2AD3B2FB04}" type="slidenum">
              <a:rPr lang="en-US" smtClean="0">
                <a:latin typeface="Calibri"/>
              </a:rPr>
              <a:pPr/>
              <a:t>25</a:t>
            </a:fld>
            <a:endParaRPr lang="en-US">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7467600" cy="570188"/>
          </a:xfrm>
        </p:spPr>
        <p:txBody>
          <a:bodyPr>
            <a:normAutofit fontScale="90000"/>
          </a:bodyPr>
          <a:lstStyle/>
          <a:p>
            <a:pPr algn="ctr" eaLnBrk="1" hangingPunct="1"/>
            <a:r>
              <a:rPr lang="en-US" sz="4000" dirty="0">
                <a:latin typeface="Calibri"/>
              </a:rPr>
              <a:t>Issues for </a:t>
            </a:r>
            <a:r>
              <a:rPr lang="en-US" sz="4000" dirty="0" smtClean="0">
                <a:latin typeface="Calibri"/>
              </a:rPr>
              <a:t>First-Timers….</a:t>
            </a:r>
            <a:r>
              <a:rPr lang="en-US" sz="4000" dirty="0" err="1" smtClean="0">
                <a:latin typeface="Calibri"/>
              </a:rPr>
              <a:t>contd</a:t>
            </a:r>
            <a:endParaRPr lang="en-US" sz="4000" dirty="0">
              <a:latin typeface="Calibri"/>
            </a:endParaRPr>
          </a:p>
        </p:txBody>
      </p:sp>
      <p:sp>
        <p:nvSpPr>
          <p:cNvPr id="12291" name="Content Placeholder 2"/>
          <p:cNvSpPr>
            <a:spLocks noGrp="1"/>
          </p:cNvSpPr>
          <p:nvPr>
            <p:ph idx="1"/>
          </p:nvPr>
        </p:nvSpPr>
        <p:spPr>
          <a:xfrm>
            <a:off x="457200" y="1600200"/>
            <a:ext cx="6705600" cy="4419600"/>
          </a:xfrm>
        </p:spPr>
        <p:txBody>
          <a:bodyPr>
            <a:normAutofit/>
          </a:bodyPr>
          <a:lstStyle/>
          <a:p>
            <a:pPr eaLnBrk="1" hangingPunct="1"/>
            <a:r>
              <a:rPr lang="en-US" sz="2400" dirty="0">
                <a:latin typeface="Calibri"/>
              </a:rPr>
              <a:t>As shown in the picture on the right, there are tabs at the bottom that bring you to different palettes of programming tools.  The “Common Palette” (shown as the green circle) has most of the tools a beginning student should need.</a:t>
            </a:r>
          </a:p>
          <a:p>
            <a:pPr eaLnBrk="1" hangingPunct="1"/>
            <a:r>
              <a:rPr lang="en-US" sz="2400" dirty="0">
                <a:latin typeface="Calibri"/>
              </a:rPr>
              <a:t>Also, </a:t>
            </a:r>
            <a:r>
              <a:rPr lang="en-US" sz="2400" dirty="0" smtClean="0">
                <a:latin typeface="Calibri"/>
              </a:rPr>
              <a:t>if </a:t>
            </a:r>
            <a:r>
              <a:rPr lang="en-US" sz="2400" dirty="0">
                <a:latin typeface="Calibri"/>
              </a:rPr>
              <a:t>you have a lot of commands on the screen at once, you might want to move around the programming area so that you can have more room or see commands that are off the screen.  You can move around the programming area with the arrow keys on the keyboard. </a:t>
            </a:r>
          </a:p>
        </p:txBody>
      </p:sp>
      <p:pic>
        <p:nvPicPr>
          <p:cNvPr id="12292" name="Picture 2"/>
          <p:cNvPicPr>
            <a:picLocks noChangeAspect="1" noChangeArrowheads="1"/>
          </p:cNvPicPr>
          <p:nvPr/>
        </p:nvPicPr>
        <p:blipFill>
          <a:blip r:embed="rId3"/>
          <a:srcRect/>
          <a:stretch>
            <a:fillRect/>
          </a:stretch>
        </p:blipFill>
        <p:spPr bwMode="auto">
          <a:xfrm>
            <a:off x="7026966" y="645817"/>
            <a:ext cx="1114176" cy="6059783"/>
          </a:xfrm>
          <a:prstGeom prst="rect">
            <a:avLst/>
          </a:prstGeom>
          <a:noFill/>
          <a:ln w="9525">
            <a:noFill/>
            <a:miter lim="800000"/>
            <a:headEnd/>
            <a:tailEnd/>
          </a:ln>
        </p:spPr>
      </p:pic>
      <p:sp>
        <p:nvSpPr>
          <p:cNvPr id="5" name="Right Arrow 4"/>
          <p:cNvSpPr/>
          <p:nvPr/>
        </p:nvSpPr>
        <p:spPr>
          <a:xfrm>
            <a:off x="5960166" y="6324600"/>
            <a:ext cx="1066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endParaRPr>
          </a:p>
        </p:txBody>
      </p:sp>
      <p:sp>
        <p:nvSpPr>
          <p:cNvPr id="8" name="Slide Number Placeholder 7"/>
          <p:cNvSpPr>
            <a:spLocks noGrp="1"/>
          </p:cNvSpPr>
          <p:nvPr>
            <p:ph type="sldNum" sz="quarter" idx="15"/>
          </p:nvPr>
        </p:nvSpPr>
        <p:spPr/>
        <p:txBody>
          <a:bodyPr/>
          <a:lstStyle/>
          <a:p>
            <a:fld id="{75EBDF71-3D54-6244-9F65-7B2AD3B2FB04}" type="slidenum">
              <a:rPr lang="en-US" smtClean="0">
                <a:latin typeface="Calibri"/>
              </a:rPr>
              <a:pPr/>
              <a:t>26</a:t>
            </a:fld>
            <a:endParaRPr lang="en-US">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57200" y="1600200"/>
            <a:ext cx="8229600" cy="1981200"/>
          </a:xfrm>
        </p:spPr>
        <p:txBody>
          <a:bodyPr>
            <a:normAutofit/>
          </a:bodyPr>
          <a:lstStyle/>
          <a:p>
            <a:pPr eaLnBrk="1" hangingPunct="1"/>
            <a:r>
              <a:rPr lang="en-US" sz="2000">
                <a:latin typeface="Calibri"/>
              </a:rPr>
              <a:t>“Where did my settings go?”</a:t>
            </a:r>
          </a:p>
          <a:p>
            <a:pPr lvl="1" eaLnBrk="1" hangingPunct="1"/>
            <a:r>
              <a:rPr lang="en-US" sz="2000">
                <a:latin typeface="Calibri"/>
              </a:rPr>
              <a:t>If you hear this, this usually means that the student has clicked away from the command for which they want to change the settings.  If you put the mouse cursor over the command you want to change, it will have a blue highlight and the settings will reappear below the programming window.</a:t>
            </a:r>
          </a:p>
        </p:txBody>
      </p:sp>
      <p:pic>
        <p:nvPicPr>
          <p:cNvPr id="13316" name="Picture 2"/>
          <p:cNvPicPr>
            <a:picLocks noChangeAspect="1" noChangeArrowheads="1"/>
          </p:cNvPicPr>
          <p:nvPr/>
        </p:nvPicPr>
        <p:blipFill>
          <a:blip r:embed="rId3"/>
          <a:srcRect/>
          <a:stretch>
            <a:fillRect/>
          </a:stretch>
        </p:blipFill>
        <p:spPr bwMode="auto">
          <a:xfrm>
            <a:off x="1550504" y="3781478"/>
            <a:ext cx="2116621" cy="1933522"/>
          </a:xfrm>
          <a:prstGeom prst="rect">
            <a:avLst/>
          </a:prstGeom>
          <a:noFill/>
          <a:ln w="9525">
            <a:noFill/>
            <a:miter lim="800000"/>
            <a:headEnd/>
            <a:tailEnd/>
          </a:ln>
        </p:spPr>
      </p:pic>
      <p:pic>
        <p:nvPicPr>
          <p:cNvPr id="13317" name="Picture 3"/>
          <p:cNvPicPr>
            <a:picLocks noChangeAspect="1" noChangeArrowheads="1"/>
          </p:cNvPicPr>
          <p:nvPr/>
        </p:nvPicPr>
        <p:blipFill>
          <a:blip r:embed="rId4"/>
          <a:srcRect/>
          <a:stretch>
            <a:fillRect/>
          </a:stretch>
        </p:blipFill>
        <p:spPr bwMode="auto">
          <a:xfrm>
            <a:off x="5489575" y="3781478"/>
            <a:ext cx="2030525" cy="1857322"/>
          </a:xfrm>
          <a:prstGeom prst="rect">
            <a:avLst/>
          </a:prstGeom>
          <a:noFill/>
          <a:ln w="9525">
            <a:noFill/>
            <a:miter lim="800000"/>
            <a:headEnd/>
            <a:tailEnd/>
          </a:ln>
        </p:spPr>
      </p:pic>
      <p:sp>
        <p:nvSpPr>
          <p:cNvPr id="6" name="Right Arrow 5"/>
          <p:cNvSpPr/>
          <p:nvPr/>
        </p:nvSpPr>
        <p:spPr>
          <a:xfrm>
            <a:off x="3813175" y="4343400"/>
            <a:ext cx="1524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endParaRPr>
          </a:p>
        </p:txBody>
      </p:sp>
      <p:sp>
        <p:nvSpPr>
          <p:cNvPr id="13319" name="TextBox 6"/>
          <p:cNvSpPr txBox="1">
            <a:spLocks noChangeArrowheads="1"/>
          </p:cNvSpPr>
          <p:nvPr/>
        </p:nvSpPr>
        <p:spPr bwMode="auto">
          <a:xfrm>
            <a:off x="3965575" y="4457700"/>
            <a:ext cx="990600" cy="381000"/>
          </a:xfrm>
          <a:prstGeom prst="rect">
            <a:avLst/>
          </a:prstGeom>
          <a:noFill/>
          <a:ln w="9525">
            <a:noFill/>
            <a:miter lim="800000"/>
            <a:headEnd/>
            <a:tailEnd/>
          </a:ln>
        </p:spPr>
        <p:txBody>
          <a:bodyPr>
            <a:prstTxWarp prst="textNoShape">
              <a:avLst/>
            </a:prstTxWarp>
            <a:spAutoFit/>
          </a:bodyPr>
          <a:lstStyle/>
          <a:p>
            <a:r>
              <a:rPr lang="en-US" dirty="0">
                <a:latin typeface="Calibri"/>
              </a:rPr>
              <a:t>Click</a:t>
            </a:r>
          </a:p>
        </p:txBody>
      </p:sp>
      <p:sp>
        <p:nvSpPr>
          <p:cNvPr id="10" name="Slide Number Placeholder 9"/>
          <p:cNvSpPr>
            <a:spLocks noGrp="1"/>
          </p:cNvSpPr>
          <p:nvPr>
            <p:ph type="sldNum" sz="quarter" idx="15"/>
          </p:nvPr>
        </p:nvSpPr>
        <p:spPr/>
        <p:txBody>
          <a:bodyPr/>
          <a:lstStyle/>
          <a:p>
            <a:fld id="{75EBDF71-3D54-6244-9F65-7B2AD3B2FB04}" type="slidenum">
              <a:rPr lang="en-US" smtClean="0">
                <a:latin typeface="Calibri"/>
              </a:rPr>
              <a:pPr/>
              <a:t>27</a:t>
            </a:fld>
            <a:endParaRPr lang="en-US">
              <a:latin typeface="Calibri"/>
            </a:endParaRPr>
          </a:p>
        </p:txBody>
      </p:sp>
      <p:sp>
        <p:nvSpPr>
          <p:cNvPr id="13" name="Title 1"/>
          <p:cNvSpPr>
            <a:spLocks noGrp="1"/>
          </p:cNvSpPr>
          <p:nvPr>
            <p:ph type="title"/>
          </p:nvPr>
        </p:nvSpPr>
        <p:spPr>
          <a:xfrm>
            <a:off x="457200" y="274638"/>
            <a:ext cx="7467600" cy="570188"/>
          </a:xfrm>
        </p:spPr>
        <p:txBody>
          <a:bodyPr>
            <a:normAutofit fontScale="90000"/>
          </a:bodyPr>
          <a:lstStyle/>
          <a:p>
            <a:pPr algn="ctr" eaLnBrk="1" hangingPunct="1"/>
            <a:r>
              <a:rPr lang="en-US" sz="4000" dirty="0">
                <a:latin typeface="Calibri"/>
              </a:rPr>
              <a:t>Issues for </a:t>
            </a:r>
            <a:r>
              <a:rPr lang="en-US" sz="4000" dirty="0" smtClean="0">
                <a:latin typeface="Calibri"/>
              </a:rPr>
              <a:t>First-Timers….</a:t>
            </a:r>
            <a:r>
              <a:rPr lang="en-US" sz="4000" dirty="0" err="1" smtClean="0">
                <a:latin typeface="Calibri"/>
              </a:rPr>
              <a:t>contd</a:t>
            </a:r>
            <a:endParaRPr lang="en-US" sz="4000" dirty="0">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normAutofit/>
          </a:bodyPr>
          <a:lstStyle/>
          <a:p>
            <a:pPr eaLnBrk="1" hangingPunct="1"/>
            <a:r>
              <a:rPr lang="en-US" sz="2800" dirty="0">
                <a:latin typeface="Calibri"/>
              </a:rPr>
              <a:t>When you have finished building the program for the robot, it’s time to download it to the robot’s NXT</a:t>
            </a:r>
            <a:r>
              <a:rPr lang="en-US" sz="2800" dirty="0" smtClean="0">
                <a:latin typeface="Calibri"/>
              </a:rPr>
              <a:t> computer brick.</a:t>
            </a:r>
            <a:endParaRPr lang="en-US" sz="2800" dirty="0">
              <a:latin typeface="Calibri"/>
            </a:endParaRPr>
          </a:p>
          <a:p>
            <a:pPr eaLnBrk="1" hangingPunct="1"/>
            <a:r>
              <a:rPr lang="en-US" sz="2800" dirty="0">
                <a:latin typeface="Calibri"/>
              </a:rPr>
              <a:t>First, make sure that the USB cable that came with the NXT kit is plugged into the back of the computer and into the top of the NXT robot.</a:t>
            </a:r>
          </a:p>
          <a:p>
            <a:pPr eaLnBrk="1" hangingPunct="1"/>
            <a:r>
              <a:rPr lang="en-US" sz="2800" dirty="0">
                <a:latin typeface="Calibri"/>
              </a:rPr>
              <a:t>Then, turn on the robot </a:t>
            </a:r>
            <a:r>
              <a:rPr lang="en-US" sz="2800" dirty="0" smtClean="0">
                <a:latin typeface="Calibri"/>
              </a:rPr>
              <a:t>using </a:t>
            </a:r>
            <a:r>
              <a:rPr lang="en-US" sz="2800" dirty="0">
                <a:latin typeface="Calibri"/>
              </a:rPr>
              <a:t>the orange button on the NXT</a:t>
            </a:r>
            <a:r>
              <a:rPr lang="en-US" sz="2800" dirty="0" smtClean="0">
                <a:latin typeface="Calibri"/>
              </a:rPr>
              <a:t> computer brick.  </a:t>
            </a:r>
            <a:r>
              <a:rPr lang="en-US" sz="2800" dirty="0">
                <a:latin typeface="Calibri"/>
              </a:rPr>
              <a:t>(It doesn’t really matter whether you plug the robot in or turn it on first.)</a:t>
            </a:r>
          </a:p>
        </p:txBody>
      </p:sp>
      <p:sp>
        <p:nvSpPr>
          <p:cNvPr id="6" name="Slide Number Placeholder 5"/>
          <p:cNvSpPr>
            <a:spLocks noGrp="1"/>
          </p:cNvSpPr>
          <p:nvPr>
            <p:ph type="sldNum" sz="quarter" idx="15"/>
          </p:nvPr>
        </p:nvSpPr>
        <p:spPr/>
        <p:txBody>
          <a:bodyPr/>
          <a:lstStyle/>
          <a:p>
            <a:fld id="{75EBDF71-3D54-6244-9F65-7B2AD3B2FB04}" type="slidenum">
              <a:rPr lang="en-US" smtClean="0">
                <a:latin typeface="Calibri"/>
              </a:rPr>
              <a:pPr/>
              <a:t>28</a:t>
            </a:fld>
            <a:endParaRPr lang="en-US">
              <a:latin typeface="Calibri"/>
            </a:endParaRPr>
          </a:p>
        </p:txBody>
      </p:sp>
      <p:sp>
        <p:nvSpPr>
          <p:cNvPr id="7" name="Title 1"/>
          <p:cNvSpPr>
            <a:spLocks noGrp="1"/>
          </p:cNvSpPr>
          <p:nvPr>
            <p:ph type="title"/>
          </p:nvPr>
        </p:nvSpPr>
        <p:spPr>
          <a:xfrm>
            <a:off x="457200" y="559732"/>
            <a:ext cx="7467600" cy="570188"/>
          </a:xfrm>
        </p:spPr>
        <p:txBody>
          <a:bodyPr>
            <a:normAutofit fontScale="90000"/>
          </a:bodyPr>
          <a:lstStyle/>
          <a:p>
            <a:pPr algn="ctr" eaLnBrk="1" hangingPunct="1"/>
            <a:r>
              <a:rPr lang="en-US" sz="4000" dirty="0">
                <a:latin typeface="Calibri"/>
              </a:rPr>
              <a:t>Issues for </a:t>
            </a:r>
            <a:r>
              <a:rPr lang="en-US" sz="4000" dirty="0" smtClean="0">
                <a:latin typeface="Calibri"/>
              </a:rPr>
              <a:t>First-Timers….</a:t>
            </a:r>
            <a:r>
              <a:rPr lang="en-US" sz="4000" dirty="0" err="1" smtClean="0">
                <a:latin typeface="Calibri"/>
              </a:rPr>
              <a:t>contd</a:t>
            </a:r>
            <a:endParaRPr lang="en-US" sz="4000" dirty="0">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57200" y="1600200"/>
            <a:ext cx="8229600" cy="3048000"/>
          </a:xfrm>
        </p:spPr>
        <p:txBody>
          <a:bodyPr>
            <a:normAutofit/>
          </a:bodyPr>
          <a:lstStyle/>
          <a:p>
            <a:pPr eaLnBrk="1" hangingPunct="1"/>
            <a:r>
              <a:rPr lang="en-US" sz="2000" dirty="0">
                <a:latin typeface="Calibri"/>
              </a:rPr>
              <a:t>When you plug in the robot for the first time, the computer has to figure out how to talk to the robot before you can put the program on it.  (For the computer savvy, the operation system installs the NXT drivers.)  </a:t>
            </a:r>
          </a:p>
          <a:p>
            <a:pPr eaLnBrk="1" hangingPunct="1"/>
            <a:r>
              <a:rPr lang="en-US" sz="2000" dirty="0">
                <a:latin typeface="Calibri"/>
              </a:rPr>
              <a:t>You don’t have to do anything for this, but it’s a good idea to wait about one minute after you have turned the robot on and plugged it into the computer.  If you don’t, you might get an error message.</a:t>
            </a:r>
          </a:p>
          <a:p>
            <a:pPr eaLnBrk="1" hangingPunct="1"/>
            <a:r>
              <a:rPr lang="en-US" sz="2000" dirty="0">
                <a:latin typeface="Calibri"/>
              </a:rPr>
              <a:t>Once the robot is on and plugged in, you can hit the “download” button (pointed out in the picture below).  You should get a “Complete!” message on the computer screen if it downloaded correctly.</a:t>
            </a:r>
          </a:p>
        </p:txBody>
      </p:sp>
      <p:pic>
        <p:nvPicPr>
          <p:cNvPr id="15364" name="Picture 3"/>
          <p:cNvPicPr>
            <a:picLocks noChangeAspect="1" noChangeArrowheads="1"/>
          </p:cNvPicPr>
          <p:nvPr/>
        </p:nvPicPr>
        <p:blipFill>
          <a:blip r:embed="rId3"/>
          <a:srcRect/>
          <a:stretch>
            <a:fillRect/>
          </a:stretch>
        </p:blipFill>
        <p:spPr bwMode="auto">
          <a:xfrm>
            <a:off x="5911850" y="4648200"/>
            <a:ext cx="2089150" cy="2057400"/>
          </a:xfrm>
          <a:prstGeom prst="rect">
            <a:avLst/>
          </a:prstGeom>
          <a:noFill/>
          <a:ln w="9525">
            <a:noFill/>
            <a:miter lim="800000"/>
            <a:headEnd/>
            <a:tailEnd/>
          </a:ln>
        </p:spPr>
      </p:pic>
      <p:sp>
        <p:nvSpPr>
          <p:cNvPr id="5" name="Right Arrow 4"/>
          <p:cNvSpPr/>
          <p:nvPr/>
        </p:nvSpPr>
        <p:spPr>
          <a:xfrm>
            <a:off x="3124200" y="5867400"/>
            <a:ext cx="3124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endParaRPr>
          </a:p>
        </p:txBody>
      </p:sp>
      <p:sp>
        <p:nvSpPr>
          <p:cNvPr id="8" name="Slide Number Placeholder 7"/>
          <p:cNvSpPr>
            <a:spLocks noGrp="1"/>
          </p:cNvSpPr>
          <p:nvPr>
            <p:ph type="sldNum" sz="quarter" idx="15"/>
          </p:nvPr>
        </p:nvSpPr>
        <p:spPr/>
        <p:txBody>
          <a:bodyPr/>
          <a:lstStyle/>
          <a:p>
            <a:fld id="{75EBDF71-3D54-6244-9F65-7B2AD3B2FB04}" type="slidenum">
              <a:rPr lang="en-US" smtClean="0">
                <a:latin typeface="Calibri"/>
              </a:rPr>
              <a:pPr/>
              <a:t>29</a:t>
            </a:fld>
            <a:endParaRPr lang="en-US">
              <a:latin typeface="Calibri"/>
            </a:endParaRPr>
          </a:p>
        </p:txBody>
      </p:sp>
      <p:sp>
        <p:nvSpPr>
          <p:cNvPr id="9" name="Title 1"/>
          <p:cNvSpPr>
            <a:spLocks noGrp="1"/>
          </p:cNvSpPr>
          <p:nvPr>
            <p:ph type="title"/>
          </p:nvPr>
        </p:nvSpPr>
        <p:spPr>
          <a:xfrm>
            <a:off x="457200" y="559732"/>
            <a:ext cx="7467600" cy="570188"/>
          </a:xfrm>
        </p:spPr>
        <p:txBody>
          <a:bodyPr>
            <a:normAutofit fontScale="90000"/>
          </a:bodyPr>
          <a:lstStyle/>
          <a:p>
            <a:pPr algn="ctr" eaLnBrk="1" hangingPunct="1"/>
            <a:r>
              <a:rPr lang="en-US" sz="4000" dirty="0">
                <a:latin typeface="Calibri"/>
              </a:rPr>
              <a:t>Issues for </a:t>
            </a:r>
            <a:r>
              <a:rPr lang="en-US" sz="4000" dirty="0" smtClean="0">
                <a:latin typeface="Calibri"/>
              </a:rPr>
              <a:t>First-Timers….</a:t>
            </a:r>
            <a:r>
              <a:rPr lang="en-US" sz="4000" dirty="0" err="1" smtClean="0">
                <a:latin typeface="Calibri"/>
              </a:rPr>
              <a:t>contd</a:t>
            </a:r>
            <a:endParaRPr lang="en-US" sz="4000" dirty="0">
              <a:latin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7467600" cy="639762"/>
          </a:xfrm>
        </p:spPr>
        <p:txBody>
          <a:bodyPr>
            <a:noAutofit/>
          </a:bodyPr>
          <a:lstStyle/>
          <a:p>
            <a:pPr algn="ctr"/>
            <a:r>
              <a:rPr lang="en-US" sz="4000" b="1" dirty="0" smtClean="0">
                <a:latin typeface="Calibri" pitchFamily="34" charset="0"/>
              </a:rPr>
              <a:t>Activity Part I – For Teacher </a:t>
            </a:r>
            <a:endParaRPr lang="en-US" sz="4000" b="1" dirty="0">
              <a:latin typeface="Calibri" pitchFamily="34" charset="0"/>
            </a:endParaRPr>
          </a:p>
        </p:txBody>
      </p:sp>
      <p:sp>
        <p:nvSpPr>
          <p:cNvPr id="8" name="Content Placeholder 7"/>
          <p:cNvSpPr>
            <a:spLocks noGrp="1"/>
          </p:cNvSpPr>
          <p:nvPr>
            <p:ph sz="quarter" idx="1"/>
          </p:nvPr>
        </p:nvSpPr>
        <p:spPr>
          <a:xfrm>
            <a:off x="457200" y="1146412"/>
            <a:ext cx="7671816" cy="4873752"/>
          </a:xfrm>
        </p:spPr>
        <p:txBody>
          <a:bodyPr>
            <a:normAutofit/>
          </a:bodyPr>
          <a:lstStyle/>
          <a:p>
            <a:r>
              <a:rPr lang="en-US" sz="2800" b="1" dirty="0" smtClean="0">
                <a:latin typeface="Calibri" pitchFamily="34" charset="0"/>
              </a:rPr>
              <a:t>Split the students into groups of two</a:t>
            </a:r>
          </a:p>
          <a:p>
            <a:r>
              <a:rPr lang="en-US" sz="2800" b="1" dirty="0" smtClean="0">
                <a:latin typeface="Calibri" pitchFamily="34" charset="0"/>
              </a:rPr>
              <a:t>Mark four points on the ground – say on the corners of a 5 foot square. Space the points farther apart to increase degree of difficulty.</a:t>
            </a:r>
          </a:p>
          <a:p>
            <a:r>
              <a:rPr lang="en-US" sz="2800" b="1" dirty="0" smtClean="0">
                <a:latin typeface="Calibri" pitchFamily="34" charset="0"/>
              </a:rPr>
              <a:t>Have one person in each group close their eyes and have the other member direct the first around the room with verbal commands.</a:t>
            </a:r>
          </a:p>
          <a:p>
            <a:r>
              <a:rPr lang="en-US" sz="2800" b="1" dirty="0" smtClean="0">
                <a:latin typeface="Calibri" pitchFamily="34" charset="0"/>
              </a:rPr>
              <a:t>The goal is to become the first group to have the member with his/her eyes closed touch all four points, following the RULES on the next slide.  </a:t>
            </a:r>
          </a:p>
          <a:p>
            <a:endParaRPr lang="en-US" dirty="0"/>
          </a:p>
        </p:txBody>
      </p:sp>
      <p:sp>
        <p:nvSpPr>
          <p:cNvPr id="5" name="Slide Number Placeholder 4"/>
          <p:cNvSpPr>
            <a:spLocks noGrp="1"/>
          </p:cNvSpPr>
          <p:nvPr>
            <p:ph type="sldNum" sz="quarter" idx="15"/>
          </p:nvPr>
        </p:nvSpPr>
        <p:spPr/>
        <p:txBody>
          <a:bodyPr/>
          <a:lstStyle/>
          <a:p>
            <a:fld id="{75EBDF71-3D54-6244-9F65-7B2AD3B2FB04}"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a:bodyPr>
          <a:lstStyle/>
          <a:p>
            <a:pPr eaLnBrk="1" hangingPunct="1"/>
            <a:r>
              <a:rPr lang="en-US" sz="2000" dirty="0">
                <a:latin typeface="Calibri"/>
              </a:rPr>
              <a:t>Once the program is downloaded on the NXT</a:t>
            </a:r>
            <a:r>
              <a:rPr lang="en-US" sz="2000" dirty="0" smtClean="0">
                <a:latin typeface="Calibri"/>
              </a:rPr>
              <a:t> computer brick, </a:t>
            </a:r>
            <a:r>
              <a:rPr lang="en-US" sz="2000" dirty="0">
                <a:latin typeface="Calibri"/>
              </a:rPr>
              <a:t>you use the buttons on the front of the brain to run the program.</a:t>
            </a:r>
          </a:p>
          <a:p>
            <a:pPr eaLnBrk="1" hangingPunct="1"/>
            <a:r>
              <a:rPr lang="en-US" sz="2000" dirty="0">
                <a:latin typeface="Calibri"/>
              </a:rPr>
              <a:t>You use the orange button to select items on the screen, and the dark gray button to back up in the menus.  (They’re a little like the green and red buttons on a cell phone.)  The arrow buttons move left and right in the menus.</a:t>
            </a:r>
          </a:p>
          <a:p>
            <a:pPr eaLnBrk="1" hangingPunct="1"/>
            <a:r>
              <a:rPr lang="en-US" sz="2000" dirty="0">
                <a:latin typeface="Calibri"/>
              </a:rPr>
              <a:t>To run the program you downloaded,  you first need to find it.  From the main menu, programs you download are located in My Files-&gt;Software Files.  The program you downloaded should be called by the same title you gave it at the beginning.</a:t>
            </a:r>
          </a:p>
          <a:p>
            <a:pPr eaLnBrk="1" hangingPunct="1"/>
            <a:r>
              <a:rPr lang="en-US" sz="2000" dirty="0">
                <a:latin typeface="Calibri"/>
              </a:rPr>
              <a:t>If you press the orange button when you find your program,  you will be given the option to Run or Delete the program.  Choose Run to see if the program did what you wanted!</a:t>
            </a:r>
          </a:p>
        </p:txBody>
      </p:sp>
      <p:sp>
        <p:nvSpPr>
          <p:cNvPr id="6" name="Slide Number Placeholder 5"/>
          <p:cNvSpPr>
            <a:spLocks noGrp="1"/>
          </p:cNvSpPr>
          <p:nvPr>
            <p:ph type="sldNum" sz="quarter" idx="15"/>
          </p:nvPr>
        </p:nvSpPr>
        <p:spPr/>
        <p:txBody>
          <a:bodyPr/>
          <a:lstStyle/>
          <a:p>
            <a:fld id="{75EBDF71-3D54-6244-9F65-7B2AD3B2FB04}" type="slidenum">
              <a:rPr lang="en-US" smtClean="0">
                <a:latin typeface="Calibri"/>
              </a:rPr>
              <a:pPr/>
              <a:t>30</a:t>
            </a:fld>
            <a:endParaRPr lang="en-US">
              <a:latin typeface="Calibri"/>
            </a:endParaRPr>
          </a:p>
        </p:txBody>
      </p:sp>
      <p:sp>
        <p:nvSpPr>
          <p:cNvPr id="7" name="Title 1"/>
          <p:cNvSpPr>
            <a:spLocks noGrp="1"/>
          </p:cNvSpPr>
          <p:nvPr>
            <p:ph type="title"/>
          </p:nvPr>
        </p:nvSpPr>
        <p:spPr>
          <a:xfrm>
            <a:off x="457200" y="559732"/>
            <a:ext cx="7467600" cy="570188"/>
          </a:xfrm>
        </p:spPr>
        <p:txBody>
          <a:bodyPr>
            <a:normAutofit fontScale="90000"/>
          </a:bodyPr>
          <a:lstStyle/>
          <a:p>
            <a:pPr algn="ctr" eaLnBrk="1" hangingPunct="1"/>
            <a:r>
              <a:rPr lang="en-US" sz="4000" dirty="0">
                <a:latin typeface="Calibri"/>
              </a:rPr>
              <a:t>Issues for </a:t>
            </a:r>
            <a:r>
              <a:rPr lang="en-US" sz="4000" dirty="0" smtClean="0">
                <a:latin typeface="Calibri"/>
              </a:rPr>
              <a:t>First-Timers….</a:t>
            </a:r>
            <a:r>
              <a:rPr lang="en-US" sz="4000" dirty="0" err="1" smtClean="0">
                <a:latin typeface="Calibri"/>
              </a:rPr>
              <a:t>contd</a:t>
            </a:r>
            <a:endParaRPr lang="en-US" sz="4000" dirty="0">
              <a:latin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normAutofit/>
          </a:bodyPr>
          <a:lstStyle/>
          <a:p>
            <a:pPr eaLnBrk="1" hangingPunct="1"/>
            <a:r>
              <a:rPr lang="en-US" sz="1800" dirty="0">
                <a:latin typeface="Calibri"/>
              </a:rPr>
              <a:t>If you are finished with the robot, you can turn it off by hitting the dark gray button from the main menu on the NXT brain.  You will be asked if you want to turn the robot off.  Select the checkmark to say OK.</a:t>
            </a:r>
          </a:p>
          <a:p>
            <a:pPr eaLnBrk="1" hangingPunct="1"/>
            <a:r>
              <a:rPr lang="en-US" sz="1800" dirty="0">
                <a:latin typeface="Calibri"/>
              </a:rPr>
              <a:t>The NXT</a:t>
            </a:r>
            <a:r>
              <a:rPr lang="en-US" sz="1800" dirty="0" smtClean="0">
                <a:latin typeface="Calibri"/>
              </a:rPr>
              <a:t> computer brick </a:t>
            </a:r>
            <a:r>
              <a:rPr lang="en-US" sz="1800" dirty="0">
                <a:latin typeface="Calibri"/>
              </a:rPr>
              <a:t>only has a limited amount of space to store programs.  It’s not a bad idea to go into the My Files-&gt;Software Files folder and delete old programs from time to time so that you won’t run out of space.</a:t>
            </a:r>
          </a:p>
          <a:p>
            <a:pPr eaLnBrk="1" hangingPunct="1"/>
            <a:r>
              <a:rPr lang="en-US" sz="1800" dirty="0">
                <a:latin typeface="Calibri"/>
              </a:rPr>
              <a:t>If you are running the </a:t>
            </a:r>
            <a:r>
              <a:rPr lang="en-US" sz="1800" dirty="0" err="1">
                <a:latin typeface="Calibri"/>
              </a:rPr>
              <a:t>Mindstorms</a:t>
            </a:r>
            <a:r>
              <a:rPr lang="en-US" sz="1800" dirty="0">
                <a:latin typeface="Calibri"/>
              </a:rPr>
              <a:t> software at a school, you probably have a tech specialist that installs software for you. </a:t>
            </a:r>
            <a:r>
              <a:rPr lang="en-US" sz="1800" dirty="0" smtClean="0">
                <a:latin typeface="Calibri"/>
              </a:rPr>
              <a:t>You </a:t>
            </a:r>
            <a:r>
              <a:rPr lang="en-US" sz="1800" dirty="0">
                <a:latin typeface="Calibri"/>
              </a:rPr>
              <a:t>will probably need to ask the tech specialist to install the software for the first time</a:t>
            </a:r>
            <a:r>
              <a:rPr lang="en-US" sz="1800" dirty="0" smtClean="0">
                <a:latin typeface="Calibri"/>
              </a:rPr>
              <a:t>. </a:t>
            </a:r>
            <a:r>
              <a:rPr lang="en-US" sz="1800" dirty="0">
                <a:latin typeface="Calibri"/>
              </a:rPr>
              <a:t>Make sure he or she knows that the students in your class are going to need to be able to run the program.</a:t>
            </a:r>
          </a:p>
          <a:p>
            <a:pPr eaLnBrk="1" hangingPunct="1"/>
            <a:r>
              <a:rPr lang="en-US" sz="1800" dirty="0">
                <a:latin typeface="Calibri"/>
              </a:rPr>
              <a:t>Also for the tech specialist: </a:t>
            </a:r>
            <a:r>
              <a:rPr lang="en-US" sz="1800" dirty="0" smtClean="0">
                <a:latin typeface="Calibri"/>
              </a:rPr>
              <a:t>The </a:t>
            </a:r>
            <a:r>
              <a:rPr lang="en-US" sz="1800" dirty="0">
                <a:latin typeface="Calibri"/>
              </a:rPr>
              <a:t>LEGO </a:t>
            </a:r>
            <a:r>
              <a:rPr lang="en-US" sz="1800" dirty="0" err="1">
                <a:latin typeface="Calibri"/>
              </a:rPr>
              <a:t>Mindstorms</a:t>
            </a:r>
            <a:r>
              <a:rPr lang="en-US" sz="1800" dirty="0">
                <a:latin typeface="Calibri"/>
              </a:rPr>
              <a:t> software is not compatible with display resolutions below 1024 by 768 pixels</a:t>
            </a:r>
            <a:r>
              <a:rPr lang="en-US" sz="1800" dirty="0" smtClean="0">
                <a:latin typeface="Calibri"/>
              </a:rPr>
              <a:t>. Before you </a:t>
            </a:r>
            <a:r>
              <a:rPr lang="en-US" sz="1800" dirty="0">
                <a:latin typeface="Calibri"/>
              </a:rPr>
              <a:t>need to use the software in your class </a:t>
            </a:r>
            <a:r>
              <a:rPr lang="en-US" sz="1800" dirty="0" smtClean="0">
                <a:latin typeface="Calibri"/>
              </a:rPr>
              <a:t> make sure that </a:t>
            </a:r>
            <a:r>
              <a:rPr lang="en-US" sz="1800" dirty="0">
                <a:latin typeface="Calibri"/>
              </a:rPr>
              <a:t>all of the computers you will use are set to this resolution or higher.</a:t>
            </a:r>
          </a:p>
        </p:txBody>
      </p:sp>
      <p:sp>
        <p:nvSpPr>
          <p:cNvPr id="6" name="Slide Number Placeholder 5"/>
          <p:cNvSpPr>
            <a:spLocks noGrp="1"/>
          </p:cNvSpPr>
          <p:nvPr>
            <p:ph type="sldNum" sz="quarter" idx="15"/>
          </p:nvPr>
        </p:nvSpPr>
        <p:spPr/>
        <p:txBody>
          <a:bodyPr/>
          <a:lstStyle/>
          <a:p>
            <a:fld id="{75EBDF71-3D54-6244-9F65-7B2AD3B2FB04}" type="slidenum">
              <a:rPr lang="en-US" smtClean="0">
                <a:latin typeface="Calibri"/>
              </a:rPr>
              <a:pPr/>
              <a:t>31</a:t>
            </a:fld>
            <a:endParaRPr lang="en-US">
              <a:latin typeface="Calibri"/>
            </a:endParaRPr>
          </a:p>
        </p:txBody>
      </p:sp>
      <p:sp>
        <p:nvSpPr>
          <p:cNvPr id="7" name="Title 1"/>
          <p:cNvSpPr>
            <a:spLocks noGrp="1"/>
          </p:cNvSpPr>
          <p:nvPr>
            <p:ph type="title"/>
          </p:nvPr>
        </p:nvSpPr>
        <p:spPr>
          <a:xfrm>
            <a:off x="457200" y="559732"/>
            <a:ext cx="7467600" cy="570188"/>
          </a:xfrm>
        </p:spPr>
        <p:txBody>
          <a:bodyPr>
            <a:normAutofit fontScale="90000"/>
          </a:bodyPr>
          <a:lstStyle/>
          <a:p>
            <a:pPr algn="ctr" eaLnBrk="1" hangingPunct="1"/>
            <a:r>
              <a:rPr lang="en-US" sz="4000" dirty="0">
                <a:latin typeface="Calibri"/>
              </a:rPr>
              <a:t>Issues for </a:t>
            </a:r>
            <a:r>
              <a:rPr lang="en-US" sz="4000" dirty="0" smtClean="0">
                <a:latin typeface="Calibri"/>
              </a:rPr>
              <a:t>First-Timers….</a:t>
            </a:r>
            <a:r>
              <a:rPr lang="en-US" sz="4000" dirty="0" err="1" smtClean="0">
                <a:latin typeface="Calibri"/>
              </a:rPr>
              <a:t>contd</a:t>
            </a:r>
            <a:endParaRPr lang="en-US" sz="4000" dirty="0">
              <a:latin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75EBDF71-3D54-6244-9F65-7B2AD3B2FB04}" type="slidenum">
              <a:rPr lang="en-US" smtClean="0">
                <a:latin typeface="Calibri"/>
              </a:rPr>
              <a:pPr/>
              <a:t>32</a:t>
            </a:fld>
            <a:endParaRPr lang="en-US">
              <a:latin typeface="Calibri"/>
            </a:endParaRPr>
          </a:p>
        </p:txBody>
      </p:sp>
      <p:sp>
        <p:nvSpPr>
          <p:cNvPr id="7" name="Title 1"/>
          <p:cNvSpPr>
            <a:spLocks noGrp="1"/>
          </p:cNvSpPr>
          <p:nvPr>
            <p:ph type="title"/>
          </p:nvPr>
        </p:nvSpPr>
        <p:spPr>
          <a:xfrm>
            <a:off x="457200" y="292492"/>
            <a:ext cx="7467600" cy="570188"/>
          </a:xfrm>
        </p:spPr>
        <p:txBody>
          <a:bodyPr>
            <a:normAutofit fontScale="90000"/>
          </a:bodyPr>
          <a:lstStyle/>
          <a:p>
            <a:pPr algn="ctr" eaLnBrk="1" hangingPunct="1"/>
            <a:r>
              <a:rPr lang="en-US" sz="4000" b="1" dirty="0" smtClean="0">
                <a:latin typeface="Calibri"/>
              </a:rPr>
              <a:t>Maze and Sample Program that works</a:t>
            </a:r>
            <a:endParaRPr lang="en-US" sz="4000" b="1" dirty="0">
              <a:latin typeface="Calibri"/>
            </a:endParaRPr>
          </a:p>
        </p:txBody>
      </p:sp>
      <p:pic>
        <p:nvPicPr>
          <p:cNvPr id="34" name="Content Placeholder 33" descr="Screen shot 2010-01-05 at 10.39.16 PM.png"/>
          <p:cNvPicPr>
            <a:picLocks noGrp="1" noChangeAspect="1"/>
          </p:cNvPicPr>
          <p:nvPr>
            <p:ph sz="quarter" idx="1"/>
          </p:nvPr>
        </p:nvPicPr>
        <p:blipFill>
          <a:blip r:embed="rId3"/>
          <a:srcRect t="-194604" b="-194604"/>
          <a:stretch>
            <a:fillRect/>
          </a:stretch>
        </p:blipFill>
        <p:spPr>
          <a:xfrm>
            <a:off x="713641" y="862680"/>
            <a:ext cx="7467600" cy="4873752"/>
          </a:xfrm>
        </p:spPr>
      </p:pic>
      <p:grpSp>
        <p:nvGrpSpPr>
          <p:cNvPr id="36" name="Group 35"/>
          <p:cNvGrpSpPr/>
          <p:nvPr/>
        </p:nvGrpSpPr>
        <p:grpSpPr>
          <a:xfrm>
            <a:off x="1742950" y="1129920"/>
            <a:ext cx="4288322" cy="1410768"/>
            <a:chOff x="1043591" y="2439517"/>
            <a:chExt cx="4288322" cy="1410768"/>
          </a:xfrm>
        </p:grpSpPr>
        <p:cxnSp>
          <p:nvCxnSpPr>
            <p:cNvPr id="9" name="Straight Connector 8"/>
            <p:cNvCxnSpPr/>
            <p:nvPr/>
          </p:nvCxnSpPr>
          <p:spPr>
            <a:xfrm rot="16200000" flipH="1">
              <a:off x="528023" y="2955086"/>
              <a:ext cx="1043711" cy="125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043591" y="2439517"/>
              <a:ext cx="213747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H="1">
              <a:off x="1156711" y="3118558"/>
              <a:ext cx="72934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21381" y="2753887"/>
              <a:ext cx="11693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2144890" y="3301291"/>
              <a:ext cx="1091634"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2659610" y="2962563"/>
              <a:ext cx="104291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180274" y="3483228"/>
              <a:ext cx="163533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691502" y="3847903"/>
              <a:ext cx="263961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4294150" y="2963357"/>
              <a:ext cx="10429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4626132" y="3144504"/>
              <a:ext cx="1409974"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661416" y="3916907"/>
            <a:ext cx="7467600" cy="1200329"/>
          </a:xfrm>
          <a:prstGeom prst="rect">
            <a:avLst/>
          </a:prstGeom>
          <a:noFill/>
        </p:spPr>
        <p:txBody>
          <a:bodyPr wrap="square" rtlCol="0">
            <a:spAutoFit/>
          </a:bodyPr>
          <a:lstStyle/>
          <a:p>
            <a:r>
              <a:rPr lang="en-US" dirty="0" smtClean="0"/>
              <a:t>The above maze requires 9 move commands, one for each straight portion and one for each turn.  Each turn should have the sliding bar pulled all the way over to the desired side and should be of a duration of 0.5 rotations, as shown in the picture below:</a:t>
            </a:r>
            <a:endParaRPr lang="en-US" dirty="0"/>
          </a:p>
        </p:txBody>
      </p:sp>
      <p:pic>
        <p:nvPicPr>
          <p:cNvPr id="37" name="Picture 36" descr="Screen shot 2010-01-05 at 10.42.56 PM.png"/>
          <p:cNvPicPr>
            <a:picLocks noChangeAspect="1"/>
          </p:cNvPicPr>
          <p:nvPr/>
        </p:nvPicPr>
        <p:blipFill>
          <a:blip r:embed="rId4"/>
          <a:stretch>
            <a:fillRect/>
          </a:stretch>
        </p:blipFill>
        <p:spPr>
          <a:xfrm>
            <a:off x="933344" y="5295225"/>
            <a:ext cx="6294712" cy="1416891"/>
          </a:xfrm>
          <a:prstGeom prst="rect">
            <a:avLst/>
          </a:prstGeom>
        </p:spPr>
      </p:pic>
      <p:cxnSp>
        <p:nvCxnSpPr>
          <p:cNvPr id="39" name="Straight Connector 38"/>
          <p:cNvCxnSpPr>
            <a:stCxn id="37" idx="1"/>
          </p:cNvCxnSpPr>
          <p:nvPr/>
        </p:nvCxnSpPr>
        <p:spPr>
          <a:xfrm rot="10800000" flipV="1">
            <a:off x="933344" y="6003670"/>
            <a:ext cx="1588" cy="708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7" idx="1"/>
          </p:cNvCxnSpPr>
          <p:nvPr/>
        </p:nvCxnSpPr>
        <p:spPr>
          <a:xfrm rot="10800000" flipH="1">
            <a:off x="933343" y="5992317"/>
            <a:ext cx="3173469" cy="11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37" idx="2"/>
          </p:cNvCxnSpPr>
          <p:nvPr/>
        </p:nvCxnSpPr>
        <p:spPr>
          <a:xfrm rot="5400000">
            <a:off x="3733857" y="6339160"/>
            <a:ext cx="719799" cy="26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endCxn id="37" idx="2"/>
          </p:cNvCxnSpPr>
          <p:nvPr/>
        </p:nvCxnSpPr>
        <p:spPr>
          <a:xfrm>
            <a:off x="933343" y="6712115"/>
            <a:ext cx="314735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887110" y="6003671"/>
            <a:ext cx="3121244" cy="11355"/>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808772" y="5734050"/>
            <a:ext cx="314735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3673962" y="5868860"/>
            <a:ext cx="26962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37" idx="3"/>
          </p:cNvCxnSpPr>
          <p:nvPr/>
        </p:nvCxnSpPr>
        <p:spPr>
          <a:xfrm rot="5400000">
            <a:off x="7088362" y="5863977"/>
            <a:ext cx="279388"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Program (cont.)</a:t>
            </a:r>
            <a:endParaRPr lang="en-US" dirty="0"/>
          </a:p>
        </p:txBody>
      </p:sp>
      <p:sp>
        <p:nvSpPr>
          <p:cNvPr id="3" name="Content Placeholder 2"/>
          <p:cNvSpPr>
            <a:spLocks noGrp="1"/>
          </p:cNvSpPr>
          <p:nvPr>
            <p:ph sz="quarter" idx="1"/>
          </p:nvPr>
        </p:nvSpPr>
        <p:spPr/>
        <p:txBody>
          <a:bodyPr/>
          <a:lstStyle/>
          <a:p>
            <a:r>
              <a:rPr lang="en-US" dirty="0" smtClean="0"/>
              <a:t>To determine the right number of rotations for the straight portions of the maze, you need to use trial and error.  Just remember to have the kids use ‘rotations’ (of wheels) for their duration, as it is the most consistent and easiest to work with. </a:t>
            </a:r>
            <a:endParaRPr lang="en-US" dirty="0"/>
          </a:p>
        </p:txBody>
      </p:sp>
      <p:sp>
        <p:nvSpPr>
          <p:cNvPr id="4" name="Slide Number Placeholder 3"/>
          <p:cNvSpPr>
            <a:spLocks noGrp="1"/>
          </p:cNvSpPr>
          <p:nvPr>
            <p:ph type="sldNum" sz="quarter" idx="15"/>
          </p:nvPr>
        </p:nvSpPr>
        <p:spPr/>
        <p:txBody>
          <a:bodyPr/>
          <a:lstStyle/>
          <a:p>
            <a:fld id="{75EBDF71-3D54-6244-9F65-7B2AD3B2FB04}"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p:cNvSpPr>
            <a:spLocks noGrp="1"/>
          </p:cNvSpPr>
          <p:nvPr>
            <p:ph type="sldNum" sz="quarter" idx="12"/>
          </p:nvPr>
        </p:nvSpPr>
        <p:spPr bwMode="auto">
          <a:noFill/>
          <a:ln>
            <a:miter lim="800000"/>
            <a:headEnd/>
            <a:tailEnd/>
          </a:ln>
        </p:spPr>
        <p:txBody>
          <a:bodyPr/>
          <a:lstStyle/>
          <a:p>
            <a:fld id="{E5204E1A-4626-4F29-9F4B-51E1CB44E9F8}" type="slidenum">
              <a:rPr lang="en-US" smtClean="0"/>
              <a:pPr/>
              <a:t>34</a:t>
            </a:fld>
            <a:endParaRPr lang="en-US" smtClean="0"/>
          </a:p>
        </p:txBody>
      </p:sp>
      <p:sp>
        <p:nvSpPr>
          <p:cNvPr id="5124" name="Rectangle 1"/>
          <p:cNvSpPr>
            <a:spLocks noChangeArrowheads="1"/>
          </p:cNvSpPr>
          <p:nvPr/>
        </p:nvSpPr>
        <p:spPr bwMode="auto">
          <a:xfrm>
            <a:off x="265112" y="685462"/>
            <a:ext cx="8269287" cy="4185761"/>
          </a:xfrm>
          <a:prstGeom prst="rect">
            <a:avLst/>
          </a:prstGeom>
          <a:noFill/>
          <a:ln w="9525">
            <a:noFill/>
            <a:miter lim="800000"/>
            <a:headEnd/>
            <a:tailEnd/>
          </a:ln>
        </p:spPr>
        <p:txBody>
          <a:bodyPr wrap="square" anchor="ctr">
            <a:spAutoFit/>
          </a:bodyPr>
          <a:lstStyle/>
          <a:p>
            <a:pPr algn="ctr" eaLnBrk="0" hangingPunct="0"/>
            <a:r>
              <a:rPr lang="en-US" sz="1400" b="1" dirty="0" smtClean="0">
                <a:latin typeface="News Gothic MT" charset="0"/>
              </a:rPr>
              <a:t>PRE/POST-ASSESSMENT  </a:t>
            </a:r>
            <a:r>
              <a:rPr lang="en-US" sz="1400" b="1" dirty="0">
                <a:latin typeface="News Gothic MT" charset="0"/>
              </a:rPr>
              <a:t>SHEET -  </a:t>
            </a:r>
            <a:r>
              <a:rPr lang="en-US" sz="1400" b="1" dirty="0" smtClean="0">
                <a:latin typeface="News Gothic MT" charset="0"/>
              </a:rPr>
              <a:t>What is a robot? </a:t>
            </a:r>
            <a:endParaRPr lang="en-US" sz="1400" b="1" dirty="0">
              <a:solidFill>
                <a:srgbClr val="FF0000"/>
              </a:solidFill>
              <a:latin typeface="News Gothic MT" charset="0"/>
            </a:endParaRPr>
          </a:p>
          <a:p>
            <a:pPr eaLnBrk="0" hangingPunct="0"/>
            <a:endParaRPr lang="en-US" sz="1200" dirty="0">
              <a:latin typeface="News Gothic MT" charset="0"/>
            </a:endParaRPr>
          </a:p>
          <a:p>
            <a:pPr eaLnBrk="0" hangingPunct="0">
              <a:buFontTx/>
              <a:buAutoNum type="arabicPeriod"/>
            </a:pPr>
            <a:r>
              <a:rPr lang="en-US" sz="1200" dirty="0">
                <a:latin typeface="News Gothic MT" charset="0"/>
              </a:rPr>
              <a:t> </a:t>
            </a:r>
            <a:r>
              <a:rPr lang="en-US" sz="1200" dirty="0" smtClean="0">
                <a:latin typeface="News Gothic MT" charset="0"/>
              </a:rPr>
              <a:t>Describe in one sentence below what you understand by the term ‘robot’</a:t>
            </a:r>
            <a:endParaRPr lang="en-US" sz="1200" dirty="0">
              <a:latin typeface="News Gothic MT" charset="0"/>
            </a:endParaRPr>
          </a:p>
          <a:p>
            <a:pPr eaLnBrk="0" hangingPunct="0"/>
            <a:endParaRPr lang="en-US" sz="1200" dirty="0">
              <a:latin typeface="News Gothic MT" charset="0"/>
              <a:cs typeface="Times New Roman" charset="0"/>
            </a:endParaRPr>
          </a:p>
          <a:p>
            <a:pPr eaLnBrk="0" hangingPunct="0"/>
            <a:endParaRPr lang="en-US" sz="1200" dirty="0" smtClean="0">
              <a:latin typeface="News Gothic MT" charset="0"/>
              <a:cs typeface="Times New Roman" charset="0"/>
            </a:endParaRPr>
          </a:p>
          <a:p>
            <a:pPr eaLnBrk="0" hangingPunct="0"/>
            <a:endParaRPr lang="en-US" sz="1200" dirty="0" smtClean="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buFontTx/>
              <a:buAutoNum type="arabicPeriod"/>
            </a:pPr>
            <a:endParaRPr lang="en-US" sz="1200" dirty="0">
              <a:latin typeface="News Gothic MT" charset="0"/>
              <a:cs typeface="Times New Roman" charset="0"/>
            </a:endParaRPr>
          </a:p>
          <a:p>
            <a:pPr eaLnBrk="0" hangingPunct="0"/>
            <a:r>
              <a:rPr lang="en-US" sz="1200" dirty="0">
                <a:latin typeface="News Gothic MT" charset="0"/>
              </a:rPr>
              <a:t>2. </a:t>
            </a:r>
            <a:r>
              <a:rPr lang="en-US" sz="1200" dirty="0" smtClean="0">
                <a:latin typeface="News Gothic MT" charset="0"/>
              </a:rPr>
              <a:t>What are the main parts of a robot?</a:t>
            </a:r>
            <a:endParaRPr lang="en-US" sz="1200" dirty="0">
              <a:latin typeface="News Gothic MT" charset="0"/>
            </a:endParaRPr>
          </a:p>
          <a:p>
            <a:pPr eaLnBrk="0" hangingPunct="0"/>
            <a:endParaRPr lang="en-US" sz="1200" dirty="0">
              <a:latin typeface="News Gothic MT" charset="0"/>
              <a:cs typeface="Times New Roman" charset="0"/>
            </a:endParaRPr>
          </a:p>
          <a:p>
            <a:pPr eaLnBrk="0" hangingPunct="0"/>
            <a:endParaRPr lang="en-US" b="1" dirty="0" smtClean="0">
              <a:solidFill>
                <a:srgbClr val="FF0000"/>
              </a:solidFill>
              <a:latin typeface="News Gothic MT" charset="0"/>
              <a:cs typeface="Times New Roman" charset="0"/>
            </a:endParaRPr>
          </a:p>
          <a:p>
            <a:pPr eaLnBrk="0" hangingPunct="0"/>
            <a:endParaRPr lang="en-US" sz="1200" dirty="0" smtClean="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buFontTx/>
              <a:buAutoNum type="arabicPeriod" startAt="3"/>
            </a:pPr>
            <a:r>
              <a:rPr lang="en-US" sz="1200" dirty="0">
                <a:latin typeface="News Gothic MT" charset="0"/>
              </a:rPr>
              <a:t> </a:t>
            </a:r>
            <a:r>
              <a:rPr lang="en-US" sz="1200" dirty="0" smtClean="0">
                <a:latin typeface="News Gothic MT" charset="0"/>
              </a:rPr>
              <a:t>What do you need to do to make a robot move?</a:t>
            </a:r>
            <a:endParaRPr lang="en-US" sz="1200" dirty="0">
              <a:latin typeface="News Gothic MT" charset="0"/>
            </a:endParaRPr>
          </a:p>
          <a:p>
            <a:pPr eaLnBrk="0" hangingPunct="0">
              <a:buFontTx/>
              <a:buAutoNum type="arabicPeriod" startAt="3"/>
            </a:pPr>
            <a:endParaRPr lang="en-US" sz="1200"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a:p>
            <a:pPr eaLnBrk="0" hangingPunct="0"/>
            <a:endParaRPr lang="en-US" b="1" dirty="0" smtClean="0">
              <a:solidFill>
                <a:srgbClr val="FF0000"/>
              </a:solidFill>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p:cNvSpPr>
            <a:spLocks noGrp="1"/>
          </p:cNvSpPr>
          <p:nvPr>
            <p:ph type="sldNum" sz="quarter" idx="12"/>
          </p:nvPr>
        </p:nvSpPr>
        <p:spPr bwMode="auto">
          <a:noFill/>
          <a:ln>
            <a:miter lim="800000"/>
            <a:headEnd/>
            <a:tailEnd/>
          </a:ln>
        </p:spPr>
        <p:txBody>
          <a:bodyPr/>
          <a:lstStyle/>
          <a:p>
            <a:fld id="{E5204E1A-4626-4F29-9F4B-51E1CB44E9F8}" type="slidenum">
              <a:rPr lang="en-US" smtClean="0"/>
              <a:pPr/>
              <a:t>35</a:t>
            </a:fld>
            <a:endParaRPr lang="en-US" smtClean="0"/>
          </a:p>
        </p:txBody>
      </p:sp>
      <p:sp>
        <p:nvSpPr>
          <p:cNvPr id="5124" name="Rectangle 1"/>
          <p:cNvSpPr>
            <a:spLocks noChangeArrowheads="1"/>
          </p:cNvSpPr>
          <p:nvPr/>
        </p:nvSpPr>
        <p:spPr bwMode="auto">
          <a:xfrm>
            <a:off x="265112" y="377687"/>
            <a:ext cx="8269287" cy="4801314"/>
          </a:xfrm>
          <a:prstGeom prst="rect">
            <a:avLst/>
          </a:prstGeom>
          <a:noFill/>
          <a:ln w="9525">
            <a:noFill/>
            <a:miter lim="800000"/>
            <a:headEnd/>
            <a:tailEnd/>
          </a:ln>
        </p:spPr>
        <p:txBody>
          <a:bodyPr wrap="square" anchor="ctr">
            <a:spAutoFit/>
          </a:bodyPr>
          <a:lstStyle/>
          <a:p>
            <a:pPr algn="ctr" eaLnBrk="0" hangingPunct="0"/>
            <a:r>
              <a:rPr lang="en-US" sz="1400" b="1" dirty="0" smtClean="0">
                <a:latin typeface="News Gothic MT" charset="0"/>
              </a:rPr>
              <a:t>PRE/POST-ASSESSMENT  </a:t>
            </a:r>
            <a:r>
              <a:rPr lang="en-US" sz="1400" b="1" dirty="0">
                <a:latin typeface="News Gothic MT" charset="0"/>
              </a:rPr>
              <a:t>SHEET -  </a:t>
            </a:r>
            <a:r>
              <a:rPr lang="en-US" sz="1400" b="1" dirty="0" smtClean="0">
                <a:latin typeface="News Gothic MT" charset="0"/>
              </a:rPr>
              <a:t>What is a robot? </a:t>
            </a:r>
            <a:endParaRPr lang="en-US" sz="1400" b="1" dirty="0">
              <a:solidFill>
                <a:srgbClr val="FF0000"/>
              </a:solidFill>
              <a:latin typeface="News Gothic MT" charset="0"/>
            </a:endParaRPr>
          </a:p>
          <a:p>
            <a:pPr eaLnBrk="0" hangingPunct="0"/>
            <a:endParaRPr lang="en-US" sz="1200" dirty="0">
              <a:latin typeface="News Gothic MT" charset="0"/>
            </a:endParaRPr>
          </a:p>
          <a:p>
            <a:pPr eaLnBrk="0" hangingPunct="0">
              <a:buFontTx/>
              <a:buAutoNum type="arabicPeriod"/>
            </a:pPr>
            <a:r>
              <a:rPr lang="en-US" sz="1200" dirty="0">
                <a:latin typeface="News Gothic MT" charset="0"/>
              </a:rPr>
              <a:t> </a:t>
            </a:r>
            <a:r>
              <a:rPr lang="en-US" sz="1200" dirty="0" smtClean="0">
                <a:latin typeface="News Gothic MT" charset="0"/>
              </a:rPr>
              <a:t>Describe in one sentence below what you understand by the term ‘robot’</a:t>
            </a:r>
            <a:endParaRPr lang="en-US" sz="1200" dirty="0">
              <a:latin typeface="News Gothic MT" charset="0"/>
            </a:endParaRPr>
          </a:p>
          <a:p>
            <a:pPr eaLnBrk="0" hangingPunct="0"/>
            <a:endParaRPr lang="en-US" sz="1200" dirty="0">
              <a:latin typeface="News Gothic MT" charset="0"/>
              <a:cs typeface="Times New Roman" charset="0"/>
            </a:endParaRPr>
          </a:p>
          <a:p>
            <a:pPr eaLnBrk="0" hangingPunct="0"/>
            <a:r>
              <a:rPr lang="en-US" b="1" dirty="0" smtClean="0">
                <a:solidFill>
                  <a:srgbClr val="FF0000"/>
                </a:solidFill>
                <a:latin typeface="Calibri" pitchFamily="34" charset="0"/>
              </a:rPr>
              <a:t>A robot is a machine that gathers information about its environment </a:t>
            </a:r>
            <a:r>
              <a:rPr lang="en-US" b="1" dirty="0" smtClean="0">
                <a:solidFill>
                  <a:srgbClr val="C00000"/>
                </a:solidFill>
                <a:latin typeface="Calibri" pitchFamily="34" charset="0"/>
              </a:rPr>
              <a:t>(senses) </a:t>
            </a:r>
            <a:r>
              <a:rPr lang="en-US" b="1" dirty="0" smtClean="0">
                <a:solidFill>
                  <a:srgbClr val="FF0000"/>
                </a:solidFill>
                <a:latin typeface="Calibri" pitchFamily="34" charset="0"/>
              </a:rPr>
              <a:t>and uses that information </a:t>
            </a:r>
            <a:r>
              <a:rPr lang="en-US" b="1" dirty="0" smtClean="0">
                <a:solidFill>
                  <a:srgbClr val="C00000"/>
                </a:solidFill>
                <a:latin typeface="Calibri" pitchFamily="34" charset="0"/>
              </a:rPr>
              <a:t>(thinks) </a:t>
            </a:r>
            <a:r>
              <a:rPr lang="en-US" b="1" dirty="0" smtClean="0">
                <a:solidFill>
                  <a:srgbClr val="FF0000"/>
                </a:solidFill>
                <a:latin typeface="Calibri" pitchFamily="34" charset="0"/>
              </a:rPr>
              <a:t>to follow instructions to do work </a:t>
            </a:r>
            <a:r>
              <a:rPr lang="en-US" b="1" dirty="0" smtClean="0">
                <a:solidFill>
                  <a:srgbClr val="C00000"/>
                </a:solidFill>
                <a:latin typeface="Calibri" pitchFamily="34" charset="0"/>
              </a:rPr>
              <a:t>(acts).</a:t>
            </a:r>
          </a:p>
          <a:p>
            <a:pPr eaLnBrk="0" hangingPunct="0"/>
            <a:endParaRPr lang="en-US" sz="1200" dirty="0">
              <a:latin typeface="News Gothic MT" charset="0"/>
              <a:cs typeface="Times New Roman" charset="0"/>
            </a:endParaRPr>
          </a:p>
          <a:p>
            <a:pPr eaLnBrk="0" hangingPunct="0">
              <a:buFontTx/>
              <a:buAutoNum type="arabicPeriod"/>
            </a:pPr>
            <a:endParaRPr lang="en-US" sz="1200" dirty="0">
              <a:latin typeface="News Gothic MT" charset="0"/>
              <a:cs typeface="Times New Roman" charset="0"/>
            </a:endParaRPr>
          </a:p>
          <a:p>
            <a:pPr eaLnBrk="0" hangingPunct="0"/>
            <a:r>
              <a:rPr lang="en-US" sz="1200" dirty="0">
                <a:latin typeface="News Gothic MT" charset="0"/>
              </a:rPr>
              <a:t>2. </a:t>
            </a:r>
            <a:r>
              <a:rPr lang="en-US" sz="1200" dirty="0" smtClean="0">
                <a:latin typeface="News Gothic MT" charset="0"/>
              </a:rPr>
              <a:t>What are the main parts of a robot?</a:t>
            </a:r>
            <a:endParaRPr lang="en-US" sz="1200" dirty="0">
              <a:latin typeface="News Gothic MT" charset="0"/>
            </a:endParaRPr>
          </a:p>
          <a:p>
            <a:pPr eaLnBrk="0" hangingPunct="0"/>
            <a:endParaRPr lang="en-US" sz="1200" dirty="0">
              <a:latin typeface="News Gothic MT" charset="0"/>
              <a:cs typeface="Times New Roman" charset="0"/>
            </a:endParaRPr>
          </a:p>
          <a:p>
            <a:pPr eaLnBrk="0" hangingPunct="0"/>
            <a:r>
              <a:rPr lang="en-US" b="1" dirty="0" smtClean="0">
                <a:solidFill>
                  <a:srgbClr val="FF0000"/>
                </a:solidFill>
                <a:latin typeface="News Gothic MT" charset="0"/>
                <a:cs typeface="Times New Roman" charset="0"/>
              </a:rPr>
              <a:t>Computer (to make decisions), Input ports (connected to sensors), and Outputs (connected to motors, for example).</a:t>
            </a:r>
            <a:endParaRPr lang="en-US" b="1"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buFontTx/>
              <a:buAutoNum type="arabicPeriod" startAt="3"/>
            </a:pPr>
            <a:r>
              <a:rPr lang="en-US" sz="1200" dirty="0">
                <a:latin typeface="News Gothic MT" charset="0"/>
              </a:rPr>
              <a:t> </a:t>
            </a:r>
            <a:r>
              <a:rPr lang="en-US" sz="1200" dirty="0" smtClean="0">
                <a:latin typeface="News Gothic MT" charset="0"/>
              </a:rPr>
              <a:t>What do you need to do to make a robot move?</a:t>
            </a:r>
            <a:endParaRPr lang="en-US" sz="1200" dirty="0">
              <a:latin typeface="News Gothic MT" charset="0"/>
            </a:endParaRPr>
          </a:p>
          <a:p>
            <a:pPr eaLnBrk="0" hangingPunct="0">
              <a:buFontTx/>
              <a:buAutoNum type="arabicPeriod" startAt="3"/>
            </a:pPr>
            <a:endParaRPr lang="en-US" sz="1200"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a:p>
            <a:pPr eaLnBrk="0" hangingPunct="0"/>
            <a:r>
              <a:rPr lang="en-US" b="1" dirty="0" smtClean="0">
                <a:solidFill>
                  <a:srgbClr val="FF0000"/>
                </a:solidFill>
                <a:latin typeface="News Gothic MT" charset="0"/>
                <a:cs typeface="Times New Roman" charset="0"/>
              </a:rPr>
              <a:t>They program it using software telling it precisely what to do, step by step. </a:t>
            </a:r>
            <a:endParaRPr lang="en-US" b="1"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4" end="4"/>
                                            </p:txEl>
                                          </p:spTgt>
                                        </p:tgtEl>
                                        <p:attrNameLst>
                                          <p:attrName>style.visibility</p:attrName>
                                        </p:attrNameLst>
                                      </p:cBhvr>
                                      <p:to>
                                        <p:strVal val="visible"/>
                                      </p:to>
                                    </p:set>
                                    <p:anim calcmode="lin" valueType="num">
                                      <p:cBhvr additive="base">
                                        <p:cTn id="7" dur="5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xEl>
                                              <p:pRg st="9" end="9"/>
                                            </p:txEl>
                                          </p:spTgt>
                                        </p:tgtEl>
                                        <p:attrNameLst>
                                          <p:attrName>style.visibility</p:attrName>
                                        </p:attrNameLst>
                                      </p:cBhvr>
                                      <p:to>
                                        <p:strVal val="visible"/>
                                      </p:to>
                                    </p:set>
                                    <p:anim calcmode="lin" valueType="num">
                                      <p:cBhvr additive="base">
                                        <p:cTn id="13" dur="500" fill="hold"/>
                                        <p:tgtEl>
                                          <p:spTgt spid="5124">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xEl>
                                              <p:pRg st="16" end="16"/>
                                            </p:txEl>
                                          </p:spTgt>
                                        </p:tgtEl>
                                        <p:attrNameLst>
                                          <p:attrName>style.visibility</p:attrName>
                                        </p:attrNameLst>
                                      </p:cBhvr>
                                      <p:to>
                                        <p:strVal val="visible"/>
                                      </p:to>
                                    </p:set>
                                    <p:anim calcmode="lin" valueType="num">
                                      <p:cBhvr additive="base">
                                        <p:cTn id="19" dur="500" fill="hold"/>
                                        <p:tgtEl>
                                          <p:spTgt spid="5124">
                                            <p:txEl>
                                              <p:pRg st="16" end="1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p:cNvSpPr>
            <a:spLocks noGrp="1"/>
          </p:cNvSpPr>
          <p:nvPr>
            <p:ph type="sldNum" sz="quarter" idx="12"/>
          </p:nvPr>
        </p:nvSpPr>
        <p:spPr bwMode="auto">
          <a:noFill/>
          <a:ln>
            <a:miter lim="800000"/>
            <a:headEnd/>
            <a:tailEnd/>
          </a:ln>
        </p:spPr>
        <p:txBody>
          <a:bodyPr/>
          <a:lstStyle/>
          <a:p>
            <a:fld id="{E5204E1A-4626-4F29-9F4B-51E1CB44E9F8}" type="slidenum">
              <a:rPr lang="en-US" smtClean="0"/>
              <a:pPr/>
              <a:t>36</a:t>
            </a:fld>
            <a:endParaRPr lang="en-US" smtClean="0"/>
          </a:p>
        </p:txBody>
      </p:sp>
      <p:sp>
        <p:nvSpPr>
          <p:cNvPr id="4" name="Content Placeholder 2"/>
          <p:cNvSpPr txBox="1">
            <a:spLocks/>
          </p:cNvSpPr>
          <p:nvPr/>
        </p:nvSpPr>
        <p:spPr>
          <a:xfrm>
            <a:off x="545910" y="791570"/>
            <a:ext cx="7746879" cy="3835021"/>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en-US" sz="2000" b="1" dirty="0" smtClean="0">
                <a:latin typeface="Calibri" pitchFamily="34" charset="0"/>
              </a:rPr>
              <a:t>SOURCES FOR THE IMAGES</a:t>
            </a:r>
          </a:p>
          <a:p>
            <a:pPr marL="0" indent="0">
              <a:buFont typeface="Wingdings"/>
              <a:buNone/>
            </a:pPr>
            <a:endParaRPr lang="en-US" sz="1200" b="1" dirty="0">
              <a:latin typeface="Calibri" pitchFamily="34" charset="0"/>
            </a:endParaRPr>
          </a:p>
          <a:p>
            <a:pPr marL="0" indent="0">
              <a:buFont typeface="Wingdings"/>
              <a:buNone/>
            </a:pPr>
            <a:r>
              <a:rPr lang="en-US" sz="1200" b="1" dirty="0" smtClean="0">
                <a:latin typeface="Calibri" pitchFamily="34" charset="0"/>
              </a:rPr>
              <a:t>Slide 1:</a:t>
            </a:r>
          </a:p>
          <a:p>
            <a:pPr marL="0" indent="0">
              <a:buFont typeface="Wingdings"/>
              <a:buNone/>
            </a:pPr>
            <a:r>
              <a:rPr lang="en-US" sz="1200" b="1" dirty="0" smtClean="0">
                <a:latin typeface="Calibri" pitchFamily="34" charset="0"/>
              </a:rPr>
              <a:t>Asimov Robot: </a:t>
            </a:r>
            <a:r>
              <a:rPr lang="en-US" sz="1200" b="1" dirty="0" smtClean="0">
                <a:latin typeface="Calibri" pitchFamily="34" charset="0"/>
                <a:hlinkClick r:id="rId3"/>
              </a:rPr>
              <a:t>http://commons.wikimedia.org/wiki/File:Robot_asimo_cropped.jpg</a:t>
            </a:r>
            <a:endParaRPr lang="en-US" sz="1200" b="1" dirty="0" smtClean="0">
              <a:latin typeface="Calibri" pitchFamily="34" charset="0"/>
            </a:endParaRPr>
          </a:p>
        </p:txBody>
      </p:sp>
    </p:spTree>
    <p:extLst>
      <p:ext uri="{BB962C8B-B14F-4D97-AF65-F5344CB8AC3E}">
        <p14:creationId xmlns="" xmlns:p14="http://schemas.microsoft.com/office/powerpoint/2010/main" val="2509804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78172"/>
            <a:ext cx="7671816" cy="5486401"/>
          </a:xfrm>
        </p:spPr>
        <p:txBody>
          <a:bodyPr>
            <a:normAutofit/>
          </a:bodyPr>
          <a:lstStyle/>
          <a:p>
            <a:r>
              <a:rPr lang="en-US" sz="2200" b="1" dirty="0" smtClean="0">
                <a:latin typeface="Calibri" pitchFamily="34" charset="0"/>
              </a:rPr>
              <a:t>Rules:</a:t>
            </a:r>
          </a:p>
          <a:p>
            <a:pPr lvl="1"/>
            <a:r>
              <a:rPr lang="en-US" sz="2200" b="1" dirty="0" smtClean="0">
                <a:latin typeface="Calibri" pitchFamily="34" charset="0"/>
              </a:rPr>
              <a:t>The command giving partner can </a:t>
            </a:r>
            <a:r>
              <a:rPr lang="en-US" sz="2200" b="1" i="1" dirty="0" smtClean="0">
                <a:latin typeface="Calibri" pitchFamily="34" charset="0"/>
              </a:rPr>
              <a:t>only give commands that follow a specific format</a:t>
            </a:r>
            <a:r>
              <a:rPr lang="en-US" sz="2200" b="1" dirty="0" smtClean="0">
                <a:latin typeface="Calibri" pitchFamily="34" charset="0"/>
              </a:rPr>
              <a:t>:  </a:t>
            </a:r>
            <a:r>
              <a:rPr lang="en-US" sz="2200" b="1" dirty="0" smtClean="0">
                <a:solidFill>
                  <a:srgbClr val="FF0000"/>
                </a:solidFill>
                <a:latin typeface="Calibri" pitchFamily="34" charset="0"/>
              </a:rPr>
              <a:t>The command must tell the partner to walk a certain number of steps in </a:t>
            </a:r>
            <a:r>
              <a:rPr lang="en-US" sz="2200" b="1" i="1" dirty="0" smtClean="0">
                <a:solidFill>
                  <a:srgbClr val="FF0000"/>
                </a:solidFill>
                <a:latin typeface="Calibri" pitchFamily="34" charset="0"/>
              </a:rPr>
              <a:t>one</a:t>
            </a:r>
            <a:r>
              <a:rPr lang="en-US" sz="2200" b="1" dirty="0" smtClean="0">
                <a:solidFill>
                  <a:srgbClr val="FF0000"/>
                </a:solidFill>
                <a:latin typeface="Calibri" pitchFamily="34" charset="0"/>
              </a:rPr>
              <a:t> direction.  </a:t>
            </a:r>
          </a:p>
          <a:p>
            <a:pPr lvl="2"/>
            <a:r>
              <a:rPr lang="en-US" sz="2200" b="1" dirty="0" smtClean="0">
                <a:latin typeface="Calibri" pitchFamily="34" charset="0"/>
              </a:rPr>
              <a:t>Example: Move three steps to your right. </a:t>
            </a:r>
          </a:p>
          <a:p>
            <a:pPr lvl="2"/>
            <a:r>
              <a:rPr lang="en-US" sz="2200" b="1" dirty="0" smtClean="0">
                <a:latin typeface="Calibri" pitchFamily="34" charset="0"/>
              </a:rPr>
              <a:t>Example of incorrect command:  Move a little to your right then turn slightly left and walk forward.	</a:t>
            </a:r>
          </a:p>
          <a:p>
            <a:pPr lvl="3"/>
            <a:r>
              <a:rPr lang="en-US" sz="2200" b="1" dirty="0" smtClean="0">
                <a:latin typeface="Calibri" pitchFamily="34" charset="0"/>
              </a:rPr>
              <a:t>Why above command is incorrect:  First, it specifies movement in multiple directions, instead of only one direction.  Also, command doesn’t specify an exact number of steps to walk.  </a:t>
            </a:r>
          </a:p>
          <a:p>
            <a:pPr lvl="1"/>
            <a:r>
              <a:rPr lang="en-US" sz="2200" b="1" i="1" dirty="0" smtClean="0">
                <a:solidFill>
                  <a:srgbClr val="FF0000"/>
                </a:solidFill>
                <a:latin typeface="Calibri" pitchFamily="34" charset="0"/>
              </a:rPr>
              <a:t>NO COMMAND CAN BE GIVEN WHILE THE PARTNER IS IN MOTION!!</a:t>
            </a:r>
            <a:r>
              <a:rPr lang="en-US" sz="2200" b="1" dirty="0" smtClean="0">
                <a:solidFill>
                  <a:srgbClr val="FF0000"/>
                </a:solidFill>
                <a:latin typeface="Calibri" pitchFamily="34" charset="0"/>
              </a:rPr>
              <a:t>  Commands can only be given after previous commands have been executed.  </a:t>
            </a:r>
            <a:endParaRPr lang="en-US" sz="2200" b="1" dirty="0" smtClean="0">
              <a:latin typeface="Calibri" pitchFamily="34" charset="0"/>
            </a:endParaRPr>
          </a:p>
          <a:p>
            <a:endParaRPr lang="en-US" dirty="0"/>
          </a:p>
        </p:txBody>
      </p:sp>
      <p:sp>
        <p:nvSpPr>
          <p:cNvPr id="5" name="Slide Number Placeholder 4"/>
          <p:cNvSpPr>
            <a:spLocks noGrp="1"/>
          </p:cNvSpPr>
          <p:nvPr>
            <p:ph type="sldNum" sz="quarter" idx="15"/>
          </p:nvPr>
        </p:nvSpPr>
        <p:spPr/>
        <p:txBody>
          <a:bodyPr/>
          <a:lstStyle/>
          <a:p>
            <a:fld id="{75EBDF71-3D54-6244-9F65-7B2AD3B2FB04}" type="slidenum">
              <a:rPr lang="en-US" smtClean="0"/>
              <a:pPr/>
              <a:t>4</a:t>
            </a:fld>
            <a:endParaRPr lang="en-US"/>
          </a:p>
        </p:txBody>
      </p:sp>
      <p:sp>
        <p:nvSpPr>
          <p:cNvPr id="7" name="Title 6"/>
          <p:cNvSpPr txBox="1">
            <a:spLocks/>
          </p:cNvSpPr>
          <p:nvPr/>
        </p:nvSpPr>
        <p:spPr>
          <a:xfrm>
            <a:off x="457200" y="274638"/>
            <a:ext cx="7467600" cy="63976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tx2"/>
                </a:solidFill>
                <a:effectLst/>
                <a:uLnTx/>
                <a:uFillTx/>
                <a:latin typeface="Calibri" pitchFamily="34" charset="0"/>
                <a:ea typeface="+mj-ea"/>
                <a:cs typeface="+mj-cs"/>
              </a:rPr>
              <a:t>Activity Part I – Student</a:t>
            </a:r>
            <a:r>
              <a:rPr kumimoji="0" lang="en-US" sz="4000" b="1" i="0" u="none" strike="noStrike" kern="1200" cap="small" spc="0" normalizeH="0" noProof="0" dirty="0" smtClean="0">
                <a:ln>
                  <a:noFill/>
                </a:ln>
                <a:solidFill>
                  <a:schemeClr val="tx2"/>
                </a:solidFill>
                <a:effectLst/>
                <a:uLnTx/>
                <a:uFillTx/>
                <a:latin typeface="Calibri" pitchFamily="34" charset="0"/>
                <a:ea typeface="+mj-ea"/>
                <a:cs typeface="+mj-cs"/>
              </a:rPr>
              <a:t> Rules</a:t>
            </a:r>
            <a:r>
              <a:rPr kumimoji="0" lang="en-US" sz="4000" b="1" i="0" u="none" strike="noStrike" kern="1200" cap="small" spc="0" normalizeH="0" baseline="0" noProof="0" dirty="0" smtClean="0">
                <a:ln>
                  <a:noFill/>
                </a:ln>
                <a:solidFill>
                  <a:schemeClr val="tx2"/>
                </a:solidFill>
                <a:effectLst/>
                <a:uLnTx/>
                <a:uFillTx/>
                <a:latin typeface="Calibri" pitchFamily="34" charset="0"/>
                <a:ea typeface="+mj-ea"/>
                <a:cs typeface="+mj-cs"/>
              </a:rPr>
              <a:t> </a:t>
            </a:r>
            <a:endParaRPr kumimoji="0" lang="en-US" sz="4000" b="1" i="0" u="none" strike="noStrike" kern="1200" cap="sm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199" y="1160059"/>
            <a:ext cx="7936173" cy="5295331"/>
          </a:xfrm>
        </p:spPr>
        <p:txBody>
          <a:bodyPr>
            <a:normAutofit/>
          </a:bodyPr>
          <a:lstStyle/>
          <a:p>
            <a:r>
              <a:rPr lang="en-US" b="1" dirty="0" smtClean="0">
                <a:latin typeface="Calibri" pitchFamily="34" charset="0"/>
              </a:rPr>
              <a:t>First you have to assemble the NXT Robot using the documentation in the </a:t>
            </a:r>
            <a:r>
              <a:rPr lang="en-US" b="1" dirty="0" err="1" smtClean="0">
                <a:latin typeface="Calibri" pitchFamily="34" charset="0"/>
              </a:rPr>
              <a:t>pdf</a:t>
            </a:r>
            <a:r>
              <a:rPr lang="en-US" b="1" dirty="0" smtClean="0">
                <a:latin typeface="Calibri" pitchFamily="34" charset="0"/>
              </a:rPr>
              <a:t> “How to assemble an NXT </a:t>
            </a:r>
            <a:r>
              <a:rPr lang="en-US" b="1" dirty="0" err="1" smtClean="0">
                <a:latin typeface="Calibri" pitchFamily="34" charset="0"/>
              </a:rPr>
              <a:t>Taskbot</a:t>
            </a:r>
            <a:r>
              <a:rPr lang="en-US" b="1" dirty="0" smtClean="0">
                <a:latin typeface="Calibri" pitchFamily="34" charset="0"/>
              </a:rPr>
              <a:t>”. This in the attachment section in the </a:t>
            </a:r>
            <a:r>
              <a:rPr lang="en-US" b="1" dirty="0" err="1" smtClean="0">
                <a:latin typeface="Calibri" pitchFamily="34" charset="0"/>
              </a:rPr>
              <a:t>TeachEngineering</a:t>
            </a:r>
            <a:r>
              <a:rPr lang="en-US" b="1" dirty="0" smtClean="0">
                <a:latin typeface="Calibri" pitchFamily="34" charset="0"/>
              </a:rPr>
              <a:t> Activity “Understanding Communication with a Robot”.</a:t>
            </a:r>
          </a:p>
          <a:p>
            <a:r>
              <a:rPr lang="en-US" b="1" dirty="0" smtClean="0">
                <a:latin typeface="Calibri" pitchFamily="34" charset="0"/>
              </a:rPr>
              <a:t>The process of assembling takes about 45 minutes for someone who is not familiar with LEGO kits.</a:t>
            </a:r>
          </a:p>
          <a:p>
            <a:r>
              <a:rPr lang="en-US" b="1" dirty="0" smtClean="0">
                <a:latin typeface="Calibri" pitchFamily="34" charset="0"/>
              </a:rPr>
              <a:t>TWO OPTIONS – A) This assembly can either be performed outside of class with a group of selected students, OR B) can be performed in class by the student groups. If it is to be performed in class, this will take about 45 minutes.</a:t>
            </a:r>
            <a:endParaRPr lang="en-US" dirty="0"/>
          </a:p>
          <a:p>
            <a:r>
              <a:rPr lang="en-US" b="1" dirty="0" smtClean="0">
                <a:latin typeface="Calibri" pitchFamily="34" charset="0"/>
              </a:rPr>
              <a:t>The slides that follow assume that the </a:t>
            </a:r>
            <a:r>
              <a:rPr lang="en-US" b="1" dirty="0" err="1" smtClean="0">
                <a:latin typeface="Calibri" pitchFamily="34" charset="0"/>
              </a:rPr>
              <a:t>Taskbot</a:t>
            </a:r>
            <a:r>
              <a:rPr lang="en-US" b="1" dirty="0" smtClean="0">
                <a:latin typeface="Calibri" pitchFamily="34" charset="0"/>
              </a:rPr>
              <a:t> has been assembled, and so move on to how to program it.</a:t>
            </a:r>
          </a:p>
        </p:txBody>
      </p:sp>
      <p:sp>
        <p:nvSpPr>
          <p:cNvPr id="5" name="Slide Number Placeholder 4"/>
          <p:cNvSpPr>
            <a:spLocks noGrp="1"/>
          </p:cNvSpPr>
          <p:nvPr>
            <p:ph type="sldNum" sz="quarter" idx="15"/>
          </p:nvPr>
        </p:nvSpPr>
        <p:spPr/>
        <p:txBody>
          <a:bodyPr/>
          <a:lstStyle/>
          <a:p>
            <a:fld id="{75EBDF71-3D54-6244-9F65-7B2AD3B2FB04}" type="slidenum">
              <a:rPr lang="en-US" smtClean="0"/>
              <a:pPr/>
              <a:t>5</a:t>
            </a:fld>
            <a:endParaRPr lang="en-US"/>
          </a:p>
        </p:txBody>
      </p:sp>
      <p:sp>
        <p:nvSpPr>
          <p:cNvPr id="7" name="Title 6"/>
          <p:cNvSpPr txBox="1">
            <a:spLocks/>
          </p:cNvSpPr>
          <p:nvPr/>
        </p:nvSpPr>
        <p:spPr>
          <a:xfrm>
            <a:off x="457200" y="274638"/>
            <a:ext cx="7467600" cy="63976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tx2"/>
                </a:solidFill>
                <a:effectLst/>
                <a:uLnTx/>
                <a:uFillTx/>
                <a:latin typeface="Calibri" pitchFamily="34" charset="0"/>
                <a:ea typeface="+mj-ea"/>
                <a:cs typeface="+mj-cs"/>
              </a:rPr>
              <a:t>Activity Part II – for teacher</a:t>
            </a:r>
            <a:endParaRPr kumimoji="0" lang="en-US" sz="4000" b="1" i="0" u="none" strike="noStrike" kern="1200" cap="sm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60060"/>
            <a:ext cx="7467600" cy="4873752"/>
          </a:xfrm>
        </p:spPr>
        <p:txBody>
          <a:bodyPr>
            <a:normAutofit/>
          </a:bodyPr>
          <a:lstStyle/>
          <a:p>
            <a:r>
              <a:rPr lang="en-US" b="1" dirty="0" smtClean="0">
                <a:latin typeface="Calibri" pitchFamily="34" charset="0"/>
              </a:rPr>
              <a:t>Create a maze with wooden planks (or any other solid objects forming walls of the maze) – increase the size of the maze (add more turns) to increase difficulty.</a:t>
            </a:r>
          </a:p>
          <a:p>
            <a:r>
              <a:rPr lang="en-US" b="1" dirty="0" smtClean="0">
                <a:latin typeface="Calibri" pitchFamily="34" charset="0"/>
              </a:rPr>
              <a:t>Use the PowerPoint slides that follow (slides 7-31) to instruct kids how to program using NXT software.</a:t>
            </a:r>
          </a:p>
          <a:p>
            <a:r>
              <a:rPr lang="en-US" b="1" dirty="0" smtClean="0">
                <a:solidFill>
                  <a:srgbClr val="FF0000"/>
                </a:solidFill>
                <a:latin typeface="Calibri" pitchFamily="34" charset="0"/>
              </a:rPr>
              <a:t>Engineering Design Challenge - Using the LEGO NXT software, ask students to create programs to get their </a:t>
            </a:r>
            <a:r>
              <a:rPr lang="en-US" b="1" dirty="0" err="1" smtClean="0">
                <a:solidFill>
                  <a:srgbClr val="FF0000"/>
                </a:solidFill>
                <a:latin typeface="Calibri" pitchFamily="34" charset="0"/>
              </a:rPr>
              <a:t>taskbots</a:t>
            </a:r>
            <a:r>
              <a:rPr lang="en-US" b="1" dirty="0" smtClean="0">
                <a:solidFill>
                  <a:srgbClr val="FF0000"/>
                </a:solidFill>
                <a:latin typeface="Calibri" pitchFamily="34" charset="0"/>
              </a:rPr>
              <a:t> through the maze.  </a:t>
            </a:r>
          </a:p>
          <a:p>
            <a:r>
              <a:rPr lang="en-US" b="1" dirty="0" smtClean="0">
                <a:latin typeface="Calibri"/>
              </a:rPr>
              <a:t>Suggestion – Slides 7 through 31 can be printed and provided to the students so that they can use them to troubleshoot when they begin writing their programs.</a:t>
            </a:r>
          </a:p>
          <a:p>
            <a:endParaRPr lang="en-US" b="1" dirty="0" smtClean="0">
              <a:latin typeface="Calibri" pitchFamily="34" charset="0"/>
            </a:endParaRPr>
          </a:p>
          <a:p>
            <a:endParaRPr lang="en-US" dirty="0"/>
          </a:p>
        </p:txBody>
      </p:sp>
      <p:sp>
        <p:nvSpPr>
          <p:cNvPr id="5" name="Slide Number Placeholder 4"/>
          <p:cNvSpPr>
            <a:spLocks noGrp="1"/>
          </p:cNvSpPr>
          <p:nvPr>
            <p:ph type="sldNum" sz="quarter" idx="15"/>
          </p:nvPr>
        </p:nvSpPr>
        <p:spPr/>
        <p:txBody>
          <a:bodyPr/>
          <a:lstStyle/>
          <a:p>
            <a:fld id="{75EBDF71-3D54-6244-9F65-7B2AD3B2FB04}" type="slidenum">
              <a:rPr lang="en-US" smtClean="0"/>
              <a:pPr/>
              <a:t>6</a:t>
            </a:fld>
            <a:endParaRPr lang="en-US"/>
          </a:p>
        </p:txBody>
      </p:sp>
      <p:sp>
        <p:nvSpPr>
          <p:cNvPr id="7" name="Title 6"/>
          <p:cNvSpPr txBox="1">
            <a:spLocks/>
          </p:cNvSpPr>
          <p:nvPr/>
        </p:nvSpPr>
        <p:spPr>
          <a:xfrm>
            <a:off x="457200" y="274638"/>
            <a:ext cx="7467600" cy="63976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tx2"/>
                </a:solidFill>
                <a:effectLst/>
                <a:uLnTx/>
                <a:uFillTx/>
                <a:latin typeface="Calibri" pitchFamily="34" charset="0"/>
                <a:ea typeface="+mj-ea"/>
                <a:cs typeface="+mj-cs"/>
              </a:rPr>
              <a:t>Activity Part II – for</a:t>
            </a:r>
            <a:r>
              <a:rPr kumimoji="0" lang="en-US" sz="4000" b="1" i="0" u="none" strike="noStrike" kern="1200" cap="small" spc="0" normalizeH="0" noProof="0" dirty="0" smtClean="0">
                <a:ln>
                  <a:noFill/>
                </a:ln>
                <a:solidFill>
                  <a:schemeClr val="tx2"/>
                </a:solidFill>
                <a:effectLst/>
                <a:uLnTx/>
                <a:uFillTx/>
                <a:latin typeface="Calibri" pitchFamily="34" charset="0"/>
                <a:ea typeface="+mj-ea"/>
                <a:cs typeface="+mj-cs"/>
              </a:rPr>
              <a:t> teacher</a:t>
            </a:r>
            <a:endParaRPr kumimoji="0" lang="en-US" sz="4000" b="1" i="0" u="none" strike="noStrike" kern="1200" cap="sm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620000" cy="1470025"/>
          </a:xfrm>
        </p:spPr>
        <p:txBody>
          <a:bodyPr>
            <a:normAutofit fontScale="90000"/>
          </a:bodyPr>
          <a:lstStyle/>
          <a:p>
            <a:pPr eaLnBrk="1" hangingPunct="1"/>
            <a:r>
              <a:rPr lang="en-US" sz="3600" b="1">
                <a:latin typeface="Calibri"/>
              </a:rPr>
              <a:t>Getting started with LEGO NXT Mindstorms software</a:t>
            </a:r>
            <a:r>
              <a:rPr lang="en-US" sz="4000">
                <a:latin typeface="Calibri"/>
              </a:rPr>
              <a:t/>
            </a:r>
            <a:br>
              <a:rPr lang="en-US" sz="4000">
                <a:latin typeface="Calibri"/>
              </a:rPr>
            </a:br>
            <a:endParaRPr lang="en-US" sz="4000">
              <a:latin typeface="Calibri"/>
            </a:endParaRPr>
          </a:p>
        </p:txBody>
      </p:sp>
      <p:sp>
        <p:nvSpPr>
          <p:cNvPr id="11" name="TextBox 10"/>
          <p:cNvSpPr txBox="1"/>
          <p:nvPr/>
        </p:nvSpPr>
        <p:spPr>
          <a:xfrm>
            <a:off x="838200" y="2133600"/>
            <a:ext cx="7696200" cy="1200329"/>
          </a:xfrm>
          <a:prstGeom prst="rect">
            <a:avLst/>
          </a:prstGeom>
          <a:noFill/>
          <a:ln w="31750">
            <a:solidFill>
              <a:schemeClr val="tx2">
                <a:lumMod val="20000"/>
                <a:lumOff val="80000"/>
                <a:alpha val="89000"/>
              </a:schemeClr>
            </a:solidFill>
          </a:ln>
        </p:spPr>
        <p:txBody>
          <a:bodyPr>
            <a:prstTxWarp prst="textNoShape">
              <a:avLst/>
            </a:prstTxWarp>
            <a:spAutoFit/>
          </a:bodyPr>
          <a:lstStyle/>
          <a:p>
            <a:r>
              <a:rPr lang="en-US" sz="2400" dirty="0" smtClean="0">
                <a:latin typeface="Calibri"/>
              </a:rPr>
              <a:t>There’s </a:t>
            </a:r>
            <a:r>
              <a:rPr lang="en-US" sz="2400" dirty="0">
                <a:latin typeface="Calibri"/>
              </a:rPr>
              <a:t>more to the program than what can be found here, but </a:t>
            </a:r>
            <a:r>
              <a:rPr lang="en-US" sz="2400" dirty="0" smtClean="0">
                <a:latin typeface="Calibri"/>
              </a:rPr>
              <a:t>the slides that follow can get you started and give you enough information to complete this activity</a:t>
            </a:r>
          </a:p>
        </p:txBody>
      </p:sp>
      <p:sp>
        <p:nvSpPr>
          <p:cNvPr id="4" name="Slide Number Placeholder 3"/>
          <p:cNvSpPr>
            <a:spLocks noGrp="1"/>
          </p:cNvSpPr>
          <p:nvPr>
            <p:ph type="sldNum" sz="quarter" idx="12"/>
          </p:nvPr>
        </p:nvSpPr>
        <p:spPr/>
        <p:txBody>
          <a:bodyPr/>
          <a:lstStyle/>
          <a:p>
            <a:fld id="{F2F3041A-A4E9-1C45-8745-088BA5B2A01B}" type="slidenum">
              <a:rPr lang="en-US">
                <a:latin typeface="Calibri"/>
              </a:rPr>
              <a:pPr/>
              <a:t>7</a:t>
            </a:fld>
            <a:endParaRPr lang="en-US">
              <a:latin typeface="Calibri"/>
            </a:endParaRPr>
          </a:p>
        </p:txBody>
      </p:sp>
      <p:sp>
        <p:nvSpPr>
          <p:cNvPr id="5" name="Rectangle 4"/>
          <p:cNvSpPr/>
          <p:nvPr/>
        </p:nvSpPr>
        <p:spPr>
          <a:xfrm>
            <a:off x="2285999" y="3677478"/>
            <a:ext cx="6003235" cy="2862322"/>
          </a:xfrm>
          <a:prstGeom prst="rect">
            <a:avLst/>
          </a:prstGeom>
        </p:spPr>
        <p:txBody>
          <a:bodyPr wrap="square">
            <a:spAutoFit/>
          </a:bodyPr>
          <a:lstStyle/>
          <a:p>
            <a:pPr algn="ctr"/>
            <a:r>
              <a:rPr lang="en-US" sz="4800" b="1" dirty="0" smtClean="0">
                <a:solidFill>
                  <a:srgbClr val="FF0000"/>
                </a:solidFill>
                <a:latin typeface="Calibri" pitchFamily="34" charset="0"/>
              </a:rPr>
              <a:t>Engineering Design Challenge</a:t>
            </a:r>
          </a:p>
          <a:p>
            <a:pPr algn="ctr"/>
            <a:r>
              <a:rPr lang="en-US" sz="2800" b="1" dirty="0" smtClean="0">
                <a:solidFill>
                  <a:srgbClr val="FF0000"/>
                </a:solidFill>
                <a:latin typeface="Calibri" pitchFamily="34" charset="0"/>
              </a:rPr>
              <a:t>Using the LEGO NXT software, create a program to get your </a:t>
            </a:r>
            <a:r>
              <a:rPr lang="en-US" sz="2800" b="1" dirty="0" err="1" smtClean="0">
                <a:solidFill>
                  <a:srgbClr val="FF0000"/>
                </a:solidFill>
                <a:latin typeface="Calibri" pitchFamily="34" charset="0"/>
              </a:rPr>
              <a:t>taskbot</a:t>
            </a:r>
            <a:r>
              <a:rPr lang="en-US" sz="2800" b="1" dirty="0" smtClean="0">
                <a:solidFill>
                  <a:srgbClr val="FF0000"/>
                </a:solidFill>
                <a:latin typeface="Calibri" pitchFamily="34" charset="0"/>
              </a:rPr>
              <a:t> through the maze.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79519"/>
          </a:xfrm>
        </p:spPr>
        <p:txBody>
          <a:bodyPr/>
          <a:lstStyle/>
          <a:p>
            <a:pPr algn="ctr"/>
            <a:r>
              <a:rPr lang="en-US" b="1" dirty="0" smtClean="0">
                <a:latin typeface="Calibri"/>
              </a:rPr>
              <a:t>Starting a Program</a:t>
            </a:r>
            <a:endParaRPr lang="en-US" b="1" dirty="0">
              <a:latin typeface="Calibri"/>
            </a:endParaRPr>
          </a:p>
        </p:txBody>
      </p:sp>
      <p:sp>
        <p:nvSpPr>
          <p:cNvPr id="3" name="Content Placeholder 2"/>
          <p:cNvSpPr>
            <a:spLocks noGrp="1"/>
          </p:cNvSpPr>
          <p:nvPr>
            <p:ph sz="quarter" idx="1"/>
          </p:nvPr>
        </p:nvSpPr>
        <p:spPr>
          <a:xfrm>
            <a:off x="457200" y="954158"/>
            <a:ext cx="7305261" cy="2146852"/>
          </a:xfrm>
        </p:spPr>
        <p:txBody>
          <a:bodyPr/>
          <a:lstStyle/>
          <a:p>
            <a:r>
              <a:rPr lang="en-US" dirty="0" smtClean="0">
                <a:latin typeface="Calibri"/>
              </a:rPr>
              <a:t>The NXT kit comes with a software disk that you have to install on your computer (both Windows and Mac version are available). We assume you have installed it.</a:t>
            </a:r>
          </a:p>
          <a:p>
            <a:r>
              <a:rPr lang="en-US" dirty="0" smtClean="0">
                <a:latin typeface="Calibri"/>
              </a:rPr>
              <a:t>When you open the NXT MINDSTORMS software, you should encounter a screen that looks like this.</a:t>
            </a:r>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8</a:t>
            </a:fld>
            <a:endParaRPr lang="en-US">
              <a:latin typeface="Calibri"/>
            </a:endParaRPr>
          </a:p>
        </p:txBody>
      </p:sp>
      <p:pic>
        <p:nvPicPr>
          <p:cNvPr id="5" name="Picture 4" descr="Screen shot 2010-01-05 at 1.31.12 PM.png"/>
          <p:cNvPicPr>
            <a:picLocks noChangeAspect="1"/>
          </p:cNvPicPr>
          <p:nvPr/>
        </p:nvPicPr>
        <p:blipFill>
          <a:blip r:embed="rId2"/>
          <a:stretch>
            <a:fillRect/>
          </a:stretch>
        </p:blipFill>
        <p:spPr>
          <a:xfrm>
            <a:off x="1524000" y="3250027"/>
            <a:ext cx="4927600" cy="33928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485188"/>
            <a:ext cx="7467600" cy="421101"/>
          </a:xfrm>
        </p:spPr>
        <p:txBody>
          <a:bodyPr>
            <a:normAutofit fontScale="90000"/>
          </a:bodyPr>
          <a:lstStyle/>
          <a:p>
            <a:pPr algn="ctr"/>
            <a:r>
              <a:rPr lang="en-US" b="1" dirty="0" smtClean="0">
                <a:latin typeface="Calibri"/>
              </a:rPr>
              <a:t>Starting a Program – contd</a:t>
            </a:r>
            <a:r>
              <a:rPr lang="en-US" dirty="0" smtClean="0">
                <a:latin typeface="Calibri"/>
              </a:rPr>
              <a:t>.</a:t>
            </a:r>
            <a:endParaRPr lang="en-US" dirty="0">
              <a:latin typeface="Calibri"/>
            </a:endParaRPr>
          </a:p>
        </p:txBody>
      </p:sp>
      <p:pic>
        <p:nvPicPr>
          <p:cNvPr id="16" name="Content Placeholder 15" descr="Screen shot 2010-01-05 at 1.36.28 PM.png"/>
          <p:cNvPicPr>
            <a:picLocks noGrp="1" noChangeAspect="1"/>
          </p:cNvPicPr>
          <p:nvPr>
            <p:ph sz="quarter" idx="1"/>
          </p:nvPr>
        </p:nvPicPr>
        <p:blipFill>
          <a:blip r:embed="rId2"/>
          <a:srcRect t="-109023" b="-109023"/>
          <a:stretch>
            <a:fillRect/>
          </a:stretch>
        </p:blipFill>
        <p:spPr>
          <a:xfrm>
            <a:off x="0" y="2494505"/>
            <a:ext cx="3828300" cy="2498552"/>
          </a:xfrm>
        </p:spPr>
      </p:pic>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9</a:t>
            </a:fld>
            <a:endParaRPr lang="en-US">
              <a:latin typeface="Calibri"/>
            </a:endParaRPr>
          </a:p>
        </p:txBody>
      </p:sp>
      <p:pic>
        <p:nvPicPr>
          <p:cNvPr id="5" name="Picture 4" descr="Screen shot 2010-01-05 at 1.31.12 PM.png"/>
          <p:cNvPicPr>
            <a:picLocks noChangeAspect="1"/>
          </p:cNvPicPr>
          <p:nvPr/>
        </p:nvPicPr>
        <p:blipFill>
          <a:blip r:embed="rId3"/>
          <a:stretch>
            <a:fillRect/>
          </a:stretch>
        </p:blipFill>
        <p:spPr>
          <a:xfrm>
            <a:off x="4216400" y="1600200"/>
            <a:ext cx="4927600" cy="3392857"/>
          </a:xfrm>
          <a:prstGeom prst="rect">
            <a:avLst/>
          </a:prstGeom>
        </p:spPr>
      </p:pic>
      <p:grpSp>
        <p:nvGrpSpPr>
          <p:cNvPr id="14" name="Group 13"/>
          <p:cNvGrpSpPr/>
          <p:nvPr/>
        </p:nvGrpSpPr>
        <p:grpSpPr>
          <a:xfrm>
            <a:off x="5498306" y="3704430"/>
            <a:ext cx="1716088" cy="345282"/>
            <a:chOff x="2666206" y="4394994"/>
            <a:chExt cx="1716088" cy="345282"/>
          </a:xfrm>
        </p:grpSpPr>
        <p:cxnSp>
          <p:nvCxnSpPr>
            <p:cNvPr id="7" name="Straight Connector 6"/>
            <p:cNvCxnSpPr/>
            <p:nvPr/>
          </p:nvCxnSpPr>
          <p:spPr>
            <a:xfrm rot="5400000" flipH="1" flipV="1">
              <a:off x="2495550" y="4565650"/>
              <a:ext cx="3429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67794" y="4394994"/>
              <a:ext cx="17137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67794" y="4737894"/>
              <a:ext cx="17137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209256" y="4567238"/>
              <a:ext cx="344488"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 name="Left Arrow 14"/>
          <p:cNvSpPr/>
          <p:nvPr/>
        </p:nvSpPr>
        <p:spPr>
          <a:xfrm>
            <a:off x="3828300" y="3706018"/>
            <a:ext cx="1671594" cy="34369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endParaRPr>
          </a:p>
        </p:txBody>
      </p:sp>
      <p:sp>
        <p:nvSpPr>
          <p:cNvPr id="18" name="TextBox 17"/>
          <p:cNvSpPr txBox="1"/>
          <p:nvPr/>
        </p:nvSpPr>
        <p:spPr>
          <a:xfrm>
            <a:off x="457200" y="5194300"/>
            <a:ext cx="6757194" cy="646331"/>
          </a:xfrm>
          <a:prstGeom prst="rect">
            <a:avLst/>
          </a:prstGeom>
          <a:noFill/>
        </p:spPr>
        <p:txBody>
          <a:bodyPr wrap="square" rtlCol="0">
            <a:spAutoFit/>
          </a:bodyPr>
          <a:lstStyle/>
          <a:p>
            <a:r>
              <a:rPr lang="en-US" dirty="0" smtClean="0">
                <a:latin typeface="Calibri"/>
              </a:rPr>
              <a:t>On this screen, enter a name for your program in the “Start New Program” box, and then press go.</a:t>
            </a:r>
            <a:endParaRPr lang="en-US" dirty="0">
              <a:latin typeface="Calibri"/>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2050</TotalTime>
  <Words>2670</Words>
  <Application>Microsoft Office PowerPoint</Application>
  <PresentationFormat>On-screen Show (4:3)</PresentationFormat>
  <Paragraphs>232</Paragraphs>
  <Slides>36</Slides>
  <Notes>13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Oriel</vt:lpstr>
      <vt:lpstr>Understanding Communication with a Robot?  Activity (60 minutes)</vt:lpstr>
      <vt:lpstr>Summary so far</vt:lpstr>
      <vt:lpstr>Activity Part I – For Teacher </vt:lpstr>
      <vt:lpstr>Slide 4</vt:lpstr>
      <vt:lpstr>Slide 5</vt:lpstr>
      <vt:lpstr>Slide 6</vt:lpstr>
      <vt:lpstr>Getting started with LEGO NXT Mindstorms software </vt:lpstr>
      <vt:lpstr>Starting a Program</vt:lpstr>
      <vt:lpstr>Starting a Program – contd.</vt:lpstr>
      <vt:lpstr>Starting a Program – contd.</vt:lpstr>
      <vt:lpstr>Slide 11</vt:lpstr>
      <vt:lpstr>Telling the robot what to do  -- writing a ‘program’</vt:lpstr>
      <vt:lpstr>Slide 13</vt:lpstr>
      <vt:lpstr>Slide 14</vt:lpstr>
      <vt:lpstr>Slide 15</vt:lpstr>
      <vt:lpstr>Slide 16</vt:lpstr>
      <vt:lpstr>Steering</vt:lpstr>
      <vt:lpstr>Power</vt:lpstr>
      <vt:lpstr>Duration</vt:lpstr>
      <vt:lpstr>Duration (cont)</vt:lpstr>
      <vt:lpstr>Slide 21</vt:lpstr>
      <vt:lpstr>Slide 22</vt:lpstr>
      <vt:lpstr>Some Hints</vt:lpstr>
      <vt:lpstr>The challenge</vt:lpstr>
      <vt:lpstr>Issues for First-Timers</vt:lpstr>
      <vt:lpstr>Issues for First-Timers….contd</vt:lpstr>
      <vt:lpstr>Issues for First-Timers….contd</vt:lpstr>
      <vt:lpstr>Issues for First-Timers….contd</vt:lpstr>
      <vt:lpstr>Issues for First-Timers….contd</vt:lpstr>
      <vt:lpstr>Issues for First-Timers….contd</vt:lpstr>
      <vt:lpstr>Issues for First-Timers….contd</vt:lpstr>
      <vt:lpstr>Maze and Sample Program that works</vt:lpstr>
      <vt:lpstr>Sample Program (cont.)</vt:lpstr>
      <vt:lpstr>Slide 34</vt:lpstr>
      <vt:lpstr>Slide 35</vt:lpstr>
      <vt:lpstr>Slide 36</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Robot?</dc:title>
  <dc:creator>Ajay Nair</dc:creator>
  <cp:lastModifiedBy>Paul</cp:lastModifiedBy>
  <cp:revision>159</cp:revision>
  <dcterms:created xsi:type="dcterms:W3CDTF">2010-01-06T04:35:51Z</dcterms:created>
  <dcterms:modified xsi:type="dcterms:W3CDTF">2011-10-28T05:10:31Z</dcterms:modified>
</cp:coreProperties>
</file>