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notesMasterIdLst>
    <p:notesMasterId r:id="rId19"/>
  </p:notes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snapToObjects="1">
      <p:cViewPr varScale="1">
        <p:scale>
          <a:sx n="70" d="100"/>
          <a:sy n="70" d="100"/>
        </p:scale>
        <p:origin x="-123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CC78E3-E309-3C41-8FEA-83BAE6903848}" type="datetimeFigureOut">
              <a:rPr lang="en-US" smtClean="0"/>
              <a:pPr/>
              <a:t>1/18/2010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1A7092-CDA2-8942-8F53-151D165A90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1A7092-CDA2-8942-8F53-151D165A90DE}"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0E26F19-2797-9B4B-8AFF-AE7CEBC427AC}" type="datetimeFigureOut">
              <a:rPr lang="en-US" smtClean="0"/>
              <a:pPr/>
              <a:t>1/18/2010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2BBB5E19-F10A-4C2F-BF6F-11C513378A2E}" type="slidenum">
              <a:rPr kumimoji="0" lang="en-US" smtClean="0"/>
              <a:pPr/>
              <a:t>‹#›</a:t>
            </a:fld>
            <a:endParaRPr kumimoji="0"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E26F19-2797-9B4B-8AFF-AE7CEBC427AC}"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063E18-DFAD-D440-B280-B1737A4032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E26F19-2797-9B4B-8AFF-AE7CEBC427AC}"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063E18-DFAD-D440-B280-B1737A40329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0E26F19-2797-9B4B-8AFF-AE7CEBC427AC}" type="datetimeFigureOut">
              <a:rPr lang="en-US" smtClean="0"/>
              <a:pPr/>
              <a:t>1/18/2010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063E18-DFAD-D440-B280-B1737A40329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0E26F19-2797-9B4B-8AFF-AE7CEBC427AC}" type="datetimeFigureOut">
              <a:rPr lang="en-US" smtClean="0"/>
              <a:pPr/>
              <a:t>1/18/2010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8063E18-DFAD-D440-B280-B1737A40329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0E26F19-2797-9B4B-8AFF-AE7CEBC427AC}"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063E18-DFAD-D440-B280-B1737A40329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0E26F19-2797-9B4B-8AFF-AE7CEBC427AC}" type="datetimeFigureOut">
              <a:rPr lang="en-US" smtClean="0"/>
              <a:pPr/>
              <a:t>1/18/2010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063E18-DFAD-D440-B280-B1737A40329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E26F19-2797-9B4B-8AFF-AE7CEBC427AC}" type="datetimeFigureOut">
              <a:rPr lang="en-US" smtClean="0"/>
              <a:pPr/>
              <a:t>1/18/2010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063E18-DFAD-D440-B280-B1737A40329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26F19-2797-9B4B-8AFF-AE7CEBC427AC}" type="datetimeFigureOut">
              <a:rPr lang="en-US" smtClean="0"/>
              <a:pPr/>
              <a:t>1/18/2010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063E18-DFAD-D440-B280-B1737A40329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E26F19-2797-9B4B-8AFF-AE7CEBC427AC}"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063E18-DFAD-D440-B280-B1737A40329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E26F19-2797-9B4B-8AFF-AE7CEBC427AC}" type="datetimeFigureOut">
              <a:rPr lang="en-US" smtClean="0"/>
              <a:pPr/>
              <a:t>1/18/2010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063E18-DFAD-D440-B280-B1737A40329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0E26F19-2797-9B4B-8AFF-AE7CEBC427AC}" type="datetimeFigureOut">
              <a:rPr lang="en-US" smtClean="0"/>
              <a:pPr/>
              <a:t>1/18/2010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8063E18-DFAD-D440-B280-B1737A40329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l"/>
            <a:r>
              <a:rPr lang="en-US" sz="3600" dirty="0" smtClean="0">
                <a:latin typeface="Calibri" pitchFamily="34" charset="0"/>
              </a:rPr>
              <a:t>Programming with the NXT using the touch and ultrasonic sensors</a:t>
            </a:r>
            <a:endParaRPr lang="en-US" sz="3600" dirty="0">
              <a:latin typeface="Calibri" pitchFamily="34" charset="0"/>
            </a:endParaRPr>
          </a:p>
        </p:txBody>
      </p:sp>
      <p:sp>
        <p:nvSpPr>
          <p:cNvPr id="3" name="Subtitle 2"/>
          <p:cNvSpPr>
            <a:spLocks noGrp="1"/>
          </p:cNvSpPr>
          <p:nvPr>
            <p:ph type="subTitle" idx="1"/>
          </p:nvPr>
        </p:nvSpPr>
        <p:spPr/>
        <p:txBody>
          <a:bodyPr>
            <a:noAutofit/>
          </a:bodyPr>
          <a:lstStyle/>
          <a:p>
            <a:pPr algn="l"/>
            <a:r>
              <a:rPr lang="en-US" b="1" dirty="0" smtClean="0">
                <a:latin typeface="Calibri" pitchFamily="34" charset="0"/>
              </a:rPr>
              <a:t>To be used with the activity of the ‘How do Human Sensors Work?’ lesson</a:t>
            </a:r>
            <a:endParaRPr lang="en-US" b="1"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smtClean="0">
                <a:latin typeface="Calibri" pitchFamily="34" charset="0"/>
              </a:rPr>
              <a:t>When you click on the ‘wait for distance’ command, again a set of options comes up.  Again, ensure that the port selected matches the port that you have plugged your sensor into.</a:t>
            </a:r>
          </a:p>
          <a:p>
            <a:endParaRPr lang="en-US" dirty="0"/>
          </a:p>
        </p:txBody>
      </p:sp>
      <p:pic>
        <p:nvPicPr>
          <p:cNvPr id="7" name="Picture 6" descr="Screen shot 2010-01-05 at 11.32.49 PM.png"/>
          <p:cNvPicPr>
            <a:picLocks noChangeAspect="1"/>
          </p:cNvPicPr>
          <p:nvPr/>
        </p:nvPicPr>
        <p:blipFill>
          <a:blip r:embed="rId2"/>
          <a:stretch>
            <a:fillRect/>
          </a:stretch>
        </p:blipFill>
        <p:spPr>
          <a:xfrm>
            <a:off x="4707551" y="2517633"/>
            <a:ext cx="4436449" cy="3060842"/>
          </a:xfrm>
          <a:prstGeom prst="rect">
            <a:avLst/>
          </a:prstGeom>
        </p:spPr>
      </p:pic>
      <p:sp>
        <p:nvSpPr>
          <p:cNvPr id="8" name="Left Arrow 7"/>
          <p:cNvSpPr/>
          <p:nvPr/>
        </p:nvSpPr>
        <p:spPr>
          <a:xfrm rot="283323">
            <a:off x="4289725" y="4766991"/>
            <a:ext cx="1949323" cy="588188"/>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457200" y="5578475"/>
            <a:ext cx="8229600" cy="830997"/>
          </a:xfrm>
          <a:prstGeom prst="rect">
            <a:avLst/>
          </a:prstGeom>
          <a:noFill/>
        </p:spPr>
        <p:txBody>
          <a:bodyPr wrap="square" rtlCol="0">
            <a:spAutoFit/>
          </a:bodyPr>
          <a:lstStyle/>
          <a:p>
            <a:r>
              <a:rPr lang="en-US" sz="2400" b="1" dirty="0" smtClean="0">
                <a:latin typeface="Calibri" pitchFamily="34" charset="0"/>
              </a:rPr>
              <a:t>A good distance to choose is about 12 inches (make sure you don’t use centimeters without meaning to!)</a:t>
            </a:r>
            <a:endParaRPr lang="en-US" sz="2400" b="1" dirty="0">
              <a:latin typeface="Calibri" pitchFamily="34" charset="0"/>
            </a:endParaRPr>
          </a:p>
        </p:txBody>
      </p:sp>
      <p:pic>
        <p:nvPicPr>
          <p:cNvPr id="10" name="Picture 9" descr="Screen shot 2010-01-05 at 11.34.30 PM.png"/>
          <p:cNvPicPr>
            <a:picLocks noChangeAspect="1"/>
          </p:cNvPicPr>
          <p:nvPr/>
        </p:nvPicPr>
        <p:blipFill>
          <a:blip r:embed="rId3"/>
          <a:stretch>
            <a:fillRect/>
          </a:stretch>
        </p:blipFill>
        <p:spPr>
          <a:xfrm>
            <a:off x="49205" y="3084395"/>
            <a:ext cx="4244923" cy="1883202"/>
          </a:xfrm>
          <a:prstGeom prst="rect">
            <a:avLst/>
          </a:prstGeom>
        </p:spPr>
      </p:pic>
      <p:sp>
        <p:nvSpPr>
          <p:cNvPr id="11" name="Title 1"/>
          <p:cNvSpPr>
            <a:spLocks noGrp="1"/>
          </p:cNvSpPr>
          <p:nvPr>
            <p:ph type="title"/>
          </p:nvPr>
        </p:nvSpPr>
        <p:spPr>
          <a:xfrm>
            <a:off x="457200" y="152400"/>
            <a:ext cx="8229600" cy="775648"/>
          </a:xfrm>
        </p:spPr>
        <p:txBody>
          <a:bodyPr>
            <a:normAutofit/>
          </a:bodyPr>
          <a:lstStyle/>
          <a:p>
            <a:pPr algn="ctr"/>
            <a:r>
              <a:rPr lang="en-US" sz="4400" b="1" dirty="0" smtClean="0">
                <a:latin typeface="Calibri" pitchFamily="34" charset="0"/>
              </a:rPr>
              <a:t>Wait for distance – contd.</a:t>
            </a:r>
            <a:endParaRPr lang="en-US" sz="4400" b="1" dirty="0">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Calibri" pitchFamily="34" charset="0"/>
              </a:rPr>
              <a:t>Sample Maze and programs</a:t>
            </a:r>
            <a:endParaRPr lang="en-US" sz="4000" b="1" dirty="0">
              <a:latin typeface="Calibri" pitchFamily="34" charset="0"/>
            </a:endParaRPr>
          </a:p>
        </p:txBody>
      </p:sp>
      <p:sp>
        <p:nvSpPr>
          <p:cNvPr id="3" name="Content Placeholder 2"/>
          <p:cNvSpPr>
            <a:spLocks noGrp="1"/>
          </p:cNvSpPr>
          <p:nvPr>
            <p:ph sz="quarter" idx="1"/>
          </p:nvPr>
        </p:nvSpPr>
        <p:spPr/>
        <p:txBody>
          <a:bodyPr/>
          <a:lstStyle/>
          <a:p>
            <a:r>
              <a:rPr lang="en-US" sz="2800" b="1" dirty="0" smtClean="0">
                <a:latin typeface="Calibri" pitchFamily="34" charset="0"/>
              </a:rPr>
              <a:t>Here is a sample maze</a:t>
            </a:r>
          </a:p>
          <a:p>
            <a:endParaRPr lang="en-US" dirty="0" smtClean="0"/>
          </a:p>
          <a:p>
            <a:endParaRPr lang="en-US" dirty="0" smtClean="0"/>
          </a:p>
          <a:p>
            <a:endParaRPr lang="en-US" dirty="0" smtClean="0"/>
          </a:p>
          <a:p>
            <a:endParaRPr lang="en-US" dirty="0" smtClean="0"/>
          </a:p>
          <a:p>
            <a:r>
              <a:rPr lang="en-US" b="1" dirty="0" smtClean="0">
                <a:latin typeface="Calibri" pitchFamily="34" charset="0"/>
              </a:rPr>
              <a:t>Now, a sample program to follow this maze using a touch sensor: </a:t>
            </a:r>
          </a:p>
          <a:p>
            <a:endParaRPr lang="en-US" dirty="0"/>
          </a:p>
        </p:txBody>
      </p:sp>
      <p:grpSp>
        <p:nvGrpSpPr>
          <p:cNvPr id="48" name="Group 47"/>
          <p:cNvGrpSpPr/>
          <p:nvPr/>
        </p:nvGrpSpPr>
        <p:grpSpPr>
          <a:xfrm>
            <a:off x="457201" y="1768386"/>
            <a:ext cx="2306166" cy="1734064"/>
            <a:chOff x="457201" y="1768386"/>
            <a:chExt cx="2306166" cy="1734064"/>
          </a:xfrm>
        </p:grpSpPr>
        <p:cxnSp>
          <p:nvCxnSpPr>
            <p:cNvPr id="16" name="Straight Connector 15"/>
            <p:cNvCxnSpPr/>
            <p:nvPr/>
          </p:nvCxnSpPr>
          <p:spPr>
            <a:xfrm rot="5400000" flipH="1" flipV="1">
              <a:off x="549329" y="2333908"/>
              <a:ext cx="113263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114851" y="1768386"/>
              <a:ext cx="1648516"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H="1">
              <a:off x="1192983" y="2857320"/>
              <a:ext cx="1287082" cy="2"/>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836523" y="2213779"/>
              <a:ext cx="926844"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10800000" flipV="1">
              <a:off x="457201" y="2901018"/>
              <a:ext cx="658445" cy="2"/>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10800000">
              <a:off x="457201" y="3500862"/>
              <a:ext cx="1379323" cy="1588"/>
            </a:xfrm>
            <a:prstGeom prst="line">
              <a:avLst/>
            </a:prstGeom>
          </p:spPr>
          <p:style>
            <a:lnRef idx="2">
              <a:schemeClr val="accent1"/>
            </a:lnRef>
            <a:fillRef idx="0">
              <a:schemeClr val="accent1"/>
            </a:fillRef>
            <a:effectRef idx="1">
              <a:schemeClr val="accent1"/>
            </a:effectRef>
            <a:fontRef idx="minor">
              <a:schemeClr val="tx1"/>
            </a:fontRef>
          </p:style>
        </p:cxnSp>
      </p:grpSp>
      <p:sp>
        <p:nvSpPr>
          <p:cNvPr id="30" name="TextBox 29"/>
          <p:cNvSpPr txBox="1"/>
          <p:nvPr/>
        </p:nvSpPr>
        <p:spPr>
          <a:xfrm>
            <a:off x="4102142" y="1768386"/>
            <a:ext cx="4325270" cy="923330"/>
          </a:xfrm>
          <a:prstGeom prst="rect">
            <a:avLst/>
          </a:prstGeom>
          <a:noFill/>
        </p:spPr>
        <p:txBody>
          <a:bodyPr wrap="square" rtlCol="0">
            <a:spAutoFit/>
          </a:bodyPr>
          <a:lstStyle/>
          <a:p>
            <a:r>
              <a:rPr lang="en-US" b="1" dirty="0" smtClean="0"/>
              <a:t>Note:  all unlimited straight move commands are going backwards since we are using a touch sensor!!</a:t>
            </a:r>
            <a:endParaRPr lang="en-US" b="1" dirty="0"/>
          </a:p>
        </p:txBody>
      </p:sp>
      <p:pic>
        <p:nvPicPr>
          <p:cNvPr id="40" name="Picture 39" descr="Screen shot 2010-01-05 at 11.43.17 PM.png"/>
          <p:cNvPicPr>
            <a:picLocks noChangeAspect="1"/>
          </p:cNvPicPr>
          <p:nvPr/>
        </p:nvPicPr>
        <p:blipFill>
          <a:blip r:embed="rId3"/>
          <a:stretch>
            <a:fillRect/>
          </a:stretch>
        </p:blipFill>
        <p:spPr>
          <a:xfrm>
            <a:off x="0" y="5102860"/>
            <a:ext cx="9144000" cy="1054100"/>
          </a:xfrm>
          <a:prstGeom prst="rect">
            <a:avLst/>
          </a:prstGeom>
        </p:spPr>
      </p:pic>
      <p:cxnSp>
        <p:nvCxnSpPr>
          <p:cNvPr id="35" name="Straight Arrow Connector 34"/>
          <p:cNvCxnSpPr/>
          <p:nvPr/>
        </p:nvCxnSpPr>
        <p:spPr>
          <a:xfrm rot="10800000" flipV="1">
            <a:off x="892517" y="2691715"/>
            <a:ext cx="3741705" cy="31602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rot="5400000">
            <a:off x="3320156" y="4005784"/>
            <a:ext cx="3160213" cy="53207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rot="16200000" flipH="1">
            <a:off x="5345475" y="3113267"/>
            <a:ext cx="3160215" cy="23171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7" name="TextBox 46"/>
          <p:cNvSpPr txBox="1"/>
          <p:nvPr/>
        </p:nvSpPr>
        <p:spPr>
          <a:xfrm>
            <a:off x="892516" y="6077920"/>
            <a:ext cx="7794284" cy="646331"/>
          </a:xfrm>
          <a:prstGeom prst="rect">
            <a:avLst/>
          </a:prstGeom>
          <a:noFill/>
        </p:spPr>
        <p:txBody>
          <a:bodyPr wrap="square" rtlCol="0">
            <a:spAutoFit/>
          </a:bodyPr>
          <a:lstStyle/>
          <a:p>
            <a:r>
              <a:rPr lang="en-US" b="1" dirty="0" smtClean="0"/>
              <a:t>Also note:  the turns are done exactly how they were without any sensor at all!  Just pull the bar all the way over and use 0.5 rotations!</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2800" b="1" dirty="0" smtClean="0">
                <a:latin typeface="Calibri" pitchFamily="34" charset="0"/>
              </a:rPr>
              <a:t>Using the ultrasonic sensor:</a:t>
            </a:r>
          </a:p>
          <a:p>
            <a:endParaRPr lang="en-US" dirty="0"/>
          </a:p>
        </p:txBody>
      </p:sp>
      <p:grpSp>
        <p:nvGrpSpPr>
          <p:cNvPr id="4" name="Group 3"/>
          <p:cNvGrpSpPr/>
          <p:nvPr/>
        </p:nvGrpSpPr>
        <p:grpSpPr>
          <a:xfrm>
            <a:off x="457201" y="1768386"/>
            <a:ext cx="2306166" cy="1734064"/>
            <a:chOff x="457201" y="1768386"/>
            <a:chExt cx="2306166" cy="1734064"/>
          </a:xfrm>
        </p:grpSpPr>
        <p:cxnSp>
          <p:nvCxnSpPr>
            <p:cNvPr id="5" name="Straight Connector 4"/>
            <p:cNvCxnSpPr/>
            <p:nvPr/>
          </p:nvCxnSpPr>
          <p:spPr>
            <a:xfrm rot="5400000" flipH="1" flipV="1">
              <a:off x="549329" y="2333908"/>
              <a:ext cx="1132632"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1114851" y="1768386"/>
              <a:ext cx="1648516"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rot="16200000" flipH="1">
              <a:off x="1192983" y="2857320"/>
              <a:ext cx="1287082" cy="2"/>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1836523" y="2213779"/>
              <a:ext cx="926844"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457201" y="2901018"/>
              <a:ext cx="658445" cy="2"/>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10800000">
              <a:off x="457201" y="3500862"/>
              <a:ext cx="1379323" cy="1588"/>
            </a:xfrm>
            <a:prstGeom prst="line">
              <a:avLst/>
            </a:prstGeom>
          </p:spPr>
          <p:style>
            <a:lnRef idx="2">
              <a:schemeClr val="accent1"/>
            </a:lnRef>
            <a:fillRef idx="0">
              <a:schemeClr val="accent1"/>
            </a:fillRef>
            <a:effectRef idx="1">
              <a:schemeClr val="accent1"/>
            </a:effectRef>
            <a:fontRef idx="minor">
              <a:schemeClr val="tx1"/>
            </a:fontRef>
          </p:style>
        </p:cxnSp>
      </p:grpSp>
      <p:pic>
        <p:nvPicPr>
          <p:cNvPr id="11" name="Picture 10" descr="Screen shot 2010-01-05 at 11.46.52 PM.png"/>
          <p:cNvPicPr>
            <a:picLocks noChangeAspect="1"/>
          </p:cNvPicPr>
          <p:nvPr/>
        </p:nvPicPr>
        <p:blipFill>
          <a:blip r:embed="rId2"/>
          <a:stretch>
            <a:fillRect/>
          </a:stretch>
        </p:blipFill>
        <p:spPr>
          <a:xfrm>
            <a:off x="0" y="3829975"/>
            <a:ext cx="9144000" cy="1333500"/>
          </a:xfrm>
          <a:prstGeom prst="rect">
            <a:avLst/>
          </a:prstGeom>
        </p:spPr>
      </p:pic>
      <p:sp>
        <p:nvSpPr>
          <p:cNvPr id="12" name="TextBox 11"/>
          <p:cNvSpPr txBox="1"/>
          <p:nvPr/>
        </p:nvSpPr>
        <p:spPr>
          <a:xfrm>
            <a:off x="205965" y="5388582"/>
            <a:ext cx="8480835" cy="1200329"/>
          </a:xfrm>
          <a:prstGeom prst="rect">
            <a:avLst/>
          </a:prstGeom>
          <a:noFill/>
        </p:spPr>
        <p:txBody>
          <a:bodyPr wrap="square" rtlCol="0">
            <a:spAutoFit/>
          </a:bodyPr>
          <a:lstStyle/>
          <a:p>
            <a:r>
              <a:rPr lang="en-US" sz="2400" b="1" dirty="0" smtClean="0">
                <a:latin typeface="Calibri" pitchFamily="34" charset="0"/>
              </a:rPr>
              <a:t>The only difference between using the touch and ultrasonic sensors is that the robot moves </a:t>
            </a:r>
            <a:r>
              <a:rPr lang="en-US" sz="2400" b="1" i="1" dirty="0" smtClean="0">
                <a:latin typeface="Calibri" pitchFamily="34" charset="0"/>
              </a:rPr>
              <a:t>forward</a:t>
            </a:r>
            <a:r>
              <a:rPr lang="en-US" sz="2400" b="1" dirty="0" smtClean="0">
                <a:latin typeface="Calibri" pitchFamily="34" charset="0"/>
              </a:rPr>
              <a:t> with the ultrasonic sensor and </a:t>
            </a:r>
            <a:r>
              <a:rPr lang="en-US" sz="2400" b="1" i="1" dirty="0" smtClean="0">
                <a:latin typeface="Calibri" pitchFamily="34" charset="0"/>
              </a:rPr>
              <a:t>backward</a:t>
            </a:r>
            <a:r>
              <a:rPr lang="en-US" sz="2400" b="1" dirty="0" smtClean="0">
                <a:latin typeface="Calibri" pitchFamily="34" charset="0"/>
              </a:rPr>
              <a:t> with the touch sensor!!</a:t>
            </a:r>
            <a:endParaRPr lang="en-US" sz="2400" b="1" dirty="0">
              <a:latin typeface="Calibri" pitchFamily="34" charset="0"/>
            </a:endParaRPr>
          </a:p>
        </p:txBody>
      </p:sp>
      <p:sp>
        <p:nvSpPr>
          <p:cNvPr id="14" name="Title 1"/>
          <p:cNvSpPr>
            <a:spLocks noGrp="1"/>
          </p:cNvSpPr>
          <p:nvPr>
            <p:ph type="title"/>
          </p:nvPr>
        </p:nvSpPr>
        <p:spPr>
          <a:xfrm>
            <a:off x="457200" y="152400"/>
            <a:ext cx="8229600" cy="990600"/>
          </a:xfrm>
        </p:spPr>
        <p:txBody>
          <a:bodyPr>
            <a:normAutofit/>
          </a:bodyPr>
          <a:lstStyle/>
          <a:p>
            <a:pPr algn="ctr"/>
            <a:r>
              <a:rPr lang="en-US" sz="4000" b="1" dirty="0" smtClean="0">
                <a:latin typeface="Calibri" pitchFamily="34" charset="0"/>
              </a:rPr>
              <a:t>Sample Maze and programs – contd.</a:t>
            </a:r>
            <a:endParaRPr lang="en-US" sz="4000" b="1"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48352"/>
          </a:xfrm>
        </p:spPr>
        <p:txBody>
          <a:bodyPr>
            <a:normAutofit/>
          </a:bodyPr>
          <a:lstStyle/>
          <a:p>
            <a:pPr algn="ctr"/>
            <a:r>
              <a:rPr lang="en-US" sz="3600" b="1" dirty="0" smtClean="0">
                <a:latin typeface="Calibri" pitchFamily="34" charset="0"/>
              </a:rPr>
              <a:t>Maze tips</a:t>
            </a:r>
            <a:endParaRPr lang="en-US" sz="3600" b="1" dirty="0">
              <a:latin typeface="Calibri" pitchFamily="34" charset="0"/>
            </a:endParaRPr>
          </a:p>
        </p:txBody>
      </p:sp>
      <p:sp>
        <p:nvSpPr>
          <p:cNvPr id="3" name="Content Placeholder 2"/>
          <p:cNvSpPr>
            <a:spLocks noGrp="1"/>
          </p:cNvSpPr>
          <p:nvPr>
            <p:ph sz="quarter" idx="1"/>
          </p:nvPr>
        </p:nvSpPr>
        <p:spPr>
          <a:xfrm>
            <a:off x="245661" y="1219199"/>
            <a:ext cx="8707270" cy="5345373"/>
          </a:xfrm>
        </p:spPr>
        <p:txBody>
          <a:bodyPr>
            <a:normAutofit fontScale="77500" lnSpcReduction="20000"/>
          </a:bodyPr>
          <a:lstStyle/>
          <a:p>
            <a:r>
              <a:rPr lang="en-US" b="1" dirty="0" smtClean="0">
                <a:latin typeface="Calibri" pitchFamily="34" charset="0"/>
              </a:rPr>
              <a:t>The key is the for each straight portion of the maze you need</a:t>
            </a:r>
          </a:p>
          <a:p>
            <a:pPr lvl="1"/>
            <a:r>
              <a:rPr lang="en-US" b="1" dirty="0" smtClean="0">
                <a:latin typeface="Calibri" pitchFamily="34" charset="0"/>
              </a:rPr>
              <a:t>An unlimited move command making the robot go straight</a:t>
            </a:r>
          </a:p>
          <a:p>
            <a:pPr lvl="2"/>
            <a:r>
              <a:rPr lang="en-US" b="1" dirty="0" smtClean="0">
                <a:latin typeface="Calibri" pitchFamily="34" charset="0"/>
              </a:rPr>
              <a:t>Either forward or backward!</a:t>
            </a:r>
          </a:p>
          <a:p>
            <a:pPr lvl="1"/>
            <a:r>
              <a:rPr lang="en-US" b="1" dirty="0" smtClean="0">
                <a:latin typeface="Calibri" pitchFamily="34" charset="0"/>
              </a:rPr>
              <a:t>A ‘wait for’ command for either your ultrasonic or touch sensor</a:t>
            </a:r>
          </a:p>
          <a:p>
            <a:pPr lvl="1"/>
            <a:endParaRPr lang="en-US" b="1" dirty="0" smtClean="0">
              <a:latin typeface="Calibri" pitchFamily="34" charset="0"/>
            </a:endParaRPr>
          </a:p>
          <a:p>
            <a:r>
              <a:rPr lang="en-US" b="1" dirty="0" smtClean="0">
                <a:latin typeface="Calibri" pitchFamily="34" charset="0"/>
              </a:rPr>
              <a:t>And for each turn in the maze you need</a:t>
            </a:r>
          </a:p>
          <a:p>
            <a:pPr lvl="1"/>
            <a:r>
              <a:rPr lang="en-US" b="1" dirty="0" smtClean="0">
                <a:latin typeface="Calibri" pitchFamily="34" charset="0"/>
              </a:rPr>
              <a:t>A single move command that performs your turn</a:t>
            </a:r>
          </a:p>
          <a:p>
            <a:r>
              <a:rPr lang="en-US" b="1" dirty="0" smtClean="0">
                <a:latin typeface="Calibri" pitchFamily="34" charset="0"/>
              </a:rPr>
              <a:t>That’s it!!</a:t>
            </a:r>
          </a:p>
          <a:p>
            <a:endParaRPr lang="en-US" b="1" dirty="0" smtClean="0">
              <a:latin typeface="Calibri" pitchFamily="34" charset="0"/>
            </a:endParaRPr>
          </a:p>
          <a:p>
            <a:r>
              <a:rPr lang="en-US" b="1" dirty="0" smtClean="0">
                <a:latin typeface="Calibri" pitchFamily="34" charset="0"/>
              </a:rPr>
              <a:t>One common mistake</a:t>
            </a:r>
          </a:p>
          <a:p>
            <a:pPr lvl="1"/>
            <a:r>
              <a:rPr lang="en-US" b="1" dirty="0" smtClean="0">
                <a:latin typeface="Calibri" pitchFamily="34" charset="0"/>
              </a:rPr>
              <a:t>Your very last move command that gets you out of the maze should not be an unlimited command if you do not have a ‘wait for’ command after it!!</a:t>
            </a:r>
          </a:p>
          <a:p>
            <a:pPr lvl="1"/>
            <a:r>
              <a:rPr lang="en-US" b="1" dirty="0" smtClean="0">
                <a:latin typeface="Calibri" pitchFamily="34" charset="0"/>
              </a:rPr>
              <a:t>Your robot does not understand the ‘unlimited’ duration if there is no ‘wait for’ command after the move command.  </a:t>
            </a:r>
          </a:p>
          <a:p>
            <a:pPr lvl="1"/>
            <a:r>
              <a:rPr lang="en-US" b="1" dirty="0" smtClean="0">
                <a:latin typeface="Calibri" pitchFamily="34" charset="0"/>
              </a:rPr>
              <a:t>So, if you only have to use one more straight command to get out of the maze, just set a number of rotations that is large enough for you to leave the maze</a:t>
            </a:r>
          </a:p>
          <a:p>
            <a:pPr lvl="2"/>
            <a:r>
              <a:rPr lang="en-US" b="1" dirty="0" smtClean="0">
                <a:latin typeface="Calibri" pitchFamily="34" charset="0"/>
              </a:rPr>
              <a:t>Or, if you really want to use unlimited, then add one more ‘wait for’ command at the end!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alibri"/>
              </a:rPr>
              <a:t>What if I want to use wait for light or wait for sound?</a:t>
            </a:r>
            <a:endParaRPr lang="en-US" dirty="0">
              <a:latin typeface="Calibri"/>
            </a:endParaRPr>
          </a:p>
        </p:txBody>
      </p:sp>
      <p:sp>
        <p:nvSpPr>
          <p:cNvPr id="3" name="Content Placeholder 2"/>
          <p:cNvSpPr>
            <a:spLocks noGrp="1"/>
          </p:cNvSpPr>
          <p:nvPr>
            <p:ph sz="quarter" idx="1"/>
          </p:nvPr>
        </p:nvSpPr>
        <p:spPr/>
        <p:txBody>
          <a:bodyPr/>
          <a:lstStyle/>
          <a:p>
            <a:r>
              <a:rPr lang="en-US" dirty="0" smtClean="0">
                <a:latin typeface="Calibri"/>
              </a:rPr>
              <a:t>These will not be very easy to use to follow a maze, but you may want to use them for other programming projects.</a:t>
            </a:r>
          </a:p>
          <a:p>
            <a:r>
              <a:rPr lang="en-US" dirty="0" smtClean="0">
                <a:latin typeface="Calibri"/>
              </a:rPr>
              <a:t>Wait for light:</a:t>
            </a:r>
          </a:p>
          <a:p>
            <a:r>
              <a:rPr lang="en-US" dirty="0" smtClean="0">
                <a:latin typeface="Calibri"/>
              </a:rPr>
              <a:t>You can use your light sensor in two ways:</a:t>
            </a:r>
          </a:p>
          <a:p>
            <a:pPr lvl="1"/>
            <a:r>
              <a:rPr lang="en-US" dirty="0" smtClean="0">
                <a:latin typeface="Calibri"/>
              </a:rPr>
              <a:t>To detect how much light there is in the surroundings</a:t>
            </a:r>
          </a:p>
          <a:p>
            <a:pPr lvl="1"/>
            <a:r>
              <a:rPr lang="en-US" dirty="0" smtClean="0">
                <a:latin typeface="Calibri"/>
              </a:rPr>
              <a:t>To detect what percentage of light sent out by the light sensor is reflected back into it.</a:t>
            </a:r>
          </a:p>
          <a:p>
            <a:endParaRPr lang="en-US" dirty="0" smtClean="0"/>
          </a:p>
          <a:p>
            <a:pPr>
              <a:buNone/>
            </a:pPr>
            <a:r>
              <a:rPr lang="en-US" dirty="0" smtClean="0"/>
              <a:t> </a:t>
            </a:r>
          </a:p>
          <a:p>
            <a:endParaRPr lang="en-US" dirty="0"/>
          </a:p>
        </p:txBody>
      </p:sp>
      <p:pic>
        <p:nvPicPr>
          <p:cNvPr id="5" name="Picture 4" descr="Screen shot 2010-01-09 at 5.56.07 PM.png"/>
          <p:cNvPicPr>
            <a:picLocks noChangeAspect="1"/>
          </p:cNvPicPr>
          <p:nvPr/>
        </p:nvPicPr>
        <p:blipFill>
          <a:blip r:embed="rId2"/>
          <a:stretch>
            <a:fillRect/>
          </a:stretch>
        </p:blipFill>
        <p:spPr>
          <a:xfrm>
            <a:off x="3343275" y="2226485"/>
            <a:ext cx="952500" cy="9398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18418" y="4043127"/>
            <a:ext cx="8496300" cy="2557973"/>
            <a:chOff x="0" y="3867325"/>
            <a:chExt cx="9144000" cy="2990675"/>
          </a:xfrm>
        </p:grpSpPr>
        <p:pic>
          <p:nvPicPr>
            <p:cNvPr id="5" name="Picture 4" descr="Screen shot 2010-01-09 at 5.56.14 PM.png"/>
            <p:cNvPicPr>
              <a:picLocks noChangeAspect="1"/>
            </p:cNvPicPr>
            <p:nvPr/>
          </p:nvPicPr>
          <p:blipFill>
            <a:blip r:embed="rId2"/>
            <a:stretch>
              <a:fillRect/>
            </a:stretch>
          </p:blipFill>
          <p:spPr>
            <a:xfrm>
              <a:off x="4807069" y="3867325"/>
              <a:ext cx="4336931" cy="2990675"/>
            </a:xfrm>
            <a:prstGeom prst="rect">
              <a:avLst/>
            </a:prstGeom>
          </p:spPr>
        </p:pic>
        <p:pic>
          <p:nvPicPr>
            <p:cNvPr id="6" name="Picture 5" descr="Screen shot 2010-01-09 at 5.56.22 PM.png"/>
            <p:cNvPicPr>
              <a:picLocks noChangeAspect="1"/>
            </p:cNvPicPr>
            <p:nvPr/>
          </p:nvPicPr>
          <p:blipFill>
            <a:blip r:embed="rId3"/>
            <a:stretch>
              <a:fillRect/>
            </a:stretch>
          </p:blipFill>
          <p:spPr>
            <a:xfrm>
              <a:off x="0" y="5174059"/>
              <a:ext cx="3479800" cy="1524000"/>
            </a:xfrm>
            <a:prstGeom prst="rect">
              <a:avLst/>
            </a:prstGeom>
          </p:spPr>
        </p:pic>
        <p:sp>
          <p:nvSpPr>
            <p:cNvPr id="7" name="Left Arrow 6"/>
            <p:cNvSpPr/>
            <p:nvPr/>
          </p:nvSpPr>
          <p:spPr>
            <a:xfrm rot="509236">
              <a:off x="3397999" y="5848486"/>
              <a:ext cx="2818140" cy="849574"/>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 name="Title 1"/>
          <p:cNvSpPr>
            <a:spLocks noGrp="1"/>
          </p:cNvSpPr>
          <p:nvPr>
            <p:ph type="title"/>
          </p:nvPr>
        </p:nvSpPr>
        <p:spPr/>
        <p:txBody>
          <a:bodyPr/>
          <a:lstStyle/>
          <a:p>
            <a:r>
              <a:rPr lang="en-US" dirty="0" smtClean="0">
                <a:latin typeface="Calibri"/>
              </a:rPr>
              <a:t>Wait for light</a:t>
            </a:r>
            <a:endParaRPr lang="en-US" dirty="0">
              <a:latin typeface="Calibri"/>
            </a:endParaRPr>
          </a:p>
        </p:txBody>
      </p:sp>
      <p:sp>
        <p:nvSpPr>
          <p:cNvPr id="3" name="Content Placeholder 2"/>
          <p:cNvSpPr>
            <a:spLocks noGrp="1"/>
          </p:cNvSpPr>
          <p:nvPr>
            <p:ph sz="quarter" idx="1"/>
          </p:nvPr>
        </p:nvSpPr>
        <p:spPr/>
        <p:txBody>
          <a:bodyPr>
            <a:normAutofit/>
          </a:bodyPr>
          <a:lstStyle/>
          <a:p>
            <a:r>
              <a:rPr lang="en-US" sz="1800" dirty="0" smtClean="0">
                <a:latin typeface="Calibri"/>
              </a:rPr>
              <a:t>Let’s examine the options that ‘wait for light’ presents:</a:t>
            </a:r>
          </a:p>
          <a:p>
            <a:r>
              <a:rPr lang="en-US" sz="1800" dirty="0" smtClean="0">
                <a:latin typeface="Calibri"/>
              </a:rPr>
              <a:t>You can determine with the slider bar, how sensitive your light sensor is.  </a:t>
            </a:r>
          </a:p>
          <a:p>
            <a:r>
              <a:rPr lang="en-US" sz="1800" dirty="0" smtClean="0">
                <a:latin typeface="Calibri"/>
              </a:rPr>
              <a:t>If you give it a small number, the light sensor will be triggered by lights that may not be really bright.  The larger your number, the more bright a light has to be to trigger the sensor.</a:t>
            </a:r>
          </a:p>
          <a:p>
            <a:r>
              <a:rPr lang="en-US" sz="1800" dirty="0" smtClean="0">
                <a:latin typeface="Calibri"/>
              </a:rPr>
              <a:t>If the ‘generate light icon has a check mark, it will see how much of its generated light is reflected back to it.</a:t>
            </a:r>
          </a:p>
          <a:p>
            <a:r>
              <a:rPr lang="en-US" sz="1800" dirty="0" smtClean="0">
                <a:latin typeface="Calibri"/>
              </a:rPr>
              <a:t>If you want to just check how much light there is in your surroundings, make sure there is no check in the ‘generate light’ option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0-01-09 at 6.19.25 PM.png"/>
          <p:cNvPicPr>
            <a:picLocks noChangeAspect="1"/>
          </p:cNvPicPr>
          <p:nvPr/>
        </p:nvPicPr>
        <p:blipFill>
          <a:blip r:embed="rId2"/>
          <a:stretch>
            <a:fillRect/>
          </a:stretch>
        </p:blipFill>
        <p:spPr>
          <a:xfrm>
            <a:off x="4196827" y="3317238"/>
            <a:ext cx="5124319" cy="3540762"/>
          </a:xfrm>
          <a:prstGeom prst="rect">
            <a:avLst/>
          </a:prstGeom>
        </p:spPr>
      </p:pic>
      <p:sp>
        <p:nvSpPr>
          <p:cNvPr id="2" name="Title 1"/>
          <p:cNvSpPr>
            <a:spLocks noGrp="1"/>
          </p:cNvSpPr>
          <p:nvPr>
            <p:ph type="title"/>
          </p:nvPr>
        </p:nvSpPr>
        <p:spPr/>
        <p:txBody>
          <a:bodyPr/>
          <a:lstStyle/>
          <a:p>
            <a:r>
              <a:rPr lang="en-US" dirty="0" smtClean="0">
                <a:latin typeface="Calibri"/>
              </a:rPr>
              <a:t>Wait for sound</a:t>
            </a:r>
            <a:endParaRPr lang="en-US" dirty="0">
              <a:latin typeface="Calibri"/>
            </a:endParaRPr>
          </a:p>
        </p:txBody>
      </p:sp>
      <p:sp>
        <p:nvSpPr>
          <p:cNvPr id="3" name="Content Placeholder 2"/>
          <p:cNvSpPr>
            <a:spLocks noGrp="1"/>
          </p:cNvSpPr>
          <p:nvPr>
            <p:ph sz="quarter" idx="1"/>
          </p:nvPr>
        </p:nvSpPr>
        <p:spPr/>
        <p:txBody>
          <a:bodyPr/>
          <a:lstStyle/>
          <a:p>
            <a:r>
              <a:rPr lang="en-US" dirty="0" smtClean="0">
                <a:latin typeface="Calibri"/>
              </a:rPr>
              <a:t>The sound sensor is activated based on the volume of the sound it hears.  </a:t>
            </a:r>
          </a:p>
          <a:p>
            <a:r>
              <a:rPr lang="en-US" dirty="0" smtClean="0">
                <a:latin typeface="Calibri"/>
              </a:rPr>
              <a:t>If you slide the bar higher, the sound sensor will need a louder and louder sound to activate.  If you slide the bar lower, even quiet sounds will activate the sound sensor</a:t>
            </a:r>
            <a:endParaRPr lang="en-US" dirty="0">
              <a:latin typeface="Calibri"/>
            </a:endParaRPr>
          </a:p>
        </p:txBody>
      </p:sp>
      <p:pic>
        <p:nvPicPr>
          <p:cNvPr id="5" name="Picture 4" descr="Screen shot 2010-01-09 at 6.19.16 PM.png"/>
          <p:cNvPicPr>
            <a:picLocks noChangeAspect="1"/>
          </p:cNvPicPr>
          <p:nvPr/>
        </p:nvPicPr>
        <p:blipFill>
          <a:blip r:embed="rId3"/>
          <a:stretch>
            <a:fillRect/>
          </a:stretch>
        </p:blipFill>
        <p:spPr>
          <a:xfrm>
            <a:off x="5056188" y="241300"/>
            <a:ext cx="825500" cy="901700"/>
          </a:xfrm>
          <a:prstGeom prst="rect">
            <a:avLst/>
          </a:prstGeom>
        </p:spPr>
      </p:pic>
      <p:pic>
        <p:nvPicPr>
          <p:cNvPr id="6" name="Picture 5" descr="Screen shot 2010-01-09 at 6.19.33 PM.png"/>
          <p:cNvPicPr>
            <a:picLocks noChangeAspect="1"/>
          </p:cNvPicPr>
          <p:nvPr/>
        </p:nvPicPr>
        <p:blipFill>
          <a:blip r:embed="rId4"/>
          <a:stretch>
            <a:fillRect/>
          </a:stretch>
        </p:blipFill>
        <p:spPr>
          <a:xfrm>
            <a:off x="457200" y="4022725"/>
            <a:ext cx="3467100" cy="1155700"/>
          </a:xfrm>
          <a:prstGeom prst="rect">
            <a:avLst/>
          </a:prstGeom>
        </p:spPr>
      </p:pic>
      <p:sp>
        <p:nvSpPr>
          <p:cNvPr id="7" name="Left Arrow 6"/>
          <p:cNvSpPr/>
          <p:nvPr/>
        </p:nvSpPr>
        <p:spPr>
          <a:xfrm rot="1951649">
            <a:off x="3924300" y="5178425"/>
            <a:ext cx="1957388" cy="97853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latin typeface="Calibri"/>
              </a:rPr>
              <a:t>While these two sensors may not be very useful when solving a maze, they come in handy when trying some other projects that may interest you</a:t>
            </a:r>
            <a:endParaRPr lang="en-US" dirty="0">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4788" cy="748352"/>
          </a:xfrm>
        </p:spPr>
        <p:txBody>
          <a:bodyPr>
            <a:normAutofit fontScale="90000"/>
          </a:bodyPr>
          <a:lstStyle/>
          <a:p>
            <a:r>
              <a:rPr lang="en-US" b="1" dirty="0" smtClean="0">
                <a:latin typeface="Calibri" pitchFamily="34" charset="0"/>
              </a:rPr>
              <a:t>How do you incorporate sensors into your programs?	</a:t>
            </a:r>
            <a:endParaRPr lang="en-US" b="1" dirty="0">
              <a:latin typeface="Calibri" pitchFamily="34" charset="0"/>
            </a:endParaRPr>
          </a:p>
        </p:txBody>
      </p:sp>
      <p:sp>
        <p:nvSpPr>
          <p:cNvPr id="3" name="Content Placeholder 2"/>
          <p:cNvSpPr>
            <a:spLocks noGrp="1"/>
          </p:cNvSpPr>
          <p:nvPr>
            <p:ph sz="quarter" idx="1"/>
          </p:nvPr>
        </p:nvSpPr>
        <p:spPr/>
        <p:txBody>
          <a:bodyPr/>
          <a:lstStyle/>
          <a:p>
            <a:r>
              <a:rPr lang="en-US" b="1" dirty="0" smtClean="0">
                <a:latin typeface="Calibri" pitchFamily="34" charset="0"/>
              </a:rPr>
              <a:t>What you know:</a:t>
            </a:r>
          </a:p>
          <a:p>
            <a:pPr lvl="1"/>
            <a:r>
              <a:rPr lang="en-US" b="1" dirty="0" smtClean="0">
                <a:latin typeface="Calibri" pitchFamily="34" charset="0"/>
              </a:rPr>
              <a:t>You can start your own program using the NXT MINSTORMS programming software</a:t>
            </a:r>
          </a:p>
          <a:p>
            <a:pPr lvl="1"/>
            <a:r>
              <a:rPr lang="en-US" b="1" dirty="0" smtClean="0">
                <a:latin typeface="Calibri" pitchFamily="34" charset="0"/>
              </a:rPr>
              <a:t>You can use strings of move commands to navigate your robot through any path required</a:t>
            </a:r>
          </a:p>
          <a:p>
            <a:pPr lvl="1"/>
            <a:r>
              <a:rPr lang="en-US" b="1" dirty="0" smtClean="0">
                <a:latin typeface="Calibri" pitchFamily="34" charset="0"/>
              </a:rPr>
              <a:t>You can make your robot travel for any amount of time or any distance (measured in rotations of the robot’s wheels) required</a:t>
            </a:r>
          </a:p>
          <a:p>
            <a:pPr lvl="1"/>
            <a:r>
              <a:rPr lang="en-US" b="1" dirty="0" smtClean="0">
                <a:latin typeface="Calibri" pitchFamily="34" charset="0"/>
              </a:rPr>
              <a:t>(if you do not know how to do these, refer to the activity of the What is a Robot? Lesson)</a:t>
            </a:r>
          </a:p>
          <a:p>
            <a:r>
              <a:rPr lang="en-US" b="1" dirty="0" smtClean="0">
                <a:latin typeface="Calibri" pitchFamily="34" charset="0"/>
              </a:rPr>
              <a:t>What you will learn</a:t>
            </a:r>
          </a:p>
          <a:p>
            <a:pPr lvl="1"/>
            <a:r>
              <a:rPr lang="en-US" b="1" dirty="0" smtClean="0">
                <a:latin typeface="Calibri" pitchFamily="34" charset="0"/>
              </a:rPr>
              <a:t>How to use sensors to aid the navigation of your robot.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66466"/>
          </a:xfrm>
        </p:spPr>
        <p:txBody>
          <a:bodyPr/>
          <a:lstStyle/>
          <a:p>
            <a:pPr algn="ctr"/>
            <a:r>
              <a:rPr lang="en-US" b="1" dirty="0" smtClean="0">
                <a:latin typeface="Calibri" pitchFamily="34" charset="0"/>
              </a:rPr>
              <a:t>The “Wait for” command</a:t>
            </a:r>
            <a:endParaRPr lang="en-US" b="1" dirty="0">
              <a:latin typeface="Calibri" pitchFamily="34" charset="0"/>
            </a:endParaRPr>
          </a:p>
        </p:txBody>
      </p:sp>
      <p:sp>
        <p:nvSpPr>
          <p:cNvPr id="3" name="Content Placeholder 2"/>
          <p:cNvSpPr>
            <a:spLocks noGrp="1"/>
          </p:cNvSpPr>
          <p:nvPr>
            <p:ph sz="quarter" idx="1"/>
          </p:nvPr>
        </p:nvSpPr>
        <p:spPr/>
        <p:txBody>
          <a:bodyPr/>
          <a:lstStyle/>
          <a:p>
            <a:r>
              <a:rPr lang="en-US" b="1" dirty="0" smtClean="0">
                <a:latin typeface="Calibri" pitchFamily="34" charset="0"/>
              </a:rPr>
              <a:t>First, we will learn about the ‘wait for command’.  This is the icon that is marked with an hourglass on the left side of your programming screen.</a:t>
            </a:r>
            <a:endParaRPr lang="en-US" b="1" dirty="0">
              <a:latin typeface="Calibri" pitchFamily="34" charset="0"/>
            </a:endParaRPr>
          </a:p>
        </p:txBody>
      </p:sp>
      <p:grpSp>
        <p:nvGrpSpPr>
          <p:cNvPr id="15" name="Group 14"/>
          <p:cNvGrpSpPr/>
          <p:nvPr/>
        </p:nvGrpSpPr>
        <p:grpSpPr>
          <a:xfrm>
            <a:off x="3507632" y="2585492"/>
            <a:ext cx="5179168" cy="3571468"/>
            <a:chOff x="3507632" y="2585492"/>
            <a:chExt cx="5179168" cy="3571468"/>
          </a:xfrm>
        </p:grpSpPr>
        <p:pic>
          <p:nvPicPr>
            <p:cNvPr id="4" name="Picture 3" descr="Screen shot 2010-01-05 at 7.27.55 PM.png"/>
            <p:cNvPicPr>
              <a:picLocks noChangeAspect="1"/>
            </p:cNvPicPr>
            <p:nvPr/>
          </p:nvPicPr>
          <p:blipFill>
            <a:blip r:embed="rId2"/>
            <a:stretch>
              <a:fillRect/>
            </a:stretch>
          </p:blipFill>
          <p:spPr>
            <a:xfrm>
              <a:off x="3507632" y="2585492"/>
              <a:ext cx="5179168" cy="3571468"/>
            </a:xfrm>
            <a:prstGeom prst="rect">
              <a:avLst/>
            </a:prstGeom>
          </p:spPr>
        </p:pic>
        <p:grpSp>
          <p:nvGrpSpPr>
            <p:cNvPr id="11" name="Group 10"/>
            <p:cNvGrpSpPr/>
            <p:nvPr/>
          </p:nvGrpSpPr>
          <p:grpSpPr>
            <a:xfrm>
              <a:off x="3544938" y="4234819"/>
              <a:ext cx="327699" cy="345604"/>
              <a:chOff x="3964038" y="4238789"/>
              <a:chExt cx="327699" cy="345604"/>
            </a:xfrm>
          </p:grpSpPr>
          <p:cxnSp>
            <p:nvCxnSpPr>
              <p:cNvPr id="6" name="Straight Connector 5"/>
              <p:cNvCxnSpPr/>
              <p:nvPr/>
            </p:nvCxnSpPr>
            <p:spPr>
              <a:xfrm rot="10800000">
                <a:off x="3964833" y="4238789"/>
                <a:ext cx="326110"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rot="5400000">
                <a:off x="3794016" y="4411194"/>
                <a:ext cx="341633"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3964038" y="4582805"/>
                <a:ext cx="326905"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5400000" flipH="1" flipV="1">
                <a:off x="4118935" y="4410797"/>
                <a:ext cx="344016" cy="158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grpSp>
      <p:sp>
        <p:nvSpPr>
          <p:cNvPr id="13" name="Left Arrow 12"/>
          <p:cNvSpPr/>
          <p:nvPr/>
        </p:nvSpPr>
        <p:spPr>
          <a:xfrm>
            <a:off x="2094834" y="4234819"/>
            <a:ext cx="1412798" cy="345604"/>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creen shot 2010-01-01 at 4.23.30 PM.png"/>
          <p:cNvPicPr>
            <a:picLocks noChangeAspect="1"/>
          </p:cNvPicPr>
          <p:nvPr/>
        </p:nvPicPr>
        <p:blipFill>
          <a:blip r:embed="rId3"/>
          <a:stretch>
            <a:fillRect/>
          </a:stretch>
        </p:blipFill>
        <p:spPr>
          <a:xfrm>
            <a:off x="1256634" y="3838739"/>
            <a:ext cx="838200" cy="8001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b="1" dirty="0" smtClean="0">
                <a:latin typeface="Calibri" pitchFamily="34" charset="0"/>
              </a:rPr>
              <a:t>When you scroll over the “wait for” icon, several options will come up.  </a:t>
            </a:r>
          </a:p>
          <a:p>
            <a:endParaRPr lang="en-US" b="1" dirty="0" smtClean="0">
              <a:latin typeface="Calibri" pitchFamily="34" charset="0"/>
            </a:endParaRPr>
          </a:p>
          <a:p>
            <a:endParaRPr lang="en-US" b="1" dirty="0" smtClean="0">
              <a:latin typeface="Calibri" pitchFamily="34" charset="0"/>
            </a:endParaRPr>
          </a:p>
          <a:p>
            <a:endParaRPr lang="en-US" b="1" dirty="0" smtClean="0">
              <a:latin typeface="Calibri" pitchFamily="34" charset="0"/>
            </a:endParaRPr>
          </a:p>
          <a:p>
            <a:endParaRPr lang="en-US" b="1" dirty="0" smtClean="0">
              <a:latin typeface="Calibri" pitchFamily="34" charset="0"/>
            </a:endParaRPr>
          </a:p>
          <a:p>
            <a:r>
              <a:rPr lang="en-US" b="1" dirty="0" smtClean="0">
                <a:latin typeface="Calibri" pitchFamily="34" charset="0"/>
              </a:rPr>
              <a:t>Since we are concerned only with moving a robot around, we will only focus on the second and last options, the ‘wait for touch’ and the ‘wait for distance’ options</a:t>
            </a:r>
            <a:endParaRPr lang="en-US" b="1" dirty="0">
              <a:latin typeface="Calibri" pitchFamily="34" charset="0"/>
            </a:endParaRPr>
          </a:p>
        </p:txBody>
      </p:sp>
      <p:pic>
        <p:nvPicPr>
          <p:cNvPr id="4" name="Picture 3" descr="Screen shot 2010-01-05 at 7.41.39 PM.png"/>
          <p:cNvPicPr>
            <a:picLocks noChangeAspect="1"/>
          </p:cNvPicPr>
          <p:nvPr/>
        </p:nvPicPr>
        <p:blipFill>
          <a:blip r:embed="rId2"/>
          <a:stretch>
            <a:fillRect/>
          </a:stretch>
        </p:blipFill>
        <p:spPr>
          <a:xfrm>
            <a:off x="740355" y="2453236"/>
            <a:ext cx="7380063" cy="1151208"/>
          </a:xfrm>
          <a:prstGeom prst="rect">
            <a:avLst/>
          </a:prstGeom>
        </p:spPr>
      </p:pic>
      <p:sp>
        <p:nvSpPr>
          <p:cNvPr id="5" name="Title 1"/>
          <p:cNvSpPr>
            <a:spLocks noGrp="1"/>
          </p:cNvSpPr>
          <p:nvPr>
            <p:ph type="title"/>
          </p:nvPr>
        </p:nvSpPr>
        <p:spPr>
          <a:xfrm>
            <a:off x="457200" y="152400"/>
            <a:ext cx="8229600" cy="666466"/>
          </a:xfrm>
        </p:spPr>
        <p:txBody>
          <a:bodyPr/>
          <a:lstStyle/>
          <a:p>
            <a:pPr algn="ctr"/>
            <a:r>
              <a:rPr lang="en-US" b="1" dirty="0" smtClean="0">
                <a:latin typeface="Calibri" pitchFamily="34" charset="0"/>
              </a:rPr>
              <a:t>Wait for a sensor…contd.</a:t>
            </a:r>
            <a:endParaRPr lang="en-US" b="1"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48352"/>
          </a:xfrm>
        </p:spPr>
        <p:txBody>
          <a:bodyPr/>
          <a:lstStyle/>
          <a:p>
            <a:pPr algn="ctr"/>
            <a:r>
              <a:rPr lang="en-US" b="1" dirty="0" smtClean="0">
                <a:latin typeface="Calibri" pitchFamily="34" charset="0"/>
              </a:rPr>
              <a:t>Wait for a sensor…contd.</a:t>
            </a:r>
            <a:endParaRPr lang="en-US" b="1" dirty="0">
              <a:latin typeface="Calibri" pitchFamily="34" charset="0"/>
            </a:endParaRPr>
          </a:p>
        </p:txBody>
      </p:sp>
      <p:sp>
        <p:nvSpPr>
          <p:cNvPr id="3" name="Content Placeholder 2"/>
          <p:cNvSpPr>
            <a:spLocks noGrp="1"/>
          </p:cNvSpPr>
          <p:nvPr>
            <p:ph sz="quarter" idx="1"/>
          </p:nvPr>
        </p:nvSpPr>
        <p:spPr/>
        <p:txBody>
          <a:bodyPr>
            <a:normAutofit/>
          </a:bodyPr>
          <a:lstStyle/>
          <a:p>
            <a:r>
              <a:rPr lang="en-US" sz="2800" b="1" dirty="0" smtClean="0">
                <a:latin typeface="Calibri" pitchFamily="34" charset="0"/>
              </a:rPr>
              <a:t>The first thing to do before using one of the two ‘wait for’ commands for this lesson is to have a move command that has an unlimited duration.</a:t>
            </a:r>
          </a:p>
          <a:p>
            <a:pPr>
              <a:buNone/>
            </a:pPr>
            <a:endParaRPr lang="en-US" sz="2800" b="1" dirty="0" smtClean="0">
              <a:latin typeface="Calibri" pitchFamily="34" charset="0"/>
            </a:endParaRPr>
          </a:p>
          <a:p>
            <a:r>
              <a:rPr lang="en-US" sz="2800" b="1" dirty="0" smtClean="0">
                <a:latin typeface="Calibri" pitchFamily="34" charset="0"/>
              </a:rPr>
              <a:t>This means that the robot will continue to follow the unlimited move command until your sensor is activated</a:t>
            </a:r>
            <a:endParaRPr lang="en-US" sz="2800" b="1" dirty="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Wait for touch</a:t>
            </a:r>
            <a:endParaRPr lang="en-US" sz="4400" b="1" dirty="0">
              <a:latin typeface="Calibri" pitchFamily="34" charset="0"/>
            </a:endParaRPr>
          </a:p>
        </p:txBody>
      </p:sp>
      <p:sp>
        <p:nvSpPr>
          <p:cNvPr id="3" name="Content Placeholder 2"/>
          <p:cNvSpPr>
            <a:spLocks noGrp="1"/>
          </p:cNvSpPr>
          <p:nvPr>
            <p:ph sz="quarter" idx="1"/>
          </p:nvPr>
        </p:nvSpPr>
        <p:spPr/>
        <p:txBody>
          <a:bodyPr/>
          <a:lstStyle/>
          <a:p>
            <a:r>
              <a:rPr lang="en-US" b="1" dirty="0" smtClean="0">
                <a:latin typeface="Calibri" pitchFamily="34" charset="0"/>
              </a:rPr>
              <a:t>The second icon is the “wait for touch” icon.</a:t>
            </a:r>
            <a:endParaRPr lang="en-US" b="1" dirty="0">
              <a:latin typeface="Calibri" pitchFamily="34" charset="0"/>
            </a:endParaRPr>
          </a:p>
        </p:txBody>
      </p:sp>
      <p:pic>
        <p:nvPicPr>
          <p:cNvPr id="4" name="Picture 3" descr="Screen shot 2010-01-05 at 7.41.39 PM.png"/>
          <p:cNvPicPr>
            <a:picLocks noChangeAspect="1"/>
          </p:cNvPicPr>
          <p:nvPr/>
        </p:nvPicPr>
        <p:blipFill>
          <a:blip r:embed="rId2"/>
          <a:stretch>
            <a:fillRect/>
          </a:stretch>
        </p:blipFill>
        <p:spPr>
          <a:xfrm>
            <a:off x="457200" y="1828477"/>
            <a:ext cx="5369947" cy="837652"/>
          </a:xfrm>
          <a:prstGeom prst="rect">
            <a:avLst/>
          </a:prstGeom>
        </p:spPr>
      </p:pic>
      <p:cxnSp>
        <p:nvCxnSpPr>
          <p:cNvPr id="6" name="Straight Connector 5"/>
          <p:cNvCxnSpPr/>
          <p:nvPr/>
        </p:nvCxnSpPr>
        <p:spPr>
          <a:xfrm rot="5400000">
            <a:off x="1863956" y="2247303"/>
            <a:ext cx="837652" cy="15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a:endCxn id="4" idx="0"/>
          </p:cNvCxnSpPr>
          <p:nvPr/>
        </p:nvCxnSpPr>
        <p:spPr>
          <a:xfrm flipV="1">
            <a:off x="2283576" y="1828477"/>
            <a:ext cx="858598" cy="794"/>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a:stCxn id="4" idx="0"/>
            <a:endCxn id="4" idx="2"/>
          </p:cNvCxnSpPr>
          <p:nvPr/>
        </p:nvCxnSpPr>
        <p:spPr>
          <a:xfrm rot="16200000" flipH="1">
            <a:off x="2723348" y="2247303"/>
            <a:ext cx="837652"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a:stCxn id="4" idx="2"/>
          </p:cNvCxnSpPr>
          <p:nvPr/>
        </p:nvCxnSpPr>
        <p:spPr>
          <a:xfrm rot="5400000">
            <a:off x="2712081" y="2236830"/>
            <a:ext cx="794" cy="859392"/>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Down Arrow 12"/>
          <p:cNvSpPr/>
          <p:nvPr/>
        </p:nvSpPr>
        <p:spPr>
          <a:xfrm>
            <a:off x="2394141" y="2665335"/>
            <a:ext cx="498159" cy="59368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creen shot 2010-01-01 at 4.23.53 PM.png"/>
          <p:cNvPicPr>
            <a:picLocks noChangeAspect="1"/>
          </p:cNvPicPr>
          <p:nvPr/>
        </p:nvPicPr>
        <p:blipFill>
          <a:blip r:embed="rId3"/>
          <a:stretch>
            <a:fillRect/>
          </a:stretch>
        </p:blipFill>
        <p:spPr>
          <a:xfrm>
            <a:off x="2076168" y="3259019"/>
            <a:ext cx="1066800" cy="1028700"/>
          </a:xfrm>
          <a:prstGeom prst="rect">
            <a:avLst/>
          </a:prstGeom>
        </p:spPr>
      </p:pic>
      <p:sp>
        <p:nvSpPr>
          <p:cNvPr id="15" name="TextBox 14"/>
          <p:cNvSpPr txBox="1"/>
          <p:nvPr/>
        </p:nvSpPr>
        <p:spPr>
          <a:xfrm>
            <a:off x="457200" y="4616333"/>
            <a:ext cx="8229600" cy="830997"/>
          </a:xfrm>
          <a:prstGeom prst="rect">
            <a:avLst/>
          </a:prstGeom>
          <a:noFill/>
        </p:spPr>
        <p:txBody>
          <a:bodyPr wrap="square" rtlCol="0">
            <a:spAutoFit/>
          </a:bodyPr>
          <a:lstStyle/>
          <a:p>
            <a:r>
              <a:rPr lang="en-US" sz="2400" b="1" dirty="0" smtClean="0">
                <a:latin typeface="Calibri" pitchFamily="34" charset="0"/>
              </a:rPr>
              <a:t>You can use this command to change the behavior of your robot after the touch sensor has been pressed.   </a:t>
            </a:r>
            <a:endParaRPr lang="en-US" sz="2400" b="1"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Calibri" pitchFamily="34" charset="0"/>
              </a:rPr>
              <a:t>Wait for touch – contd.</a:t>
            </a:r>
            <a:endParaRPr lang="en-US" sz="4000" b="1" dirty="0">
              <a:latin typeface="Calibri" pitchFamily="34" charset="0"/>
            </a:endParaRPr>
          </a:p>
        </p:txBody>
      </p:sp>
      <p:sp>
        <p:nvSpPr>
          <p:cNvPr id="3" name="Content Placeholder 2"/>
          <p:cNvSpPr>
            <a:spLocks noGrp="1"/>
          </p:cNvSpPr>
          <p:nvPr>
            <p:ph sz="quarter" idx="1"/>
          </p:nvPr>
        </p:nvSpPr>
        <p:spPr/>
        <p:txBody>
          <a:bodyPr/>
          <a:lstStyle/>
          <a:p>
            <a:r>
              <a:rPr lang="en-US" b="1" dirty="0" smtClean="0">
                <a:latin typeface="Calibri" pitchFamily="34" charset="0"/>
              </a:rPr>
              <a:t>When you click on your ‘wait for touch’ command, a set of options comes up at the bottom of the screen.  Make sure that the port selected matches the port that you have plugged your touch sensor into.  Then, make sure that the ‘pressed’ option is selected, </a:t>
            </a:r>
            <a:r>
              <a:rPr lang="en-US" b="1" i="1" dirty="0" smtClean="0">
                <a:latin typeface="Calibri" pitchFamily="34" charset="0"/>
              </a:rPr>
              <a:t>not bumped or released! </a:t>
            </a:r>
            <a:endParaRPr lang="en-US" b="1" dirty="0">
              <a:latin typeface="Calibri" pitchFamily="34" charset="0"/>
            </a:endParaRPr>
          </a:p>
        </p:txBody>
      </p:sp>
      <p:pic>
        <p:nvPicPr>
          <p:cNvPr id="4" name="Picture 3" descr="Screen shot 2010-01-05 at 11.22.16 PM.png"/>
          <p:cNvPicPr>
            <a:picLocks noChangeAspect="1"/>
          </p:cNvPicPr>
          <p:nvPr/>
        </p:nvPicPr>
        <p:blipFill>
          <a:blip r:embed="rId2"/>
          <a:stretch>
            <a:fillRect/>
          </a:stretch>
        </p:blipFill>
        <p:spPr>
          <a:xfrm>
            <a:off x="0" y="4233267"/>
            <a:ext cx="4292538" cy="1923693"/>
          </a:xfrm>
          <a:prstGeom prst="rect">
            <a:avLst/>
          </a:prstGeom>
        </p:spPr>
      </p:pic>
      <p:pic>
        <p:nvPicPr>
          <p:cNvPr id="5" name="Picture 4" descr="Screen shot 2010-01-05 at 11.22.02 PM.png"/>
          <p:cNvPicPr>
            <a:picLocks noChangeAspect="1"/>
          </p:cNvPicPr>
          <p:nvPr/>
        </p:nvPicPr>
        <p:blipFill>
          <a:blip r:embed="rId3"/>
          <a:stretch>
            <a:fillRect/>
          </a:stretch>
        </p:blipFill>
        <p:spPr>
          <a:xfrm>
            <a:off x="4749738" y="3493877"/>
            <a:ext cx="4394262" cy="3027158"/>
          </a:xfrm>
          <a:prstGeom prst="rect">
            <a:avLst/>
          </a:prstGeom>
        </p:spPr>
      </p:pic>
      <p:sp>
        <p:nvSpPr>
          <p:cNvPr id="6" name="Left Arrow 5"/>
          <p:cNvSpPr/>
          <p:nvPr/>
        </p:nvSpPr>
        <p:spPr>
          <a:xfrm rot="1441724">
            <a:off x="3988484" y="5205551"/>
            <a:ext cx="2199926" cy="951409"/>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latin typeface="Calibri" pitchFamily="34" charset="0"/>
              </a:rPr>
              <a:t>Wait for touch – contd.</a:t>
            </a:r>
            <a:endParaRPr lang="en-US" sz="4000" b="1" dirty="0">
              <a:latin typeface="Calibri" pitchFamily="34" charset="0"/>
            </a:endParaRPr>
          </a:p>
        </p:txBody>
      </p:sp>
      <p:sp>
        <p:nvSpPr>
          <p:cNvPr id="3" name="Content Placeholder 2"/>
          <p:cNvSpPr>
            <a:spLocks noGrp="1"/>
          </p:cNvSpPr>
          <p:nvPr>
            <p:ph sz="quarter" idx="1"/>
          </p:nvPr>
        </p:nvSpPr>
        <p:spPr>
          <a:xfrm>
            <a:off x="457200" y="1392072"/>
            <a:ext cx="8229600" cy="4937760"/>
          </a:xfrm>
        </p:spPr>
        <p:txBody>
          <a:bodyPr/>
          <a:lstStyle/>
          <a:p>
            <a:r>
              <a:rPr lang="en-US" b="1" dirty="0" smtClean="0">
                <a:latin typeface="Calibri" pitchFamily="34" charset="0"/>
              </a:rPr>
              <a:t>Added note:  if you have assembled the touch sensor using the instructions given with this lesson, then your touch sensor is on the </a:t>
            </a:r>
            <a:r>
              <a:rPr lang="en-US" b="1" i="1" dirty="0" smtClean="0">
                <a:latin typeface="Calibri" pitchFamily="34" charset="0"/>
              </a:rPr>
              <a:t>back</a:t>
            </a:r>
            <a:r>
              <a:rPr lang="en-US" b="1" dirty="0" smtClean="0">
                <a:latin typeface="Calibri" pitchFamily="34" charset="0"/>
              </a:rPr>
              <a:t> of the robot.  </a:t>
            </a:r>
          </a:p>
          <a:p>
            <a:pPr lvl="1"/>
            <a:r>
              <a:rPr lang="en-US" b="1" dirty="0" smtClean="0">
                <a:latin typeface="Calibri" pitchFamily="34" charset="0"/>
              </a:rPr>
              <a:t>This means that any unlimited command placed before your ‘wait for touch’ must be moving in the backwards direction in order for the touch sensor to be activated by the robot bumping into something!</a:t>
            </a:r>
            <a:endParaRPr lang="en-US" b="1" dirty="0">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latin typeface="Calibri" pitchFamily="34" charset="0"/>
              </a:rPr>
              <a:t>Wait for distance</a:t>
            </a:r>
            <a:endParaRPr lang="en-US" sz="4400" b="1" dirty="0">
              <a:latin typeface="Calibri" pitchFamily="34" charset="0"/>
            </a:endParaRPr>
          </a:p>
        </p:txBody>
      </p:sp>
      <p:sp>
        <p:nvSpPr>
          <p:cNvPr id="3" name="Content Placeholder 2"/>
          <p:cNvSpPr>
            <a:spLocks noGrp="1"/>
          </p:cNvSpPr>
          <p:nvPr>
            <p:ph sz="quarter" idx="1"/>
          </p:nvPr>
        </p:nvSpPr>
        <p:spPr>
          <a:xfrm>
            <a:off x="457200" y="1219200"/>
            <a:ext cx="8468436" cy="4937760"/>
          </a:xfrm>
        </p:spPr>
        <p:txBody>
          <a:bodyPr/>
          <a:lstStyle/>
          <a:p>
            <a:r>
              <a:rPr lang="en-US" sz="2800" b="1" dirty="0" smtClean="0">
                <a:latin typeface="Calibri" pitchFamily="34" charset="0"/>
              </a:rPr>
              <a:t>The last icon is the ‘wait for distance’ icon</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b="1" dirty="0" smtClean="0">
                <a:latin typeface="Calibri" pitchFamily="34" charset="0"/>
              </a:rPr>
              <a:t>You can use this icon to change the behavior of your robot once it detects something with its ultrasonic sensor</a:t>
            </a:r>
          </a:p>
        </p:txBody>
      </p:sp>
      <p:pic>
        <p:nvPicPr>
          <p:cNvPr id="4" name="Picture 3" descr="Screen shot 2010-01-05 at 7.41.39 PM.png"/>
          <p:cNvPicPr>
            <a:picLocks noChangeAspect="1"/>
          </p:cNvPicPr>
          <p:nvPr/>
        </p:nvPicPr>
        <p:blipFill>
          <a:blip r:embed="rId2"/>
          <a:stretch>
            <a:fillRect/>
          </a:stretch>
        </p:blipFill>
        <p:spPr>
          <a:xfrm>
            <a:off x="1023604" y="1828477"/>
            <a:ext cx="5369947" cy="837652"/>
          </a:xfrm>
          <a:prstGeom prst="rect">
            <a:avLst/>
          </a:prstGeom>
        </p:spPr>
      </p:pic>
      <p:cxnSp>
        <p:nvCxnSpPr>
          <p:cNvPr id="6" name="Straight Connector 5"/>
          <p:cNvCxnSpPr/>
          <p:nvPr/>
        </p:nvCxnSpPr>
        <p:spPr>
          <a:xfrm rot="5400000">
            <a:off x="5082163" y="2238721"/>
            <a:ext cx="837652" cy="17164"/>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492407" y="1828477"/>
            <a:ext cx="901144"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rot="5400000">
            <a:off x="5975519" y="2248097"/>
            <a:ext cx="836064"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0800000">
            <a:off x="5509571" y="2666923"/>
            <a:ext cx="883186" cy="158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13" name="Down Arrow 12"/>
          <p:cNvSpPr/>
          <p:nvPr/>
        </p:nvSpPr>
        <p:spPr>
          <a:xfrm>
            <a:off x="5741282" y="2668511"/>
            <a:ext cx="463422" cy="90099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4" name="Picture 13" descr="Screen shot 2010-01-01 at 4.24.36 PM.png"/>
          <p:cNvPicPr>
            <a:picLocks noChangeAspect="1"/>
          </p:cNvPicPr>
          <p:nvPr/>
        </p:nvPicPr>
        <p:blipFill>
          <a:blip r:embed="rId3"/>
          <a:stretch>
            <a:fillRect/>
          </a:stretch>
        </p:blipFill>
        <p:spPr>
          <a:xfrm>
            <a:off x="5492407" y="3569506"/>
            <a:ext cx="1028700" cy="1016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Origin.thmx</Template>
  <TotalTime>369</TotalTime>
  <Words>1129</Words>
  <Application>Microsoft Office PowerPoint</Application>
  <PresentationFormat>On-screen Show (4:3)</PresentationFormat>
  <Paragraphs>89</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Origin</vt:lpstr>
      <vt:lpstr>Programming with the NXT using the touch and ultrasonic sensors</vt:lpstr>
      <vt:lpstr>How do you incorporate sensors into your programs? </vt:lpstr>
      <vt:lpstr>The “Wait for” command</vt:lpstr>
      <vt:lpstr>Wait for a sensor…contd.</vt:lpstr>
      <vt:lpstr>Wait for a sensor…contd.</vt:lpstr>
      <vt:lpstr>Wait for touch</vt:lpstr>
      <vt:lpstr>Wait for touch – contd.</vt:lpstr>
      <vt:lpstr>Wait for touch – contd.</vt:lpstr>
      <vt:lpstr>Wait for distance</vt:lpstr>
      <vt:lpstr>Wait for distance – contd.</vt:lpstr>
      <vt:lpstr>Sample Maze and programs</vt:lpstr>
      <vt:lpstr>Sample Maze and programs – contd.</vt:lpstr>
      <vt:lpstr>Maze tips</vt:lpstr>
      <vt:lpstr>What if I want to use wait for light or wait for sound?</vt:lpstr>
      <vt:lpstr>Wait for light</vt:lpstr>
      <vt:lpstr>Wait for sound</vt:lpstr>
      <vt:lpstr>Slide 17</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with the NXT using sensors</dc:title>
  <dc:creator>Ajay Nair</dc:creator>
  <cp:lastModifiedBy>nairs</cp:lastModifiedBy>
  <cp:revision>22</cp:revision>
  <dcterms:created xsi:type="dcterms:W3CDTF">2010-01-09T23:43:08Z</dcterms:created>
  <dcterms:modified xsi:type="dcterms:W3CDTF">2010-01-18T17:53:09Z</dcterms:modified>
</cp:coreProperties>
</file>