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8"/>
  </p:notesMasterIdLst>
  <p:sldIdLst>
    <p:sldId id="256" r:id="rId2"/>
    <p:sldId id="257" r:id="rId3"/>
    <p:sldId id="272" r:id="rId4"/>
    <p:sldId id="260" r:id="rId5"/>
    <p:sldId id="261" r:id="rId6"/>
    <p:sldId id="262" r:id="rId7"/>
    <p:sldId id="263" r:id="rId8"/>
    <p:sldId id="264" r:id="rId9"/>
    <p:sldId id="265" r:id="rId10"/>
    <p:sldId id="277" r:id="rId11"/>
    <p:sldId id="267" r:id="rId12"/>
    <p:sldId id="276" r:id="rId13"/>
    <p:sldId id="275" r:id="rId14"/>
    <p:sldId id="271" r:id="rId15"/>
    <p:sldId id="273" r:id="rId16"/>
    <p:sldId id="274"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83" autoAdjust="0"/>
    <p:restoredTop sz="80182" autoAdjust="0"/>
  </p:normalViewPr>
  <p:slideViewPr>
    <p:cSldViewPr>
      <p:cViewPr varScale="1">
        <p:scale>
          <a:sx n="71" d="100"/>
          <a:sy n="71" d="100"/>
        </p:scale>
        <p:origin x="558" y="60"/>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A7B14557-5929-4BD0-9594-412EC9FEC4B2}" type="datetimeFigureOut">
              <a:rPr lang="en-US"/>
              <a:pPr>
                <a:defRPr/>
              </a:pPr>
              <a:t>8/21/2014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757149C-07DC-47A5-B4D5-C0AAE96FAD8D}" type="slidenum">
              <a:rPr lang="en-US" altLang="en-US"/>
              <a:pPr/>
              <a:t>‹#›</a:t>
            </a:fld>
            <a:endParaRPr lang="en-US" altLang="en-US"/>
          </a:p>
        </p:txBody>
      </p:sp>
    </p:spTree>
    <p:extLst>
      <p:ext uri="{BB962C8B-B14F-4D97-AF65-F5344CB8AC3E}">
        <p14:creationId xmlns:p14="http://schemas.microsoft.com/office/powerpoint/2010/main" val="16712307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dx.doi.org/10.4236/ojo.2013.32012"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askabiologist.asu.edu/how-bone-break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Forces are exerted on the body at all times, but why do some bones break? </a:t>
            </a:r>
            <a:endParaRPr lang="en-US" altLang="en-US" dirty="0" smtClean="0"/>
          </a:p>
          <a:p>
            <a:pPr eaLnBrk="1" hangingPunct="1">
              <a:spcBef>
                <a:spcPct val="0"/>
              </a:spcBef>
            </a:pPr>
            <a:r>
              <a:rPr lang="en-US" altLang="en-US" dirty="0" smtClean="0"/>
              <a:t>What </a:t>
            </a:r>
            <a:r>
              <a:rPr lang="en-US" altLang="en-US" dirty="0" smtClean="0"/>
              <a:t>forces cause them to lose their structure? </a:t>
            </a:r>
            <a:endParaRPr lang="en-US" altLang="en-US" dirty="0" smtClean="0"/>
          </a:p>
          <a:p>
            <a:pPr eaLnBrk="1" hangingPunct="1">
              <a:spcBef>
                <a:spcPct val="0"/>
              </a:spcBef>
            </a:pPr>
            <a:r>
              <a:rPr lang="en-US" altLang="en-US" dirty="0" smtClean="0"/>
              <a:t>After </a:t>
            </a:r>
            <a:r>
              <a:rPr lang="en-US" altLang="en-US" dirty="0" smtClean="0"/>
              <a:t>a bone</a:t>
            </a:r>
            <a:r>
              <a:rPr lang="en-US" altLang="en-US" baseline="0" dirty="0" smtClean="0"/>
              <a:t> </a:t>
            </a:r>
            <a:r>
              <a:rPr lang="en-US" altLang="en-US" dirty="0" smtClean="0"/>
              <a:t>break occurs, the body must attempt to repair the bone. How does the body create new bone matrix to be used in repair? </a:t>
            </a:r>
            <a:endParaRPr lang="en-US" altLang="en-US" dirty="0" smtClean="0"/>
          </a:p>
          <a:p>
            <a:pPr eaLnBrk="1" hangingPunct="1">
              <a:spcBef>
                <a:spcPct val="0"/>
              </a:spcBef>
            </a:pPr>
            <a:r>
              <a:rPr lang="en-US" altLang="en-US" dirty="0" smtClean="0"/>
              <a:t>When </a:t>
            </a:r>
            <a:r>
              <a:rPr lang="en-US" altLang="en-US" dirty="0" smtClean="0"/>
              <a:t>the injury is beyond the body’s ability to heal, what are some surgical methods of restoring the bone to its original structure and function? </a:t>
            </a:r>
            <a:endParaRPr lang="en-US" altLang="en-US" dirty="0" smtClean="0"/>
          </a:p>
          <a:p>
            <a:pPr eaLnBrk="1" hangingPunct="1">
              <a:spcBef>
                <a:spcPct val="0"/>
              </a:spcBef>
            </a:pPr>
            <a:r>
              <a:rPr lang="en-US" altLang="en-US" dirty="0" smtClean="0"/>
              <a:t>This </a:t>
            </a:r>
            <a:r>
              <a:rPr lang="en-US" altLang="en-US" dirty="0" smtClean="0"/>
              <a:t>is part of what biomedical engineers do: creating devices that can be used to repair fractures too severe for the body to heal on its own.</a:t>
            </a:r>
          </a:p>
          <a:p>
            <a:pPr eaLnBrk="1" hangingPunct="1">
              <a:spcBef>
                <a:spcPct val="0"/>
              </a:spcBef>
            </a:pPr>
            <a:r>
              <a:rPr lang="en-US" altLang="en-US" b="1" dirty="0" smtClean="0"/>
              <a:t>Forced to Fracture Presentation &gt; TeachEngineering.org</a:t>
            </a:r>
          </a:p>
        </p:txBody>
      </p:sp>
      <p:sp>
        <p:nvSpPr>
          <p:cNvPr id="1946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5D68511-0B36-454F-9D73-88AA4276D8C8}" type="slidenum">
              <a:rPr lang="en-US" altLang="en-US">
                <a:latin typeface="Arial" panose="020B0604020202020204" pitchFamily="34" charset="0"/>
              </a:rPr>
              <a:pPr eaLnBrk="1" hangingPunct="1">
                <a:spcBef>
                  <a:spcPct val="0"/>
                </a:spcBef>
              </a:pPr>
              <a:t>1</a:t>
            </a:fld>
            <a:endParaRPr lang="en-US" altLang="en-US">
              <a:latin typeface="Arial" panose="020B0604020202020204" pitchFamily="34" charset="0"/>
            </a:endParaRPr>
          </a:p>
        </p:txBody>
      </p:sp>
    </p:spTree>
    <p:extLst>
      <p:ext uri="{BB962C8B-B14F-4D97-AF65-F5344CB8AC3E}">
        <p14:creationId xmlns:p14="http://schemas.microsoft.com/office/powerpoint/2010/main" val="3958279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X-ray image of an elbow fracture. The </a:t>
            </a:r>
            <a:r>
              <a:rPr lang="en-US" sz="1200" kern="1200" dirty="0" smtClean="0">
                <a:solidFill>
                  <a:schemeClr val="tx1"/>
                </a:solidFill>
                <a:latin typeface="+mn-lt"/>
                <a:ea typeface="+mn-ea"/>
                <a:cs typeface="+mn-cs"/>
              </a:rPr>
              <a:t>left </a:t>
            </a:r>
            <a:r>
              <a:rPr lang="en-US" sz="1200" kern="1200" dirty="0" err="1" smtClean="0">
                <a:solidFill>
                  <a:schemeClr val="tx1"/>
                </a:solidFill>
                <a:latin typeface="+mn-lt"/>
                <a:ea typeface="+mn-ea"/>
                <a:cs typeface="+mn-cs"/>
              </a:rPr>
              <a:t>capitulum</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humeri</a:t>
            </a:r>
            <a:r>
              <a:rPr lang="en-US" sz="1200" kern="1200" dirty="0" smtClean="0">
                <a:solidFill>
                  <a:schemeClr val="tx1"/>
                </a:solidFill>
                <a:latin typeface="+mn-lt"/>
                <a:ea typeface="+mn-ea"/>
                <a:cs typeface="+mn-cs"/>
              </a:rPr>
              <a:t> </a:t>
            </a:r>
            <a:r>
              <a:rPr lang="en-US" altLang="en-US" dirty="0" smtClean="0"/>
              <a:t>is fractured. </a:t>
            </a: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Fractures at joints require special treatment to maintain mobility of the joint. For</a:t>
            </a:r>
            <a:r>
              <a:rPr lang="en-US" sz="1200" kern="1200" baseline="0" dirty="0" smtClean="0">
                <a:solidFill>
                  <a:schemeClr val="tx1"/>
                </a:solidFill>
                <a:effectLst/>
                <a:latin typeface="+mn-lt"/>
                <a:ea typeface="+mn-ea"/>
                <a:cs typeface="+mn-cs"/>
              </a:rPr>
              <a:t> example, a</a:t>
            </a:r>
            <a:r>
              <a:rPr lang="en-US" sz="1200" kern="1200" dirty="0" smtClean="0">
                <a:solidFill>
                  <a:schemeClr val="tx1"/>
                </a:solidFill>
                <a:effectLst/>
                <a:latin typeface="+mn-lt"/>
                <a:ea typeface="+mn-ea"/>
                <a:cs typeface="+mn-cs"/>
              </a:rPr>
              <a:t> cast left on too long on an elbow results in calcification, which causes the bone to remain in the same position. Thus, it is essential that joints stay mobile during the healing process.</a:t>
            </a:r>
          </a:p>
          <a:p>
            <a:pPr eaLnBrk="1" hangingPunct="1">
              <a:spcBef>
                <a:spcPct val="0"/>
              </a:spcBef>
            </a:pPr>
            <a:r>
              <a:rPr lang="en-US" altLang="en-US" dirty="0" smtClean="0"/>
              <a:t>Image source: 2010 </a:t>
            </a:r>
            <a:r>
              <a:rPr lang="en-US" sz="1200" b="0" i="0" kern="1200" dirty="0" smtClean="0">
                <a:solidFill>
                  <a:schemeClr val="tx1"/>
                </a:solidFill>
                <a:effectLst/>
                <a:latin typeface="+mn-lt"/>
                <a:ea typeface="+mn-ea"/>
                <a:cs typeface="+mn-cs"/>
              </a:rPr>
              <a:t>Thomas Zimmermann, Wikimedia Commons </a:t>
            </a:r>
            <a:r>
              <a:rPr lang="en-US" altLang="en-US" dirty="0" smtClean="0"/>
              <a:t>http://commons.wikimedia.org/wiki/Category:X-rays_of_elbow_fractures#mediaviewer/File:Capitulum_humeri_Fraktur_2.jpg</a:t>
            </a:r>
          </a:p>
        </p:txBody>
      </p:sp>
      <p:sp>
        <p:nvSpPr>
          <p:cNvPr id="2867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74D20D9-160A-4801-A544-C83F327D2C83}" type="slidenum">
              <a:rPr lang="en-US" altLang="en-US">
                <a:latin typeface="Arial" panose="020B0604020202020204" pitchFamily="34" charset="0"/>
              </a:rPr>
              <a:pPr eaLnBrk="1" hangingPunct="1">
                <a:spcBef>
                  <a:spcPct val="0"/>
                </a:spcBef>
              </a:pPr>
              <a:t>10</a:t>
            </a:fld>
            <a:endParaRPr lang="en-US" altLang="en-US">
              <a:latin typeface="Arial" panose="020B0604020202020204" pitchFamily="34" charset="0"/>
            </a:endParaRPr>
          </a:p>
        </p:txBody>
      </p:sp>
    </p:spTree>
    <p:extLst>
      <p:ext uri="{BB962C8B-B14F-4D97-AF65-F5344CB8AC3E}">
        <p14:creationId xmlns:p14="http://schemas.microsoft.com/office/powerpoint/2010/main" val="2740377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Location and type of fracture: Is the fracture at a joint? Is the bone in multiple pieces or fragments? Is it dislocated or an open fracture?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Patient age: Elderly patients take longer to heal. Children typically heal more quickly.</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Activity level: For example, bedridden patients heal more slowly and may experience more complications.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Bone quality: Osteoporotic bones heal more slowly. Other vitamin/mineral deficiencies also have negative effects on healing. What is the bone density and condition? Deficiencies might include </a:t>
            </a:r>
            <a:r>
              <a:rPr lang="en-US" sz="1200" kern="1200" dirty="0" err="1" smtClean="0">
                <a:solidFill>
                  <a:schemeClr val="tx1"/>
                </a:solidFill>
                <a:effectLst/>
                <a:latin typeface="+mn-lt"/>
                <a:ea typeface="+mn-ea"/>
                <a:cs typeface="+mn-cs"/>
              </a:rPr>
              <a:t>osteomalacia</a:t>
            </a:r>
            <a:r>
              <a:rPr lang="en-US" sz="1200" kern="1200" dirty="0" smtClean="0">
                <a:solidFill>
                  <a:schemeClr val="tx1"/>
                </a:solidFill>
                <a:effectLst/>
                <a:latin typeface="+mn-lt"/>
                <a:ea typeface="+mn-ea"/>
                <a:cs typeface="+mn-cs"/>
              </a:rPr>
              <a:t>/rickets due to vitamin D deficiency, calcium deficiency and scurvy (caused by vitamin C deficiency).</a:t>
            </a:r>
          </a:p>
          <a:p>
            <a:pPr marL="228600" indent="-228600" eaLnBrk="1" hangingPunct="1">
              <a:spcBef>
                <a:spcPct val="0"/>
              </a:spcBef>
              <a:buFontTx/>
              <a:buAutoNum type="arabicPeriod"/>
            </a:pPr>
            <a:endParaRPr lang="en-US" altLang="en-US" dirty="0" smtClean="0"/>
          </a:p>
        </p:txBody>
      </p:sp>
      <p:sp>
        <p:nvSpPr>
          <p:cNvPr id="2970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BDFE81B-6592-493B-814F-AC73AC03714F}" type="slidenum">
              <a:rPr lang="en-US" altLang="en-US">
                <a:latin typeface="Arial" panose="020B0604020202020204" pitchFamily="34" charset="0"/>
              </a:rPr>
              <a:pPr eaLnBrk="1" hangingPunct="1">
                <a:spcBef>
                  <a:spcPct val="0"/>
                </a:spcBef>
              </a:pPr>
              <a:t>11</a:t>
            </a:fld>
            <a:endParaRPr lang="en-US" altLang="en-US">
              <a:latin typeface="Arial" panose="020B0604020202020204" pitchFamily="34" charset="0"/>
            </a:endParaRPr>
          </a:p>
        </p:txBody>
      </p:sp>
    </p:spTree>
    <p:extLst>
      <p:ext uri="{BB962C8B-B14F-4D97-AF65-F5344CB8AC3E}">
        <p14:creationId xmlns:p14="http://schemas.microsoft.com/office/powerpoint/2010/main" val="533751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Splints, casts and braces are designed to immobilize the broken ends of the bone until the body can heal the fracture</a:t>
            </a:r>
            <a:r>
              <a:rPr lang="en-US" altLang="en-US" baseline="0" dirty="0" smtClean="0"/>
              <a:t> on its own</a:t>
            </a:r>
            <a:r>
              <a:rPr lang="en-US" altLang="en-US" dirty="0" smtClean="0"/>
              <a:t>.</a:t>
            </a:r>
          </a:p>
          <a:p>
            <a:pPr eaLnBrk="1" hangingPunct="1">
              <a:spcBef>
                <a:spcPct val="0"/>
              </a:spcBef>
            </a:pPr>
            <a:r>
              <a:rPr lang="en-US" altLang="en-US" dirty="0" smtClean="0"/>
              <a:t>Image sources:</a:t>
            </a:r>
          </a:p>
          <a:p>
            <a:pPr eaLnBrk="1" hangingPunct="1">
              <a:spcBef>
                <a:spcPct val="0"/>
              </a:spcBef>
            </a:pPr>
            <a:r>
              <a:rPr lang="en-US" altLang="en-US" dirty="0" smtClean="0"/>
              <a:t>(left)</a:t>
            </a:r>
            <a:r>
              <a:rPr lang="en-US" altLang="en-US" baseline="0" dirty="0" smtClean="0"/>
              <a:t> splint: Emergency First Aid http://911emg.com/first-aid-fractures.html</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(upper right-cast)</a:t>
            </a:r>
            <a:r>
              <a:rPr lang="en-US" altLang="en-US" baseline="0" dirty="0" smtClean="0"/>
              <a:t> 2009 </a:t>
            </a:r>
            <a:r>
              <a:rPr lang="en-US" sz="1200" b="0" i="0" kern="1200" dirty="0" err="1" smtClean="0">
                <a:solidFill>
                  <a:schemeClr val="tx1"/>
                </a:solidFill>
                <a:effectLst/>
                <a:latin typeface="+mn-lt"/>
                <a:ea typeface="+mn-ea"/>
                <a:cs typeface="+mn-cs"/>
              </a:rPr>
              <a:t>Enareksi</a:t>
            </a:r>
            <a:r>
              <a:rPr lang="en-US" sz="1200" b="0" i="0" kern="1200" dirty="0" smtClean="0">
                <a:solidFill>
                  <a:schemeClr val="tx1"/>
                </a:solidFill>
                <a:effectLst/>
                <a:latin typeface="+mn-lt"/>
                <a:ea typeface="+mn-ea"/>
                <a:cs typeface="+mn-cs"/>
              </a:rPr>
              <a:t>,</a:t>
            </a:r>
            <a:r>
              <a:rPr lang="en-US" sz="1200" b="0" i="0" kern="1200" baseline="0" dirty="0" smtClean="0">
                <a:solidFill>
                  <a:schemeClr val="tx1"/>
                </a:solidFill>
                <a:effectLst/>
                <a:latin typeface="+mn-lt"/>
                <a:ea typeface="+mn-ea"/>
                <a:cs typeface="+mn-cs"/>
              </a:rPr>
              <a:t> </a:t>
            </a:r>
            <a:r>
              <a:rPr lang="en-US" altLang="en-US" dirty="0" smtClean="0"/>
              <a:t>Wikimedia Commons </a:t>
            </a:r>
            <a:r>
              <a:rPr lang="en-US" altLang="en-US" baseline="0" dirty="0" smtClean="0"/>
              <a:t>http://commons.wikimedia.org/wiki/File:Short_leg_cast.jpg</a:t>
            </a:r>
          </a:p>
          <a:p>
            <a:pPr eaLnBrk="1" hangingPunct="1">
              <a:spcBef>
                <a:spcPct val="0"/>
              </a:spcBef>
            </a:pPr>
            <a:r>
              <a:rPr lang="en-US" altLang="en-US" baseline="0" dirty="0" smtClean="0"/>
              <a:t>(lower right-brace) © Author Megan Ketchum, University of Houston</a:t>
            </a:r>
            <a:endParaRPr lang="en-US" altLang="en-US" dirty="0" smtClean="0"/>
          </a:p>
          <a:p>
            <a:pPr eaLnBrk="1" hangingPunct="1">
              <a:spcBef>
                <a:spcPct val="0"/>
              </a:spcBef>
            </a:pPr>
            <a:r>
              <a:rPr lang="en-US" altLang="en-US" dirty="0" smtClean="0"/>
              <a:t>Show students this inspiring</a:t>
            </a:r>
            <a:r>
              <a:rPr lang="en-US" altLang="en-US" baseline="0" dirty="0" smtClean="0"/>
              <a:t> 3D-printed cast that uses ultrasound to speed bone healing (good image) at: http://www.cnet.com/news/3d-printed-cast-uses-ultrasound-to-speed-healing/ </a:t>
            </a:r>
            <a:endParaRPr lang="en-US" altLang="en-US" dirty="0" smtClean="0"/>
          </a:p>
        </p:txBody>
      </p:sp>
      <p:sp>
        <p:nvSpPr>
          <p:cNvPr id="3072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0EE6B80-7546-4A2C-A13D-F68BB4E9015C}" type="slidenum">
              <a:rPr lang="en-US" altLang="en-US">
                <a:latin typeface="Arial" panose="020B0604020202020204" pitchFamily="34" charset="0"/>
              </a:rPr>
              <a:pPr eaLnBrk="1" hangingPunct="1">
                <a:spcBef>
                  <a:spcPct val="0"/>
                </a:spcBef>
              </a:pPr>
              <a:t>12</a:t>
            </a:fld>
            <a:endParaRPr lang="en-US" altLang="en-US">
              <a:latin typeface="Arial" panose="020B0604020202020204" pitchFamily="34" charset="0"/>
            </a:endParaRPr>
          </a:p>
        </p:txBody>
      </p:sp>
    </p:spTree>
    <p:extLst>
      <p:ext uri="{BB962C8B-B14F-4D97-AF65-F5344CB8AC3E}">
        <p14:creationId xmlns:p14="http://schemas.microsoft.com/office/powerpoint/2010/main" val="7515563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Bolts or screws are inserted into uninjured bone surrounding the fracture. Often used to repair open fractures. </a:t>
            </a:r>
          </a:p>
          <a:p>
            <a:pPr eaLnBrk="1" hangingPunct="1">
              <a:spcBef>
                <a:spcPct val="0"/>
              </a:spcBef>
            </a:pPr>
            <a:r>
              <a:rPr lang="en-US" altLang="en-US" dirty="0" smtClean="0"/>
              <a:t>Holes in the skin require diligent would care to avoid infection. </a:t>
            </a:r>
          </a:p>
          <a:p>
            <a:pPr eaLnBrk="1" hangingPunct="1">
              <a:spcBef>
                <a:spcPct val="0"/>
              </a:spcBef>
            </a:pPr>
            <a:r>
              <a:rPr lang="en-US" altLang="en-US" b="1" dirty="0" smtClean="0"/>
              <a:t>Internal</a:t>
            </a:r>
            <a:r>
              <a:rPr lang="en-US" altLang="en-US" dirty="0" smtClean="0"/>
              <a:t> fixation involves the placement of plates and/or screws on the bone itself, without the external stabilizing device.</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Image sources: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(top) 1999 </a:t>
            </a:r>
            <a:r>
              <a:rPr lang="en-US" sz="1200" b="0" i="0" kern="1200" dirty="0" smtClean="0">
                <a:solidFill>
                  <a:schemeClr val="tx1"/>
                </a:solidFill>
                <a:effectLst/>
                <a:latin typeface="+mn-lt"/>
                <a:ea typeface="+mn-ea"/>
                <a:cs typeface="+mn-cs"/>
              </a:rPr>
              <a:t>Professor </a:t>
            </a:r>
            <a:r>
              <a:rPr lang="en-US" sz="1200" b="0" i="0" kern="1200" dirty="0" err="1" smtClean="0">
                <a:solidFill>
                  <a:schemeClr val="tx1"/>
                </a:solidFill>
                <a:effectLst/>
                <a:latin typeface="+mn-lt"/>
                <a:ea typeface="+mn-ea"/>
                <a:cs typeface="+mn-cs"/>
              </a:rPr>
              <a:t>Mitura</a:t>
            </a:r>
            <a:r>
              <a:rPr lang="en-US" sz="1200" b="0" i="0" kern="1200" dirty="0" smtClean="0">
                <a:solidFill>
                  <a:schemeClr val="tx1"/>
                </a:solidFill>
                <a:effectLst/>
                <a:latin typeface="+mn-lt"/>
                <a:ea typeface="+mn-ea"/>
                <a:cs typeface="+mn-cs"/>
              </a:rPr>
              <a:t> of the Technical University of Lodz, Poland, Wikimedia</a:t>
            </a:r>
            <a:r>
              <a:rPr lang="en-US" sz="1200" b="0" i="0" kern="1200" baseline="0" dirty="0" smtClean="0">
                <a:solidFill>
                  <a:schemeClr val="tx1"/>
                </a:solidFill>
                <a:effectLst/>
                <a:latin typeface="+mn-lt"/>
                <a:ea typeface="+mn-ea"/>
                <a:cs typeface="+mn-cs"/>
              </a:rPr>
              <a:t> Commons </a:t>
            </a:r>
          </a:p>
          <a:p>
            <a:pPr marL="0" marR="0" indent="0" algn="l" defTabSz="914400" rtl="0" eaLnBrk="1" fontAlgn="base" latinLnBrk="0" hangingPunct="1">
              <a:lnSpc>
                <a:spcPct val="100000"/>
              </a:lnSpc>
              <a:spcBef>
                <a:spcPct val="0"/>
              </a:spcBef>
              <a:spcAft>
                <a:spcPct val="0"/>
              </a:spcAft>
              <a:buClrTx/>
              <a:buSzTx/>
              <a:buFontTx/>
              <a:buNone/>
              <a:tabLst/>
              <a:defRPr/>
            </a:pPr>
            <a:r>
              <a:rPr lang="en-US" sz="1200" b="0" i="0" kern="1200" dirty="0" smtClean="0">
                <a:solidFill>
                  <a:schemeClr val="tx1"/>
                </a:solidFill>
                <a:effectLst/>
                <a:latin typeface="+mn-lt"/>
                <a:ea typeface="+mn-ea"/>
                <a:cs typeface="+mn-cs"/>
              </a:rPr>
              <a:t>http://commons.wikimedia.org/wiki/File:Skeletal_arm_showing_diamond_coated_steel_pins_stabilising_broken_bones_by_connecting_them_to_steel_splints._(9672239256).jpg</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(bottom-forearm &amp; hand) 2006</a:t>
            </a:r>
            <a:r>
              <a:rPr lang="en-US" altLang="en-US" baseline="0" dirty="0" smtClean="0"/>
              <a:t> </a:t>
            </a:r>
            <a:r>
              <a:rPr lang="en-US" sz="1200" b="0" i="0" kern="1200" dirty="0" err="1" smtClean="0">
                <a:solidFill>
                  <a:schemeClr val="tx1"/>
                </a:solidFill>
                <a:effectLst/>
                <a:latin typeface="+mn-lt"/>
                <a:ea typeface="+mn-ea"/>
                <a:cs typeface="+mn-cs"/>
              </a:rPr>
              <a:t>Dekkanar</a:t>
            </a:r>
            <a:r>
              <a:rPr lang="en-US" altLang="en-US" dirty="0" smtClean="0"/>
              <a:t>, Wikimedia Commons http://commons.wikimedia.org/wiki/File:External_Fixator.JPG</a:t>
            </a:r>
          </a:p>
        </p:txBody>
      </p:sp>
      <p:sp>
        <p:nvSpPr>
          <p:cNvPr id="3174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61EFE9D-9F24-4DE5-B367-C5C8865F1825}" type="slidenum">
              <a:rPr lang="en-US" altLang="en-US">
                <a:latin typeface="Arial" panose="020B0604020202020204" pitchFamily="34" charset="0"/>
              </a:rPr>
              <a:pPr eaLnBrk="1" hangingPunct="1">
                <a:spcBef>
                  <a:spcPct val="0"/>
                </a:spcBef>
              </a:pPr>
              <a:t>13</a:t>
            </a:fld>
            <a:endParaRPr lang="en-US" altLang="en-US">
              <a:latin typeface="Arial" panose="020B0604020202020204" pitchFamily="34" charset="0"/>
            </a:endParaRPr>
          </a:p>
        </p:txBody>
      </p:sp>
    </p:spTree>
    <p:extLst>
      <p:ext uri="{BB962C8B-B14F-4D97-AF65-F5344CB8AC3E}">
        <p14:creationId xmlns:p14="http://schemas.microsoft.com/office/powerpoint/2010/main" val="37379324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Internal fixation – nothing protrudes through the skin</a:t>
            </a:r>
          </a:p>
          <a:p>
            <a:pPr eaLnBrk="1" hangingPunct="1">
              <a:spcBef>
                <a:spcPct val="0"/>
              </a:spcBef>
            </a:pPr>
            <a:r>
              <a:rPr lang="en-US" altLang="en-US" dirty="0" smtClean="0"/>
              <a:t>External fixation – part of the stabilizing device is outside the skin;</a:t>
            </a:r>
            <a:r>
              <a:rPr lang="en-US" altLang="en-US" baseline="0" dirty="0" smtClean="0"/>
              <a:t> t</a:t>
            </a:r>
            <a:r>
              <a:rPr lang="en-US" altLang="en-US" dirty="0" smtClean="0"/>
              <a:t>he circular fixator can also be used to lengthen bones.</a:t>
            </a:r>
          </a:p>
          <a:p>
            <a:pPr eaLnBrk="1" hangingPunct="1">
              <a:spcBef>
                <a:spcPct val="0"/>
              </a:spcBef>
            </a:pPr>
            <a:r>
              <a:rPr lang="en-US" altLang="en-US" dirty="0" smtClean="0"/>
              <a:t>Biomedical engineers design these types of devices that are used in surgical bone repair.</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Image sources:</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(top-left) 2008, National Institutes of Health, Wikimedia Commons http://commons.wikimedia.org/wiki/File:LUMBAR_INSTRUMENTATION.JPG</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(bottom-left)</a:t>
            </a:r>
            <a:r>
              <a:rPr lang="en-US" altLang="en-US" baseline="0" dirty="0" smtClean="0"/>
              <a:t> 2011 </a:t>
            </a:r>
            <a:r>
              <a:rPr lang="en-US" altLang="en-US" baseline="0" dirty="0" err="1" smtClean="0"/>
              <a:t>Nevit</a:t>
            </a:r>
            <a:r>
              <a:rPr lang="en-US" altLang="en-US" baseline="0" dirty="0" smtClean="0"/>
              <a:t> </a:t>
            </a:r>
            <a:r>
              <a:rPr lang="en-US" altLang="en-US" baseline="0" dirty="0" err="1" smtClean="0"/>
              <a:t>Dilmen</a:t>
            </a:r>
            <a:r>
              <a:rPr lang="en-US" altLang="en-US" baseline="0" dirty="0" smtClean="0"/>
              <a:t>, Wikimedia Commons http://commons.wikimedia.org/wiki/File:Medical_X-Ray_imaging_IPV05_nevit.jpg</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(top-right)</a:t>
            </a:r>
            <a:r>
              <a:rPr lang="en-US" altLang="en-US" baseline="0" dirty="0" smtClean="0"/>
              <a:t> 2005 </a:t>
            </a:r>
            <a:r>
              <a:rPr lang="en-US" sz="1200" b="0" i="0" kern="1200" dirty="0" err="1" smtClean="0">
                <a:solidFill>
                  <a:schemeClr val="tx1"/>
                </a:solidFill>
                <a:effectLst/>
                <a:latin typeface="+mn-lt"/>
                <a:ea typeface="+mn-ea"/>
                <a:cs typeface="+mn-cs"/>
              </a:rPr>
              <a:t>liegt</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vor</a:t>
            </a:r>
            <a:r>
              <a:rPr lang="en-US" sz="1200" b="0" i="0" kern="1200" dirty="0" smtClean="0">
                <a:solidFill>
                  <a:schemeClr val="tx1"/>
                </a:solidFill>
                <a:effectLst/>
                <a:latin typeface="+mn-lt"/>
                <a:ea typeface="+mn-ea"/>
                <a:cs typeface="+mn-cs"/>
              </a:rPr>
              <a:t> </a:t>
            </a:r>
            <a:r>
              <a:rPr lang="en-US" altLang="en-US" baseline="0" dirty="0" smtClean="0"/>
              <a:t>Wikimedia Commons http://commons.wikimedia.org/wiki/File:Gelenkfix.jpg</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(bottom-right)</a:t>
            </a:r>
            <a:r>
              <a:rPr lang="en-US" altLang="en-US" baseline="0" dirty="0" smtClean="0"/>
              <a:t> 2011 </a:t>
            </a:r>
            <a:r>
              <a:rPr lang="en-US" altLang="en-US" baseline="0" dirty="0" err="1" smtClean="0"/>
              <a:t>Nevit</a:t>
            </a:r>
            <a:r>
              <a:rPr lang="en-US" altLang="en-US" baseline="0" dirty="0" smtClean="0"/>
              <a:t> </a:t>
            </a:r>
            <a:r>
              <a:rPr lang="en-US" altLang="en-US" baseline="0" dirty="0" err="1" smtClean="0"/>
              <a:t>Dilmen</a:t>
            </a:r>
            <a:r>
              <a:rPr lang="en-US" altLang="en-US" baseline="0" dirty="0" smtClean="0"/>
              <a:t>, Wikimedia Commons http://commons.wikimedia.org/wiki/File:Medical_X-Ray_imaging_OEN06_nevit.jpg</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Show</a:t>
            </a:r>
            <a:r>
              <a:rPr lang="en-US" altLang="en-US" baseline="0" dirty="0" smtClean="0"/>
              <a:t> a video on leg lengthening (external fixation) and how it works at: https://www.youtube.com/watch?v=s1tp-ZoQSoE</a:t>
            </a:r>
            <a:endParaRPr lang="en-US" altLang="en-US" dirty="0" smtClean="0"/>
          </a:p>
        </p:txBody>
      </p:sp>
      <p:sp>
        <p:nvSpPr>
          <p:cNvPr id="3277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5533033-1F74-4E6F-A1F8-FCD8B79DB16D}" type="slidenum">
              <a:rPr lang="en-US" altLang="en-US">
                <a:latin typeface="Arial" panose="020B0604020202020204" pitchFamily="34" charset="0"/>
              </a:rPr>
              <a:pPr eaLnBrk="1" hangingPunct="1">
                <a:spcBef>
                  <a:spcPct val="0"/>
                </a:spcBef>
              </a:pPr>
              <a:t>14</a:t>
            </a:fld>
            <a:endParaRPr lang="en-US" altLang="en-US">
              <a:latin typeface="Arial" panose="020B0604020202020204" pitchFamily="34" charset="0"/>
            </a:endParaRPr>
          </a:p>
        </p:txBody>
      </p:sp>
    </p:spTree>
    <p:extLst>
      <p:ext uri="{BB962C8B-B14F-4D97-AF65-F5344CB8AC3E}">
        <p14:creationId xmlns:p14="http://schemas.microsoft.com/office/powerpoint/2010/main" val="345881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source: Microsoft clipart: http://office.microsoft.com/en-us/images/results.aspx?qu=cast&amp;ex=1#ai:MP900426551|mt:2|</a:t>
            </a:r>
            <a:endParaRPr lang="en-US" dirty="0"/>
          </a:p>
        </p:txBody>
      </p:sp>
      <p:sp>
        <p:nvSpPr>
          <p:cNvPr id="4" name="Slide Number Placeholder 3"/>
          <p:cNvSpPr>
            <a:spLocks noGrp="1"/>
          </p:cNvSpPr>
          <p:nvPr>
            <p:ph type="sldNum" sz="quarter" idx="10"/>
          </p:nvPr>
        </p:nvSpPr>
        <p:spPr/>
        <p:txBody>
          <a:bodyPr/>
          <a:lstStyle/>
          <a:p>
            <a:fld id="{4757149C-07DC-47A5-B4D5-C0AAE96FAD8D}" type="slidenum">
              <a:rPr lang="en-US" altLang="en-US" smtClean="0"/>
              <a:pPr/>
              <a:t>15</a:t>
            </a:fld>
            <a:endParaRPr lang="en-US" altLang="en-US"/>
          </a:p>
        </p:txBody>
      </p:sp>
    </p:spTree>
    <p:extLst>
      <p:ext uri="{BB962C8B-B14F-4D97-AF65-F5344CB8AC3E}">
        <p14:creationId xmlns:p14="http://schemas.microsoft.com/office/powerpoint/2010/main" val="3608524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 typeface="Arial" panose="020B0604020202020204" pitchFamily="34" charset="0"/>
              <a:buChar char="•"/>
            </a:pPr>
            <a:r>
              <a:rPr lang="en-US" altLang="en-US" dirty="0" smtClean="0"/>
              <a:t>A fracture not only breaks the bone, but also severs nerves and blood vessels, which causes blood to accumulate around the injury site, creating a hematoma (blood clot). </a:t>
            </a:r>
          </a:p>
          <a:p>
            <a:pPr marL="171450" indent="-171450" eaLnBrk="1" hangingPunct="1">
              <a:spcBef>
                <a:spcPct val="0"/>
              </a:spcBef>
              <a:buFont typeface="Arial" panose="020B0604020202020204" pitchFamily="34" charset="0"/>
              <a:buChar char="•"/>
            </a:pPr>
            <a:r>
              <a:rPr lang="en-US" altLang="en-US" dirty="0" smtClean="0"/>
              <a:t>The blood in the hematoma is gradually replaced by fibrocartilage tissue (called a callus) that holds the ends of the broken bone together and helps hold them in place while internal pathways of new blood vessels reform.</a:t>
            </a:r>
          </a:p>
          <a:p>
            <a:pPr marL="171450" indent="-171450" eaLnBrk="1" hangingPunct="1">
              <a:spcBef>
                <a:spcPct val="0"/>
              </a:spcBef>
              <a:buFont typeface="Arial" panose="020B0604020202020204" pitchFamily="34" charset="0"/>
              <a:buChar char="•"/>
            </a:pPr>
            <a:r>
              <a:rPr lang="en-US" altLang="en-US" dirty="0" smtClean="0"/>
              <a:t>The soft fibrocartilage tissues are gradually replaced by new bone matrix as the osteoblasts have time to secrete new minerals that harden into bone.</a:t>
            </a:r>
          </a:p>
          <a:p>
            <a:pPr marL="171450" indent="-171450" eaLnBrk="1" hangingPunct="1">
              <a:spcBef>
                <a:spcPct val="0"/>
              </a:spcBef>
              <a:buFont typeface="Arial" panose="020B0604020202020204" pitchFamily="34" charset="0"/>
              <a:buChar char="•"/>
            </a:pPr>
            <a:r>
              <a:rPr lang="en-US" altLang="en-US" dirty="0" smtClean="0"/>
              <a:t>The excess bone of the callus is gradually dissolved in a process called remodeling until the bone more closely resembles its original form</a:t>
            </a:r>
          </a:p>
          <a:p>
            <a:pPr marL="0" indent="0" eaLnBrk="1" hangingPunct="1">
              <a:spcBef>
                <a:spcPct val="0"/>
              </a:spcBef>
              <a:buFont typeface="Arial" panose="020B0604020202020204" pitchFamily="34" charset="0"/>
              <a:buNone/>
            </a:pPr>
            <a:r>
              <a:rPr lang="en-US" altLang="en-US" dirty="0" smtClean="0"/>
              <a:t>Image source: 2013 </a:t>
            </a:r>
            <a:r>
              <a:rPr lang="en-US" altLang="en-US" dirty="0" err="1" smtClean="0"/>
              <a:t>OpenStax</a:t>
            </a:r>
            <a:r>
              <a:rPr lang="en-US" altLang="en-US" dirty="0" smtClean="0"/>
              <a:t> College, Wikimedia Commons http://commons.wikimedia.org/wiki/File:613_Stages_of_Fracture_Repair.jpg</a:t>
            </a:r>
          </a:p>
        </p:txBody>
      </p:sp>
      <p:sp>
        <p:nvSpPr>
          <p:cNvPr id="2048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06F14A1-5018-48C6-84A0-3291323E0DE8}" type="slidenum">
              <a:rPr lang="en-US" altLang="en-US">
                <a:latin typeface="Arial" panose="020B0604020202020204" pitchFamily="34" charset="0"/>
              </a:rPr>
              <a:pPr eaLnBrk="1" hangingPunct="1">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592421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As the days post-fracture increase, the formation of the callus around the fracture site becomes visible.</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Image source: </a:t>
            </a:r>
            <a:r>
              <a:rPr lang="en-US" sz="1200" kern="1200" dirty="0" smtClean="0">
                <a:solidFill>
                  <a:schemeClr val="tx1"/>
                </a:solidFill>
                <a:latin typeface="+mn-lt"/>
                <a:ea typeface="+mn-ea"/>
                <a:cs typeface="+mn-cs"/>
              </a:rPr>
              <a:t>M. </a:t>
            </a:r>
            <a:r>
              <a:rPr lang="en-US" sz="1200" kern="1200" dirty="0" err="1" smtClean="0">
                <a:solidFill>
                  <a:schemeClr val="tx1"/>
                </a:solidFill>
                <a:latin typeface="+mn-lt"/>
                <a:ea typeface="+mn-ea"/>
                <a:cs typeface="+mn-cs"/>
              </a:rPr>
              <a:t>Wullschleger</a:t>
            </a:r>
            <a:r>
              <a:rPr lang="en-US" sz="1200" kern="1200" dirty="0" smtClean="0">
                <a:solidFill>
                  <a:schemeClr val="tx1"/>
                </a:solidFill>
                <a:latin typeface="+mn-lt"/>
                <a:ea typeface="+mn-ea"/>
                <a:cs typeface="+mn-cs"/>
              </a:rPr>
              <a:t>, R. </a:t>
            </a:r>
            <a:r>
              <a:rPr lang="en-US" sz="1200" kern="1200" dirty="0" err="1" smtClean="0">
                <a:solidFill>
                  <a:schemeClr val="tx1"/>
                </a:solidFill>
                <a:latin typeface="+mn-lt"/>
                <a:ea typeface="+mn-ea"/>
                <a:cs typeface="+mn-cs"/>
              </a:rPr>
              <a:t>Steck</a:t>
            </a:r>
            <a:r>
              <a:rPr lang="en-US" sz="1200" kern="1200" dirty="0" smtClean="0">
                <a:solidFill>
                  <a:schemeClr val="tx1"/>
                </a:solidFill>
                <a:latin typeface="+mn-lt"/>
                <a:ea typeface="+mn-ea"/>
                <a:cs typeface="+mn-cs"/>
              </a:rPr>
              <a:t>, R. </a:t>
            </a:r>
            <a:r>
              <a:rPr lang="en-US" sz="1200" kern="1200" dirty="0" err="1" smtClean="0">
                <a:solidFill>
                  <a:schemeClr val="tx1"/>
                </a:solidFill>
                <a:latin typeface="+mn-lt"/>
                <a:ea typeface="+mn-ea"/>
                <a:cs typeface="+mn-cs"/>
              </a:rPr>
              <a:t>Matthys</a:t>
            </a:r>
            <a:r>
              <a:rPr lang="en-US" sz="1200" kern="1200" dirty="0" smtClean="0">
                <a:solidFill>
                  <a:schemeClr val="tx1"/>
                </a:solidFill>
                <a:latin typeface="+mn-lt"/>
                <a:ea typeface="+mn-ea"/>
                <a:cs typeface="+mn-cs"/>
              </a:rPr>
              <a:t>, J. Webster, M. Woodruff, D. </a:t>
            </a:r>
            <a:r>
              <a:rPr lang="en-US" sz="1200" kern="1200" dirty="0" err="1" smtClean="0">
                <a:solidFill>
                  <a:schemeClr val="tx1"/>
                </a:solidFill>
                <a:latin typeface="+mn-lt"/>
                <a:ea typeface="+mn-ea"/>
                <a:cs typeface="+mn-cs"/>
              </a:rPr>
              <a:t>Epari</a:t>
            </a:r>
            <a:r>
              <a:rPr lang="en-US" sz="1200" kern="1200" dirty="0" smtClean="0">
                <a:solidFill>
                  <a:schemeClr val="tx1"/>
                </a:solidFill>
                <a:latin typeface="+mn-lt"/>
                <a:ea typeface="+mn-ea"/>
                <a:cs typeface="+mn-cs"/>
              </a:rPr>
              <a:t>, K. Ito and M. </a:t>
            </a:r>
            <a:r>
              <a:rPr lang="en-US" sz="1200" kern="1200" dirty="0" err="1" smtClean="0">
                <a:solidFill>
                  <a:schemeClr val="tx1"/>
                </a:solidFill>
                <a:latin typeface="+mn-lt"/>
                <a:ea typeface="+mn-ea"/>
                <a:cs typeface="+mn-cs"/>
              </a:rPr>
              <a:t>Schuetz</a:t>
            </a:r>
            <a:r>
              <a:rPr lang="en-US" sz="1200" kern="1200" dirty="0" smtClean="0">
                <a:solidFill>
                  <a:schemeClr val="tx1"/>
                </a:solidFill>
                <a:latin typeface="+mn-lt"/>
                <a:ea typeface="+mn-ea"/>
                <a:cs typeface="+mn-cs"/>
              </a:rPr>
              <a:t>, "A New Model to Study Healing of a Complex Femur Fracture with Concurrent Soft Tissue Injury in Sheep," </a:t>
            </a:r>
            <a:r>
              <a:rPr lang="en-US" sz="1200" i="1" kern="1200" dirty="0" smtClean="0">
                <a:solidFill>
                  <a:schemeClr val="tx1"/>
                </a:solidFill>
                <a:latin typeface="+mn-lt"/>
                <a:ea typeface="+mn-ea"/>
                <a:cs typeface="+mn-cs"/>
              </a:rPr>
              <a:t>Open Journal of Orthopedics</a:t>
            </a:r>
            <a:r>
              <a:rPr lang="en-US" sz="1200" i="0" kern="1200" dirty="0" smtClean="0">
                <a:solidFill>
                  <a:schemeClr val="tx1"/>
                </a:solidFill>
                <a:latin typeface="+mn-lt"/>
                <a:ea typeface="+mn-ea"/>
                <a:cs typeface="+mn-cs"/>
              </a:rPr>
              <a:t>, Vol. 3 No. 2, 2013, pp. 62-68. </a:t>
            </a:r>
            <a:r>
              <a:rPr lang="en-US" sz="1200" i="0" kern="1200" dirty="0" err="1" smtClean="0">
                <a:solidFill>
                  <a:schemeClr val="tx1"/>
                </a:solidFill>
                <a:latin typeface="+mn-lt"/>
                <a:ea typeface="+mn-ea"/>
                <a:cs typeface="+mn-cs"/>
              </a:rPr>
              <a:t>doi</a:t>
            </a:r>
            <a:r>
              <a:rPr lang="en-US" sz="1200" i="0" kern="1200" dirty="0" smtClean="0">
                <a:solidFill>
                  <a:schemeClr val="tx1"/>
                </a:solidFill>
                <a:latin typeface="+mn-lt"/>
                <a:ea typeface="+mn-ea"/>
                <a:cs typeface="+mn-cs"/>
              </a:rPr>
              <a:t>: </a:t>
            </a:r>
            <a:r>
              <a:rPr lang="en-US" sz="1200" i="0" kern="1200" dirty="0" smtClean="0">
                <a:solidFill>
                  <a:schemeClr val="tx1"/>
                </a:solidFill>
                <a:latin typeface="+mn-lt"/>
                <a:ea typeface="+mn-ea"/>
                <a:cs typeface="+mn-cs"/>
                <a:hlinkClick r:id="rId3"/>
              </a:rPr>
              <a:t>10.4236/ojo.2013.32012</a:t>
            </a:r>
            <a:endParaRPr lang="en-US" altLang="en-US" dirty="0" smtClean="0"/>
          </a:p>
        </p:txBody>
      </p:sp>
      <p:sp>
        <p:nvSpPr>
          <p:cNvPr id="2150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808A195-CF72-43EC-81FB-F46201F7C1BB}" type="slidenum">
              <a:rPr lang="en-US" altLang="en-US">
                <a:latin typeface="Arial" panose="020B0604020202020204" pitchFamily="34" charset="0"/>
              </a:rPr>
              <a:pPr eaLnBrk="1" hangingPunct="1">
                <a:spcBef>
                  <a:spcPct val="0"/>
                </a:spcBef>
              </a:pPr>
              <a:t>3</a:t>
            </a:fld>
            <a:endParaRPr lang="en-US" altLang="en-US">
              <a:latin typeface="Arial" panose="020B0604020202020204" pitchFamily="34" charset="0"/>
            </a:endParaRPr>
          </a:p>
        </p:txBody>
      </p:sp>
    </p:spTree>
    <p:extLst>
      <p:ext uri="{BB962C8B-B14F-4D97-AF65-F5344CB8AC3E}">
        <p14:creationId xmlns:p14="http://schemas.microsoft.com/office/powerpoint/2010/main" val="1441606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buFont typeface="Arial" panose="020B0604020202020204" pitchFamily="34" charset="0"/>
              <a:buChar char="•"/>
            </a:pPr>
            <a:r>
              <a:rPr lang="en-US" altLang="en-US" dirty="0" smtClean="0"/>
              <a:t>Transverse -  A fracture at a right angle to the bone’s long axis. </a:t>
            </a:r>
            <a:r>
              <a:rPr lang="en-US" sz="1200" kern="1200" dirty="0" smtClean="0">
                <a:solidFill>
                  <a:schemeClr val="tx1"/>
                </a:solidFill>
                <a:effectLst/>
                <a:latin typeface="+mn-lt"/>
                <a:ea typeface="+mn-ea"/>
                <a:cs typeface="+mn-cs"/>
              </a:rPr>
              <a:t>A fracture straight across the bone, usually the result of sharp, direct blows or stress fractures caused by prolonged running.</a:t>
            </a:r>
          </a:p>
          <a:p>
            <a:pPr marL="228600" indent="-228600" eaLnBrk="1" hangingPunct="1">
              <a:spcBef>
                <a:spcPct val="0"/>
              </a:spcBef>
              <a:buFont typeface="Arial" panose="020B0604020202020204" pitchFamily="34" charset="0"/>
              <a:buChar char="•"/>
            </a:pPr>
            <a:r>
              <a:rPr lang="en-US" altLang="en-US" dirty="0" smtClean="0"/>
              <a:t>Oblique – </a:t>
            </a:r>
            <a:r>
              <a:rPr lang="en-US" sz="1200" kern="1200" dirty="0" smtClean="0">
                <a:solidFill>
                  <a:schemeClr val="tx1"/>
                </a:solidFill>
                <a:effectLst/>
                <a:latin typeface="+mn-lt"/>
                <a:ea typeface="+mn-ea"/>
                <a:cs typeface="+mn-cs"/>
              </a:rPr>
              <a:t>A fracture that is diagonal to the bone’s long axis,</a:t>
            </a:r>
            <a:r>
              <a:rPr lang="en-US" sz="1200" kern="1200" baseline="0" dirty="0" smtClean="0">
                <a:solidFill>
                  <a:schemeClr val="tx1"/>
                </a:solidFill>
                <a:effectLst/>
                <a:latin typeface="+mn-lt"/>
                <a:ea typeface="+mn-ea"/>
                <a:cs typeface="+mn-cs"/>
              </a:rPr>
              <a:t> often with a</a:t>
            </a:r>
            <a:r>
              <a:rPr lang="en-US" altLang="en-US" dirty="0" smtClean="0"/>
              <a:t> has a curved or sloped angle.</a:t>
            </a:r>
          </a:p>
          <a:p>
            <a:pPr marL="228600" marR="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altLang="en-US" dirty="0" smtClean="0"/>
              <a:t>Spiral – (aka torsion fracture) </a:t>
            </a:r>
            <a:r>
              <a:rPr lang="en-US" sz="1200" kern="1200" dirty="0" smtClean="0">
                <a:solidFill>
                  <a:schemeClr val="tx1"/>
                </a:solidFill>
                <a:effectLst/>
                <a:latin typeface="+mn-lt"/>
                <a:ea typeface="+mn-ea"/>
                <a:cs typeface="+mn-cs"/>
              </a:rPr>
              <a:t>A fracture in which part of the bone has been twisted.  Often </a:t>
            </a:r>
            <a:r>
              <a:rPr lang="en-US" altLang="en-US" dirty="0" smtClean="0"/>
              <a:t>caused by a twisting motion or force, such as planting your foot while the rest of your leg keeps twisting.</a:t>
            </a:r>
          </a:p>
          <a:p>
            <a:pPr marL="228600" marR="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altLang="en-US" dirty="0" smtClean="0"/>
              <a:t>Comminuted – </a:t>
            </a:r>
            <a:r>
              <a:rPr lang="en-US" sz="1200" kern="1200" dirty="0" smtClean="0">
                <a:solidFill>
                  <a:schemeClr val="tx1"/>
                </a:solidFill>
                <a:effectLst/>
                <a:latin typeface="+mn-lt"/>
                <a:ea typeface="+mn-ea"/>
                <a:cs typeface="+mn-cs"/>
              </a:rPr>
              <a:t>A fracture in which the bone is broken into several pieces.</a:t>
            </a:r>
          </a:p>
          <a:p>
            <a:pPr marL="228600" marR="0" indent="-228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altLang="en-US" dirty="0" smtClean="0"/>
              <a:t>Avulsion – </a:t>
            </a:r>
            <a:r>
              <a:rPr lang="en-US" sz="1200" kern="1200" dirty="0" smtClean="0">
                <a:solidFill>
                  <a:schemeClr val="tx1"/>
                </a:solidFill>
                <a:effectLst/>
                <a:latin typeface="+mn-lt"/>
                <a:ea typeface="+mn-ea"/>
                <a:cs typeface="+mn-cs"/>
              </a:rPr>
              <a:t>A fracture in which part of the bone is separated from its main part. </a:t>
            </a:r>
            <a:endParaRPr lang="en-US" altLang="en-US" dirty="0" smtClean="0"/>
          </a:p>
          <a:p>
            <a:pPr marL="228600" indent="-228600" eaLnBrk="1" hangingPunct="1">
              <a:spcBef>
                <a:spcPct val="0"/>
              </a:spcBef>
              <a:buFont typeface="Arial" panose="020B0604020202020204" pitchFamily="34" charset="0"/>
              <a:buChar char="•"/>
            </a:pPr>
            <a:r>
              <a:rPr lang="en-US" altLang="en-US" dirty="0" smtClean="0"/>
              <a:t>Impacted – </a:t>
            </a:r>
            <a:r>
              <a:rPr lang="en-US" sz="1200" kern="1200" dirty="0" smtClean="0">
                <a:solidFill>
                  <a:schemeClr val="tx1"/>
                </a:solidFill>
                <a:effectLst/>
                <a:latin typeface="+mn-lt"/>
                <a:ea typeface="+mn-ea"/>
                <a:cs typeface="+mn-cs"/>
              </a:rPr>
              <a:t>A fracture in which bone fragments have been driven into each other.</a:t>
            </a:r>
            <a:endParaRPr lang="en-US" altLang="en-US" dirty="0" smtClean="0"/>
          </a:p>
          <a:p>
            <a:pPr marL="228600" indent="-228600" eaLnBrk="1" hangingPunct="1">
              <a:spcBef>
                <a:spcPct val="0"/>
              </a:spcBef>
              <a:buFont typeface="Arial" panose="020B0604020202020204" pitchFamily="34" charset="0"/>
              <a:buChar char="•"/>
            </a:pPr>
            <a:r>
              <a:rPr lang="en-US" altLang="en-US" dirty="0" smtClean="0"/>
              <a:t>Fissure – </a:t>
            </a:r>
            <a:r>
              <a:rPr lang="en-US" sz="1200" kern="1200" dirty="0" smtClean="0">
                <a:solidFill>
                  <a:schemeClr val="tx1"/>
                </a:solidFill>
                <a:effectLst/>
                <a:latin typeface="+mn-lt"/>
                <a:ea typeface="+mn-ea"/>
                <a:cs typeface="+mn-cs"/>
              </a:rPr>
              <a:t>An incomplete fracture in which the crack is only in the outer bone layer.</a:t>
            </a:r>
            <a:endParaRPr lang="en-US" altLang="en-US" dirty="0" smtClean="0"/>
          </a:p>
          <a:p>
            <a:pPr marL="228600" indent="-228600" eaLnBrk="1" hangingPunct="1">
              <a:spcBef>
                <a:spcPct val="0"/>
              </a:spcBef>
              <a:buFont typeface="Arial" panose="020B0604020202020204" pitchFamily="34" charset="0"/>
              <a:buChar char="•"/>
            </a:pPr>
            <a:r>
              <a:rPr lang="en-US" altLang="en-US" dirty="0" smtClean="0"/>
              <a:t>Greenstick – </a:t>
            </a:r>
            <a:r>
              <a:rPr lang="en-US" sz="1200" kern="1200" dirty="0" smtClean="0">
                <a:solidFill>
                  <a:schemeClr val="tx1"/>
                </a:solidFill>
                <a:effectLst/>
                <a:latin typeface="+mn-lt"/>
                <a:ea typeface="+mn-ea"/>
                <a:cs typeface="+mn-cs"/>
              </a:rPr>
              <a:t>A fracture in which only one side of the bone is broken. The bone usually has a bend to it and the fracture is located at the outside of the bend.</a:t>
            </a:r>
            <a:r>
              <a:rPr lang="en-US" altLang="en-US" dirty="0" smtClean="0"/>
              <a:t> Considered</a:t>
            </a:r>
            <a:r>
              <a:rPr lang="en-US" altLang="en-US" baseline="0" dirty="0" smtClean="0"/>
              <a:t> an i</a:t>
            </a:r>
            <a:r>
              <a:rPr lang="en-US" altLang="en-US" dirty="0" smtClean="0"/>
              <a:t>ncomplete fracture in which the bone is bent; occurs most often in children because their bones are not yet as hard as adult bones. </a:t>
            </a:r>
          </a:p>
          <a:p>
            <a:pPr marL="0" indent="0" eaLnBrk="1" hangingPunct="1">
              <a:spcBef>
                <a:spcPct val="0"/>
              </a:spcBef>
              <a:buFontTx/>
              <a:buNone/>
            </a:pPr>
            <a:r>
              <a:rPr lang="en-US" altLang="en-US" dirty="0" smtClean="0"/>
              <a:t>Image source: A</a:t>
            </a:r>
            <a:r>
              <a:rPr lang="en-US" sz="1200" kern="1200" dirty="0" smtClean="0">
                <a:solidFill>
                  <a:schemeClr val="tx1"/>
                </a:solidFill>
                <a:effectLst/>
                <a:latin typeface="+mn-lt"/>
                <a:ea typeface="+mn-ea"/>
                <a:cs typeface="+mn-cs"/>
              </a:rPr>
              <a:t>SU Ask A Biologist </a:t>
            </a:r>
            <a:r>
              <a:rPr lang="en-US" sz="1200" u="sng" kern="1200" dirty="0" smtClean="0">
                <a:solidFill>
                  <a:schemeClr val="tx1"/>
                </a:solidFill>
                <a:effectLst/>
                <a:latin typeface="+mn-lt"/>
                <a:ea typeface="+mn-ea"/>
                <a:cs typeface="+mn-cs"/>
                <a:hlinkClick r:id="rId3"/>
              </a:rPr>
              <a:t>http://askabiologist.asu.edu/how-bone-breaks</a:t>
            </a:r>
            <a:r>
              <a:rPr lang="en-US" sz="1200" u="sng"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(Creative Commons)</a:t>
            </a:r>
            <a:endParaRPr lang="en-US" altLang="en-US" dirty="0" smtClean="0"/>
          </a:p>
        </p:txBody>
      </p:sp>
      <p:sp>
        <p:nvSpPr>
          <p:cNvPr id="2253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E8A76CB0-E8D1-4BB3-BBCF-597BD73C55DA}" type="slidenum">
              <a:rPr lang="en-US" altLang="en-US">
                <a:latin typeface="Arial" panose="020B0604020202020204" pitchFamily="34" charset="0"/>
              </a:rPr>
              <a:pPr eaLnBrk="1" hangingPunct="1">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3956507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X-ray image of </a:t>
            </a:r>
            <a:r>
              <a:rPr lang="en-US" sz="1200" b="0" i="0" kern="1200" dirty="0" smtClean="0">
                <a:solidFill>
                  <a:schemeClr val="tx1"/>
                </a:solidFill>
                <a:effectLst/>
                <a:latin typeface="+mn-lt"/>
                <a:ea typeface="+mn-ea"/>
                <a:cs typeface="+mn-cs"/>
              </a:rPr>
              <a:t>a transverse fracture of the middle-third of the right </a:t>
            </a:r>
            <a:r>
              <a:rPr lang="en-US" sz="1200" b="0" i="0" kern="1200" dirty="0" err="1" smtClean="0">
                <a:solidFill>
                  <a:schemeClr val="tx1"/>
                </a:solidFill>
                <a:effectLst/>
                <a:latin typeface="+mn-lt"/>
                <a:ea typeface="+mn-ea"/>
                <a:cs typeface="+mn-cs"/>
              </a:rPr>
              <a:t>humerus</a:t>
            </a:r>
            <a:r>
              <a:rPr lang="en-US" sz="1200" b="0" i="0" kern="1200" dirty="0" smtClean="0">
                <a:solidFill>
                  <a:schemeClr val="tx1"/>
                </a:solidFill>
                <a:effectLst/>
                <a:latin typeface="+mn-lt"/>
                <a:ea typeface="+mn-ea"/>
                <a:cs typeface="+mn-cs"/>
              </a:rPr>
              <a:t> with anterior dislocation of the </a:t>
            </a:r>
            <a:r>
              <a:rPr lang="en-US" sz="1200" b="0" i="0" kern="1200" dirty="0" err="1" smtClean="0">
                <a:solidFill>
                  <a:schemeClr val="tx1"/>
                </a:solidFill>
                <a:effectLst/>
                <a:latin typeface="+mn-lt"/>
                <a:ea typeface="+mn-ea"/>
                <a:cs typeface="+mn-cs"/>
              </a:rPr>
              <a:t>glenohumeral</a:t>
            </a:r>
            <a:r>
              <a:rPr lang="en-US" sz="1200" b="0" i="0" kern="1200" dirty="0" smtClean="0">
                <a:solidFill>
                  <a:schemeClr val="tx1"/>
                </a:solidFill>
                <a:effectLst/>
                <a:latin typeface="+mn-lt"/>
                <a:ea typeface="+mn-ea"/>
                <a:cs typeface="+mn-cs"/>
              </a:rPr>
              <a:t> joint. It was treated with modified intramedullary nailing.</a:t>
            </a:r>
            <a:endParaRPr lang="en-US" altLang="en-US" dirty="0" smtClean="0"/>
          </a:p>
          <a:p>
            <a:pPr eaLnBrk="1" hangingPunct="1">
              <a:spcBef>
                <a:spcPct val="0"/>
              </a:spcBef>
            </a:pPr>
            <a:r>
              <a:rPr lang="en-US" altLang="en-US" dirty="0" smtClean="0"/>
              <a:t>Image source: National Library of Medicine, National Institutes of Health http://openi.nlm.nih.gov/detailedresult.php?img=2803872_1757-1626-2-9075-1&amp;req=4 </a:t>
            </a:r>
          </a:p>
        </p:txBody>
      </p:sp>
      <p:sp>
        <p:nvSpPr>
          <p:cNvPr id="2355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17C951C-3FED-4769-A838-166C81FB5666}" type="slidenum">
              <a:rPr lang="en-US" altLang="en-US">
                <a:latin typeface="Arial" panose="020B0604020202020204" pitchFamily="34" charset="0"/>
              </a:rPr>
              <a:pPr eaLnBrk="1" hangingPunct="1">
                <a:spcBef>
                  <a:spcPct val="0"/>
                </a:spcBef>
              </a:pPr>
              <a:t>5</a:t>
            </a:fld>
            <a:endParaRPr lang="en-US" altLang="en-US">
              <a:latin typeface="Arial" panose="020B0604020202020204" pitchFamily="34" charset="0"/>
            </a:endParaRPr>
          </a:p>
        </p:txBody>
      </p:sp>
    </p:spTree>
    <p:extLst>
      <p:ext uri="{BB962C8B-B14F-4D97-AF65-F5344CB8AC3E}">
        <p14:creationId xmlns:p14="http://schemas.microsoft.com/office/powerpoint/2010/main" val="3007018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(left) An s-ray image of a humeral</a:t>
            </a:r>
            <a:r>
              <a:rPr lang="en-US" altLang="en-US" baseline="0" dirty="0" smtClean="0"/>
              <a:t> shaft spiral fracture (upper arm) in a major league baseball pitcher.</a:t>
            </a:r>
          </a:p>
          <a:p>
            <a:pPr eaLnBrk="1" hangingPunct="1">
              <a:spcBef>
                <a:spcPct val="0"/>
              </a:spcBef>
            </a:pPr>
            <a:r>
              <a:rPr lang="en-US" altLang="en-US" baseline="0" dirty="0" smtClean="0"/>
              <a:t>(right) A spiral fracture of the distal </a:t>
            </a:r>
            <a:r>
              <a:rPr lang="en-US" sz="1200" b="0" i="0" kern="1200" dirty="0" smtClean="0">
                <a:solidFill>
                  <a:schemeClr val="tx1"/>
                </a:solidFill>
                <a:effectLst/>
                <a:latin typeface="+mn-lt"/>
                <a:ea typeface="+mn-ea"/>
                <a:cs typeface="+mn-cs"/>
              </a:rPr>
              <a:t>fibular (calf</a:t>
            </a:r>
            <a:r>
              <a:rPr lang="en-US" sz="1200" b="0" i="0" kern="1200" baseline="0" dirty="0" smtClean="0">
                <a:solidFill>
                  <a:schemeClr val="tx1"/>
                </a:solidFill>
                <a:effectLst/>
                <a:latin typeface="+mn-lt"/>
                <a:ea typeface="+mn-ea"/>
                <a:cs typeface="+mn-cs"/>
              </a:rPr>
              <a:t> bone)</a:t>
            </a:r>
            <a:r>
              <a:rPr lang="en-US" sz="1200" b="0" i="0" kern="1200" dirty="0" smtClean="0">
                <a:solidFill>
                  <a:schemeClr val="tx1"/>
                </a:solidFill>
                <a:effectLst/>
                <a:latin typeface="+mn-lt"/>
                <a:ea typeface="+mn-ea"/>
                <a:cs typeface="+mn-cs"/>
              </a:rPr>
              <a:t> and distal </a:t>
            </a:r>
            <a:r>
              <a:rPr lang="en-US" sz="1200" b="0" i="0" kern="1200" dirty="0" err="1" smtClean="0">
                <a:solidFill>
                  <a:schemeClr val="tx1"/>
                </a:solidFill>
                <a:effectLst/>
                <a:latin typeface="+mn-lt"/>
                <a:ea typeface="+mn-ea"/>
                <a:cs typeface="+mn-cs"/>
              </a:rPr>
              <a:t>tibial</a:t>
            </a:r>
            <a:r>
              <a:rPr lang="en-US" sz="1200" b="0" i="0" kern="1200" dirty="0" smtClean="0">
                <a:solidFill>
                  <a:schemeClr val="tx1"/>
                </a:solidFill>
                <a:effectLst/>
                <a:latin typeface="+mn-lt"/>
                <a:ea typeface="+mn-ea"/>
                <a:cs typeface="+mn-cs"/>
              </a:rPr>
              <a:t> (shinbone) metaphysis.</a:t>
            </a:r>
            <a:endParaRPr lang="en-US" altLang="en-US" dirty="0" smtClean="0"/>
          </a:p>
          <a:p>
            <a:pPr eaLnBrk="1" hangingPunct="1">
              <a:spcBef>
                <a:spcPct val="0"/>
              </a:spcBef>
            </a:pPr>
            <a:r>
              <a:rPr lang="en-US" altLang="en-US" dirty="0" smtClean="0"/>
              <a:t>Image sources: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(left) National Library of Medicine, National Institutes of Health http://openi.nlm.nih.gov/detailedresult.php?img=3863509_CRIM.ORTHOPEDICS2013-546804.001&amp;query=spiral%20fracture&amp;fields=all&amp;favor=none&amp;it=x&amp;sub=none&amp;uniq=0&amp;sp=none&amp;coll=none&amp;lic=none&amp;vid=none&amp;req=4&amp;simResults=3863509_CRIM.ORTHOPEDICS2013-546804.001&amp;npos=1&amp;prt=2</a:t>
            </a:r>
          </a:p>
          <a:p>
            <a:pPr eaLnBrk="1" hangingPunct="1">
              <a:spcBef>
                <a:spcPct val="0"/>
              </a:spcBef>
            </a:pPr>
            <a:r>
              <a:rPr lang="en-US" altLang="en-US" dirty="0" smtClean="0"/>
              <a:t>(right) National Library of Medicine, National Institutes of Health http://openi.nlm.nih.gov/detailedresult.php?img=2780589_11751_2006_Article_5_Fig4&amp;query=spiral%20fracture&amp;fields=all&amp;favor=none&amp;it=x&amp;sub=none&amp;uniq=0&amp;sp=none&amp;coll=none&amp;lic=none&amp;vid=none&amp;req=4&amp;simResults=3863509_CRIM.ORTHOPEDICS2013-546804.001&amp;npos=12&amp;prt=2 </a:t>
            </a:r>
          </a:p>
        </p:txBody>
      </p:sp>
      <p:sp>
        <p:nvSpPr>
          <p:cNvPr id="2458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FEBADEF7-FAC6-4113-8ADA-DA124F0269F0}" type="slidenum">
              <a:rPr lang="en-US" altLang="en-US">
                <a:latin typeface="Arial" panose="020B0604020202020204" pitchFamily="34" charset="0"/>
              </a:rPr>
              <a:pPr eaLnBrk="1" hangingPunct="1">
                <a:spcBef>
                  <a:spcPct val="0"/>
                </a:spcBef>
              </a:pPr>
              <a:t>6</a:t>
            </a:fld>
            <a:endParaRPr lang="en-US" altLang="en-US">
              <a:latin typeface="Arial" panose="020B0604020202020204" pitchFamily="34" charset="0"/>
            </a:endParaRPr>
          </a:p>
        </p:txBody>
      </p:sp>
    </p:spTree>
    <p:extLst>
      <p:ext uri="{BB962C8B-B14F-4D97-AF65-F5344CB8AC3E}">
        <p14:creationId xmlns:p14="http://schemas.microsoft.com/office/powerpoint/2010/main" val="3815050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An x-ray image of impacted teeth. The situation</a:t>
            </a:r>
            <a:r>
              <a:rPr lang="en-US" altLang="en-US" baseline="0" dirty="0" smtClean="0"/>
              <a:t> of an impacted tooth is analogous to an impacted fracture, </a:t>
            </a:r>
            <a:r>
              <a:rPr lang="en-US" altLang="en-US" dirty="0" smtClean="0"/>
              <a:t>which is when the broken end of a bone is pushed into the other broken end. For impacted teeth,</a:t>
            </a:r>
            <a:r>
              <a:rPr lang="en-US" altLang="en-US" baseline="0" dirty="0" smtClean="0"/>
              <a:t> the new teeth push up into other teeth as they are trying to grow.</a:t>
            </a:r>
            <a:endParaRPr lang="en-US" altLang="en-US" dirty="0" smtClean="0"/>
          </a:p>
          <a:p>
            <a:pPr eaLnBrk="1" hangingPunct="1">
              <a:spcBef>
                <a:spcPct val="0"/>
              </a:spcBef>
            </a:pPr>
            <a:r>
              <a:rPr lang="en-US" altLang="en-US" dirty="0" smtClean="0"/>
              <a:t>The arrows point to where the new teeth</a:t>
            </a:r>
            <a:r>
              <a:rPr lang="en-US" altLang="en-US" baseline="0" dirty="0" smtClean="0"/>
              <a:t> are pushing into other teeth causing pain.</a:t>
            </a:r>
            <a:endParaRPr lang="en-US" altLang="en-US" dirty="0" smtClean="0"/>
          </a:p>
          <a:p>
            <a:pPr eaLnBrk="1" hangingPunct="1">
              <a:spcBef>
                <a:spcPct val="0"/>
              </a:spcBef>
            </a:pPr>
            <a:r>
              <a:rPr lang="en-US" altLang="en-US" dirty="0" smtClean="0"/>
              <a:t>Image sources: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(left-vertical) 2005 Albert, Wikimedia Commons http://commons.wikimedia.org/wiki/Dentistry#mediaviewer/File:Baihokkhi_kakkhi.jpg</a:t>
            </a:r>
          </a:p>
          <a:p>
            <a:pPr eaLnBrk="1" hangingPunct="1">
              <a:spcBef>
                <a:spcPct val="0"/>
              </a:spcBef>
            </a:pPr>
            <a:r>
              <a:rPr lang="en-US" altLang="en-US" dirty="0" smtClean="0"/>
              <a:t>(right-</a:t>
            </a:r>
            <a:r>
              <a:rPr lang="en-US" altLang="en-US" dirty="0" err="1" smtClean="0"/>
              <a:t>horiz</a:t>
            </a:r>
            <a:r>
              <a:rPr lang="en-US" altLang="en-US" dirty="0" smtClean="0"/>
              <a:t>)</a:t>
            </a:r>
            <a:r>
              <a:rPr lang="en-US" altLang="en-US" baseline="0" dirty="0" smtClean="0"/>
              <a:t> 2009 Gaming4JC, Wikimedia Commons http://commons.wikimedia.org/wiki/File:Xray_of_four_impacted_teeth.jpg</a:t>
            </a:r>
            <a:endParaRPr lang="en-US" altLang="en-US" dirty="0" smtClean="0"/>
          </a:p>
        </p:txBody>
      </p:sp>
      <p:sp>
        <p:nvSpPr>
          <p:cNvPr id="2560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44811ABA-B1EA-4F01-BB5D-9C8F46625C75}" type="slidenum">
              <a:rPr lang="en-US" altLang="en-US">
                <a:latin typeface="Arial" panose="020B0604020202020204" pitchFamily="34" charset="0"/>
              </a:rPr>
              <a:pPr eaLnBrk="1" hangingPunct="1">
                <a:spcBef>
                  <a:spcPct val="0"/>
                </a:spcBef>
              </a:pPr>
              <a:t>7</a:t>
            </a:fld>
            <a:endParaRPr lang="en-US" altLang="en-US">
              <a:latin typeface="Arial" panose="020B0604020202020204" pitchFamily="34" charset="0"/>
            </a:endParaRPr>
          </a:p>
        </p:txBody>
      </p:sp>
    </p:spTree>
    <p:extLst>
      <p:ext uri="{BB962C8B-B14F-4D97-AF65-F5344CB8AC3E}">
        <p14:creationId xmlns:p14="http://schemas.microsoft.com/office/powerpoint/2010/main" val="3074115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An open/compound fracture is one in which one end of the broken bone breaks the skin.</a:t>
            </a:r>
          </a:p>
          <a:p>
            <a:pPr eaLnBrk="1" hangingPunct="1">
              <a:spcBef>
                <a:spcPct val="0"/>
              </a:spcBef>
            </a:pPr>
            <a:r>
              <a:rPr lang="en-US" altLang="en-US" dirty="0" smtClean="0"/>
              <a:t>In this</a:t>
            </a:r>
            <a:r>
              <a:rPr lang="en-US" altLang="en-US" baseline="0" dirty="0" smtClean="0"/>
              <a:t> image, the tibia and fibula both have compound fractures.</a:t>
            </a:r>
            <a:endParaRPr lang="en-US" alt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Image source: 2008 </a:t>
            </a:r>
            <a:r>
              <a:rPr lang="en-US" sz="1200" b="0" i="0" kern="1200" dirty="0" err="1" smtClean="0">
                <a:solidFill>
                  <a:schemeClr val="tx1"/>
                </a:solidFill>
                <a:effectLst/>
                <a:latin typeface="+mn-lt"/>
                <a:ea typeface="+mn-ea"/>
                <a:cs typeface="+mn-cs"/>
              </a:rPr>
              <a:t>Saltanat</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ebli</a:t>
            </a:r>
            <a:r>
              <a:rPr lang="en-US" altLang="en-US" dirty="0" smtClean="0"/>
              <a:t>,</a:t>
            </a:r>
            <a:r>
              <a:rPr lang="en-US" altLang="en-US" baseline="0" dirty="0" smtClean="0"/>
              <a:t> Wikimedia Commons http://commons.wikimedia.org/wiki/File:Open_fracture_01.JPG</a:t>
            </a:r>
            <a:endParaRPr lang="en-US" altLang="en-US" dirty="0" smtClean="0"/>
          </a:p>
        </p:txBody>
      </p:sp>
      <p:sp>
        <p:nvSpPr>
          <p:cNvPr id="2662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E0D263A-8A03-43ED-BA29-30E30EBB3821}" type="slidenum">
              <a:rPr lang="en-US" altLang="en-US">
                <a:latin typeface="Arial" panose="020B0604020202020204" pitchFamily="34" charset="0"/>
              </a:rPr>
              <a:pPr eaLnBrk="1" hangingPunct="1">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4255519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An x-ray image of a comminuted fracture of </a:t>
            </a:r>
            <a:r>
              <a:rPr lang="en-US" altLang="en-US" dirty="0" err="1" smtClean="0"/>
              <a:t>humerus</a:t>
            </a:r>
            <a:r>
              <a:rPr lang="en-US" altLang="en-US" dirty="0" smtClean="0"/>
              <a:t>. Multiple pieces of bone are clearly seen.</a:t>
            </a:r>
          </a:p>
          <a:p>
            <a:pPr eaLnBrk="1" hangingPunct="1">
              <a:spcBef>
                <a:spcPct val="0"/>
              </a:spcBef>
            </a:pPr>
            <a:r>
              <a:rPr lang="en-US" altLang="en-US" dirty="0" smtClean="0"/>
              <a:t>Image source: 2004</a:t>
            </a:r>
            <a:r>
              <a:rPr lang="en-US" altLang="en-US" baseline="0" dirty="0" smtClean="0"/>
              <a:t> Bill Rhodes, </a:t>
            </a:r>
            <a:r>
              <a:rPr lang="en-US" altLang="en-US" dirty="0" smtClean="0"/>
              <a:t>Wikimedia Commons</a:t>
            </a:r>
            <a:r>
              <a:rPr lang="en-US" altLang="en-US" baseline="0" dirty="0" smtClean="0"/>
              <a:t> </a:t>
            </a:r>
            <a:r>
              <a:rPr lang="en-US" altLang="en-US" dirty="0" smtClean="0"/>
              <a:t>http://commons.wikimedia.org/wiki/File:Communitive_midshaft_humeral_fracture_callus.jpg</a:t>
            </a:r>
          </a:p>
        </p:txBody>
      </p:sp>
      <p:sp>
        <p:nvSpPr>
          <p:cNvPr id="2765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7C1EB31-51EA-47F1-B834-D83DE406B57A}" type="slidenum">
              <a:rPr lang="en-US" altLang="en-US">
                <a:latin typeface="Arial" panose="020B0604020202020204" pitchFamily="34" charset="0"/>
              </a:rPr>
              <a:pPr eaLnBrk="1" hangingPunct="1">
                <a:spcBef>
                  <a:spcPct val="0"/>
                </a:spcBef>
              </a:pPr>
              <a:t>9</a:t>
            </a:fld>
            <a:endParaRPr lang="en-US" altLang="en-US">
              <a:latin typeface="Arial" panose="020B0604020202020204" pitchFamily="34" charset="0"/>
            </a:endParaRPr>
          </a:p>
        </p:txBody>
      </p:sp>
    </p:spTree>
    <p:extLst>
      <p:ext uri="{BB962C8B-B14F-4D97-AF65-F5344CB8AC3E}">
        <p14:creationId xmlns:p14="http://schemas.microsoft.com/office/powerpoint/2010/main" val="2761819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BA3B458D-CB35-45EC-B85B-5F5EE96310E2}" type="datetimeFigureOut">
              <a:rPr lang="en-US" smtClean="0"/>
              <a:pPr>
                <a:defRPr/>
              </a:pPr>
              <a:t>8/21/2014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61EF9E4-30A8-433A-AABB-C7C8871B5597}" type="slidenum">
              <a:rPr lang="en-US" altLang="en-US" smtClean="0"/>
              <a:pPr/>
              <a:t>‹#›</a:t>
            </a:fld>
            <a:endParaRPr lang="en-US" altLang="en-US"/>
          </a:p>
        </p:txBody>
      </p:sp>
    </p:spTree>
    <p:extLst>
      <p:ext uri="{BB962C8B-B14F-4D97-AF65-F5344CB8AC3E}">
        <p14:creationId xmlns:p14="http://schemas.microsoft.com/office/powerpoint/2010/main" val="3680348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8335842-C119-4BA3-9B36-6E5D187A3159}" type="datetimeFigureOut">
              <a:rPr lang="en-US" smtClean="0"/>
              <a:pPr>
                <a:defRPr/>
              </a:pPr>
              <a:t>8/21/2014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8E8FC53-F1D2-4042-AD6C-D27160136ABA}" type="slidenum">
              <a:rPr lang="en-US" altLang="en-US" smtClean="0"/>
              <a:pPr/>
              <a:t>‹#›</a:t>
            </a:fld>
            <a:endParaRPr lang="en-US" altLang="en-US"/>
          </a:p>
        </p:txBody>
      </p:sp>
    </p:spTree>
    <p:extLst>
      <p:ext uri="{BB962C8B-B14F-4D97-AF65-F5344CB8AC3E}">
        <p14:creationId xmlns:p14="http://schemas.microsoft.com/office/powerpoint/2010/main" val="131267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8335842-C119-4BA3-9B36-6E5D187A3159}" type="datetimeFigureOut">
              <a:rPr lang="en-US" smtClean="0"/>
              <a:pPr>
                <a:defRPr/>
              </a:pPr>
              <a:t>8/21/2014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8E8FC53-F1D2-4042-AD6C-D27160136ABA}" type="slidenum">
              <a:rPr lang="en-US" altLang="en-US" smtClean="0"/>
              <a:pPr/>
              <a:t>‹#›</a:t>
            </a:fld>
            <a:endParaRPr lang="en-US"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38274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A8335842-C119-4BA3-9B36-6E5D187A3159}" type="datetimeFigureOut">
              <a:rPr lang="en-US" smtClean="0"/>
              <a:pPr>
                <a:defRPr/>
              </a:pPr>
              <a:t>8/21/2014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8E8FC53-F1D2-4042-AD6C-D27160136ABA}" type="slidenum">
              <a:rPr lang="en-US" altLang="en-US" smtClean="0"/>
              <a:pPr/>
              <a:t>‹#›</a:t>
            </a:fld>
            <a:endParaRPr lang="en-US" altLang="en-US"/>
          </a:p>
        </p:txBody>
      </p:sp>
    </p:spTree>
    <p:extLst>
      <p:ext uri="{BB962C8B-B14F-4D97-AF65-F5344CB8AC3E}">
        <p14:creationId xmlns:p14="http://schemas.microsoft.com/office/powerpoint/2010/main" val="2360106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A8335842-C119-4BA3-9B36-6E5D187A3159}" type="datetimeFigureOut">
              <a:rPr lang="en-US" smtClean="0"/>
              <a:pPr>
                <a:defRPr/>
              </a:pPr>
              <a:t>8/21/2014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8E8FC53-F1D2-4042-AD6C-D27160136ABA}" type="slidenum">
              <a:rPr lang="en-US" altLang="en-US" smtClean="0"/>
              <a:pPr/>
              <a:t>‹#›</a:t>
            </a:fld>
            <a:endParaRPr lang="en-US"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2364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A8335842-C119-4BA3-9B36-6E5D187A3159}" type="datetimeFigureOut">
              <a:rPr lang="en-US" smtClean="0"/>
              <a:pPr>
                <a:defRPr/>
              </a:pPr>
              <a:t>8/21/2014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8E8FC53-F1D2-4042-AD6C-D27160136ABA}" type="slidenum">
              <a:rPr lang="en-US" altLang="en-US" smtClean="0"/>
              <a:pPr/>
              <a:t>‹#›</a:t>
            </a:fld>
            <a:endParaRPr lang="en-US" altLang="en-US"/>
          </a:p>
        </p:txBody>
      </p:sp>
    </p:spTree>
    <p:extLst>
      <p:ext uri="{BB962C8B-B14F-4D97-AF65-F5344CB8AC3E}">
        <p14:creationId xmlns:p14="http://schemas.microsoft.com/office/powerpoint/2010/main" val="539157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0B2283E6-4C5C-460A-9A88-4BF2E45A9E73}" type="datetimeFigureOut">
              <a:rPr lang="en-US" smtClean="0"/>
              <a:pPr>
                <a:defRPr/>
              </a:pPr>
              <a:t>8/21/2014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105406-5AE3-4E87-A510-3A5791DD67D6}" type="slidenum">
              <a:rPr lang="en-US" altLang="en-US" smtClean="0"/>
              <a:pPr/>
              <a:t>‹#›</a:t>
            </a:fld>
            <a:endParaRPr lang="en-US" altLang="en-US"/>
          </a:p>
        </p:txBody>
      </p:sp>
    </p:spTree>
    <p:extLst>
      <p:ext uri="{BB962C8B-B14F-4D97-AF65-F5344CB8AC3E}">
        <p14:creationId xmlns:p14="http://schemas.microsoft.com/office/powerpoint/2010/main" val="486931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89B18D3F-B37A-441A-AC26-C2E817D05195}" type="datetimeFigureOut">
              <a:rPr lang="en-US" smtClean="0"/>
              <a:pPr>
                <a:defRPr/>
              </a:pPr>
              <a:t>8/21/2014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1EE0B2-B05F-4C37-B3F9-C29AA1C0A795}" type="slidenum">
              <a:rPr lang="en-US" altLang="en-US" smtClean="0"/>
              <a:pPr/>
              <a:t>‹#›</a:t>
            </a:fld>
            <a:endParaRPr lang="en-US" altLang="en-US"/>
          </a:p>
        </p:txBody>
      </p:sp>
    </p:spTree>
    <p:extLst>
      <p:ext uri="{BB962C8B-B14F-4D97-AF65-F5344CB8AC3E}">
        <p14:creationId xmlns:p14="http://schemas.microsoft.com/office/powerpoint/2010/main" val="1211267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CD1F15A8-DD7C-4C89-ACFB-C9A601426C89}" type="datetimeFigureOut">
              <a:rPr lang="en-US" smtClean="0"/>
              <a:pPr>
                <a:defRPr/>
              </a:pPr>
              <a:t>8/21/2014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ADBC58-BE8B-412D-91A4-7DA7F4FB341F}" type="slidenum">
              <a:rPr lang="en-US" altLang="en-US" smtClean="0"/>
              <a:pPr/>
              <a:t>‹#›</a:t>
            </a:fld>
            <a:endParaRPr lang="en-US" altLang="en-US"/>
          </a:p>
        </p:txBody>
      </p:sp>
    </p:spTree>
    <p:extLst>
      <p:ext uri="{BB962C8B-B14F-4D97-AF65-F5344CB8AC3E}">
        <p14:creationId xmlns:p14="http://schemas.microsoft.com/office/powerpoint/2010/main" val="2353183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D7FD3092-F603-4AD0-850F-C12BDA4D8773}" type="datetimeFigureOut">
              <a:rPr lang="en-US" smtClean="0"/>
              <a:pPr>
                <a:defRPr/>
              </a:pPr>
              <a:t>8/21/2014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B69F6A7-C0AF-49F8-A5B2-B65A550DF098}" type="slidenum">
              <a:rPr lang="en-US" altLang="en-US" smtClean="0"/>
              <a:pPr/>
              <a:t>‹#›</a:t>
            </a:fld>
            <a:endParaRPr lang="en-US" altLang="en-US"/>
          </a:p>
        </p:txBody>
      </p:sp>
    </p:spTree>
    <p:extLst>
      <p:ext uri="{BB962C8B-B14F-4D97-AF65-F5344CB8AC3E}">
        <p14:creationId xmlns:p14="http://schemas.microsoft.com/office/powerpoint/2010/main" val="90052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DE9D7903-976B-4F56-A8F7-BB0C47C51C8A}" type="datetimeFigureOut">
              <a:rPr lang="en-US" smtClean="0"/>
              <a:pPr>
                <a:defRPr/>
              </a:pPr>
              <a:t>8/21/2014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209F5D9-ED84-4DF1-8518-2916FE6C4678}" type="slidenum">
              <a:rPr lang="en-US" altLang="en-US" smtClean="0"/>
              <a:pPr/>
              <a:t>‹#›</a:t>
            </a:fld>
            <a:endParaRPr lang="en-US" altLang="en-US"/>
          </a:p>
        </p:txBody>
      </p:sp>
    </p:spTree>
    <p:extLst>
      <p:ext uri="{BB962C8B-B14F-4D97-AF65-F5344CB8AC3E}">
        <p14:creationId xmlns:p14="http://schemas.microsoft.com/office/powerpoint/2010/main" val="551502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B3F23E0D-750D-4448-9CCC-DBD85F9891AB}" type="datetimeFigureOut">
              <a:rPr lang="en-US" smtClean="0"/>
              <a:pPr>
                <a:defRPr/>
              </a:pPr>
              <a:t>8/21/2014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F8C6A863-7545-4697-9487-7F155894E4FF}" type="slidenum">
              <a:rPr lang="en-US" altLang="en-US" smtClean="0"/>
              <a:pPr/>
              <a:t>‹#›</a:t>
            </a:fld>
            <a:endParaRPr lang="en-US" altLang="en-US"/>
          </a:p>
        </p:txBody>
      </p:sp>
    </p:spTree>
    <p:extLst>
      <p:ext uri="{BB962C8B-B14F-4D97-AF65-F5344CB8AC3E}">
        <p14:creationId xmlns:p14="http://schemas.microsoft.com/office/powerpoint/2010/main" val="3482583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04454AB7-D418-493E-8E7F-109B138F626C}" type="datetimeFigureOut">
              <a:rPr lang="en-US" smtClean="0"/>
              <a:pPr>
                <a:defRPr/>
              </a:pPr>
              <a:t>8/21/2014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578FCB3-686B-41F8-8F30-D175232028A3}" type="slidenum">
              <a:rPr lang="en-US" altLang="en-US" smtClean="0"/>
              <a:pPr/>
              <a:t>‹#›</a:t>
            </a:fld>
            <a:endParaRPr lang="en-US" altLang="en-US"/>
          </a:p>
        </p:txBody>
      </p:sp>
    </p:spTree>
    <p:extLst>
      <p:ext uri="{BB962C8B-B14F-4D97-AF65-F5344CB8AC3E}">
        <p14:creationId xmlns:p14="http://schemas.microsoft.com/office/powerpoint/2010/main" val="3436103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0EB0AC0-76F4-4526-8E7B-08F57C5AA43B}" type="datetimeFigureOut">
              <a:rPr lang="en-US" smtClean="0"/>
              <a:pPr>
                <a:defRPr/>
              </a:pPr>
              <a:t>8/21/2014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B73EEB6-7133-48A7-A9DA-C52FB37AB9C8}" type="slidenum">
              <a:rPr lang="en-US" altLang="en-US" smtClean="0"/>
              <a:pPr/>
              <a:t>‹#›</a:t>
            </a:fld>
            <a:endParaRPr lang="en-US" altLang="en-US"/>
          </a:p>
        </p:txBody>
      </p:sp>
    </p:spTree>
    <p:extLst>
      <p:ext uri="{BB962C8B-B14F-4D97-AF65-F5344CB8AC3E}">
        <p14:creationId xmlns:p14="http://schemas.microsoft.com/office/powerpoint/2010/main" val="3927155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F61FD4F-58CB-43AB-B5BB-615E015FA03C}" type="datetimeFigureOut">
              <a:rPr lang="en-US" smtClean="0"/>
              <a:pPr>
                <a:defRPr/>
              </a:pPr>
              <a:t>8/21/2014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625A2B4-0EAD-4029-A70F-ED55248B358A}" type="slidenum">
              <a:rPr lang="en-US" altLang="en-US" smtClean="0"/>
              <a:pPr/>
              <a:t>‹#›</a:t>
            </a:fld>
            <a:endParaRPr lang="en-US" altLang="en-US"/>
          </a:p>
        </p:txBody>
      </p:sp>
    </p:spTree>
    <p:extLst>
      <p:ext uri="{BB962C8B-B14F-4D97-AF65-F5344CB8AC3E}">
        <p14:creationId xmlns:p14="http://schemas.microsoft.com/office/powerpoint/2010/main" val="330439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5D849269-C6D8-400E-9FFC-1FD1E00AAE8D}" type="datetimeFigureOut">
              <a:rPr lang="en-US" smtClean="0"/>
              <a:pPr>
                <a:defRPr/>
              </a:pPr>
              <a:t>8/21/2014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96910FD-8501-4B8D-A94A-7AC52714EE28}" type="slidenum">
              <a:rPr lang="en-US" altLang="en-US" smtClean="0"/>
              <a:pPr/>
              <a:t>‹#›</a:t>
            </a:fld>
            <a:endParaRPr lang="en-US" altLang="en-US"/>
          </a:p>
        </p:txBody>
      </p:sp>
    </p:spTree>
    <p:extLst>
      <p:ext uri="{BB962C8B-B14F-4D97-AF65-F5344CB8AC3E}">
        <p14:creationId xmlns:p14="http://schemas.microsoft.com/office/powerpoint/2010/main" val="1270123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A8335842-C119-4BA3-9B36-6E5D187A3159}" type="datetimeFigureOut">
              <a:rPr lang="en-US" smtClean="0"/>
              <a:pPr>
                <a:defRPr/>
              </a:pPr>
              <a:t>8/21/2014</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8E8FC53-F1D2-4042-AD6C-D27160136ABA}" type="slidenum">
              <a:rPr lang="en-US" altLang="en-US" smtClean="0"/>
              <a:pPr/>
              <a:t>‹#›</a:t>
            </a:fld>
            <a:endParaRPr lang="en-US" altLang="en-US"/>
          </a:p>
        </p:txBody>
      </p:sp>
    </p:spTree>
    <p:extLst>
      <p:ext uri="{BB962C8B-B14F-4D97-AF65-F5344CB8AC3E}">
        <p14:creationId xmlns:p14="http://schemas.microsoft.com/office/powerpoint/2010/main" val="225221783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1.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16.jpg"/><Relationship Id="rId4" Type="http://schemas.openxmlformats.org/officeDocument/2006/relationships/image" Target="../media/image15.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0.jpg"/><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5.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6.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8.jpg"/><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normAutofit/>
          </a:bodyPr>
          <a:lstStyle/>
          <a:p>
            <a:pPr eaLnBrk="1" hangingPunct="1"/>
            <a:r>
              <a:rPr lang="en-US" altLang="en-US" sz="6600" dirty="0" smtClean="0"/>
              <a:t>Bone Repair &amp; Calcification</a:t>
            </a:r>
          </a:p>
        </p:txBody>
      </p:sp>
      <p:sp>
        <p:nvSpPr>
          <p:cNvPr id="3" name="Subtitle 2"/>
          <p:cNvSpPr>
            <a:spLocks noGrp="1"/>
          </p:cNvSpPr>
          <p:nvPr>
            <p:ph type="subTitle" idx="1"/>
          </p:nvPr>
        </p:nvSpPr>
        <p:spPr>
          <a:xfrm>
            <a:off x="1942416" y="4953000"/>
            <a:ext cx="6600451" cy="950663"/>
          </a:xfrm>
        </p:spPr>
        <p:txBody>
          <a:bodyPr rtlCol="0">
            <a:normAutofit/>
          </a:bodyPr>
          <a:lstStyle/>
          <a:p>
            <a:pPr eaLnBrk="1" fontAlgn="auto" hangingPunct="1">
              <a:spcAft>
                <a:spcPts val="0"/>
              </a:spcAft>
              <a:defRPr/>
            </a:pPr>
            <a:r>
              <a:rPr lang="en-US" b="1" dirty="0" smtClean="0"/>
              <a:t>&gt; WHAT BIOMEDICAL ENGINEERS NEED TO KNOW &lt;</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pPr eaLnBrk="1" hangingPunct="1"/>
            <a:r>
              <a:rPr lang="en-US" altLang="en-US" sz="4400" dirty="0" smtClean="0"/>
              <a:t>Joint Fractures</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0" y="1752600"/>
            <a:ext cx="6743700" cy="4476750"/>
          </a:xfrm>
          <a:prstGeom prst="rect">
            <a:avLst/>
          </a:prstGeom>
        </p:spPr>
      </p:pic>
    </p:spTree>
    <p:custDataLst>
      <p:tags r:id="rId1"/>
    </p:custDataLst>
    <p:extLst>
      <p:ext uri="{BB962C8B-B14F-4D97-AF65-F5344CB8AC3E}">
        <p14:creationId xmlns:p14="http://schemas.microsoft.com/office/powerpoint/2010/main" val="298017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600200" y="624110"/>
            <a:ext cx="6858000" cy="899890"/>
          </a:xfrm>
        </p:spPr>
        <p:txBody>
          <a:bodyPr>
            <a:normAutofit/>
          </a:bodyPr>
          <a:lstStyle/>
          <a:p>
            <a:pPr eaLnBrk="1" hangingPunct="1"/>
            <a:r>
              <a:rPr lang="en-US" altLang="en-US" sz="4400" dirty="0" smtClean="0"/>
              <a:t>Treatment Options</a:t>
            </a:r>
          </a:p>
        </p:txBody>
      </p:sp>
      <p:sp>
        <p:nvSpPr>
          <p:cNvPr id="2" name="Content Placeholder 1"/>
          <p:cNvSpPr>
            <a:spLocks noGrp="1"/>
          </p:cNvSpPr>
          <p:nvPr>
            <p:ph idx="1"/>
          </p:nvPr>
        </p:nvSpPr>
        <p:spPr>
          <a:xfrm>
            <a:off x="1678859" y="2133600"/>
            <a:ext cx="6591985" cy="3777622"/>
          </a:xfrm>
        </p:spPr>
        <p:txBody>
          <a:bodyPr/>
          <a:lstStyle/>
          <a:p>
            <a:pPr marL="0" indent="0">
              <a:buNone/>
            </a:pPr>
            <a:r>
              <a:rPr lang="en-US" sz="3200" b="1" dirty="0" smtClean="0"/>
              <a:t>Fracture treatment depends on:</a:t>
            </a:r>
          </a:p>
          <a:p>
            <a:r>
              <a:rPr lang="en-US" sz="2800" b="1" dirty="0" smtClean="0"/>
              <a:t>Location, fracture type </a:t>
            </a:r>
            <a:br>
              <a:rPr lang="en-US" sz="2800" b="1" dirty="0" smtClean="0"/>
            </a:br>
            <a:r>
              <a:rPr lang="en-US" sz="2800" b="1" dirty="0" smtClean="0"/>
              <a:t>and its characteristics</a:t>
            </a:r>
          </a:p>
          <a:p>
            <a:r>
              <a:rPr lang="en-US" sz="2800" b="1" dirty="0" smtClean="0"/>
              <a:t>The person’s age</a:t>
            </a:r>
          </a:p>
          <a:p>
            <a:r>
              <a:rPr lang="en-US" sz="2800" b="1" dirty="0" smtClean="0"/>
              <a:t>The person’s activity level</a:t>
            </a:r>
          </a:p>
          <a:p>
            <a:r>
              <a:rPr lang="en-US" sz="2800" b="1" dirty="0" smtClean="0"/>
              <a:t>Bone quality</a:t>
            </a:r>
          </a:p>
          <a:p>
            <a:endParaRPr lang="en-US" b="1"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371600" y="457200"/>
            <a:ext cx="7772400" cy="838201"/>
          </a:xfrm>
        </p:spPr>
        <p:txBody>
          <a:bodyPr>
            <a:noAutofit/>
          </a:bodyPr>
          <a:lstStyle/>
          <a:p>
            <a:pPr eaLnBrk="1" hangingPunct="1"/>
            <a:r>
              <a:rPr lang="en-US" altLang="en-US" sz="4000" dirty="0" smtClean="0"/>
              <a:t>Nonsurgical Treatment Options</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7175" y="2057400"/>
            <a:ext cx="4467225" cy="335280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37112" y="4010025"/>
            <a:ext cx="4067175" cy="2771775"/>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27611" y="1143000"/>
            <a:ext cx="3686175" cy="2762250"/>
          </a:xfrm>
          <a:prstGeom prst="rect">
            <a:avLst/>
          </a:prstGeom>
        </p:spPr>
      </p:pic>
    </p:spTree>
    <p:custDataLst>
      <p:tags r:id="rId1"/>
    </p:custDataLst>
    <p:extLst>
      <p:ext uri="{BB962C8B-B14F-4D97-AF65-F5344CB8AC3E}">
        <p14:creationId xmlns:p14="http://schemas.microsoft.com/office/powerpoint/2010/main" val="744649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09600" y="90710"/>
            <a:ext cx="8305800" cy="747490"/>
          </a:xfrm>
        </p:spPr>
        <p:txBody>
          <a:bodyPr>
            <a:noAutofit/>
          </a:bodyPr>
          <a:lstStyle/>
          <a:p>
            <a:pPr eaLnBrk="1" hangingPunct="1"/>
            <a:r>
              <a:rPr lang="en-US" altLang="en-US" dirty="0" smtClean="0"/>
              <a:t>Surgical Treatment: External Fixation</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762000"/>
            <a:ext cx="5829300" cy="335280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0200" y="4267200"/>
            <a:ext cx="4295775" cy="2438400"/>
          </a:xfrm>
          <a:prstGeom prst="rect">
            <a:avLst/>
          </a:prstGeom>
        </p:spPr>
      </p:pic>
    </p:spTree>
    <p:custDataLst>
      <p:tags r:id="rId1"/>
    </p:custDataLst>
    <p:extLst>
      <p:ext uri="{BB962C8B-B14F-4D97-AF65-F5344CB8AC3E}">
        <p14:creationId xmlns:p14="http://schemas.microsoft.com/office/powerpoint/2010/main" val="4262307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371600" y="624110"/>
            <a:ext cx="7619999" cy="823690"/>
          </a:xfrm>
        </p:spPr>
        <p:txBody>
          <a:bodyPr>
            <a:noAutofit/>
          </a:bodyPr>
          <a:lstStyle/>
          <a:p>
            <a:pPr eaLnBrk="1" hangingPunct="1"/>
            <a:r>
              <a:rPr lang="en-US" altLang="en-US" sz="4400" dirty="0" smtClean="0"/>
              <a:t>Internal vs. External Fixation</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0" y="3585184"/>
            <a:ext cx="3200400" cy="3200400"/>
          </a:xfrm>
          <a:prstGeom prst="rect">
            <a:avLst/>
          </a:prstGeom>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5774" y="1371600"/>
            <a:ext cx="1771650" cy="2819400"/>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19600" y="1371600"/>
            <a:ext cx="4067175" cy="3048000"/>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05575" y="3657600"/>
            <a:ext cx="2486025" cy="3124200"/>
          </a:xfrm>
          <a:prstGeom prst="rect">
            <a:avLst/>
          </a:prstGeom>
        </p:spPr>
      </p:pic>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524001" y="624110"/>
            <a:ext cx="7010400" cy="747490"/>
          </a:xfrm>
        </p:spPr>
        <p:txBody>
          <a:bodyPr>
            <a:noAutofit/>
          </a:bodyPr>
          <a:lstStyle/>
          <a:p>
            <a:r>
              <a:rPr lang="en-US" altLang="en-US" sz="4400" dirty="0" smtClean="0"/>
              <a:t>Location of Fracture</a:t>
            </a:r>
          </a:p>
        </p:txBody>
      </p:sp>
      <p:sp>
        <p:nvSpPr>
          <p:cNvPr id="16387" name="Content Placeholder 2"/>
          <p:cNvSpPr>
            <a:spLocks noGrp="1"/>
          </p:cNvSpPr>
          <p:nvPr>
            <p:ph idx="1"/>
          </p:nvPr>
        </p:nvSpPr>
        <p:spPr>
          <a:xfrm>
            <a:off x="533400" y="1752599"/>
            <a:ext cx="8534400" cy="4772025"/>
          </a:xfrm>
        </p:spPr>
        <p:txBody>
          <a:bodyPr>
            <a:noAutofit/>
          </a:bodyPr>
          <a:lstStyle/>
          <a:p>
            <a:r>
              <a:rPr lang="en-US" altLang="en-US" sz="2800" b="1" dirty="0" smtClean="0"/>
              <a:t>Which bones are more likely to break?</a:t>
            </a:r>
          </a:p>
          <a:p>
            <a:pPr marL="457200" lvl="1" indent="0">
              <a:buNone/>
            </a:pPr>
            <a:r>
              <a:rPr lang="en-US" altLang="en-US" sz="2400" b="1" dirty="0" smtClean="0"/>
              <a:t>Ribs, wrists, fingers, toes, collarbones</a:t>
            </a:r>
          </a:p>
          <a:p>
            <a:r>
              <a:rPr lang="en-US" altLang="en-US" sz="2800" b="1" dirty="0" smtClean="0"/>
              <a:t>Why are certain bones more likely to fracture?</a:t>
            </a:r>
          </a:p>
          <a:p>
            <a:pPr marL="457200" lvl="1" indent="0">
              <a:buNone/>
            </a:pPr>
            <a:r>
              <a:rPr lang="en-US" altLang="en-US" sz="2400" b="1" dirty="0" smtClean="0"/>
              <a:t>The body is designed to </a:t>
            </a:r>
            <a:br>
              <a:rPr lang="en-US" altLang="en-US" sz="2400" b="1" dirty="0" smtClean="0"/>
            </a:br>
            <a:r>
              <a:rPr lang="en-US" altLang="en-US" sz="2400" b="1" dirty="0" smtClean="0"/>
              <a:t>withstand forces. </a:t>
            </a:r>
          </a:p>
          <a:p>
            <a:pPr marL="457200" lvl="1" indent="0">
              <a:buNone/>
            </a:pPr>
            <a:r>
              <a:rPr lang="en-US" altLang="en-US" sz="2400" b="1" dirty="0" smtClean="0"/>
              <a:t>Legs receive impact while </a:t>
            </a:r>
            <a:br>
              <a:rPr lang="en-US" altLang="en-US" sz="2400" b="1" dirty="0" smtClean="0"/>
            </a:br>
            <a:r>
              <a:rPr lang="en-US" altLang="en-US" sz="2400" b="1" dirty="0" smtClean="0"/>
              <a:t>walking and jumping. </a:t>
            </a:r>
            <a:br>
              <a:rPr lang="en-US" altLang="en-US" sz="2400" b="1" dirty="0" smtClean="0"/>
            </a:br>
            <a:r>
              <a:rPr lang="en-US" altLang="en-US" sz="2400" b="1" dirty="0" smtClean="0"/>
              <a:t>Thus, leg bones require a </a:t>
            </a:r>
            <a:br>
              <a:rPr lang="en-US" altLang="en-US" sz="2400" b="1" dirty="0" smtClean="0"/>
            </a:br>
            <a:r>
              <a:rPr lang="en-US" altLang="en-US" sz="2400" b="1" dirty="0" smtClean="0"/>
              <a:t>significant amount of force </a:t>
            </a:r>
            <a:br>
              <a:rPr lang="en-US" altLang="en-US" sz="2400" b="1" dirty="0" smtClean="0"/>
            </a:br>
            <a:r>
              <a:rPr lang="en-US" altLang="en-US" sz="2400" b="1" dirty="0" smtClean="0"/>
              <a:t>to break.</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6400" y="3352800"/>
            <a:ext cx="3352800" cy="34385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447800" y="457200"/>
            <a:ext cx="7239000" cy="1447800"/>
          </a:xfrm>
        </p:spPr>
        <p:txBody>
          <a:bodyPr>
            <a:noAutofit/>
          </a:bodyPr>
          <a:lstStyle/>
          <a:p>
            <a:r>
              <a:rPr lang="en-US" altLang="en-US" sz="4400" dirty="0" smtClean="0"/>
              <a:t>How Does Treatment Depend on Location?</a:t>
            </a:r>
          </a:p>
        </p:txBody>
      </p:sp>
      <p:sp>
        <p:nvSpPr>
          <p:cNvPr id="17411" name="Content Placeholder 2"/>
          <p:cNvSpPr>
            <a:spLocks noGrp="1"/>
          </p:cNvSpPr>
          <p:nvPr>
            <p:ph idx="1"/>
          </p:nvPr>
        </p:nvSpPr>
        <p:spPr>
          <a:xfrm>
            <a:off x="1066800" y="2362200"/>
            <a:ext cx="8077200" cy="4495800"/>
          </a:xfrm>
        </p:spPr>
        <p:txBody>
          <a:bodyPr>
            <a:noAutofit/>
          </a:bodyPr>
          <a:lstStyle/>
          <a:p>
            <a:r>
              <a:rPr lang="en-US" altLang="en-US" sz="2800" b="1" dirty="0" smtClean="0"/>
              <a:t>Certain treatments cannot be used on some fractures due to the location.</a:t>
            </a:r>
          </a:p>
          <a:p>
            <a:pPr marL="457200" lvl="1" indent="0">
              <a:buNone/>
            </a:pPr>
            <a:r>
              <a:rPr lang="en-US" altLang="en-US" sz="2400" b="1" dirty="0" smtClean="0"/>
              <a:t>For example:</a:t>
            </a:r>
          </a:p>
          <a:p>
            <a:pPr lvl="1"/>
            <a:r>
              <a:rPr lang="en-US" altLang="en-US" sz="2000" b="1" dirty="0" smtClean="0"/>
              <a:t>Casts cannot be used on all parts of the body, </a:t>
            </a:r>
            <a:br>
              <a:rPr lang="en-US" altLang="en-US" sz="2000" b="1" dirty="0" smtClean="0"/>
            </a:br>
            <a:r>
              <a:rPr lang="en-US" altLang="en-US" sz="2000" b="1" dirty="0" smtClean="0"/>
              <a:t>such as moving joints.</a:t>
            </a:r>
          </a:p>
          <a:p>
            <a:pPr lvl="1"/>
            <a:r>
              <a:rPr lang="en-US" altLang="en-US" sz="2000" b="1" dirty="0" smtClean="0"/>
              <a:t>Finger or toes are often treated by using a</a:t>
            </a:r>
            <a:br>
              <a:rPr lang="en-US" altLang="en-US" sz="2000" b="1" dirty="0" smtClean="0"/>
            </a:br>
            <a:r>
              <a:rPr lang="en-US" altLang="en-US" sz="2000" b="1" dirty="0" smtClean="0"/>
              <a:t>nearby finger or toe as splint.</a:t>
            </a:r>
          </a:p>
          <a:p>
            <a:r>
              <a:rPr lang="en-US" altLang="en-US" sz="2800" b="1" dirty="0" smtClean="0"/>
              <a:t>The forces the body withstands at certain locations allows some treatments.</a:t>
            </a:r>
          </a:p>
          <a:p>
            <a:endParaRPr lang="en-US" altLang="en-US" b="1" dirty="0" smtClean="0"/>
          </a:p>
          <a:p>
            <a:endParaRPr lang="en-US" altLang="en-US"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524000" y="624110"/>
            <a:ext cx="7413171" cy="823690"/>
          </a:xfrm>
        </p:spPr>
        <p:txBody>
          <a:bodyPr>
            <a:normAutofit/>
          </a:bodyPr>
          <a:lstStyle/>
          <a:p>
            <a:pPr eaLnBrk="1" hangingPunct="1"/>
            <a:r>
              <a:rPr lang="en-US" altLang="en-US" sz="4400" dirty="0" smtClean="0"/>
              <a:t>Phases of Fracture Healing</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0396" y="2514600"/>
            <a:ext cx="8486775" cy="3048000"/>
          </a:xfrm>
          <a:prstGeom prst="rect">
            <a:avLst/>
          </a:prstGeom>
        </p:spPr>
      </p:pic>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447800" y="624110"/>
            <a:ext cx="7543799" cy="823690"/>
          </a:xfrm>
        </p:spPr>
        <p:txBody>
          <a:bodyPr>
            <a:noAutofit/>
          </a:bodyPr>
          <a:lstStyle/>
          <a:p>
            <a:pPr eaLnBrk="1" hangingPunct="1"/>
            <a:r>
              <a:rPr lang="en-US" altLang="en-US" sz="4000" dirty="0" smtClean="0"/>
              <a:t>Healing Times &amp; Calcification</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1752600"/>
            <a:ext cx="7924800" cy="4543425"/>
          </a:xfrm>
          <a:prstGeom prst="rect">
            <a:avLst/>
          </a:prstGeom>
        </p:spPr>
      </p:pic>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1" y="624110"/>
            <a:ext cx="6781800" cy="823690"/>
          </a:xfrm>
        </p:spPr>
        <p:txBody>
          <a:bodyPr>
            <a:normAutofit/>
          </a:bodyPr>
          <a:lstStyle/>
          <a:p>
            <a:pPr eaLnBrk="1" hangingPunct="1"/>
            <a:r>
              <a:rPr lang="en-US" altLang="en-US" sz="4400" dirty="0" smtClean="0"/>
              <a:t>Bone Fracture Types</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600" y="2667000"/>
            <a:ext cx="7762875" cy="2324100"/>
          </a:xfrm>
          <a:prstGeom prst="rect">
            <a:avLst/>
          </a:prstGeom>
        </p:spPr>
      </p:pic>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828800" y="547910"/>
            <a:ext cx="6676985" cy="747490"/>
          </a:xfrm>
        </p:spPr>
        <p:txBody>
          <a:bodyPr>
            <a:normAutofit fontScale="90000"/>
          </a:bodyPr>
          <a:lstStyle/>
          <a:p>
            <a:pPr eaLnBrk="1" hangingPunct="1"/>
            <a:r>
              <a:rPr lang="en-US" altLang="en-US" sz="4400" dirty="0" smtClean="0"/>
              <a:t>Transverse Fracture</a:t>
            </a:r>
          </a:p>
        </p:txBody>
      </p:sp>
      <p:sp>
        <p:nvSpPr>
          <p:cNvPr id="2" name="Content Placeholder 1"/>
          <p:cNvSpPr>
            <a:spLocks noGrp="1"/>
          </p:cNvSpPr>
          <p:nvPr>
            <p:ph idx="1"/>
          </p:nvPr>
        </p:nvSpPr>
        <p:spPr>
          <a:xfrm>
            <a:off x="1066800" y="4572000"/>
            <a:ext cx="3810000" cy="2047874"/>
          </a:xfrm>
        </p:spPr>
        <p:txBody>
          <a:bodyPr/>
          <a:lstStyle/>
          <a:p>
            <a:pPr marL="0" indent="0">
              <a:buNone/>
            </a:pPr>
            <a:r>
              <a:rPr lang="en-US" b="1" dirty="0">
                <a:solidFill>
                  <a:schemeClr val="tx1"/>
                </a:solidFill>
              </a:rPr>
              <a:t>A fracture straight across the bone, usually the result of sharp, direct blows or stress fractures caused by prolonged </a:t>
            </a:r>
            <a:r>
              <a:rPr lang="en-US" b="1" dirty="0" smtClean="0">
                <a:solidFill>
                  <a:schemeClr val="tx1"/>
                </a:solidFill>
              </a:rPr>
              <a:t>running.</a:t>
            </a:r>
          </a:p>
          <a:p>
            <a:pPr marL="0" indent="0">
              <a:buNone/>
            </a:pPr>
            <a:r>
              <a:rPr lang="en-US" b="1" dirty="0" smtClean="0">
                <a:solidFill>
                  <a:schemeClr val="tx1"/>
                </a:solidFill>
              </a:rPr>
              <a:t>The </a:t>
            </a:r>
            <a:r>
              <a:rPr lang="en-US" b="1" dirty="0">
                <a:solidFill>
                  <a:schemeClr val="tx1"/>
                </a:solidFill>
              </a:rPr>
              <a:t>break occurs at a right angle to the bone’s long axis.</a:t>
            </a:r>
            <a:endParaRPr lang="en-US" altLang="en-US" b="1" dirty="0"/>
          </a:p>
          <a:p>
            <a:pPr marL="0" indent="0">
              <a:buNone/>
            </a:pPr>
            <a:endParaRPr lang="en-US" b="1"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91075" y="1371600"/>
            <a:ext cx="3819525" cy="5105400"/>
          </a:xfrm>
          <a:prstGeom prst="rect">
            <a:avLst/>
          </a:prstGeom>
        </p:spPr>
      </p:pic>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28800" y="533400"/>
            <a:ext cx="6589199" cy="9760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altLang="en-US" sz="4400" dirty="0" smtClean="0"/>
              <a:t>Spiral Fracture</a:t>
            </a:r>
          </a:p>
        </p:txBody>
      </p:sp>
      <p:sp>
        <p:nvSpPr>
          <p:cNvPr id="2" name="Content Placeholder 1"/>
          <p:cNvSpPr>
            <a:spLocks noGrp="1"/>
          </p:cNvSpPr>
          <p:nvPr>
            <p:ph idx="1"/>
          </p:nvPr>
        </p:nvSpPr>
        <p:spPr>
          <a:xfrm>
            <a:off x="1371600" y="5334000"/>
            <a:ext cx="3391585" cy="1263022"/>
          </a:xfrm>
        </p:spPr>
        <p:txBody>
          <a:bodyPr/>
          <a:lstStyle/>
          <a:p>
            <a:pPr marL="0" indent="0">
              <a:buNone/>
            </a:pPr>
            <a:r>
              <a:rPr lang="en-US" b="1" dirty="0"/>
              <a:t>A bone fracture caused by </a:t>
            </a:r>
            <a:r>
              <a:rPr lang="en-US" b="1" dirty="0" smtClean="0"/>
              <a:t/>
            </a:r>
            <a:br>
              <a:rPr lang="en-US" b="1" dirty="0" smtClean="0"/>
            </a:br>
            <a:r>
              <a:rPr lang="en-US" b="1" dirty="0" smtClean="0"/>
              <a:t>a </a:t>
            </a:r>
            <a:r>
              <a:rPr lang="en-US" b="1" dirty="0"/>
              <a:t>twisting force. </a:t>
            </a:r>
            <a:endParaRPr lang="en-US" b="1" dirty="0" smtClean="0"/>
          </a:p>
          <a:p>
            <a:pPr marL="0" indent="0">
              <a:buNone/>
            </a:pPr>
            <a:r>
              <a:rPr lang="en-US" b="1" dirty="0" smtClean="0"/>
              <a:t>Also </a:t>
            </a:r>
            <a:r>
              <a:rPr lang="en-US" b="1" dirty="0"/>
              <a:t>called torsion fracture.</a:t>
            </a:r>
          </a:p>
        </p:txBody>
      </p:sp>
      <p:sp>
        <p:nvSpPr>
          <p:cNvPr id="11" name="Subtitle 2"/>
          <p:cNvSpPr txBox="1">
            <a:spLocks/>
          </p:cNvSpPr>
          <p:nvPr/>
        </p:nvSpPr>
        <p:spPr>
          <a:xfrm>
            <a:off x="638397" y="2907284"/>
            <a:ext cx="1261840" cy="990600"/>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auto">
              <a:buNone/>
              <a:defRPr/>
            </a:pPr>
            <a:r>
              <a:rPr lang="en-US" b="1" dirty="0">
                <a:solidFill>
                  <a:srgbClr val="C00000"/>
                </a:solidFill>
              </a:rPr>
              <a:t>b</a:t>
            </a:r>
            <a:r>
              <a:rPr lang="en-US" b="1" dirty="0" smtClean="0">
                <a:solidFill>
                  <a:srgbClr val="C00000"/>
                </a:solidFill>
              </a:rPr>
              <a:t>aseball pitcher’s broken arm </a:t>
            </a:r>
            <a:r>
              <a:rPr lang="en-US" b="1" dirty="0" smtClean="0">
                <a:solidFill>
                  <a:srgbClr val="C00000"/>
                </a:solidFill>
                <a:sym typeface="Wingdings" panose="05000000000000000000" pitchFamily="2" charset="2"/>
              </a:rPr>
              <a:t></a:t>
            </a:r>
            <a:endParaRPr lang="en-US" b="1" dirty="0" smtClean="0">
              <a:solidFill>
                <a:srgbClr val="C00000"/>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9200" y="1638300"/>
            <a:ext cx="3209925" cy="476250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01168" y="1676400"/>
            <a:ext cx="2543175" cy="3581400"/>
          </a:xfrm>
          <a:prstGeom prst="rect">
            <a:avLst/>
          </a:prstGeom>
        </p:spPr>
      </p:pic>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5325" y="1444625"/>
            <a:ext cx="3114675" cy="4143375"/>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90875" y="4343400"/>
            <a:ext cx="5876925" cy="2352675"/>
          </a:xfrm>
          <a:prstGeom prst="rect">
            <a:avLst/>
          </a:prstGeom>
        </p:spPr>
      </p:pic>
      <p:sp>
        <p:nvSpPr>
          <p:cNvPr id="8194" name="Title 1"/>
          <p:cNvSpPr>
            <a:spLocks noGrp="1"/>
          </p:cNvSpPr>
          <p:nvPr>
            <p:ph type="title"/>
          </p:nvPr>
        </p:nvSpPr>
        <p:spPr>
          <a:xfrm>
            <a:off x="1600201" y="624110"/>
            <a:ext cx="6934200" cy="976090"/>
          </a:xfrm>
        </p:spPr>
        <p:txBody>
          <a:bodyPr>
            <a:normAutofit/>
          </a:bodyPr>
          <a:lstStyle/>
          <a:p>
            <a:pPr eaLnBrk="1" hangingPunct="1"/>
            <a:r>
              <a:rPr lang="en-US" altLang="en-US" sz="4400" dirty="0" smtClean="0"/>
              <a:t>Impacted Bone</a:t>
            </a:r>
          </a:p>
        </p:txBody>
      </p:sp>
      <p:cxnSp>
        <p:nvCxnSpPr>
          <p:cNvPr id="7" name="Straight Arrow Connector 6"/>
          <p:cNvCxnSpPr/>
          <p:nvPr/>
        </p:nvCxnSpPr>
        <p:spPr>
          <a:xfrm flipH="1">
            <a:off x="2514600" y="2895600"/>
            <a:ext cx="2057400" cy="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52400" y="3124200"/>
            <a:ext cx="1524000" cy="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3962400" y="3886200"/>
            <a:ext cx="762000" cy="99060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962400" y="4800600"/>
            <a:ext cx="762000" cy="99060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934200" y="3733800"/>
            <a:ext cx="990600" cy="129540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7010400" y="4648200"/>
            <a:ext cx="990600" cy="114300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447800" y="624110"/>
            <a:ext cx="7696200" cy="976090"/>
          </a:xfrm>
        </p:spPr>
        <p:txBody>
          <a:bodyPr>
            <a:noAutofit/>
          </a:bodyPr>
          <a:lstStyle/>
          <a:p>
            <a:pPr eaLnBrk="1" hangingPunct="1"/>
            <a:r>
              <a:rPr lang="en-US" altLang="en-US" sz="4400" dirty="0" smtClean="0"/>
              <a:t>Compound/Open Fracture</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20906" y="2286000"/>
            <a:ext cx="6858000" cy="3933825"/>
          </a:xfrm>
          <a:prstGeom prst="rect">
            <a:avLst/>
          </a:prstGeom>
        </p:spPr>
      </p:pic>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828801" y="624110"/>
            <a:ext cx="6705600" cy="1280890"/>
          </a:xfrm>
        </p:spPr>
        <p:txBody>
          <a:bodyPr>
            <a:normAutofit/>
          </a:bodyPr>
          <a:lstStyle/>
          <a:p>
            <a:pPr eaLnBrk="1" hangingPunct="1"/>
            <a:r>
              <a:rPr lang="en-US" altLang="en-US" sz="4400" dirty="0" smtClean="0"/>
              <a:t>Comminuted Fracture</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2800" y="1600200"/>
            <a:ext cx="3143250" cy="4848225"/>
          </a:xfrm>
          <a:prstGeom prst="rect">
            <a:avLst/>
          </a:prstGeom>
        </p:spPr>
      </p:pic>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0.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1510</TotalTime>
  <Words>1563</Words>
  <Application>Microsoft Office PowerPoint</Application>
  <PresentationFormat>On-screen Show (4:3)</PresentationFormat>
  <Paragraphs>121</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Wingdings</vt:lpstr>
      <vt:lpstr>Wingdings 3</vt:lpstr>
      <vt:lpstr>Wisp</vt:lpstr>
      <vt:lpstr>Bone Repair &amp; Calcification</vt:lpstr>
      <vt:lpstr>Phases of Fracture Healing</vt:lpstr>
      <vt:lpstr>Healing Times &amp; Calcification</vt:lpstr>
      <vt:lpstr>Bone Fracture Types</vt:lpstr>
      <vt:lpstr>Transverse Fracture</vt:lpstr>
      <vt:lpstr>PowerPoint Presentation</vt:lpstr>
      <vt:lpstr>Impacted Bone</vt:lpstr>
      <vt:lpstr>Compound/Open Fracture</vt:lpstr>
      <vt:lpstr>Comminuted Fracture</vt:lpstr>
      <vt:lpstr>Joint Fractures</vt:lpstr>
      <vt:lpstr>Treatment Options</vt:lpstr>
      <vt:lpstr>Nonsurgical Treatment Options</vt:lpstr>
      <vt:lpstr>Surgical Treatment: External Fixation</vt:lpstr>
      <vt:lpstr>Internal vs. External Fixation</vt:lpstr>
      <vt:lpstr>Location of Fracture</vt:lpstr>
      <vt:lpstr>How Does Treatment Depend on Location?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Bone Repair &amp; Calcification</dc:title>
  <dc:creator>Teacher</dc:creator>
  <cp:lastModifiedBy>Denise</cp:lastModifiedBy>
  <cp:revision>64</cp:revision>
  <dcterms:created xsi:type="dcterms:W3CDTF">2013-06-19T14:19:21Z</dcterms:created>
  <dcterms:modified xsi:type="dcterms:W3CDTF">2014-08-21T21:58:02Z</dcterms:modified>
</cp:coreProperties>
</file>