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2" r:id="rId6"/>
    <p:sldId id="258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BA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4660"/>
  </p:normalViewPr>
  <p:slideViewPr>
    <p:cSldViewPr>
      <p:cViewPr>
        <p:scale>
          <a:sx n="91" d="100"/>
          <a:sy n="91" d="100"/>
        </p:scale>
        <p:origin x="-267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99BBA-7B2D-4069-B38F-7A0B4A67A6B0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9BA9B-868C-4821-9C58-07A82A24E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1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9BA9B-868C-4821-9C58-07A82A24E6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4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1DA87FD-4735-4C5C-B70A-44283D7B29A3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A87B896-04CC-4F6D-B9A5-72E5965D0A4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1780108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/>
              <a:t>Blood </a:t>
            </a:r>
            <a:r>
              <a:rPr lang="en-US" sz="7200" b="1" dirty="0" smtClean="0"/>
              <a:t>Pressure</a:t>
            </a:r>
            <a:br>
              <a:rPr lang="en-US" sz="7200" b="1" dirty="0" smtClean="0"/>
            </a:br>
            <a:r>
              <a:rPr lang="en-US" sz="7200" b="1" dirty="0" smtClean="0"/>
              <a:t>Basics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3310908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09800"/>
            <a:ext cx="4419600" cy="3807768"/>
          </a:xfrm>
        </p:spPr>
        <p:txBody>
          <a:bodyPr>
            <a:normAutofit/>
          </a:bodyPr>
          <a:lstStyle/>
          <a:p>
            <a:r>
              <a:rPr lang="en-US" b="1" dirty="0" smtClean="0"/>
              <a:t>The pressure </a:t>
            </a:r>
            <a:r>
              <a:rPr lang="en-US" b="1" dirty="0" smtClean="0"/>
              <a:t>that your blood exerts against your arteries as it is pumped through your body by the heart</a:t>
            </a:r>
          </a:p>
          <a:p>
            <a:endParaRPr lang="en-US" b="1" dirty="0" smtClean="0"/>
          </a:p>
          <a:p>
            <a:r>
              <a:rPr lang="en-US" b="1" dirty="0" smtClean="0"/>
              <a:t>The pressure in the arteries </a:t>
            </a:r>
            <a:r>
              <a:rPr lang="en-US" b="1" i="1" dirty="0" smtClean="0"/>
              <a:t>increases</a:t>
            </a:r>
            <a:r>
              <a:rPr lang="en-US" b="1" dirty="0" smtClean="0"/>
              <a:t> when the heart beats and </a:t>
            </a:r>
            <a:r>
              <a:rPr lang="en-US" b="1" i="1" dirty="0" smtClean="0"/>
              <a:t>decreases</a:t>
            </a:r>
            <a:r>
              <a:rPr lang="en-US" b="1" dirty="0" smtClean="0"/>
              <a:t> while it is resting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blood pressure?</a:t>
            </a:r>
            <a:endParaRPr lang="en-US" b="1" dirty="0"/>
          </a:p>
        </p:txBody>
      </p:sp>
      <p:pic>
        <p:nvPicPr>
          <p:cNvPr id="5" name="Picture 2" descr="http://www.cdc.gov/bloodpressure/images/blood-pressu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320" y="2743200"/>
            <a:ext cx="4107105" cy="296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56854" y="5712768"/>
            <a:ext cx="40017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http://www.cdc.gov/bloodpressure/about.htm</a:t>
            </a:r>
          </a:p>
        </p:txBody>
      </p:sp>
    </p:spTree>
    <p:extLst>
      <p:ext uri="{BB962C8B-B14F-4D97-AF65-F5344CB8AC3E}">
        <p14:creationId xmlns:p14="http://schemas.microsoft.com/office/powerpoint/2010/main" val="42485243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upload.wikimedia.org/wikipedia/commons/b/b9/CM-1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4" r="4335"/>
          <a:stretch/>
        </p:blipFill>
        <p:spPr bwMode="auto">
          <a:xfrm>
            <a:off x="2837793" y="2768805"/>
            <a:ext cx="3773214" cy="3831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2"/>
          <p:cNvSpPr txBox="1">
            <a:spLocks/>
          </p:cNvSpPr>
          <p:nvPr/>
        </p:nvSpPr>
        <p:spPr>
          <a:xfrm>
            <a:off x="457200" y="338328"/>
            <a:ext cx="8229600" cy="1033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Measuring Blood Pressure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56560" y="6484766"/>
            <a:ext cx="3773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http://upload.wikimedia.org/wikipedia/commons/b/b9/CM-106.jpg</a:t>
            </a:r>
          </a:p>
        </p:txBody>
      </p:sp>
      <p:sp>
        <p:nvSpPr>
          <p:cNvPr id="23" name="Left Arrow 22"/>
          <p:cNvSpPr/>
          <p:nvPr/>
        </p:nvSpPr>
        <p:spPr>
          <a:xfrm>
            <a:off x="4550559" y="2747166"/>
            <a:ext cx="1726955" cy="228600"/>
          </a:xfrm>
          <a:prstGeom prst="leftArrow">
            <a:avLst/>
          </a:prstGeom>
          <a:solidFill>
            <a:srgbClr val="E4BAA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Arrow 26"/>
          <p:cNvSpPr/>
          <p:nvPr/>
        </p:nvSpPr>
        <p:spPr>
          <a:xfrm rot="1497749">
            <a:off x="4760595" y="3846103"/>
            <a:ext cx="2170729" cy="249318"/>
          </a:xfrm>
          <a:prstGeom prst="leftArrow">
            <a:avLst/>
          </a:prstGeom>
          <a:solidFill>
            <a:srgbClr val="E4BAA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Arrow 27"/>
          <p:cNvSpPr/>
          <p:nvPr/>
        </p:nvSpPr>
        <p:spPr>
          <a:xfrm rot="10800000">
            <a:off x="2365246" y="3285395"/>
            <a:ext cx="685802" cy="228603"/>
          </a:xfrm>
          <a:prstGeom prst="leftArrow">
            <a:avLst/>
          </a:prstGeom>
          <a:solidFill>
            <a:srgbClr val="E4BAA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/>
          <p:cNvSpPr/>
          <p:nvPr/>
        </p:nvSpPr>
        <p:spPr>
          <a:xfrm rot="10800000">
            <a:off x="2438400" y="4570192"/>
            <a:ext cx="1380795" cy="228601"/>
          </a:xfrm>
          <a:prstGeom prst="leftArrow">
            <a:avLst/>
          </a:prstGeom>
          <a:solidFill>
            <a:srgbClr val="E4BAA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277514" y="2655912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Pump</a:t>
            </a:r>
          </a:p>
          <a:p>
            <a:r>
              <a:rPr lang="en-US" dirty="0" smtClean="0"/>
              <a:t>Inflates the cuff to stop blood flow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39712" y="4235382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Valve</a:t>
            </a:r>
          </a:p>
          <a:p>
            <a:r>
              <a:rPr lang="en-US" dirty="0" smtClean="0"/>
              <a:t>Lets air out of the cuff, allowing it to deflate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0416" y="3193955"/>
            <a:ext cx="205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Dial</a:t>
            </a:r>
          </a:p>
          <a:p>
            <a:pPr algn="r"/>
            <a:r>
              <a:rPr lang="en-US" dirty="0" smtClean="0"/>
              <a:t>Used to read </a:t>
            </a:r>
            <a:br>
              <a:rPr lang="en-US" dirty="0" smtClean="0"/>
            </a:br>
            <a:r>
              <a:rPr lang="en-US" dirty="0" smtClean="0"/>
              <a:t>blood pressure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85928" y="4519976"/>
            <a:ext cx="22097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Cuff</a:t>
            </a:r>
          </a:p>
          <a:p>
            <a:pPr algn="r"/>
            <a:r>
              <a:rPr lang="en-US" dirty="0" smtClean="0"/>
              <a:t>Used to temporarily stop blood flow</a:t>
            </a:r>
            <a:endParaRPr lang="en-US" dirty="0"/>
          </a:p>
        </p:txBody>
      </p:sp>
      <p:sp>
        <p:nvSpPr>
          <p:cNvPr id="36" name="Title 2"/>
          <p:cNvSpPr txBox="1">
            <a:spLocks/>
          </p:cNvSpPr>
          <p:nvPr/>
        </p:nvSpPr>
        <p:spPr>
          <a:xfrm>
            <a:off x="0" y="879348"/>
            <a:ext cx="9144000" cy="1086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 smtClean="0">
                <a:solidFill>
                  <a:schemeClr val="tx1"/>
                </a:solidFill>
              </a:rPr>
              <a:t>The Sphygmomanometer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18288" y="1907246"/>
            <a:ext cx="9144000" cy="1086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74320" indent="-274320" algn="l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en-US" sz="20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Sphygmomanometer is also</a:t>
            </a:r>
            <a:br>
              <a:rPr lang="en-US" sz="20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en-US" sz="2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called a </a:t>
            </a:r>
            <a:r>
              <a:rPr lang="en-US" sz="2000" b="1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Blood Pressure Cuff</a:t>
            </a:r>
            <a:endParaRPr lang="en-US" sz="2000" b="1" i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2090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"/>
          <p:cNvSpPr txBox="1">
            <a:spLocks/>
          </p:cNvSpPr>
          <p:nvPr/>
        </p:nvSpPr>
        <p:spPr>
          <a:xfrm>
            <a:off x="457200" y="32004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Measuring Blood Pressure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754617" y="6250215"/>
            <a:ext cx="3773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http://wakemedvoices.org/wp-content/uploads/2011/09/stethoscope.jpg</a:t>
            </a:r>
          </a:p>
        </p:txBody>
      </p:sp>
      <p:sp>
        <p:nvSpPr>
          <p:cNvPr id="36" name="Title 2"/>
          <p:cNvSpPr txBox="1">
            <a:spLocks/>
          </p:cNvSpPr>
          <p:nvPr/>
        </p:nvSpPr>
        <p:spPr>
          <a:xfrm>
            <a:off x="499236" y="88392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 smtClean="0">
                <a:solidFill>
                  <a:schemeClr val="tx1"/>
                </a:solidFill>
              </a:rPr>
              <a:t>The Stethoscope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100" name="Picture 4" descr="http://wakemedvoices.org/wp-content/uploads/2011/09/stethosco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724" y="2821214"/>
            <a:ext cx="3429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1"/>
          <p:cNvSpPr>
            <a:spLocks noGrp="1"/>
          </p:cNvSpPr>
          <p:nvPr>
            <p:ph idx="1"/>
          </p:nvPr>
        </p:nvSpPr>
        <p:spPr>
          <a:xfrm>
            <a:off x="228600" y="2579870"/>
            <a:ext cx="6019800" cy="3810000"/>
          </a:xfrm>
        </p:spPr>
        <p:txBody>
          <a:bodyPr>
            <a:normAutofit/>
          </a:bodyPr>
          <a:lstStyle/>
          <a:p>
            <a:r>
              <a:rPr lang="en-US" b="1" dirty="0" smtClean="0"/>
              <a:t>A </a:t>
            </a:r>
            <a:r>
              <a:rPr lang="en-US" b="1" i="1" dirty="0" smtClean="0"/>
              <a:t>stethoscope</a:t>
            </a:r>
            <a:r>
              <a:rPr lang="en-US" b="1" dirty="0" smtClean="0"/>
              <a:t> allows you to hear your heart beat and your blood flow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When used with a </a:t>
            </a:r>
            <a:r>
              <a:rPr lang="en-US" b="1" i="1" dirty="0" smtClean="0"/>
              <a:t>sphygmomanometer</a:t>
            </a:r>
            <a:r>
              <a:rPr lang="en-US" b="1" dirty="0" smtClean="0"/>
              <a:t>, </a:t>
            </a:r>
            <a:r>
              <a:rPr lang="en-US" b="1" dirty="0" smtClean="0"/>
              <a:t>you can </a:t>
            </a:r>
            <a:r>
              <a:rPr lang="en-US" b="1" dirty="0" smtClean="0"/>
              <a:t>hear the blood </a:t>
            </a:r>
            <a:r>
              <a:rPr lang="en-US" b="1" dirty="0" smtClean="0"/>
              <a:t>flow through</a:t>
            </a:r>
            <a:br>
              <a:rPr lang="en-US" b="1" dirty="0" smtClean="0"/>
            </a:br>
            <a:r>
              <a:rPr lang="en-US" b="1" dirty="0" smtClean="0"/>
              <a:t>your </a:t>
            </a:r>
            <a:r>
              <a:rPr lang="en-US" b="1" dirty="0" smtClean="0"/>
              <a:t>brachial artery, </a:t>
            </a:r>
            <a:r>
              <a:rPr lang="en-US" b="1" dirty="0" smtClean="0"/>
              <a:t>allowing </a:t>
            </a:r>
            <a:r>
              <a:rPr lang="en-US" b="1" dirty="0" smtClean="0"/>
              <a:t>you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to </a:t>
            </a:r>
            <a:r>
              <a:rPr lang="en-US" b="1" dirty="0" smtClean="0"/>
              <a:t>measure </a:t>
            </a:r>
            <a:r>
              <a:rPr lang="en-US" b="1" dirty="0" smtClean="0"/>
              <a:t>your blood </a:t>
            </a:r>
            <a:r>
              <a:rPr lang="en-US" b="1" dirty="0" smtClean="0"/>
              <a:t>pressure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467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"/>
          <p:cNvSpPr txBox="1">
            <a:spLocks/>
          </p:cNvSpPr>
          <p:nvPr/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Measuring Blood Pressure</a:t>
            </a:r>
            <a:endParaRPr lang="en-US" b="1" dirty="0"/>
          </a:p>
        </p:txBody>
      </p:sp>
      <p:sp>
        <p:nvSpPr>
          <p:cNvPr id="36" name="Title 2"/>
          <p:cNvSpPr txBox="1">
            <a:spLocks/>
          </p:cNvSpPr>
          <p:nvPr/>
        </p:nvSpPr>
        <p:spPr>
          <a:xfrm>
            <a:off x="499236" y="920496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 smtClean="0">
                <a:solidFill>
                  <a:schemeClr val="tx1"/>
                </a:solidFill>
              </a:rPr>
              <a:t>Procedure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6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38862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Sit comfortably </a:t>
            </a:r>
            <a:r>
              <a:rPr lang="en-US" sz="2000" b="1" dirty="0" smtClean="0"/>
              <a:t>with </a:t>
            </a:r>
            <a:r>
              <a:rPr lang="en-US" sz="2000" b="1" dirty="0" smtClean="0"/>
              <a:t>arm </a:t>
            </a:r>
            <a:r>
              <a:rPr lang="en-US" sz="2000" b="1" dirty="0" smtClean="0"/>
              <a:t>supported at heart level</a:t>
            </a:r>
          </a:p>
          <a:p>
            <a:r>
              <a:rPr lang="en-US" sz="2000" b="1" dirty="0" smtClean="0"/>
              <a:t>Snugly wrap the </a:t>
            </a:r>
            <a:r>
              <a:rPr lang="en-US" sz="2000" b="1" i="1" dirty="0"/>
              <a:t>sphygmomanometer</a:t>
            </a:r>
            <a:r>
              <a:rPr lang="en-US" sz="2000" b="1" dirty="0"/>
              <a:t> cuff </a:t>
            </a:r>
            <a:r>
              <a:rPr lang="en-US" sz="2000" b="1" dirty="0" smtClean="0"/>
              <a:t>around </a:t>
            </a:r>
            <a:br>
              <a:rPr lang="en-US" sz="2000" b="1" dirty="0" smtClean="0"/>
            </a:br>
            <a:r>
              <a:rPr lang="en-US" sz="2000" b="1" dirty="0" smtClean="0"/>
              <a:t>the upper </a:t>
            </a:r>
            <a:r>
              <a:rPr lang="en-US" sz="2000" b="1" dirty="0" smtClean="0"/>
              <a:t>arm, </a:t>
            </a:r>
            <a:r>
              <a:rPr lang="en-US" sz="2000" b="1" dirty="0" smtClean="0"/>
              <a:t>one </a:t>
            </a:r>
            <a:r>
              <a:rPr lang="en-US" sz="2000" b="1" dirty="0" smtClean="0"/>
              <a:t>inch above the elbow</a:t>
            </a:r>
          </a:p>
          <a:p>
            <a:r>
              <a:rPr lang="en-US" sz="2000" b="1" dirty="0" smtClean="0"/>
              <a:t>Place the stethoscope just above the crease of the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elbow</a:t>
            </a:r>
            <a:endParaRPr lang="en-US" sz="2000" b="1" dirty="0" smtClean="0"/>
          </a:p>
          <a:p>
            <a:r>
              <a:rPr lang="en-US" sz="2000" b="1" dirty="0" smtClean="0"/>
              <a:t>Pump the </a:t>
            </a:r>
            <a:r>
              <a:rPr lang="en-US" sz="2000" b="1" dirty="0" smtClean="0"/>
              <a:t>cuff to around </a:t>
            </a:r>
            <a:r>
              <a:rPr lang="en-US" sz="2000" b="1" dirty="0" smtClean="0"/>
              <a:t>180-200 </a:t>
            </a:r>
            <a:r>
              <a:rPr lang="en-US" sz="2000" b="1" dirty="0" smtClean="0"/>
              <a:t>mmHg </a:t>
            </a:r>
          </a:p>
          <a:p>
            <a:r>
              <a:rPr lang="en-US" sz="2000" b="1" dirty="0" smtClean="0"/>
              <a:t>While listening with the </a:t>
            </a:r>
            <a:r>
              <a:rPr lang="en-US" sz="2000" b="1" i="1" dirty="0" smtClean="0"/>
              <a:t>stethoscope,</a:t>
            </a:r>
            <a:r>
              <a:rPr lang="en-US" sz="2000" b="1" dirty="0" smtClean="0"/>
              <a:t> slowly open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the </a:t>
            </a:r>
            <a:r>
              <a:rPr lang="en-US" sz="2000" b="1" dirty="0" smtClean="0"/>
              <a:t>valve to let the pressure </a:t>
            </a:r>
            <a:r>
              <a:rPr lang="en-US" sz="2000" b="1" dirty="0" smtClean="0"/>
              <a:t>fall</a:t>
            </a:r>
            <a:endParaRPr lang="en-US" sz="20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When you first hear the </a:t>
            </a:r>
            <a:r>
              <a:rPr lang="en-US" sz="1800" b="1" dirty="0" smtClean="0"/>
              <a:t>beat of the blood </a:t>
            </a:r>
            <a:r>
              <a:rPr lang="en-US" sz="1800" b="1" dirty="0" smtClean="0"/>
              <a:t>flow, that is the </a:t>
            </a:r>
            <a:r>
              <a:rPr lang="en-US" sz="1800" b="1" i="1" dirty="0" smtClean="0"/>
              <a:t>systolic</a:t>
            </a:r>
            <a:r>
              <a:rPr lang="en-US" sz="1800" b="1" dirty="0" smtClean="0"/>
              <a:t> pressure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When you </a:t>
            </a:r>
            <a:r>
              <a:rPr lang="en-US" sz="1800" b="1" dirty="0" smtClean="0"/>
              <a:t>last hear </a:t>
            </a:r>
            <a:r>
              <a:rPr lang="en-US" sz="1800" b="1" dirty="0" smtClean="0"/>
              <a:t>the </a:t>
            </a:r>
            <a:r>
              <a:rPr lang="en-US" sz="1800" b="1" dirty="0" smtClean="0"/>
              <a:t>beat of the blood </a:t>
            </a:r>
            <a:r>
              <a:rPr lang="en-US" sz="1800" b="1" dirty="0" smtClean="0"/>
              <a:t>flow, that is the </a:t>
            </a:r>
            <a:r>
              <a:rPr lang="en-US" sz="1800" b="1" i="1" dirty="0" smtClean="0"/>
              <a:t>diastolic</a:t>
            </a:r>
            <a:r>
              <a:rPr lang="en-US" sz="1800" b="1" dirty="0" smtClean="0"/>
              <a:t> pressure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yowell\AppData\Local\Microsoft\Windows\Temporary Internet Files\Content.IE5\AS4W5U8R\MP90042301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236" y="2819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3725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142565"/>
                <a:ext cx="2895600" cy="3048000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9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9600" b="0" i="1" smtClean="0">
                              <a:latin typeface="Cambria Math"/>
                            </a:rPr>
                            <m:t>120</m:t>
                          </m:r>
                        </m:num>
                        <m:den>
                          <m:r>
                            <a:rPr lang="en-US" sz="9600" b="0" i="1" smtClean="0">
                              <a:latin typeface="Cambria Math"/>
                            </a:rPr>
                            <m:t>80</m:t>
                          </m:r>
                        </m:den>
                      </m:f>
                    </m:oMath>
                  </m:oMathPara>
                </a14:m>
                <a:endParaRPr lang="en-US" sz="12000" b="0" dirty="0" smtClean="0"/>
              </a:p>
              <a:p>
                <a:pPr marL="0" indent="0">
                  <a:buNone/>
                </a:pPr>
                <a:endParaRPr lang="en-US" sz="88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142565"/>
                <a:ext cx="2895600" cy="30480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2"/>
          <p:cNvSpPr txBox="1">
            <a:spLocks/>
          </p:cNvSpPr>
          <p:nvPr/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Reading Blood Pressure</a:t>
            </a:r>
            <a:endParaRPr lang="en-US" b="1" dirty="0"/>
          </a:p>
        </p:txBody>
      </p:sp>
      <p:sp>
        <p:nvSpPr>
          <p:cNvPr id="7" name="Left Arrow 6"/>
          <p:cNvSpPr/>
          <p:nvPr/>
        </p:nvSpPr>
        <p:spPr>
          <a:xfrm>
            <a:off x="3429000" y="3048001"/>
            <a:ext cx="5410200" cy="1371600"/>
          </a:xfrm>
          <a:prstGeom prst="leftArrow">
            <a:avLst/>
          </a:prstGeom>
          <a:solidFill>
            <a:srgbClr val="E4BAA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3429000" y="4876800"/>
            <a:ext cx="5410200" cy="1371600"/>
          </a:xfrm>
          <a:prstGeom prst="leftArrow">
            <a:avLst/>
          </a:prstGeom>
          <a:solidFill>
            <a:srgbClr val="E4BAA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67200" y="343036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Systolic Pressure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Pressure</a:t>
            </a:r>
            <a:r>
              <a:rPr lang="en-US" dirty="0" smtClean="0"/>
              <a:t> in </a:t>
            </a:r>
            <a:r>
              <a:rPr lang="en-US" dirty="0" smtClean="0"/>
              <a:t>the arteries while the heart beats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261104" y="5226852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Diastolic Pressure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Pressure in the arteries while the heart rests</a:t>
            </a:r>
            <a:endParaRPr lang="en-US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28600" y="2209800"/>
            <a:ext cx="8077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Blood pressure is measured in mmHg,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and </a:t>
            </a:r>
            <a:r>
              <a:rPr lang="en-US" b="1" dirty="0" smtClean="0"/>
              <a:t>given as a fraction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943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Variations in Blood Pressure</a:t>
            </a:r>
            <a:endParaRPr lang="en-US" b="1" dirty="0"/>
          </a:p>
        </p:txBody>
      </p:sp>
      <p:sp>
        <p:nvSpPr>
          <p:cNvPr id="4" name="AutoShape 2" descr="The illustration shows the front surface of a heart, including the coronary arteries and major blood vessels."/>
          <p:cNvSpPr>
            <a:spLocks noChangeAspect="1" noChangeArrowheads="1"/>
          </p:cNvSpPr>
          <p:nvPr/>
        </p:nvSpPr>
        <p:spPr bwMode="auto">
          <a:xfrm>
            <a:off x="155575" y="-1439863"/>
            <a:ext cx="42862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2438400"/>
                <a:ext cx="8686800" cy="4267200"/>
              </a:xfrm>
            </p:spPr>
            <p:txBody>
              <a:bodyPr>
                <a:normAutofit/>
              </a:bodyPr>
              <a:lstStyle/>
              <a:p>
                <a:r>
                  <a:rPr lang="en-US" sz="2200" b="1" dirty="0" smtClean="0"/>
                  <a:t>Abnormally high blood pressure is called </a:t>
                </a:r>
                <a:r>
                  <a:rPr lang="en-US" sz="2200" b="1" i="1" u="sng" dirty="0" smtClean="0"/>
                  <a:t>hyper</a:t>
                </a:r>
                <a:r>
                  <a:rPr lang="en-US" sz="2200" b="1" i="1" dirty="0" smtClean="0"/>
                  <a:t>tension</a:t>
                </a:r>
              </a:p>
              <a:p>
                <a:pPr lvl="1">
                  <a:spcBef>
                    <a:spcPts val="0"/>
                  </a:spcBef>
                  <a:buFont typeface="Arial" pitchFamily="34" charset="0"/>
                  <a:buChar char="•"/>
                </a:pPr>
                <a:r>
                  <a:rPr lang="en-US" sz="1800" b="1" dirty="0"/>
                  <a:t>Any blood pressure reading greater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1"/>
                        </m:ctrlPr>
                      </m:fPr>
                      <m:num>
                        <m:r>
                          <a:rPr lang="en-US" sz="1800" b="1"/>
                          <m:t>140</m:t>
                        </m:r>
                      </m:num>
                      <m:den>
                        <m:r>
                          <a:rPr lang="en-US" sz="1800" b="1"/>
                          <m:t>90</m:t>
                        </m:r>
                      </m:den>
                    </m:f>
                  </m:oMath>
                </a14:m>
                <a:r>
                  <a:rPr lang="en-US" sz="1800" b="1" dirty="0"/>
                  <a:t> </a:t>
                </a:r>
                <a:r>
                  <a:rPr lang="en-US" sz="1800" b="1" dirty="0" smtClean="0"/>
                  <a:t/>
                </a:r>
                <a:br>
                  <a:rPr lang="en-US" sz="1800" b="1" dirty="0" smtClean="0"/>
                </a:br>
                <a:r>
                  <a:rPr lang="en-US" sz="1800" b="1" dirty="0" smtClean="0"/>
                  <a:t>is considered </a:t>
                </a:r>
                <a:r>
                  <a:rPr lang="en-US" sz="1800" b="1" dirty="0"/>
                  <a:t>high. </a:t>
                </a:r>
              </a:p>
              <a:p>
                <a:pPr lvl="1">
                  <a:buFont typeface="Arial" pitchFamily="34" charset="0"/>
                  <a:buChar char="•"/>
                </a:pPr>
                <a:r>
                  <a:rPr lang="en-US" sz="1800" b="1" dirty="0"/>
                  <a:t>Hypertension is usually asymptomatic </a:t>
                </a:r>
                <a:r>
                  <a:rPr lang="en-US" sz="1800" b="1" dirty="0" smtClean="0"/>
                  <a:t>.</a:t>
                </a:r>
                <a:endParaRPr lang="en-US" sz="1800" b="1" dirty="0"/>
              </a:p>
              <a:p>
                <a:r>
                  <a:rPr lang="en-US" sz="2000" b="1" dirty="0" smtClean="0"/>
                  <a:t>Abnormally low blood pressure is called </a:t>
                </a:r>
                <a:r>
                  <a:rPr lang="en-US" sz="2000" b="1" i="1" u="sng" dirty="0" smtClean="0"/>
                  <a:t>hypo</a:t>
                </a:r>
                <a:r>
                  <a:rPr lang="en-US" sz="2000" b="1" i="1" dirty="0" smtClean="0"/>
                  <a:t>tension</a:t>
                </a:r>
                <a:endParaRPr lang="en-US" sz="2000" b="1" i="1" dirty="0" smtClean="0"/>
              </a:p>
              <a:p>
                <a:pPr lvl="1">
                  <a:spcBef>
                    <a:spcPts val="0"/>
                  </a:spcBef>
                  <a:buFont typeface="Arial" pitchFamily="34" charset="0"/>
                  <a:buChar char="•"/>
                </a:pPr>
                <a:r>
                  <a:rPr lang="en-US" sz="1800" b="1" dirty="0"/>
                  <a:t>There is not a specific blood pressure value that is </a:t>
                </a:r>
                <a:r>
                  <a:rPr lang="en-US" sz="1800" b="1" dirty="0" smtClean="0"/>
                  <a:t/>
                </a:r>
                <a:br>
                  <a:rPr lang="en-US" sz="1800" b="1" dirty="0" smtClean="0"/>
                </a:br>
                <a:r>
                  <a:rPr lang="en-US" sz="1800" b="1" dirty="0" smtClean="0"/>
                  <a:t>considered </a:t>
                </a:r>
                <a:r>
                  <a:rPr lang="en-US" sz="1800" b="1" dirty="0"/>
                  <a:t>‘</a:t>
                </a:r>
                <a:r>
                  <a:rPr lang="en-US" sz="1800" b="1" dirty="0" smtClean="0"/>
                  <a:t>low.’</a:t>
                </a:r>
                <a:endParaRPr lang="en-US" sz="1800" b="1" dirty="0"/>
              </a:p>
              <a:p>
                <a:pPr lvl="1">
                  <a:buFont typeface="Arial" pitchFamily="34" charset="0"/>
                  <a:buChar char="•"/>
                </a:pPr>
                <a:r>
                  <a:rPr lang="en-US" sz="1800" b="1" dirty="0"/>
                  <a:t>Symptoms define whether blood pressure is too </a:t>
                </a:r>
                <a:r>
                  <a:rPr lang="en-US" sz="1800" b="1" dirty="0" smtClean="0"/>
                  <a:t>low:</a:t>
                </a:r>
                <a:endParaRPr lang="en-US" sz="1800" b="1" dirty="0"/>
              </a:p>
              <a:p>
                <a:pPr lvl="2">
                  <a:buFont typeface="Wingdings" pitchFamily="2" charset="2"/>
                  <a:buChar char="§"/>
                </a:pPr>
                <a:r>
                  <a:rPr lang="en-US" sz="1600" b="1" dirty="0" smtClean="0"/>
                  <a:t>Dizziness</a:t>
                </a:r>
              </a:p>
              <a:p>
                <a:pPr lvl="2">
                  <a:buFont typeface="Wingdings" pitchFamily="2" charset="2"/>
                  <a:buChar char="§"/>
                </a:pPr>
                <a:r>
                  <a:rPr lang="en-US" sz="1600" b="1" dirty="0" smtClean="0"/>
                  <a:t>Blurred vision</a:t>
                </a:r>
              </a:p>
              <a:p>
                <a:pPr lvl="2">
                  <a:buFont typeface="Wingdings" pitchFamily="2" charset="2"/>
                  <a:buChar char="§"/>
                </a:pPr>
                <a:r>
                  <a:rPr lang="en-US" sz="1600" b="1" dirty="0" smtClean="0"/>
                  <a:t>Nausea</a:t>
                </a:r>
              </a:p>
              <a:p>
                <a:pPr lvl="2">
                  <a:buFont typeface="Wingdings" pitchFamily="2" charset="2"/>
                  <a:buChar char="§"/>
                </a:pPr>
                <a:r>
                  <a:rPr lang="en-US" sz="1600" b="1" dirty="0" smtClean="0"/>
                  <a:t>Fatigue</a:t>
                </a:r>
              </a:p>
            </p:txBody>
          </p:sp>
        </mc:Choice>
        <mc:Fallback>
          <p:sp>
            <p:nvSpPr>
              <p:cNvPr id="10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2438400"/>
                <a:ext cx="8686800" cy="4267200"/>
              </a:xfrm>
              <a:blipFill rotWithShape="1">
                <a:blip r:embed="rId2"/>
                <a:stretch>
                  <a:fillRect l="-982"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C:\Users\yowell\AppData\Local\Microsoft\Windows\Temporary Internet Files\Content.IE5\AS4W5U8R\MP90033730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434" y="3276600"/>
            <a:ext cx="2403348" cy="336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8814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Hypertension</a:t>
            </a:r>
            <a:endParaRPr lang="en-US" b="1" dirty="0"/>
          </a:p>
        </p:txBody>
      </p:sp>
      <p:sp>
        <p:nvSpPr>
          <p:cNvPr id="4" name="AutoShape 2" descr="The illustration shows the front surface of a heart, including the coronary arteries and major blood vessels."/>
          <p:cNvSpPr>
            <a:spLocks noChangeAspect="1" noChangeArrowheads="1"/>
          </p:cNvSpPr>
          <p:nvPr/>
        </p:nvSpPr>
        <p:spPr bwMode="auto">
          <a:xfrm>
            <a:off x="155575" y="-1439863"/>
            <a:ext cx="42862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88392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Caused </a:t>
            </a:r>
            <a:r>
              <a:rPr lang="en-US" b="1" dirty="0" smtClean="0"/>
              <a:t>by both hereditary and behavioral factors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Diabetes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 smtClean="0"/>
              <a:t>High-sodium </a:t>
            </a:r>
            <a:r>
              <a:rPr lang="en-US" sz="1900" b="1" dirty="0"/>
              <a:t>diets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Smoking 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Age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Genetic factors</a:t>
            </a:r>
          </a:p>
          <a:p>
            <a:r>
              <a:rPr lang="en-US" b="1" dirty="0" smtClean="0"/>
              <a:t>There are usually no symptoms of h</a:t>
            </a:r>
            <a:r>
              <a:rPr lang="en-US" b="1" dirty="0" smtClean="0"/>
              <a:t>igh </a:t>
            </a:r>
            <a:r>
              <a:rPr lang="en-US" b="1" dirty="0" smtClean="0"/>
              <a:t>blood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pressure,  but </a:t>
            </a:r>
            <a:r>
              <a:rPr lang="en-US" b="1" dirty="0" smtClean="0"/>
              <a:t>the consequences of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untreated </a:t>
            </a:r>
            <a:r>
              <a:rPr lang="en-US" b="1" dirty="0" smtClean="0"/>
              <a:t>hypertension can be </a:t>
            </a:r>
            <a:r>
              <a:rPr lang="en-US" b="1" dirty="0" smtClean="0"/>
              <a:t>severe:</a:t>
            </a:r>
            <a:endParaRPr lang="en-US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Heart disease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Heart failure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Kidney failure</a:t>
            </a:r>
          </a:p>
          <a:p>
            <a:pPr lvl="1">
              <a:buFont typeface="Arial" pitchFamily="34" charset="0"/>
              <a:buChar char="•"/>
            </a:pPr>
            <a:r>
              <a:rPr lang="en-US" sz="1900" b="1" dirty="0"/>
              <a:t>General heart/artery damage</a:t>
            </a:r>
          </a:p>
        </p:txBody>
      </p:sp>
      <p:pic>
        <p:nvPicPr>
          <p:cNvPr id="3075" name="Picture 3" descr="C:\Users\yowell\AppData\Local\Microsoft\Windows\Temporary Internet Files\Content.IE5\BPT2SHK7\MC90043321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67868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yowell\AppData\Local\Microsoft\Windows\Temporary Internet Files\Content.IE5\BPT2SHK7\MC90029095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448" y="2819400"/>
            <a:ext cx="1671873" cy="155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04116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305</TotalTime>
  <Words>205</Words>
  <Application>Microsoft Office PowerPoint</Application>
  <PresentationFormat>On-screen Show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Blood Pressure Basics</vt:lpstr>
      <vt:lpstr>What is blood pressure?</vt:lpstr>
      <vt:lpstr>PowerPoint Presentation</vt:lpstr>
      <vt:lpstr>PowerPoint Presentation</vt:lpstr>
      <vt:lpstr>PowerPoint Presentation</vt:lpstr>
      <vt:lpstr>PowerPoint Presentation</vt:lpstr>
      <vt:lpstr>Variations in Blood Pressure</vt:lpstr>
      <vt:lpstr>Hypertension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Human Heart and Blood Flow</dc:title>
  <dc:creator>SAMSON, CARLEIGH CLAYTON</dc:creator>
  <cp:lastModifiedBy>YOWELL JANET LYNN</cp:lastModifiedBy>
  <cp:revision>23</cp:revision>
  <dcterms:created xsi:type="dcterms:W3CDTF">2012-11-05T18:14:33Z</dcterms:created>
  <dcterms:modified xsi:type="dcterms:W3CDTF">2012-11-16T20:18:51Z</dcterms:modified>
</cp:coreProperties>
</file>