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70" r:id="rId3"/>
    <p:sldId id="257" r:id="rId4"/>
    <p:sldId id="265" r:id="rId5"/>
    <p:sldId id="263" r:id="rId6"/>
    <p:sldId id="264" r:id="rId7"/>
    <p:sldId id="266" r:id="rId8"/>
    <p:sldId id="267" r:id="rId9"/>
    <p:sldId id="268" r:id="rId10"/>
    <p:sldId id="269"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Lst>
  <p:sldSz cx="9144000" cy="5143500" type="screen16x9"/>
  <p:notesSz cx="6858000" cy="9144000"/>
  <p:embeddedFontLst>
    <p:embeddedFont>
      <p:font typeface="Assistant" pitchFamily="2" charset="-79"/>
      <p:regular r:id="rId37"/>
      <p:bold r:id="rId38"/>
    </p:embeddedFont>
    <p:embeddedFont>
      <p:font typeface="Encode Sans Black" panose="020B0604020202020204" charset="0"/>
      <p:bold r:id="rId39"/>
    </p:embeddedFont>
    <p:embeddedFont>
      <p:font typeface="Open Sans" panose="020B0806030504020204" pitchFamily="34"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CC3B"/>
    <a:srgbClr val="F8A81B"/>
    <a:srgbClr val="8D64AA"/>
    <a:srgbClr val="6091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4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026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051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1068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1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390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2813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0811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557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925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439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8181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1746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785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52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51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04830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0951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6126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8141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77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70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6505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153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4813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458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376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76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962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454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462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4758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7a7a000f1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7a7a000f1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0073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cad.onshape.com"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ERSAaQrUpbc"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mt="37000"/>
          </a:blip>
          <a:srcRect t="4925" b="-5448"/>
          <a:stretch/>
        </p:blipFill>
        <p:spPr>
          <a:xfrm>
            <a:off x="-46375" y="0"/>
            <a:ext cx="9190377" cy="5438551"/>
          </a:xfrm>
          <a:prstGeom prst="rect">
            <a:avLst/>
          </a:prstGeom>
          <a:noFill/>
          <a:ln>
            <a:noFill/>
          </a:ln>
        </p:spPr>
      </p:pic>
      <p:pic>
        <p:nvPicPr>
          <p:cNvPr id="56" name="Google Shape;56;p13"/>
          <p:cNvPicPr preferRelativeResize="0"/>
          <p:nvPr/>
        </p:nvPicPr>
        <p:blipFill>
          <a:blip r:embed="rId4">
            <a:alphaModFix/>
          </a:blip>
          <a:stretch>
            <a:fillRect/>
          </a:stretch>
        </p:blipFill>
        <p:spPr>
          <a:xfrm>
            <a:off x="160536" y="4663675"/>
            <a:ext cx="8822928" cy="402275"/>
          </a:xfrm>
          <a:prstGeom prst="rect">
            <a:avLst/>
          </a:prstGeom>
          <a:noFill/>
          <a:ln>
            <a:noFill/>
          </a:ln>
        </p:spPr>
      </p:pic>
      <p:pic>
        <p:nvPicPr>
          <p:cNvPr id="57" name="Google Shape;57;p13"/>
          <p:cNvPicPr preferRelativeResize="0"/>
          <p:nvPr/>
        </p:nvPicPr>
        <p:blipFill>
          <a:blip r:embed="rId5">
            <a:alphaModFix/>
          </a:blip>
          <a:stretch>
            <a:fillRect/>
          </a:stretch>
        </p:blipFill>
        <p:spPr>
          <a:xfrm>
            <a:off x="484463" y="2670200"/>
            <a:ext cx="8175075" cy="813975"/>
          </a:xfrm>
          <a:prstGeom prst="rect">
            <a:avLst/>
          </a:prstGeom>
          <a:noFill/>
          <a:ln>
            <a:noFill/>
          </a:ln>
        </p:spPr>
      </p:pic>
      <p:sp>
        <p:nvSpPr>
          <p:cNvPr id="58" name="Google Shape;58;p13"/>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dirty="0">
                <a:solidFill>
                  <a:srgbClr val="FFFFFF"/>
                </a:solidFill>
                <a:latin typeface="Open Sans"/>
                <a:ea typeface="Open Sans"/>
                <a:cs typeface="Open Sans"/>
                <a:sym typeface="Open Sans"/>
              </a:rPr>
              <a:t>3D Printing Explained</a:t>
            </a:r>
            <a:endParaRPr sz="1600" b="1" dirty="0">
              <a:solidFill>
                <a:srgbClr val="FFFFFF"/>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5940CD84-0B22-27F8-4DE8-8065DCA596EF}"/>
              </a:ext>
            </a:extLst>
          </p:cNvPr>
          <p:cNvPicPr>
            <a:picLocks noChangeAspect="1"/>
          </p:cNvPicPr>
          <p:nvPr/>
        </p:nvPicPr>
        <p:blipFill>
          <a:blip r:embed="rId6"/>
          <a:stretch>
            <a:fillRect/>
          </a:stretch>
        </p:blipFill>
        <p:spPr>
          <a:xfrm>
            <a:off x="275508" y="1527055"/>
            <a:ext cx="8546609" cy="10393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756;p42">
            <a:extLst>
              <a:ext uri="{FF2B5EF4-FFF2-40B4-BE49-F238E27FC236}">
                <a16:creationId xmlns:a16="http://schemas.microsoft.com/office/drawing/2014/main" id="{5E14BEE7-B6B6-7B20-B507-5AFD8AC87DE2}"/>
              </a:ext>
            </a:extLst>
          </p:cNvPr>
          <p:cNvSpPr txBox="1">
            <a:spLocks noGrp="1"/>
          </p:cNvSpPr>
          <p:nvPr>
            <p:ph type="title"/>
          </p:nvPr>
        </p:nvSpPr>
        <p:spPr>
          <a:xfrm>
            <a:off x="253787" y="20551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757;p42">
            <a:extLst>
              <a:ext uri="{FF2B5EF4-FFF2-40B4-BE49-F238E27FC236}">
                <a16:creationId xmlns:a16="http://schemas.microsoft.com/office/drawing/2014/main" id="{AAC34C40-6100-5DF3-BFEE-9BAC5FF4C79A}"/>
              </a:ext>
            </a:extLst>
          </p:cNvPr>
          <p:cNvSpPr txBox="1">
            <a:spLocks noGrp="1"/>
          </p:cNvSpPr>
          <p:nvPr>
            <p:ph type="body" idx="1"/>
          </p:nvPr>
        </p:nvSpPr>
        <p:spPr>
          <a:xfrm>
            <a:off x="253787" y="603007"/>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dirty="0">
                <a:solidFill>
                  <a:schemeClr val="tx1"/>
                </a:solidFill>
              </a:rPr>
              <a:t>Frame</a:t>
            </a:r>
            <a:r>
              <a:rPr lang="en" dirty="0">
                <a:solidFill>
                  <a:schemeClr val="tx1"/>
                </a:solidFill>
              </a:rPr>
              <a:t>: Usually made of aluminum, a sturdy frame is critical to ensure successful prints. As the stepper motors move, a frame that isn’t sturdy would cause issues with the way the </a:t>
            </a:r>
            <a:r>
              <a:rPr lang="en" b="1" dirty="0">
                <a:solidFill>
                  <a:schemeClr val="tx1"/>
                </a:solidFill>
              </a:rPr>
              <a:t>filament</a:t>
            </a:r>
            <a:r>
              <a:rPr lang="en" dirty="0">
                <a:solidFill>
                  <a:schemeClr val="tx1"/>
                </a:solidFill>
              </a:rPr>
              <a:t> is placed on the </a:t>
            </a:r>
            <a:r>
              <a:rPr lang="en" b="1" dirty="0">
                <a:solidFill>
                  <a:schemeClr val="tx1"/>
                </a:solidFill>
              </a:rPr>
              <a:t>print bed</a:t>
            </a:r>
            <a:r>
              <a:rPr lang="en" dirty="0">
                <a:solidFill>
                  <a:schemeClr val="tx1"/>
                </a:solidFill>
              </a:rPr>
              <a:t>.</a:t>
            </a:r>
            <a:endParaRPr dirty="0">
              <a:solidFill>
                <a:schemeClr val="tx1"/>
              </a:solidFill>
            </a:endParaRPr>
          </a:p>
          <a:p>
            <a:pPr marL="0" lvl="0" indent="0" algn="l" rtl="0">
              <a:lnSpc>
                <a:spcPct val="150000"/>
              </a:lnSpc>
              <a:spcBef>
                <a:spcPts val="1600"/>
              </a:spcBef>
              <a:spcAft>
                <a:spcPts val="1600"/>
              </a:spcAft>
              <a:buNone/>
            </a:pPr>
            <a:r>
              <a:rPr lang="en" dirty="0">
                <a:solidFill>
                  <a:schemeClr val="tx1"/>
                </a:solidFill>
              </a:rPr>
              <a:t>Some frames are enclosed, but most are open. The reason for the enclosure is to minimize moisture, which can result in air bubbles that when evaporated cause gaps in your prints or uneven levels.</a:t>
            </a:r>
            <a:endParaRPr dirty="0">
              <a:solidFill>
                <a:schemeClr val="tx1"/>
              </a:solidFill>
            </a:endParaRPr>
          </a:p>
        </p:txBody>
      </p:sp>
      <p:sp>
        <p:nvSpPr>
          <p:cNvPr id="4" name="Google Shape;1758;p42">
            <a:extLst>
              <a:ext uri="{FF2B5EF4-FFF2-40B4-BE49-F238E27FC236}">
                <a16:creationId xmlns:a16="http://schemas.microsoft.com/office/drawing/2014/main" id="{32F8246A-663C-35A3-C4FC-9F8EB18C3C8E}"/>
              </a:ext>
            </a:extLst>
          </p:cNvPr>
          <p:cNvSpPr txBox="1"/>
          <p:nvPr/>
        </p:nvSpPr>
        <p:spPr>
          <a:xfrm>
            <a:off x="548607" y="4084555"/>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59;p42">
            <a:extLst>
              <a:ext uri="{FF2B5EF4-FFF2-40B4-BE49-F238E27FC236}">
                <a16:creationId xmlns:a16="http://schemas.microsoft.com/office/drawing/2014/main" id="{750C3FB3-CF1C-3602-BD12-447F906D1451}"/>
              </a:ext>
            </a:extLst>
          </p:cNvPr>
          <p:cNvSpPr txBox="1"/>
          <p:nvPr/>
        </p:nvSpPr>
        <p:spPr>
          <a:xfrm>
            <a:off x="1804058" y="4084555"/>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760;p42">
            <a:extLst>
              <a:ext uri="{FF2B5EF4-FFF2-40B4-BE49-F238E27FC236}">
                <a16:creationId xmlns:a16="http://schemas.microsoft.com/office/drawing/2014/main" id="{FCF65300-95B9-6698-BE51-7E9709B182D5}"/>
              </a:ext>
            </a:extLst>
          </p:cNvPr>
          <p:cNvSpPr txBox="1"/>
          <p:nvPr/>
        </p:nvSpPr>
        <p:spPr>
          <a:xfrm>
            <a:off x="3059708" y="408454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61;p42">
            <a:extLst>
              <a:ext uri="{FF2B5EF4-FFF2-40B4-BE49-F238E27FC236}">
                <a16:creationId xmlns:a16="http://schemas.microsoft.com/office/drawing/2014/main" id="{08028851-0034-F3AC-1EE2-1ACAA0A85AED}"/>
              </a:ext>
            </a:extLst>
          </p:cNvPr>
          <p:cNvSpPr txBox="1"/>
          <p:nvPr/>
        </p:nvSpPr>
        <p:spPr>
          <a:xfrm>
            <a:off x="4316696" y="408455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62;p42">
            <a:extLst>
              <a:ext uri="{FF2B5EF4-FFF2-40B4-BE49-F238E27FC236}">
                <a16:creationId xmlns:a16="http://schemas.microsoft.com/office/drawing/2014/main" id="{C8F5C74A-B074-6AC7-58A5-B4D70D204227}"/>
              </a:ext>
            </a:extLst>
          </p:cNvPr>
          <p:cNvSpPr txBox="1"/>
          <p:nvPr/>
        </p:nvSpPr>
        <p:spPr>
          <a:xfrm>
            <a:off x="5570809" y="408455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63;p42">
            <a:extLst>
              <a:ext uri="{FF2B5EF4-FFF2-40B4-BE49-F238E27FC236}">
                <a16:creationId xmlns:a16="http://schemas.microsoft.com/office/drawing/2014/main" id="{D7FE5B1D-919B-0AE3-8427-46EDE5C77C77}"/>
              </a:ext>
            </a:extLst>
          </p:cNvPr>
          <p:cNvSpPr txBox="1"/>
          <p:nvPr/>
        </p:nvSpPr>
        <p:spPr>
          <a:xfrm>
            <a:off x="152402" y="441019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64;p42">
            <a:extLst>
              <a:ext uri="{FF2B5EF4-FFF2-40B4-BE49-F238E27FC236}">
                <a16:creationId xmlns:a16="http://schemas.microsoft.com/office/drawing/2014/main" id="{A4272B90-D589-CEF8-F07B-9EBB0C0C50F9}"/>
              </a:ext>
            </a:extLst>
          </p:cNvPr>
          <p:cNvSpPr txBox="1"/>
          <p:nvPr/>
        </p:nvSpPr>
        <p:spPr>
          <a:xfrm>
            <a:off x="1407849" y="441019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765;p42">
            <a:extLst>
              <a:ext uri="{FF2B5EF4-FFF2-40B4-BE49-F238E27FC236}">
                <a16:creationId xmlns:a16="http://schemas.microsoft.com/office/drawing/2014/main" id="{9B2EA403-CDC8-5014-C32B-232485818D69}"/>
              </a:ext>
            </a:extLst>
          </p:cNvPr>
          <p:cNvSpPr txBox="1"/>
          <p:nvPr/>
        </p:nvSpPr>
        <p:spPr>
          <a:xfrm>
            <a:off x="3920497" y="4416898"/>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766;p42">
            <a:extLst>
              <a:ext uri="{FF2B5EF4-FFF2-40B4-BE49-F238E27FC236}">
                <a16:creationId xmlns:a16="http://schemas.microsoft.com/office/drawing/2014/main" id="{B5789C00-0F34-E3BA-53F8-BB09C03025B9}"/>
              </a:ext>
            </a:extLst>
          </p:cNvPr>
          <p:cNvSpPr txBox="1"/>
          <p:nvPr/>
        </p:nvSpPr>
        <p:spPr>
          <a:xfrm>
            <a:off x="2663500" y="4410183"/>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767;p42">
            <a:extLst>
              <a:ext uri="{FF2B5EF4-FFF2-40B4-BE49-F238E27FC236}">
                <a16:creationId xmlns:a16="http://schemas.microsoft.com/office/drawing/2014/main" id="{CC5F53D9-FA70-FA6D-FFB8-5DFC423B4223}"/>
              </a:ext>
            </a:extLst>
          </p:cNvPr>
          <p:cNvSpPr txBox="1"/>
          <p:nvPr/>
        </p:nvSpPr>
        <p:spPr>
          <a:xfrm>
            <a:off x="5174610" y="4416898"/>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768;p42">
            <a:extLst>
              <a:ext uri="{FF2B5EF4-FFF2-40B4-BE49-F238E27FC236}">
                <a16:creationId xmlns:a16="http://schemas.microsoft.com/office/drawing/2014/main" id="{A258C6C4-19A6-655B-27DF-96BC346320F2}"/>
              </a:ext>
            </a:extLst>
          </p:cNvPr>
          <p:cNvPicPr preferRelativeResize="0"/>
          <p:nvPr/>
        </p:nvPicPr>
        <p:blipFill>
          <a:blip r:embed="rId3">
            <a:alphaModFix/>
          </a:blip>
          <a:stretch>
            <a:fillRect/>
          </a:stretch>
        </p:blipFill>
        <p:spPr>
          <a:xfrm>
            <a:off x="6594077" y="2979241"/>
            <a:ext cx="2296136" cy="1671783"/>
          </a:xfrm>
          <a:prstGeom prst="rect">
            <a:avLst/>
          </a:prstGeom>
          <a:noFill/>
          <a:ln>
            <a:noFill/>
          </a:ln>
        </p:spPr>
      </p:pic>
    </p:spTree>
    <p:extLst>
      <p:ext uri="{BB962C8B-B14F-4D97-AF65-F5344CB8AC3E}">
        <p14:creationId xmlns:p14="http://schemas.microsoft.com/office/powerpoint/2010/main" val="1945156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773;p43">
            <a:extLst>
              <a:ext uri="{FF2B5EF4-FFF2-40B4-BE49-F238E27FC236}">
                <a16:creationId xmlns:a16="http://schemas.microsoft.com/office/drawing/2014/main" id="{CB2245DA-F0EE-33DF-1474-C0CD2E6B750C}"/>
              </a:ext>
            </a:extLst>
          </p:cNvPr>
          <p:cNvSpPr txBox="1">
            <a:spLocks noGrp="1"/>
          </p:cNvSpPr>
          <p:nvPr>
            <p:ph type="title"/>
          </p:nvPr>
        </p:nvSpPr>
        <p:spPr>
          <a:xfrm>
            <a:off x="0" y="1770"/>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774;p43">
            <a:extLst>
              <a:ext uri="{FF2B5EF4-FFF2-40B4-BE49-F238E27FC236}">
                <a16:creationId xmlns:a16="http://schemas.microsoft.com/office/drawing/2014/main" id="{877989CE-52E5-6AFD-38BA-1B28F4A187CD}"/>
              </a:ext>
            </a:extLst>
          </p:cNvPr>
          <p:cNvSpPr txBox="1">
            <a:spLocks noGrp="1"/>
          </p:cNvSpPr>
          <p:nvPr>
            <p:ph type="body" idx="1"/>
          </p:nvPr>
        </p:nvSpPr>
        <p:spPr>
          <a:xfrm>
            <a:off x="152402" y="621346"/>
            <a:ext cx="6577502"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b="1" dirty="0">
                <a:solidFill>
                  <a:schemeClr val="tx1"/>
                </a:solidFill>
              </a:rPr>
              <a:t>Print Material</a:t>
            </a:r>
            <a:r>
              <a:rPr lang="en" dirty="0">
                <a:solidFill>
                  <a:schemeClr val="tx1"/>
                </a:solidFill>
              </a:rPr>
              <a:t>: Depending on the type of printer, you will have a different print material. For FDM printers, such as the one pictured here, the print material is known as filament and it comes in spools. You can get many different kinds of filament spools with different colors and different types of materials (including materials that are extremely flexible or extremely strong). Almost all materials made of plastic. This includes PLA, ABS, TPE, etc.</a:t>
            </a:r>
            <a:endParaRPr dirty="0">
              <a:solidFill>
                <a:schemeClr val="tx1"/>
              </a:solidFill>
            </a:endParaRPr>
          </a:p>
        </p:txBody>
      </p:sp>
      <p:sp>
        <p:nvSpPr>
          <p:cNvPr id="4" name="Google Shape;1775;p43">
            <a:extLst>
              <a:ext uri="{FF2B5EF4-FFF2-40B4-BE49-F238E27FC236}">
                <a16:creationId xmlns:a16="http://schemas.microsoft.com/office/drawing/2014/main" id="{3F90EC53-C617-F703-18F9-EB3B025599E3}"/>
              </a:ext>
            </a:extLst>
          </p:cNvPr>
          <p:cNvSpPr txBox="1"/>
          <p:nvPr/>
        </p:nvSpPr>
        <p:spPr>
          <a:xfrm>
            <a:off x="477978" y="4055059"/>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76;p43">
            <a:extLst>
              <a:ext uri="{FF2B5EF4-FFF2-40B4-BE49-F238E27FC236}">
                <a16:creationId xmlns:a16="http://schemas.microsoft.com/office/drawing/2014/main" id="{65AB384D-D905-78EE-78D5-F14295C1FBBA}"/>
              </a:ext>
            </a:extLst>
          </p:cNvPr>
          <p:cNvSpPr txBox="1"/>
          <p:nvPr/>
        </p:nvSpPr>
        <p:spPr>
          <a:xfrm>
            <a:off x="1733429" y="4055059"/>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777;p43">
            <a:extLst>
              <a:ext uri="{FF2B5EF4-FFF2-40B4-BE49-F238E27FC236}">
                <a16:creationId xmlns:a16="http://schemas.microsoft.com/office/drawing/2014/main" id="{6EEE6A89-FF32-84EC-99B6-951B6347C50E}"/>
              </a:ext>
            </a:extLst>
          </p:cNvPr>
          <p:cNvSpPr txBox="1"/>
          <p:nvPr/>
        </p:nvSpPr>
        <p:spPr>
          <a:xfrm>
            <a:off x="2989079" y="405504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78;p43">
            <a:extLst>
              <a:ext uri="{FF2B5EF4-FFF2-40B4-BE49-F238E27FC236}">
                <a16:creationId xmlns:a16="http://schemas.microsoft.com/office/drawing/2014/main" id="{6C703018-C722-C457-29A9-3FCD6C5086AC}"/>
              </a:ext>
            </a:extLst>
          </p:cNvPr>
          <p:cNvSpPr txBox="1"/>
          <p:nvPr/>
        </p:nvSpPr>
        <p:spPr>
          <a:xfrm>
            <a:off x="4246067" y="405505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79;p43">
            <a:extLst>
              <a:ext uri="{FF2B5EF4-FFF2-40B4-BE49-F238E27FC236}">
                <a16:creationId xmlns:a16="http://schemas.microsoft.com/office/drawing/2014/main" id="{501865A8-FA87-DD6B-3D97-BB41F955D9F1}"/>
              </a:ext>
            </a:extLst>
          </p:cNvPr>
          <p:cNvSpPr txBox="1"/>
          <p:nvPr/>
        </p:nvSpPr>
        <p:spPr>
          <a:xfrm>
            <a:off x="5500180" y="405505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80;p43">
            <a:extLst>
              <a:ext uri="{FF2B5EF4-FFF2-40B4-BE49-F238E27FC236}">
                <a16:creationId xmlns:a16="http://schemas.microsoft.com/office/drawing/2014/main" id="{6836B64E-5C30-80BA-34B3-F07DF04BA8C0}"/>
              </a:ext>
            </a:extLst>
          </p:cNvPr>
          <p:cNvSpPr txBox="1"/>
          <p:nvPr/>
        </p:nvSpPr>
        <p:spPr>
          <a:xfrm>
            <a:off x="81773" y="438069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81;p43">
            <a:extLst>
              <a:ext uri="{FF2B5EF4-FFF2-40B4-BE49-F238E27FC236}">
                <a16:creationId xmlns:a16="http://schemas.microsoft.com/office/drawing/2014/main" id="{96B26B3F-05D8-BD62-79F7-960E78F44D0B}"/>
              </a:ext>
            </a:extLst>
          </p:cNvPr>
          <p:cNvSpPr txBox="1"/>
          <p:nvPr/>
        </p:nvSpPr>
        <p:spPr>
          <a:xfrm>
            <a:off x="1337220" y="438069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782;p43">
            <a:extLst>
              <a:ext uri="{FF2B5EF4-FFF2-40B4-BE49-F238E27FC236}">
                <a16:creationId xmlns:a16="http://schemas.microsoft.com/office/drawing/2014/main" id="{52713CEB-7FA6-E700-14B9-C2DC14EC6EC9}"/>
              </a:ext>
            </a:extLst>
          </p:cNvPr>
          <p:cNvSpPr txBox="1"/>
          <p:nvPr/>
        </p:nvSpPr>
        <p:spPr>
          <a:xfrm>
            <a:off x="3849868" y="4387402"/>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783;p43">
            <a:extLst>
              <a:ext uri="{FF2B5EF4-FFF2-40B4-BE49-F238E27FC236}">
                <a16:creationId xmlns:a16="http://schemas.microsoft.com/office/drawing/2014/main" id="{86128C44-C293-04D0-C1E5-874E4444170A}"/>
              </a:ext>
            </a:extLst>
          </p:cNvPr>
          <p:cNvSpPr txBox="1"/>
          <p:nvPr/>
        </p:nvSpPr>
        <p:spPr>
          <a:xfrm>
            <a:off x="2592871" y="4380687"/>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784;p43">
            <a:extLst>
              <a:ext uri="{FF2B5EF4-FFF2-40B4-BE49-F238E27FC236}">
                <a16:creationId xmlns:a16="http://schemas.microsoft.com/office/drawing/2014/main" id="{D216A3BB-50AC-8F9E-87F4-F4235318F476}"/>
              </a:ext>
            </a:extLst>
          </p:cNvPr>
          <p:cNvSpPr txBox="1"/>
          <p:nvPr/>
        </p:nvSpPr>
        <p:spPr>
          <a:xfrm>
            <a:off x="5103981" y="4387402"/>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785;p43">
            <a:extLst>
              <a:ext uri="{FF2B5EF4-FFF2-40B4-BE49-F238E27FC236}">
                <a16:creationId xmlns:a16="http://schemas.microsoft.com/office/drawing/2014/main" id="{42023696-332D-6B67-C771-EC4443C9B3B0}"/>
              </a:ext>
            </a:extLst>
          </p:cNvPr>
          <p:cNvPicPr preferRelativeResize="0"/>
          <p:nvPr/>
        </p:nvPicPr>
        <p:blipFill>
          <a:blip r:embed="rId3">
            <a:alphaModFix/>
          </a:blip>
          <a:stretch>
            <a:fillRect/>
          </a:stretch>
        </p:blipFill>
        <p:spPr>
          <a:xfrm>
            <a:off x="6948701" y="3037452"/>
            <a:ext cx="1923650" cy="1430800"/>
          </a:xfrm>
          <a:prstGeom prst="rect">
            <a:avLst/>
          </a:prstGeom>
          <a:noFill/>
          <a:ln>
            <a:noFill/>
          </a:ln>
        </p:spPr>
      </p:pic>
      <p:pic>
        <p:nvPicPr>
          <p:cNvPr id="15" name="Google Shape;1786;p43">
            <a:extLst>
              <a:ext uri="{FF2B5EF4-FFF2-40B4-BE49-F238E27FC236}">
                <a16:creationId xmlns:a16="http://schemas.microsoft.com/office/drawing/2014/main" id="{9BE22C28-72E3-FFE7-DB05-C714D995A893}"/>
              </a:ext>
            </a:extLst>
          </p:cNvPr>
          <p:cNvPicPr preferRelativeResize="0"/>
          <p:nvPr/>
        </p:nvPicPr>
        <p:blipFill>
          <a:blip r:embed="rId4">
            <a:alphaModFix/>
          </a:blip>
          <a:stretch>
            <a:fillRect/>
          </a:stretch>
        </p:blipFill>
        <p:spPr>
          <a:xfrm>
            <a:off x="6227727" y="400527"/>
            <a:ext cx="2848124" cy="1553524"/>
          </a:xfrm>
          <a:prstGeom prst="rect">
            <a:avLst/>
          </a:prstGeom>
          <a:noFill/>
          <a:ln>
            <a:noFill/>
          </a:ln>
        </p:spPr>
      </p:pic>
    </p:spTree>
    <p:extLst>
      <p:ext uri="{BB962C8B-B14F-4D97-AF65-F5344CB8AC3E}">
        <p14:creationId xmlns:p14="http://schemas.microsoft.com/office/powerpoint/2010/main" val="346495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18" name="Google Shape;1807;p44">
            <a:extLst>
              <a:ext uri="{FF2B5EF4-FFF2-40B4-BE49-F238E27FC236}">
                <a16:creationId xmlns:a16="http://schemas.microsoft.com/office/drawing/2014/main" id="{D74D42BC-55D3-976C-48E7-3FA483A4D416}"/>
              </a:ext>
            </a:extLst>
          </p:cNvPr>
          <p:cNvPicPr preferRelativeResize="0"/>
          <p:nvPr/>
        </p:nvPicPr>
        <p:blipFill>
          <a:blip r:embed="rId3">
            <a:alphaModFix/>
          </a:blip>
          <a:stretch>
            <a:fillRect/>
          </a:stretch>
        </p:blipFill>
        <p:spPr>
          <a:xfrm>
            <a:off x="2494307" y="2614077"/>
            <a:ext cx="1923650" cy="1923650"/>
          </a:xfrm>
          <a:prstGeom prst="rect">
            <a:avLst/>
          </a:prstGeom>
          <a:noFill/>
          <a:ln>
            <a:noFill/>
          </a:ln>
        </p:spPr>
      </p:pic>
      <p:sp>
        <p:nvSpPr>
          <p:cNvPr id="2" name="Google Shape;1791;p44">
            <a:extLst>
              <a:ext uri="{FF2B5EF4-FFF2-40B4-BE49-F238E27FC236}">
                <a16:creationId xmlns:a16="http://schemas.microsoft.com/office/drawing/2014/main" id="{66AA09DB-E78B-1B58-D998-E02D7814E935}"/>
              </a:ext>
            </a:extLst>
          </p:cNvPr>
          <p:cNvSpPr txBox="1">
            <a:spLocks noGrp="1"/>
          </p:cNvSpPr>
          <p:nvPr>
            <p:ph type="title"/>
          </p:nvPr>
        </p:nvSpPr>
        <p:spPr>
          <a:xfrm>
            <a:off x="332686" y="24728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792;p44">
            <a:extLst>
              <a:ext uri="{FF2B5EF4-FFF2-40B4-BE49-F238E27FC236}">
                <a16:creationId xmlns:a16="http://schemas.microsoft.com/office/drawing/2014/main" id="{4A30BCEC-E761-C69B-3210-0BB5FF765532}"/>
              </a:ext>
            </a:extLst>
          </p:cNvPr>
          <p:cNvSpPr txBox="1">
            <a:spLocks noGrp="1"/>
          </p:cNvSpPr>
          <p:nvPr>
            <p:ph type="body" idx="1"/>
          </p:nvPr>
        </p:nvSpPr>
        <p:spPr>
          <a:xfrm>
            <a:off x="332686" y="770727"/>
            <a:ext cx="8426303"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b="1" dirty="0">
                <a:solidFill>
                  <a:schemeClr val="tx1"/>
                </a:solidFill>
              </a:rPr>
              <a:t>Motion Control</a:t>
            </a:r>
            <a:r>
              <a:rPr lang="en" dirty="0">
                <a:solidFill>
                  <a:schemeClr val="tx1"/>
                </a:solidFill>
              </a:rPr>
              <a:t>: 3D printers work along three axes. X, Y, and Z. So, most printers have a </a:t>
            </a:r>
            <a:r>
              <a:rPr lang="en" b="1" dirty="0">
                <a:solidFill>
                  <a:schemeClr val="tx1"/>
                </a:solidFill>
              </a:rPr>
              <a:t>stepper motor</a:t>
            </a:r>
            <a:r>
              <a:rPr lang="en" dirty="0">
                <a:solidFill>
                  <a:schemeClr val="tx1"/>
                </a:solidFill>
              </a:rPr>
              <a:t> for each of these axes. To help move things around these axes, there are also </a:t>
            </a:r>
            <a:r>
              <a:rPr lang="en" b="1" dirty="0">
                <a:solidFill>
                  <a:schemeClr val="tx1"/>
                </a:solidFill>
              </a:rPr>
              <a:t>belts</a:t>
            </a:r>
            <a:r>
              <a:rPr lang="en" dirty="0">
                <a:solidFill>
                  <a:schemeClr val="tx1"/>
                </a:solidFill>
              </a:rPr>
              <a:t> - that help move in the X and Y axes.</a:t>
            </a:r>
            <a:r>
              <a:rPr lang="en" b="1" dirty="0">
                <a:solidFill>
                  <a:schemeClr val="tx1"/>
                </a:solidFill>
              </a:rPr>
              <a:t> Threaded rods</a:t>
            </a:r>
            <a:r>
              <a:rPr lang="en" dirty="0">
                <a:solidFill>
                  <a:schemeClr val="tx1"/>
                </a:solidFill>
              </a:rPr>
              <a:t> help move in the Z axis. And lastly, there are </a:t>
            </a:r>
            <a:r>
              <a:rPr lang="en" b="1" dirty="0">
                <a:solidFill>
                  <a:schemeClr val="tx1"/>
                </a:solidFill>
              </a:rPr>
              <a:t>end stops</a:t>
            </a:r>
            <a:r>
              <a:rPr lang="en" dirty="0">
                <a:solidFill>
                  <a:schemeClr val="tx1"/>
                </a:solidFill>
              </a:rPr>
              <a:t>, which you can also see here.</a:t>
            </a:r>
            <a:endParaRPr dirty="0">
              <a:solidFill>
                <a:schemeClr val="tx1"/>
              </a:solidFill>
            </a:endParaRPr>
          </a:p>
        </p:txBody>
      </p:sp>
      <p:sp>
        <p:nvSpPr>
          <p:cNvPr id="4" name="Google Shape;1793;p44">
            <a:extLst>
              <a:ext uri="{FF2B5EF4-FFF2-40B4-BE49-F238E27FC236}">
                <a16:creationId xmlns:a16="http://schemas.microsoft.com/office/drawing/2014/main" id="{9D56CB3D-2658-291B-C509-EFF9F78CA2E4}"/>
              </a:ext>
            </a:extLst>
          </p:cNvPr>
          <p:cNvSpPr txBox="1"/>
          <p:nvPr/>
        </p:nvSpPr>
        <p:spPr>
          <a:xfrm>
            <a:off x="206329" y="4229855"/>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94;p44">
            <a:extLst>
              <a:ext uri="{FF2B5EF4-FFF2-40B4-BE49-F238E27FC236}">
                <a16:creationId xmlns:a16="http://schemas.microsoft.com/office/drawing/2014/main" id="{46D708A4-39BB-DA96-D15A-FF4048577CF7}"/>
              </a:ext>
            </a:extLst>
          </p:cNvPr>
          <p:cNvSpPr txBox="1"/>
          <p:nvPr/>
        </p:nvSpPr>
        <p:spPr>
          <a:xfrm>
            <a:off x="1461780" y="429001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latin typeface="Encode Sans Black"/>
                <a:ea typeface="Encode Sans Black"/>
                <a:cs typeface="Encode Sans Black"/>
                <a:sym typeface="Encode Sans Black"/>
              </a:rPr>
              <a:t>02</a:t>
            </a:r>
            <a:endParaRPr sz="1500" dirty="0">
              <a:solidFill>
                <a:schemeClr val="tx1"/>
              </a:solidFill>
              <a:latin typeface="Encode Sans Black"/>
              <a:ea typeface="Encode Sans Black"/>
              <a:cs typeface="Encode Sans Black"/>
              <a:sym typeface="Encode Sans Black"/>
            </a:endParaRPr>
          </a:p>
        </p:txBody>
      </p:sp>
      <p:sp>
        <p:nvSpPr>
          <p:cNvPr id="6" name="Google Shape;1795;p44">
            <a:extLst>
              <a:ext uri="{FF2B5EF4-FFF2-40B4-BE49-F238E27FC236}">
                <a16:creationId xmlns:a16="http://schemas.microsoft.com/office/drawing/2014/main" id="{F91C3F2D-6F8C-C874-0D9F-773D063D4351}"/>
              </a:ext>
            </a:extLst>
          </p:cNvPr>
          <p:cNvSpPr txBox="1"/>
          <p:nvPr/>
        </p:nvSpPr>
        <p:spPr>
          <a:xfrm>
            <a:off x="2717430" y="422984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96;p44">
            <a:extLst>
              <a:ext uri="{FF2B5EF4-FFF2-40B4-BE49-F238E27FC236}">
                <a16:creationId xmlns:a16="http://schemas.microsoft.com/office/drawing/2014/main" id="{04B79028-74F7-0205-56C8-A8A26848EE64}"/>
              </a:ext>
            </a:extLst>
          </p:cNvPr>
          <p:cNvSpPr txBox="1"/>
          <p:nvPr/>
        </p:nvSpPr>
        <p:spPr>
          <a:xfrm>
            <a:off x="3974418" y="422985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97;p44">
            <a:extLst>
              <a:ext uri="{FF2B5EF4-FFF2-40B4-BE49-F238E27FC236}">
                <a16:creationId xmlns:a16="http://schemas.microsoft.com/office/drawing/2014/main" id="{A609D9DE-49F2-A21D-E99F-F304306E507A}"/>
              </a:ext>
            </a:extLst>
          </p:cNvPr>
          <p:cNvSpPr txBox="1"/>
          <p:nvPr/>
        </p:nvSpPr>
        <p:spPr>
          <a:xfrm>
            <a:off x="5228531" y="422985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98;p44">
            <a:extLst>
              <a:ext uri="{FF2B5EF4-FFF2-40B4-BE49-F238E27FC236}">
                <a16:creationId xmlns:a16="http://schemas.microsoft.com/office/drawing/2014/main" id="{89954CCD-FFA8-7F1D-5CD5-D153CEBBBC23}"/>
              </a:ext>
            </a:extLst>
          </p:cNvPr>
          <p:cNvSpPr txBox="1"/>
          <p:nvPr/>
        </p:nvSpPr>
        <p:spPr>
          <a:xfrm>
            <a:off x="-189876" y="455549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99;p44">
            <a:extLst>
              <a:ext uri="{FF2B5EF4-FFF2-40B4-BE49-F238E27FC236}">
                <a16:creationId xmlns:a16="http://schemas.microsoft.com/office/drawing/2014/main" id="{8F2DA44C-3AF3-4430-B3BE-C3CA6DE90F79}"/>
              </a:ext>
            </a:extLst>
          </p:cNvPr>
          <p:cNvSpPr txBox="1"/>
          <p:nvPr/>
        </p:nvSpPr>
        <p:spPr>
          <a:xfrm>
            <a:off x="1065571" y="455549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800;p44">
            <a:extLst>
              <a:ext uri="{FF2B5EF4-FFF2-40B4-BE49-F238E27FC236}">
                <a16:creationId xmlns:a16="http://schemas.microsoft.com/office/drawing/2014/main" id="{70E44F7D-B95E-19E3-9A9D-DD49FEDB5EB0}"/>
              </a:ext>
            </a:extLst>
          </p:cNvPr>
          <p:cNvSpPr txBox="1"/>
          <p:nvPr/>
        </p:nvSpPr>
        <p:spPr>
          <a:xfrm>
            <a:off x="3578219" y="4562198"/>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801;p44">
            <a:extLst>
              <a:ext uri="{FF2B5EF4-FFF2-40B4-BE49-F238E27FC236}">
                <a16:creationId xmlns:a16="http://schemas.microsoft.com/office/drawing/2014/main" id="{F2C0D80F-3060-CEE6-9F9C-20F771C2FEA8}"/>
              </a:ext>
            </a:extLst>
          </p:cNvPr>
          <p:cNvSpPr txBox="1"/>
          <p:nvPr/>
        </p:nvSpPr>
        <p:spPr>
          <a:xfrm>
            <a:off x="2321222" y="4555483"/>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802;p44">
            <a:extLst>
              <a:ext uri="{FF2B5EF4-FFF2-40B4-BE49-F238E27FC236}">
                <a16:creationId xmlns:a16="http://schemas.microsoft.com/office/drawing/2014/main" id="{79E100A7-ADD7-5E26-5CDD-68531F72AC15}"/>
              </a:ext>
            </a:extLst>
          </p:cNvPr>
          <p:cNvSpPr txBox="1"/>
          <p:nvPr/>
        </p:nvSpPr>
        <p:spPr>
          <a:xfrm>
            <a:off x="4832332" y="4562198"/>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803;p44">
            <a:extLst>
              <a:ext uri="{FF2B5EF4-FFF2-40B4-BE49-F238E27FC236}">
                <a16:creationId xmlns:a16="http://schemas.microsoft.com/office/drawing/2014/main" id="{2EA2980F-0E7D-B87E-E0AB-674C91F13DA9}"/>
              </a:ext>
            </a:extLst>
          </p:cNvPr>
          <p:cNvPicPr preferRelativeResize="0"/>
          <p:nvPr/>
        </p:nvPicPr>
        <p:blipFill>
          <a:blip r:embed="rId4">
            <a:alphaModFix/>
          </a:blip>
          <a:stretch>
            <a:fillRect/>
          </a:stretch>
        </p:blipFill>
        <p:spPr>
          <a:xfrm>
            <a:off x="6887663" y="2880679"/>
            <a:ext cx="1923650" cy="1430800"/>
          </a:xfrm>
          <a:prstGeom prst="rect">
            <a:avLst/>
          </a:prstGeom>
          <a:noFill/>
          <a:ln>
            <a:noFill/>
          </a:ln>
        </p:spPr>
      </p:pic>
      <p:pic>
        <p:nvPicPr>
          <p:cNvPr id="15" name="Google Shape;1804;p44">
            <a:extLst>
              <a:ext uri="{FF2B5EF4-FFF2-40B4-BE49-F238E27FC236}">
                <a16:creationId xmlns:a16="http://schemas.microsoft.com/office/drawing/2014/main" id="{9FEF8C4C-9A27-FCFD-D9FD-009412139D49}"/>
              </a:ext>
            </a:extLst>
          </p:cNvPr>
          <p:cNvPicPr preferRelativeResize="0"/>
          <p:nvPr/>
        </p:nvPicPr>
        <p:blipFill>
          <a:blip r:embed="rId5">
            <a:alphaModFix/>
          </a:blip>
          <a:stretch>
            <a:fillRect/>
          </a:stretch>
        </p:blipFill>
        <p:spPr>
          <a:xfrm>
            <a:off x="530998" y="2987413"/>
            <a:ext cx="1257001" cy="1109701"/>
          </a:xfrm>
          <a:prstGeom prst="rect">
            <a:avLst/>
          </a:prstGeom>
          <a:noFill/>
          <a:ln>
            <a:noFill/>
          </a:ln>
        </p:spPr>
      </p:pic>
      <p:pic>
        <p:nvPicPr>
          <p:cNvPr id="16" name="Google Shape;1805;p44">
            <a:extLst>
              <a:ext uri="{FF2B5EF4-FFF2-40B4-BE49-F238E27FC236}">
                <a16:creationId xmlns:a16="http://schemas.microsoft.com/office/drawing/2014/main" id="{44A468CC-1BA5-3C53-C5BF-981114D25A3E}"/>
              </a:ext>
            </a:extLst>
          </p:cNvPr>
          <p:cNvPicPr preferRelativeResize="0"/>
          <p:nvPr/>
        </p:nvPicPr>
        <p:blipFill>
          <a:blip r:embed="rId6">
            <a:alphaModFix/>
          </a:blip>
          <a:stretch>
            <a:fillRect/>
          </a:stretch>
        </p:blipFill>
        <p:spPr>
          <a:xfrm rot="5400000" flipH="1">
            <a:off x="5243659" y="3509773"/>
            <a:ext cx="2621348" cy="467175"/>
          </a:xfrm>
          <a:prstGeom prst="rect">
            <a:avLst/>
          </a:prstGeom>
          <a:noFill/>
          <a:ln>
            <a:noFill/>
          </a:ln>
        </p:spPr>
      </p:pic>
      <p:pic>
        <p:nvPicPr>
          <p:cNvPr id="17" name="Google Shape;1806;p44">
            <a:extLst>
              <a:ext uri="{FF2B5EF4-FFF2-40B4-BE49-F238E27FC236}">
                <a16:creationId xmlns:a16="http://schemas.microsoft.com/office/drawing/2014/main" id="{F371FF57-EE14-EACA-3CC1-B12D57118DA6}"/>
              </a:ext>
            </a:extLst>
          </p:cNvPr>
          <p:cNvPicPr preferRelativeResize="0"/>
          <p:nvPr/>
        </p:nvPicPr>
        <p:blipFill>
          <a:blip r:embed="rId7">
            <a:alphaModFix/>
          </a:blip>
          <a:stretch>
            <a:fillRect/>
          </a:stretch>
        </p:blipFill>
        <p:spPr>
          <a:xfrm>
            <a:off x="4243670" y="2398894"/>
            <a:ext cx="2634525" cy="1757230"/>
          </a:xfrm>
          <a:prstGeom prst="rect">
            <a:avLst/>
          </a:prstGeom>
          <a:noFill/>
          <a:ln>
            <a:noFill/>
          </a:ln>
        </p:spPr>
      </p:pic>
    </p:spTree>
    <p:extLst>
      <p:ext uri="{BB962C8B-B14F-4D97-AF65-F5344CB8AC3E}">
        <p14:creationId xmlns:p14="http://schemas.microsoft.com/office/powerpoint/2010/main" val="3839393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812;p45">
            <a:extLst>
              <a:ext uri="{FF2B5EF4-FFF2-40B4-BE49-F238E27FC236}">
                <a16:creationId xmlns:a16="http://schemas.microsoft.com/office/drawing/2014/main" id="{E9677317-F0D4-66B8-E4AA-702270765F3C}"/>
              </a:ext>
            </a:extLst>
          </p:cNvPr>
          <p:cNvSpPr txBox="1">
            <a:spLocks noGrp="1"/>
          </p:cNvSpPr>
          <p:nvPr>
            <p:ph type="title"/>
          </p:nvPr>
        </p:nvSpPr>
        <p:spPr>
          <a:xfrm>
            <a:off x="354618" y="17845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The Parts of a 3D Printer</a:t>
            </a:r>
            <a:endParaRPr>
              <a:solidFill>
                <a:schemeClr val="tx1"/>
              </a:solidFill>
            </a:endParaRPr>
          </a:p>
        </p:txBody>
      </p:sp>
      <p:sp>
        <p:nvSpPr>
          <p:cNvPr id="3" name="Google Shape;1813;p45">
            <a:extLst>
              <a:ext uri="{FF2B5EF4-FFF2-40B4-BE49-F238E27FC236}">
                <a16:creationId xmlns:a16="http://schemas.microsoft.com/office/drawing/2014/main" id="{59775614-E5EC-1418-144C-302E00E181BE}"/>
              </a:ext>
            </a:extLst>
          </p:cNvPr>
          <p:cNvSpPr txBox="1">
            <a:spLocks noGrp="1"/>
          </p:cNvSpPr>
          <p:nvPr>
            <p:ph type="body" idx="1"/>
          </p:nvPr>
        </p:nvSpPr>
        <p:spPr>
          <a:xfrm>
            <a:off x="294773" y="681032"/>
            <a:ext cx="8642897"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dirty="0">
                <a:solidFill>
                  <a:schemeClr val="tx1"/>
                </a:solidFill>
              </a:rPr>
              <a:t>PSU</a:t>
            </a:r>
            <a:r>
              <a:rPr lang="en" dirty="0">
                <a:solidFill>
                  <a:schemeClr val="tx1"/>
                </a:solidFill>
              </a:rPr>
              <a:t>: One of the most critical parts of a 3D printer is the Power Supply Unit, also known as PSU. Your PSU will also be responsible for giving you what temperature range your printer can work with, which means what materials you can work with since different materials have different temperature requirements.</a:t>
            </a:r>
            <a:endParaRPr dirty="0">
              <a:solidFill>
                <a:schemeClr val="tx1"/>
              </a:solidFill>
            </a:endParaRPr>
          </a:p>
          <a:p>
            <a:pPr marL="0" lvl="0" indent="0" algn="l" rtl="0">
              <a:lnSpc>
                <a:spcPct val="150000"/>
              </a:lnSpc>
              <a:spcBef>
                <a:spcPts val="1600"/>
              </a:spcBef>
              <a:spcAft>
                <a:spcPts val="1600"/>
              </a:spcAft>
              <a:buNone/>
            </a:pPr>
            <a:r>
              <a:rPr lang="en" dirty="0">
                <a:solidFill>
                  <a:schemeClr val="tx1"/>
                </a:solidFill>
              </a:rPr>
              <a:t>Most PSUs are mounted directly to the frame, but there are some that are not.</a:t>
            </a:r>
            <a:endParaRPr dirty="0">
              <a:solidFill>
                <a:schemeClr val="tx1"/>
              </a:solidFill>
            </a:endParaRPr>
          </a:p>
        </p:txBody>
      </p:sp>
      <p:sp>
        <p:nvSpPr>
          <p:cNvPr id="4" name="Google Shape;1814;p45">
            <a:extLst>
              <a:ext uri="{FF2B5EF4-FFF2-40B4-BE49-F238E27FC236}">
                <a16:creationId xmlns:a16="http://schemas.microsoft.com/office/drawing/2014/main" id="{528E36E2-E023-55AF-4CFC-E30FBB36AA1E}"/>
              </a:ext>
            </a:extLst>
          </p:cNvPr>
          <p:cNvSpPr txBox="1"/>
          <p:nvPr/>
        </p:nvSpPr>
        <p:spPr>
          <a:xfrm>
            <a:off x="206329" y="3905001"/>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815;p45">
            <a:extLst>
              <a:ext uri="{FF2B5EF4-FFF2-40B4-BE49-F238E27FC236}">
                <a16:creationId xmlns:a16="http://schemas.microsoft.com/office/drawing/2014/main" id="{32571520-6121-7249-96C6-5414ADBC8F8D}"/>
              </a:ext>
            </a:extLst>
          </p:cNvPr>
          <p:cNvSpPr txBox="1"/>
          <p:nvPr/>
        </p:nvSpPr>
        <p:spPr>
          <a:xfrm>
            <a:off x="1461780" y="3905001"/>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816;p45">
            <a:extLst>
              <a:ext uri="{FF2B5EF4-FFF2-40B4-BE49-F238E27FC236}">
                <a16:creationId xmlns:a16="http://schemas.microsoft.com/office/drawing/2014/main" id="{D5794160-438B-B6B1-770E-27DF50382A78}"/>
              </a:ext>
            </a:extLst>
          </p:cNvPr>
          <p:cNvSpPr txBox="1"/>
          <p:nvPr/>
        </p:nvSpPr>
        <p:spPr>
          <a:xfrm>
            <a:off x="2717430" y="3904988"/>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817;p45">
            <a:extLst>
              <a:ext uri="{FF2B5EF4-FFF2-40B4-BE49-F238E27FC236}">
                <a16:creationId xmlns:a16="http://schemas.microsoft.com/office/drawing/2014/main" id="{46DD7FD4-7B24-4395-7B20-FF548223C8B7}"/>
              </a:ext>
            </a:extLst>
          </p:cNvPr>
          <p:cNvSpPr txBox="1"/>
          <p:nvPr/>
        </p:nvSpPr>
        <p:spPr>
          <a:xfrm>
            <a:off x="3974418" y="3904998"/>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818;p45">
            <a:extLst>
              <a:ext uri="{FF2B5EF4-FFF2-40B4-BE49-F238E27FC236}">
                <a16:creationId xmlns:a16="http://schemas.microsoft.com/office/drawing/2014/main" id="{42F50342-9A16-D080-03D6-75519A36FED2}"/>
              </a:ext>
            </a:extLst>
          </p:cNvPr>
          <p:cNvSpPr txBox="1"/>
          <p:nvPr/>
        </p:nvSpPr>
        <p:spPr>
          <a:xfrm>
            <a:off x="5228531" y="3904998"/>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819;p45">
            <a:extLst>
              <a:ext uri="{FF2B5EF4-FFF2-40B4-BE49-F238E27FC236}">
                <a16:creationId xmlns:a16="http://schemas.microsoft.com/office/drawing/2014/main" id="{3C88875B-DBD1-9A89-A759-3A10AC28B3F5}"/>
              </a:ext>
            </a:extLst>
          </p:cNvPr>
          <p:cNvSpPr txBox="1"/>
          <p:nvPr/>
        </p:nvSpPr>
        <p:spPr>
          <a:xfrm>
            <a:off x="-189876" y="4230641"/>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820;p45">
            <a:extLst>
              <a:ext uri="{FF2B5EF4-FFF2-40B4-BE49-F238E27FC236}">
                <a16:creationId xmlns:a16="http://schemas.microsoft.com/office/drawing/2014/main" id="{27926914-704D-7CEE-0861-93A04039669F}"/>
              </a:ext>
            </a:extLst>
          </p:cNvPr>
          <p:cNvSpPr txBox="1"/>
          <p:nvPr/>
        </p:nvSpPr>
        <p:spPr>
          <a:xfrm>
            <a:off x="1065571" y="4230641"/>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821;p45">
            <a:extLst>
              <a:ext uri="{FF2B5EF4-FFF2-40B4-BE49-F238E27FC236}">
                <a16:creationId xmlns:a16="http://schemas.microsoft.com/office/drawing/2014/main" id="{BD035F31-1C11-3E86-B0AE-392ABE830CB1}"/>
              </a:ext>
            </a:extLst>
          </p:cNvPr>
          <p:cNvSpPr txBox="1"/>
          <p:nvPr/>
        </p:nvSpPr>
        <p:spPr>
          <a:xfrm>
            <a:off x="3578219" y="423734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822;p45">
            <a:extLst>
              <a:ext uri="{FF2B5EF4-FFF2-40B4-BE49-F238E27FC236}">
                <a16:creationId xmlns:a16="http://schemas.microsoft.com/office/drawing/2014/main" id="{F5F931B4-D952-6835-4A6E-7366BB33138E}"/>
              </a:ext>
            </a:extLst>
          </p:cNvPr>
          <p:cNvSpPr txBox="1"/>
          <p:nvPr/>
        </p:nvSpPr>
        <p:spPr>
          <a:xfrm>
            <a:off x="2321222" y="423062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823;p45">
            <a:extLst>
              <a:ext uri="{FF2B5EF4-FFF2-40B4-BE49-F238E27FC236}">
                <a16:creationId xmlns:a16="http://schemas.microsoft.com/office/drawing/2014/main" id="{AFAFC3E6-9081-0BD1-F409-6F25233020F0}"/>
              </a:ext>
            </a:extLst>
          </p:cNvPr>
          <p:cNvSpPr txBox="1"/>
          <p:nvPr/>
        </p:nvSpPr>
        <p:spPr>
          <a:xfrm>
            <a:off x="4832332" y="423734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824;p45">
            <a:extLst>
              <a:ext uri="{FF2B5EF4-FFF2-40B4-BE49-F238E27FC236}">
                <a16:creationId xmlns:a16="http://schemas.microsoft.com/office/drawing/2014/main" id="{96806333-16E6-30E2-F8F7-8AF3212C550C}"/>
              </a:ext>
            </a:extLst>
          </p:cNvPr>
          <p:cNvPicPr preferRelativeResize="0"/>
          <p:nvPr/>
        </p:nvPicPr>
        <p:blipFill>
          <a:blip r:embed="rId3">
            <a:alphaModFix/>
          </a:blip>
          <a:stretch>
            <a:fillRect/>
          </a:stretch>
        </p:blipFill>
        <p:spPr>
          <a:xfrm>
            <a:off x="6925577" y="3090877"/>
            <a:ext cx="1923650" cy="1430800"/>
          </a:xfrm>
          <a:prstGeom prst="rect">
            <a:avLst/>
          </a:prstGeom>
          <a:noFill/>
          <a:ln>
            <a:noFill/>
          </a:ln>
        </p:spPr>
      </p:pic>
      <p:pic>
        <p:nvPicPr>
          <p:cNvPr id="15" name="Google Shape;1825;p45">
            <a:extLst>
              <a:ext uri="{FF2B5EF4-FFF2-40B4-BE49-F238E27FC236}">
                <a16:creationId xmlns:a16="http://schemas.microsoft.com/office/drawing/2014/main" id="{BDC6C37D-8259-DC35-1C61-A1D136B0BD0D}"/>
              </a:ext>
            </a:extLst>
          </p:cNvPr>
          <p:cNvPicPr preferRelativeResize="0"/>
          <p:nvPr/>
        </p:nvPicPr>
        <p:blipFill>
          <a:blip r:embed="rId4">
            <a:alphaModFix/>
          </a:blip>
          <a:stretch>
            <a:fillRect/>
          </a:stretch>
        </p:blipFill>
        <p:spPr>
          <a:xfrm>
            <a:off x="4366163" y="2924320"/>
            <a:ext cx="2192225" cy="1545676"/>
          </a:xfrm>
          <a:prstGeom prst="rect">
            <a:avLst/>
          </a:prstGeom>
          <a:noFill/>
          <a:ln>
            <a:noFill/>
          </a:ln>
        </p:spPr>
      </p:pic>
    </p:spTree>
    <p:extLst>
      <p:ext uri="{BB962C8B-B14F-4D97-AF65-F5344CB8AC3E}">
        <p14:creationId xmlns:p14="http://schemas.microsoft.com/office/powerpoint/2010/main" val="33716258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4" name="Google Shape;1830;p46">
            <a:extLst>
              <a:ext uri="{FF2B5EF4-FFF2-40B4-BE49-F238E27FC236}">
                <a16:creationId xmlns:a16="http://schemas.microsoft.com/office/drawing/2014/main" id="{54BCE14F-0909-9A9C-2BCD-AA4E091F1409}"/>
              </a:ext>
            </a:extLst>
          </p:cNvPr>
          <p:cNvSpPr txBox="1">
            <a:spLocks noGrp="1"/>
          </p:cNvSpPr>
          <p:nvPr>
            <p:ph type="title"/>
          </p:nvPr>
        </p:nvSpPr>
        <p:spPr>
          <a:xfrm>
            <a:off x="318836" y="209918"/>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 Parts of a 3D Printer</a:t>
            </a:r>
            <a:endParaRPr dirty="0">
              <a:solidFill>
                <a:schemeClr val="tx1"/>
              </a:solidFill>
            </a:endParaRPr>
          </a:p>
        </p:txBody>
      </p:sp>
      <p:sp>
        <p:nvSpPr>
          <p:cNvPr id="5" name="Google Shape;1831;p46">
            <a:extLst>
              <a:ext uri="{FF2B5EF4-FFF2-40B4-BE49-F238E27FC236}">
                <a16:creationId xmlns:a16="http://schemas.microsoft.com/office/drawing/2014/main" id="{0CD77613-F227-AA19-A8C7-714832FAF679}"/>
              </a:ext>
            </a:extLst>
          </p:cNvPr>
          <p:cNvSpPr txBox="1">
            <a:spLocks noGrp="1"/>
          </p:cNvSpPr>
          <p:nvPr>
            <p:ph type="body" idx="1"/>
          </p:nvPr>
        </p:nvSpPr>
        <p:spPr>
          <a:xfrm>
            <a:off x="318836" y="770727"/>
            <a:ext cx="8672761"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dirty="0">
                <a:solidFill>
                  <a:schemeClr val="tx1"/>
                </a:solidFill>
              </a:rPr>
              <a:t>Print Bed</a:t>
            </a:r>
            <a:r>
              <a:rPr lang="en" dirty="0">
                <a:solidFill>
                  <a:schemeClr val="tx1"/>
                </a:solidFill>
              </a:rPr>
              <a:t>: This is where the filament is placed. Most beds are semi-magnetic to allow for easy detachment from the printer; there are also beds that can be heated and those that are not heated. Here are some example beds:</a:t>
            </a:r>
            <a:endParaRPr dirty="0">
              <a:solidFill>
                <a:schemeClr val="tx1"/>
              </a:solidFill>
            </a:endParaRPr>
          </a:p>
          <a:p>
            <a:pPr marL="457200" lvl="0" indent="-304800" algn="l" rtl="0">
              <a:lnSpc>
                <a:spcPct val="150000"/>
              </a:lnSpc>
              <a:spcBef>
                <a:spcPts val="1600"/>
              </a:spcBef>
              <a:spcAft>
                <a:spcPts val="0"/>
              </a:spcAft>
              <a:buClr>
                <a:schemeClr val="lt1"/>
              </a:buClr>
              <a:buSzPts val="1200"/>
              <a:buChar char="●"/>
            </a:pPr>
            <a:r>
              <a:rPr lang="en" dirty="0">
                <a:solidFill>
                  <a:schemeClr val="tx1"/>
                </a:solidFill>
              </a:rPr>
              <a:t>Glass</a:t>
            </a:r>
            <a:endParaRPr dirty="0">
              <a:solidFill>
                <a:schemeClr val="tx1"/>
              </a:solidFill>
            </a:endParaRPr>
          </a:p>
          <a:p>
            <a:pPr marL="457200" lvl="0" indent="-304800" algn="l" rtl="0">
              <a:lnSpc>
                <a:spcPct val="150000"/>
              </a:lnSpc>
              <a:spcBef>
                <a:spcPts val="0"/>
              </a:spcBef>
              <a:spcAft>
                <a:spcPts val="0"/>
              </a:spcAft>
              <a:buClr>
                <a:schemeClr val="lt1"/>
              </a:buClr>
              <a:buSzPts val="1200"/>
              <a:buChar char="●"/>
            </a:pPr>
            <a:r>
              <a:rPr lang="en" dirty="0">
                <a:solidFill>
                  <a:schemeClr val="tx1"/>
                </a:solidFill>
              </a:rPr>
              <a:t>PEI</a:t>
            </a:r>
            <a:endParaRPr dirty="0">
              <a:solidFill>
                <a:schemeClr val="tx1"/>
              </a:solidFill>
            </a:endParaRPr>
          </a:p>
          <a:p>
            <a:pPr marL="457200" lvl="0" indent="-304800" algn="l" rtl="0">
              <a:lnSpc>
                <a:spcPct val="150000"/>
              </a:lnSpc>
              <a:spcBef>
                <a:spcPts val="0"/>
              </a:spcBef>
              <a:spcAft>
                <a:spcPts val="0"/>
              </a:spcAft>
              <a:buClr>
                <a:schemeClr val="lt1"/>
              </a:buClr>
              <a:buSzPts val="1200"/>
              <a:buChar char="●"/>
            </a:pPr>
            <a:r>
              <a:rPr lang="en" dirty="0">
                <a:solidFill>
                  <a:schemeClr val="tx1"/>
                </a:solidFill>
              </a:rPr>
              <a:t>FlexPlate</a:t>
            </a:r>
            <a:endParaRPr dirty="0">
              <a:solidFill>
                <a:schemeClr val="tx1"/>
              </a:solidFill>
            </a:endParaRPr>
          </a:p>
        </p:txBody>
      </p:sp>
      <p:sp>
        <p:nvSpPr>
          <p:cNvPr id="6" name="Google Shape;1832;p46">
            <a:extLst>
              <a:ext uri="{FF2B5EF4-FFF2-40B4-BE49-F238E27FC236}">
                <a16:creationId xmlns:a16="http://schemas.microsoft.com/office/drawing/2014/main" id="{41F7EE2B-6EC2-999F-8057-09C653F4A8E7}"/>
              </a:ext>
            </a:extLst>
          </p:cNvPr>
          <p:cNvSpPr txBox="1"/>
          <p:nvPr/>
        </p:nvSpPr>
        <p:spPr>
          <a:xfrm>
            <a:off x="970336" y="4259932"/>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7" name="Google Shape;1833;p46">
            <a:extLst>
              <a:ext uri="{FF2B5EF4-FFF2-40B4-BE49-F238E27FC236}">
                <a16:creationId xmlns:a16="http://schemas.microsoft.com/office/drawing/2014/main" id="{F991ADF0-A142-8DEC-9C8F-C0EB3369AA3F}"/>
              </a:ext>
            </a:extLst>
          </p:cNvPr>
          <p:cNvSpPr txBox="1"/>
          <p:nvPr/>
        </p:nvSpPr>
        <p:spPr>
          <a:xfrm>
            <a:off x="2225787" y="4259932"/>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8" name="Google Shape;1834;p46">
            <a:extLst>
              <a:ext uri="{FF2B5EF4-FFF2-40B4-BE49-F238E27FC236}">
                <a16:creationId xmlns:a16="http://schemas.microsoft.com/office/drawing/2014/main" id="{F9413C67-68A4-E31E-84B5-371E506C72DA}"/>
              </a:ext>
            </a:extLst>
          </p:cNvPr>
          <p:cNvSpPr txBox="1"/>
          <p:nvPr/>
        </p:nvSpPr>
        <p:spPr>
          <a:xfrm>
            <a:off x="3481437" y="4259919"/>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9" name="Google Shape;1835;p46">
            <a:extLst>
              <a:ext uri="{FF2B5EF4-FFF2-40B4-BE49-F238E27FC236}">
                <a16:creationId xmlns:a16="http://schemas.microsoft.com/office/drawing/2014/main" id="{82C56357-3735-0E2F-38BD-996C588A6291}"/>
              </a:ext>
            </a:extLst>
          </p:cNvPr>
          <p:cNvSpPr txBox="1"/>
          <p:nvPr/>
        </p:nvSpPr>
        <p:spPr>
          <a:xfrm>
            <a:off x="4738425" y="4259929"/>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10" name="Google Shape;1836;p46">
            <a:extLst>
              <a:ext uri="{FF2B5EF4-FFF2-40B4-BE49-F238E27FC236}">
                <a16:creationId xmlns:a16="http://schemas.microsoft.com/office/drawing/2014/main" id="{46288CD3-4D11-BEB4-B2D4-51FB091F3E9B}"/>
              </a:ext>
            </a:extLst>
          </p:cNvPr>
          <p:cNvSpPr txBox="1"/>
          <p:nvPr/>
        </p:nvSpPr>
        <p:spPr>
          <a:xfrm>
            <a:off x="5992538" y="4259929"/>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11" name="Google Shape;1837;p46">
            <a:extLst>
              <a:ext uri="{FF2B5EF4-FFF2-40B4-BE49-F238E27FC236}">
                <a16:creationId xmlns:a16="http://schemas.microsoft.com/office/drawing/2014/main" id="{26A6F6C3-8316-9FEE-53FE-48BE90802F01}"/>
              </a:ext>
            </a:extLst>
          </p:cNvPr>
          <p:cNvSpPr txBox="1"/>
          <p:nvPr/>
        </p:nvSpPr>
        <p:spPr>
          <a:xfrm>
            <a:off x="574131" y="4585572"/>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2" name="Google Shape;1838;p46">
            <a:extLst>
              <a:ext uri="{FF2B5EF4-FFF2-40B4-BE49-F238E27FC236}">
                <a16:creationId xmlns:a16="http://schemas.microsoft.com/office/drawing/2014/main" id="{FCA714E7-98BD-FEAB-F72B-9AF0E7B85894}"/>
              </a:ext>
            </a:extLst>
          </p:cNvPr>
          <p:cNvSpPr txBox="1"/>
          <p:nvPr/>
        </p:nvSpPr>
        <p:spPr>
          <a:xfrm>
            <a:off x="1829578" y="4585572"/>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3" name="Google Shape;1839;p46">
            <a:extLst>
              <a:ext uri="{FF2B5EF4-FFF2-40B4-BE49-F238E27FC236}">
                <a16:creationId xmlns:a16="http://schemas.microsoft.com/office/drawing/2014/main" id="{8F2E03F8-7EA0-239E-53D4-D69DD581902C}"/>
              </a:ext>
            </a:extLst>
          </p:cNvPr>
          <p:cNvSpPr txBox="1"/>
          <p:nvPr/>
        </p:nvSpPr>
        <p:spPr>
          <a:xfrm>
            <a:off x="4342226" y="4592275"/>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4" name="Google Shape;1840;p46">
            <a:extLst>
              <a:ext uri="{FF2B5EF4-FFF2-40B4-BE49-F238E27FC236}">
                <a16:creationId xmlns:a16="http://schemas.microsoft.com/office/drawing/2014/main" id="{EA95E782-77E9-C3A1-70BC-2969423606E8}"/>
              </a:ext>
            </a:extLst>
          </p:cNvPr>
          <p:cNvSpPr txBox="1"/>
          <p:nvPr/>
        </p:nvSpPr>
        <p:spPr>
          <a:xfrm>
            <a:off x="3085229" y="4585560"/>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5" name="Google Shape;1841;p46">
            <a:extLst>
              <a:ext uri="{FF2B5EF4-FFF2-40B4-BE49-F238E27FC236}">
                <a16:creationId xmlns:a16="http://schemas.microsoft.com/office/drawing/2014/main" id="{27123695-F9DF-1B3F-77EE-136EA2ACB554}"/>
              </a:ext>
            </a:extLst>
          </p:cNvPr>
          <p:cNvSpPr txBox="1"/>
          <p:nvPr/>
        </p:nvSpPr>
        <p:spPr>
          <a:xfrm>
            <a:off x="5596339" y="4592275"/>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6" name="Google Shape;1842;p46">
            <a:extLst>
              <a:ext uri="{FF2B5EF4-FFF2-40B4-BE49-F238E27FC236}">
                <a16:creationId xmlns:a16="http://schemas.microsoft.com/office/drawing/2014/main" id="{059C35BE-E8DF-84DA-41D8-291359B74616}"/>
              </a:ext>
            </a:extLst>
          </p:cNvPr>
          <p:cNvPicPr preferRelativeResize="0"/>
          <p:nvPr/>
        </p:nvPicPr>
        <p:blipFill>
          <a:blip r:embed="rId3">
            <a:alphaModFix/>
          </a:blip>
          <a:stretch>
            <a:fillRect/>
          </a:stretch>
        </p:blipFill>
        <p:spPr>
          <a:xfrm>
            <a:off x="6544357" y="2895080"/>
            <a:ext cx="1923650" cy="1430800"/>
          </a:xfrm>
          <a:prstGeom prst="rect">
            <a:avLst/>
          </a:prstGeom>
          <a:noFill/>
          <a:ln>
            <a:noFill/>
          </a:ln>
        </p:spPr>
      </p:pic>
      <p:pic>
        <p:nvPicPr>
          <p:cNvPr id="17" name="Google Shape;1843;p46">
            <a:extLst>
              <a:ext uri="{FF2B5EF4-FFF2-40B4-BE49-F238E27FC236}">
                <a16:creationId xmlns:a16="http://schemas.microsoft.com/office/drawing/2014/main" id="{6E336A77-CE5F-0680-302E-FFD2627C4E07}"/>
              </a:ext>
            </a:extLst>
          </p:cNvPr>
          <p:cNvPicPr preferRelativeResize="0"/>
          <p:nvPr/>
        </p:nvPicPr>
        <p:blipFill>
          <a:blip r:embed="rId4">
            <a:alphaModFix/>
          </a:blip>
          <a:stretch>
            <a:fillRect/>
          </a:stretch>
        </p:blipFill>
        <p:spPr>
          <a:xfrm>
            <a:off x="2297320" y="1943631"/>
            <a:ext cx="3053750" cy="2290300"/>
          </a:xfrm>
          <a:prstGeom prst="rect">
            <a:avLst/>
          </a:prstGeom>
          <a:noFill/>
          <a:ln>
            <a:noFill/>
          </a:ln>
        </p:spPr>
      </p:pic>
    </p:spTree>
    <p:extLst>
      <p:ext uri="{BB962C8B-B14F-4D97-AF65-F5344CB8AC3E}">
        <p14:creationId xmlns:p14="http://schemas.microsoft.com/office/powerpoint/2010/main" val="690084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848;p47">
            <a:extLst>
              <a:ext uri="{FF2B5EF4-FFF2-40B4-BE49-F238E27FC236}">
                <a16:creationId xmlns:a16="http://schemas.microsoft.com/office/drawing/2014/main" id="{CEEAAB3C-602D-DE86-A44F-83EE0771345B}"/>
              </a:ext>
            </a:extLst>
          </p:cNvPr>
          <p:cNvSpPr txBox="1">
            <a:spLocks noGrp="1"/>
          </p:cNvSpPr>
          <p:nvPr>
            <p:ph type="title"/>
          </p:nvPr>
        </p:nvSpPr>
        <p:spPr>
          <a:xfrm>
            <a:off x="152402" y="8946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849;p47">
            <a:extLst>
              <a:ext uri="{FF2B5EF4-FFF2-40B4-BE49-F238E27FC236}">
                <a16:creationId xmlns:a16="http://schemas.microsoft.com/office/drawing/2014/main" id="{E7274874-DC63-B28E-6305-13CA33908C7A}"/>
              </a:ext>
            </a:extLst>
          </p:cNvPr>
          <p:cNvSpPr txBox="1">
            <a:spLocks noGrp="1"/>
          </p:cNvSpPr>
          <p:nvPr>
            <p:ph type="body" idx="1"/>
          </p:nvPr>
        </p:nvSpPr>
        <p:spPr>
          <a:xfrm>
            <a:off x="92244" y="517946"/>
            <a:ext cx="8985582"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b="1" dirty="0">
                <a:solidFill>
                  <a:schemeClr val="tx1"/>
                </a:solidFill>
              </a:rPr>
              <a:t>Extruder</a:t>
            </a:r>
            <a:r>
              <a:rPr lang="en" sz="1600" dirty="0">
                <a:solidFill>
                  <a:schemeClr val="tx1"/>
                </a:solidFill>
              </a:rPr>
              <a:t>: The extruder is made up of a couple of parts, including:</a:t>
            </a:r>
          </a:p>
          <a:p>
            <a:pPr marL="0" lvl="0" indent="0" algn="l" rtl="0">
              <a:lnSpc>
                <a:spcPct val="150000"/>
              </a:lnSpc>
              <a:spcBef>
                <a:spcPts val="0"/>
              </a:spcBef>
              <a:spcAft>
                <a:spcPts val="0"/>
              </a:spcAft>
              <a:buNone/>
            </a:pPr>
            <a:r>
              <a:rPr lang="en" sz="1600" b="1" dirty="0">
                <a:solidFill>
                  <a:schemeClr val="tx1"/>
                </a:solidFill>
              </a:rPr>
              <a:t>Filament Drive Gear</a:t>
            </a:r>
            <a:r>
              <a:rPr lang="en" sz="1600" dirty="0">
                <a:solidFill>
                  <a:schemeClr val="tx1"/>
                </a:solidFill>
              </a:rPr>
              <a:t>: This pushes the filament into the extruder.</a:t>
            </a:r>
          </a:p>
          <a:p>
            <a:pPr marL="0" lvl="0" indent="0" algn="l" rtl="0">
              <a:lnSpc>
                <a:spcPct val="150000"/>
              </a:lnSpc>
              <a:spcBef>
                <a:spcPts val="0"/>
              </a:spcBef>
              <a:spcAft>
                <a:spcPts val="0"/>
              </a:spcAft>
              <a:buNone/>
            </a:pPr>
            <a:r>
              <a:rPr lang="en" sz="1600" b="1" dirty="0">
                <a:solidFill>
                  <a:schemeClr val="tx1"/>
                </a:solidFill>
              </a:rPr>
              <a:t>Heat Sink</a:t>
            </a:r>
            <a:r>
              <a:rPr lang="en" sz="1600" dirty="0">
                <a:solidFill>
                  <a:schemeClr val="tx1"/>
                </a:solidFill>
              </a:rPr>
              <a:t>: This ensures that the filament is solid until it reaches the nozzle.</a:t>
            </a:r>
          </a:p>
          <a:p>
            <a:pPr marL="0" lvl="0" indent="0" algn="l" rtl="0">
              <a:lnSpc>
                <a:spcPct val="150000"/>
              </a:lnSpc>
              <a:spcBef>
                <a:spcPts val="0"/>
              </a:spcBef>
              <a:spcAft>
                <a:spcPts val="0"/>
              </a:spcAft>
              <a:buNone/>
            </a:pPr>
            <a:r>
              <a:rPr lang="en" sz="1600" b="1" dirty="0">
                <a:solidFill>
                  <a:schemeClr val="tx1"/>
                </a:solidFill>
              </a:rPr>
              <a:t>Heater Cartridge</a:t>
            </a:r>
            <a:r>
              <a:rPr lang="en" sz="1600" dirty="0">
                <a:solidFill>
                  <a:schemeClr val="tx1"/>
                </a:solidFill>
              </a:rPr>
              <a:t>: This heats up the filament.</a:t>
            </a:r>
          </a:p>
          <a:p>
            <a:pPr marL="0" lvl="0" indent="0" algn="l" rtl="0">
              <a:lnSpc>
                <a:spcPct val="150000"/>
              </a:lnSpc>
              <a:spcBef>
                <a:spcPts val="0"/>
              </a:spcBef>
              <a:spcAft>
                <a:spcPts val="0"/>
              </a:spcAft>
              <a:buNone/>
            </a:pPr>
            <a:r>
              <a:rPr lang="en" sz="1600" b="1" dirty="0">
                <a:solidFill>
                  <a:schemeClr val="tx1"/>
                </a:solidFill>
              </a:rPr>
              <a:t>Thermocouple</a:t>
            </a:r>
            <a:r>
              <a:rPr lang="en" sz="1600" dirty="0">
                <a:solidFill>
                  <a:schemeClr val="tx1"/>
                </a:solidFill>
              </a:rPr>
              <a:t>: This is a temperature sensor to maintain right </a:t>
            </a:r>
          </a:p>
          <a:p>
            <a:pPr marL="0" lvl="0" indent="0" algn="l" rtl="0">
              <a:lnSpc>
                <a:spcPct val="150000"/>
              </a:lnSpc>
              <a:spcBef>
                <a:spcPts val="0"/>
              </a:spcBef>
              <a:spcAft>
                <a:spcPts val="0"/>
              </a:spcAft>
              <a:buNone/>
            </a:pPr>
            <a:r>
              <a:rPr lang="en" sz="1600" dirty="0">
                <a:solidFill>
                  <a:schemeClr val="tx1"/>
                </a:solidFill>
              </a:rPr>
              <a:t>temperature.</a:t>
            </a:r>
          </a:p>
          <a:p>
            <a:pPr marL="0" lvl="0" indent="0" algn="l" rtl="0">
              <a:lnSpc>
                <a:spcPct val="150000"/>
              </a:lnSpc>
              <a:spcBef>
                <a:spcPts val="0"/>
              </a:spcBef>
              <a:spcAft>
                <a:spcPts val="0"/>
              </a:spcAft>
              <a:buNone/>
            </a:pPr>
            <a:r>
              <a:rPr lang="en" sz="1600" b="1" dirty="0">
                <a:solidFill>
                  <a:schemeClr val="tx1"/>
                </a:solidFill>
              </a:rPr>
              <a:t>Cooling Fan</a:t>
            </a:r>
            <a:r>
              <a:rPr lang="en" sz="1600" dirty="0">
                <a:solidFill>
                  <a:schemeClr val="tx1"/>
                </a:solidFill>
              </a:rPr>
              <a:t>: This cools down filament once its been set down to set </a:t>
            </a:r>
          </a:p>
          <a:p>
            <a:pPr marL="0" lvl="0" indent="0" algn="l" rtl="0">
              <a:lnSpc>
                <a:spcPct val="150000"/>
              </a:lnSpc>
              <a:spcBef>
                <a:spcPts val="0"/>
              </a:spcBef>
              <a:spcAft>
                <a:spcPts val="0"/>
              </a:spcAft>
              <a:buNone/>
            </a:pPr>
            <a:r>
              <a:rPr lang="en" sz="1600" dirty="0">
                <a:solidFill>
                  <a:schemeClr val="tx1"/>
                </a:solidFill>
              </a:rPr>
              <a:t>down the next layer.</a:t>
            </a:r>
          </a:p>
          <a:p>
            <a:pPr marL="0" lvl="0" indent="0" algn="l" rtl="0">
              <a:lnSpc>
                <a:spcPct val="150000"/>
              </a:lnSpc>
              <a:spcBef>
                <a:spcPts val="0"/>
              </a:spcBef>
              <a:spcAft>
                <a:spcPts val="0"/>
              </a:spcAft>
              <a:buNone/>
            </a:pPr>
            <a:r>
              <a:rPr lang="en" sz="1600" b="1" dirty="0">
                <a:solidFill>
                  <a:schemeClr val="tx1"/>
                </a:solidFill>
              </a:rPr>
              <a:t>Nozzle</a:t>
            </a:r>
            <a:r>
              <a:rPr lang="en" sz="1600" dirty="0">
                <a:solidFill>
                  <a:schemeClr val="tx1"/>
                </a:solidFill>
              </a:rPr>
              <a:t>: The tip of the extruder, from which filament comes out.</a:t>
            </a:r>
            <a:endParaRPr sz="1600" dirty="0">
              <a:solidFill>
                <a:schemeClr val="tx1"/>
              </a:solidFill>
            </a:endParaRPr>
          </a:p>
        </p:txBody>
      </p:sp>
      <p:sp>
        <p:nvSpPr>
          <p:cNvPr id="4" name="Google Shape;1850;p47">
            <a:extLst>
              <a:ext uri="{FF2B5EF4-FFF2-40B4-BE49-F238E27FC236}">
                <a16:creationId xmlns:a16="http://schemas.microsoft.com/office/drawing/2014/main" id="{687B1BBB-A642-3DF9-7917-AA405B5D9592}"/>
              </a:ext>
            </a:extLst>
          </p:cNvPr>
          <p:cNvSpPr txBox="1"/>
          <p:nvPr/>
        </p:nvSpPr>
        <p:spPr>
          <a:xfrm>
            <a:off x="358731" y="399446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851;p47">
            <a:extLst>
              <a:ext uri="{FF2B5EF4-FFF2-40B4-BE49-F238E27FC236}">
                <a16:creationId xmlns:a16="http://schemas.microsoft.com/office/drawing/2014/main" id="{EA203268-CF46-692B-10BD-A7B842EAB489}"/>
              </a:ext>
            </a:extLst>
          </p:cNvPr>
          <p:cNvSpPr txBox="1"/>
          <p:nvPr/>
        </p:nvSpPr>
        <p:spPr>
          <a:xfrm>
            <a:off x="1614182" y="399446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852;p47">
            <a:extLst>
              <a:ext uri="{FF2B5EF4-FFF2-40B4-BE49-F238E27FC236}">
                <a16:creationId xmlns:a16="http://schemas.microsoft.com/office/drawing/2014/main" id="{4862354B-99C0-F0AA-1715-D3F300CAC0EE}"/>
              </a:ext>
            </a:extLst>
          </p:cNvPr>
          <p:cNvSpPr txBox="1"/>
          <p:nvPr/>
        </p:nvSpPr>
        <p:spPr>
          <a:xfrm>
            <a:off x="2869832" y="399445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853;p47">
            <a:extLst>
              <a:ext uri="{FF2B5EF4-FFF2-40B4-BE49-F238E27FC236}">
                <a16:creationId xmlns:a16="http://schemas.microsoft.com/office/drawing/2014/main" id="{9900E052-E8C3-FF71-C3C6-89F2EF6385D6}"/>
              </a:ext>
            </a:extLst>
          </p:cNvPr>
          <p:cNvSpPr txBox="1"/>
          <p:nvPr/>
        </p:nvSpPr>
        <p:spPr>
          <a:xfrm>
            <a:off x="4126820" y="399446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854;p47">
            <a:extLst>
              <a:ext uri="{FF2B5EF4-FFF2-40B4-BE49-F238E27FC236}">
                <a16:creationId xmlns:a16="http://schemas.microsoft.com/office/drawing/2014/main" id="{07A512AC-0174-BE82-2CA8-2A4FD3395291}"/>
              </a:ext>
            </a:extLst>
          </p:cNvPr>
          <p:cNvSpPr txBox="1"/>
          <p:nvPr/>
        </p:nvSpPr>
        <p:spPr>
          <a:xfrm>
            <a:off x="5380933" y="399446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855;p47">
            <a:extLst>
              <a:ext uri="{FF2B5EF4-FFF2-40B4-BE49-F238E27FC236}">
                <a16:creationId xmlns:a16="http://schemas.microsoft.com/office/drawing/2014/main" id="{641B1343-32AC-6319-F03D-BD9153E68E0D}"/>
              </a:ext>
            </a:extLst>
          </p:cNvPr>
          <p:cNvSpPr txBox="1"/>
          <p:nvPr/>
        </p:nvSpPr>
        <p:spPr>
          <a:xfrm>
            <a:off x="-37474" y="432010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856;p47">
            <a:extLst>
              <a:ext uri="{FF2B5EF4-FFF2-40B4-BE49-F238E27FC236}">
                <a16:creationId xmlns:a16="http://schemas.microsoft.com/office/drawing/2014/main" id="{D8BF2B27-8B29-FFCB-4B31-8DA0780B4830}"/>
              </a:ext>
            </a:extLst>
          </p:cNvPr>
          <p:cNvSpPr txBox="1"/>
          <p:nvPr/>
        </p:nvSpPr>
        <p:spPr>
          <a:xfrm>
            <a:off x="1217973" y="432010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857;p47">
            <a:extLst>
              <a:ext uri="{FF2B5EF4-FFF2-40B4-BE49-F238E27FC236}">
                <a16:creationId xmlns:a16="http://schemas.microsoft.com/office/drawing/2014/main" id="{FF3C1B75-E7A4-3EA2-49D3-BFB911070F64}"/>
              </a:ext>
            </a:extLst>
          </p:cNvPr>
          <p:cNvSpPr txBox="1"/>
          <p:nvPr/>
        </p:nvSpPr>
        <p:spPr>
          <a:xfrm>
            <a:off x="3730621" y="432680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858;p47">
            <a:extLst>
              <a:ext uri="{FF2B5EF4-FFF2-40B4-BE49-F238E27FC236}">
                <a16:creationId xmlns:a16="http://schemas.microsoft.com/office/drawing/2014/main" id="{4CDDD46A-9836-E35B-44E6-68FF41325ED6}"/>
              </a:ext>
            </a:extLst>
          </p:cNvPr>
          <p:cNvSpPr txBox="1"/>
          <p:nvPr/>
        </p:nvSpPr>
        <p:spPr>
          <a:xfrm>
            <a:off x="2473624" y="432009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859;p47">
            <a:extLst>
              <a:ext uri="{FF2B5EF4-FFF2-40B4-BE49-F238E27FC236}">
                <a16:creationId xmlns:a16="http://schemas.microsoft.com/office/drawing/2014/main" id="{1AE9B542-5A16-3A03-A969-33BEAC69DF81}"/>
              </a:ext>
            </a:extLst>
          </p:cNvPr>
          <p:cNvSpPr txBox="1"/>
          <p:nvPr/>
        </p:nvSpPr>
        <p:spPr>
          <a:xfrm>
            <a:off x="4984734" y="432680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860;p47">
            <a:extLst>
              <a:ext uri="{FF2B5EF4-FFF2-40B4-BE49-F238E27FC236}">
                <a16:creationId xmlns:a16="http://schemas.microsoft.com/office/drawing/2014/main" id="{9501D154-6111-7F70-1816-CFD283346EE5}"/>
              </a:ext>
            </a:extLst>
          </p:cNvPr>
          <p:cNvPicPr preferRelativeResize="0"/>
          <p:nvPr/>
        </p:nvPicPr>
        <p:blipFill>
          <a:blip r:embed="rId3">
            <a:alphaModFix/>
          </a:blip>
          <a:stretch>
            <a:fillRect/>
          </a:stretch>
        </p:blipFill>
        <p:spPr>
          <a:xfrm>
            <a:off x="6999864" y="280743"/>
            <a:ext cx="1923650" cy="1430800"/>
          </a:xfrm>
          <a:prstGeom prst="rect">
            <a:avLst/>
          </a:prstGeom>
          <a:noFill/>
          <a:ln>
            <a:noFill/>
          </a:ln>
        </p:spPr>
      </p:pic>
      <p:pic>
        <p:nvPicPr>
          <p:cNvPr id="15" name="Google Shape;1861;p47">
            <a:extLst>
              <a:ext uri="{FF2B5EF4-FFF2-40B4-BE49-F238E27FC236}">
                <a16:creationId xmlns:a16="http://schemas.microsoft.com/office/drawing/2014/main" id="{CDD92E03-CE04-45F0-EBB3-FD755EC07800}"/>
              </a:ext>
            </a:extLst>
          </p:cNvPr>
          <p:cNvPicPr preferRelativeResize="0"/>
          <p:nvPr/>
        </p:nvPicPr>
        <p:blipFill>
          <a:blip r:embed="rId4">
            <a:alphaModFix/>
          </a:blip>
          <a:stretch>
            <a:fillRect/>
          </a:stretch>
        </p:blipFill>
        <p:spPr>
          <a:xfrm rot="5400000">
            <a:off x="6236375" y="2095420"/>
            <a:ext cx="3071016" cy="2303262"/>
          </a:xfrm>
          <a:prstGeom prst="rect">
            <a:avLst/>
          </a:prstGeom>
          <a:noFill/>
          <a:ln>
            <a:noFill/>
          </a:ln>
        </p:spPr>
      </p:pic>
    </p:spTree>
    <p:extLst>
      <p:ext uri="{BB962C8B-B14F-4D97-AF65-F5344CB8AC3E}">
        <p14:creationId xmlns:p14="http://schemas.microsoft.com/office/powerpoint/2010/main" val="3498109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866;p48">
            <a:extLst>
              <a:ext uri="{FF2B5EF4-FFF2-40B4-BE49-F238E27FC236}">
                <a16:creationId xmlns:a16="http://schemas.microsoft.com/office/drawing/2014/main" id="{CD5A2F09-D885-AF5B-E629-AAE2FE922C5C}"/>
              </a:ext>
            </a:extLst>
          </p:cNvPr>
          <p:cNvSpPr txBox="1">
            <a:spLocks noGrp="1"/>
          </p:cNvSpPr>
          <p:nvPr>
            <p:ph type="title"/>
          </p:nvPr>
        </p:nvSpPr>
        <p:spPr>
          <a:xfrm>
            <a:off x="189876" y="94575"/>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The Parts of a 3D Printer</a:t>
            </a:r>
            <a:endParaRPr>
              <a:solidFill>
                <a:schemeClr val="tx1"/>
              </a:solidFill>
            </a:endParaRPr>
          </a:p>
        </p:txBody>
      </p:sp>
      <p:sp>
        <p:nvSpPr>
          <p:cNvPr id="3" name="Google Shape;1867;p48">
            <a:extLst>
              <a:ext uri="{FF2B5EF4-FFF2-40B4-BE49-F238E27FC236}">
                <a16:creationId xmlns:a16="http://schemas.microsoft.com/office/drawing/2014/main" id="{7B10259C-8364-71F5-9CDB-96B5A5C90FB4}"/>
              </a:ext>
            </a:extLst>
          </p:cNvPr>
          <p:cNvSpPr txBox="1">
            <a:spLocks noGrp="1"/>
          </p:cNvSpPr>
          <p:nvPr>
            <p:ph type="body" idx="1"/>
          </p:nvPr>
        </p:nvSpPr>
        <p:spPr>
          <a:xfrm>
            <a:off x="189876" y="865302"/>
            <a:ext cx="8623256"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b="1" dirty="0">
                <a:solidFill>
                  <a:schemeClr val="tx1"/>
                </a:solidFill>
              </a:rPr>
              <a:t>Feeder System</a:t>
            </a:r>
            <a:r>
              <a:rPr lang="en" dirty="0">
                <a:solidFill>
                  <a:schemeClr val="tx1"/>
                </a:solidFill>
              </a:rPr>
              <a:t>: There are two main types of feeder system, both of which serve to pull the filament from the filament spool and into the hot end.</a:t>
            </a:r>
            <a:endParaRPr dirty="0">
              <a:solidFill>
                <a:schemeClr val="tx1"/>
              </a:solidFill>
            </a:endParaRPr>
          </a:p>
          <a:p>
            <a:pPr marL="457200" lvl="0" indent="-304800" algn="l" rtl="0">
              <a:lnSpc>
                <a:spcPct val="150000"/>
              </a:lnSpc>
              <a:spcBef>
                <a:spcPts val="1600"/>
              </a:spcBef>
              <a:spcAft>
                <a:spcPts val="0"/>
              </a:spcAft>
              <a:buClr>
                <a:schemeClr val="lt1"/>
              </a:buClr>
              <a:buSzPts val="1200"/>
              <a:buChar char="●"/>
            </a:pPr>
            <a:r>
              <a:rPr lang="en" b="1" dirty="0">
                <a:solidFill>
                  <a:schemeClr val="tx1"/>
                </a:solidFill>
              </a:rPr>
              <a:t>Bowen Feeder System</a:t>
            </a:r>
            <a:r>
              <a:rPr lang="en" dirty="0">
                <a:solidFill>
                  <a:schemeClr val="tx1"/>
                </a:solidFill>
              </a:rPr>
              <a:t>: For this set up, there are different locations for the cold and hot ends. The Bowen filament tube directs the filament to the hot end.</a:t>
            </a:r>
            <a:endParaRPr dirty="0">
              <a:solidFill>
                <a:schemeClr val="tx1"/>
              </a:solidFill>
            </a:endParaRPr>
          </a:p>
          <a:p>
            <a:pPr marL="457200" lvl="0" indent="-304800" algn="l" rtl="0">
              <a:lnSpc>
                <a:spcPct val="150000"/>
              </a:lnSpc>
              <a:spcBef>
                <a:spcPts val="0"/>
              </a:spcBef>
              <a:spcAft>
                <a:spcPts val="0"/>
              </a:spcAft>
              <a:buClr>
                <a:schemeClr val="lt1"/>
              </a:buClr>
              <a:buSzPts val="1200"/>
              <a:buChar char="●"/>
            </a:pPr>
            <a:r>
              <a:rPr lang="en" b="1" dirty="0">
                <a:solidFill>
                  <a:schemeClr val="tx1"/>
                </a:solidFill>
              </a:rPr>
              <a:t>Direct Feeder System</a:t>
            </a:r>
            <a:r>
              <a:rPr lang="en" dirty="0">
                <a:solidFill>
                  <a:schemeClr val="tx1"/>
                </a:solidFill>
              </a:rPr>
              <a:t>: The cold end and hot end are directly connected. This is primarily used when working with flexible filaments.</a:t>
            </a:r>
            <a:endParaRPr dirty="0">
              <a:solidFill>
                <a:schemeClr val="tx1"/>
              </a:solidFill>
            </a:endParaRPr>
          </a:p>
        </p:txBody>
      </p:sp>
      <p:sp>
        <p:nvSpPr>
          <p:cNvPr id="4" name="Google Shape;1868;p48">
            <a:extLst>
              <a:ext uri="{FF2B5EF4-FFF2-40B4-BE49-F238E27FC236}">
                <a16:creationId xmlns:a16="http://schemas.microsoft.com/office/drawing/2014/main" id="{3334EA25-9009-22F8-CEB0-B080050459E2}"/>
              </a:ext>
            </a:extLst>
          </p:cNvPr>
          <p:cNvSpPr txBox="1"/>
          <p:nvPr/>
        </p:nvSpPr>
        <p:spPr>
          <a:xfrm>
            <a:off x="396205" y="399957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869;p48">
            <a:extLst>
              <a:ext uri="{FF2B5EF4-FFF2-40B4-BE49-F238E27FC236}">
                <a16:creationId xmlns:a16="http://schemas.microsoft.com/office/drawing/2014/main" id="{CF5F0F1F-E47A-C8E1-4A98-A896690F0CC0}"/>
              </a:ext>
            </a:extLst>
          </p:cNvPr>
          <p:cNvSpPr txBox="1"/>
          <p:nvPr/>
        </p:nvSpPr>
        <p:spPr>
          <a:xfrm>
            <a:off x="1651656" y="399957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870;p48">
            <a:extLst>
              <a:ext uri="{FF2B5EF4-FFF2-40B4-BE49-F238E27FC236}">
                <a16:creationId xmlns:a16="http://schemas.microsoft.com/office/drawing/2014/main" id="{0A7AFDFD-9F5D-CE8B-AC89-2C282F8485B4}"/>
              </a:ext>
            </a:extLst>
          </p:cNvPr>
          <p:cNvSpPr txBox="1"/>
          <p:nvPr/>
        </p:nvSpPr>
        <p:spPr>
          <a:xfrm>
            <a:off x="2907306" y="399956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871;p48">
            <a:extLst>
              <a:ext uri="{FF2B5EF4-FFF2-40B4-BE49-F238E27FC236}">
                <a16:creationId xmlns:a16="http://schemas.microsoft.com/office/drawing/2014/main" id="{5B6CD8C7-E261-E908-15A7-B148005CCB33}"/>
              </a:ext>
            </a:extLst>
          </p:cNvPr>
          <p:cNvSpPr txBox="1"/>
          <p:nvPr/>
        </p:nvSpPr>
        <p:spPr>
          <a:xfrm>
            <a:off x="4164294" y="399957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872;p48">
            <a:extLst>
              <a:ext uri="{FF2B5EF4-FFF2-40B4-BE49-F238E27FC236}">
                <a16:creationId xmlns:a16="http://schemas.microsoft.com/office/drawing/2014/main" id="{B28FE8F2-CD4E-94B1-1954-A31709E39FFC}"/>
              </a:ext>
            </a:extLst>
          </p:cNvPr>
          <p:cNvSpPr txBox="1"/>
          <p:nvPr/>
        </p:nvSpPr>
        <p:spPr>
          <a:xfrm>
            <a:off x="5418407" y="399957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873;p48">
            <a:extLst>
              <a:ext uri="{FF2B5EF4-FFF2-40B4-BE49-F238E27FC236}">
                <a16:creationId xmlns:a16="http://schemas.microsoft.com/office/drawing/2014/main" id="{1CCE5446-8CBD-6505-DA83-EC358BBC4A3C}"/>
              </a:ext>
            </a:extLst>
          </p:cNvPr>
          <p:cNvSpPr txBox="1"/>
          <p:nvPr/>
        </p:nvSpPr>
        <p:spPr>
          <a:xfrm>
            <a:off x="0" y="432521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874;p48">
            <a:extLst>
              <a:ext uri="{FF2B5EF4-FFF2-40B4-BE49-F238E27FC236}">
                <a16:creationId xmlns:a16="http://schemas.microsoft.com/office/drawing/2014/main" id="{B56B519F-D60C-7350-6E94-CA9CAAE45554}"/>
              </a:ext>
            </a:extLst>
          </p:cNvPr>
          <p:cNvSpPr txBox="1"/>
          <p:nvPr/>
        </p:nvSpPr>
        <p:spPr>
          <a:xfrm>
            <a:off x="1255447" y="432521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875;p48">
            <a:extLst>
              <a:ext uri="{FF2B5EF4-FFF2-40B4-BE49-F238E27FC236}">
                <a16:creationId xmlns:a16="http://schemas.microsoft.com/office/drawing/2014/main" id="{869FFA0C-8C68-5418-4B8E-F7A814D7221B}"/>
              </a:ext>
            </a:extLst>
          </p:cNvPr>
          <p:cNvSpPr txBox="1"/>
          <p:nvPr/>
        </p:nvSpPr>
        <p:spPr>
          <a:xfrm>
            <a:off x="3768095" y="433191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876;p48">
            <a:extLst>
              <a:ext uri="{FF2B5EF4-FFF2-40B4-BE49-F238E27FC236}">
                <a16:creationId xmlns:a16="http://schemas.microsoft.com/office/drawing/2014/main" id="{62D72E14-3A64-69BE-F56C-43B230AFD9AC}"/>
              </a:ext>
            </a:extLst>
          </p:cNvPr>
          <p:cNvSpPr txBox="1"/>
          <p:nvPr/>
        </p:nvSpPr>
        <p:spPr>
          <a:xfrm>
            <a:off x="2511098" y="432520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877;p48">
            <a:extLst>
              <a:ext uri="{FF2B5EF4-FFF2-40B4-BE49-F238E27FC236}">
                <a16:creationId xmlns:a16="http://schemas.microsoft.com/office/drawing/2014/main" id="{E8E71F0F-602A-8314-B354-415CEC22A48B}"/>
              </a:ext>
            </a:extLst>
          </p:cNvPr>
          <p:cNvSpPr txBox="1"/>
          <p:nvPr/>
        </p:nvSpPr>
        <p:spPr>
          <a:xfrm>
            <a:off x="5022208" y="433191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878;p48">
            <a:extLst>
              <a:ext uri="{FF2B5EF4-FFF2-40B4-BE49-F238E27FC236}">
                <a16:creationId xmlns:a16="http://schemas.microsoft.com/office/drawing/2014/main" id="{6B1D16C2-E230-B43A-7F85-1FAB5C3E683A}"/>
              </a:ext>
            </a:extLst>
          </p:cNvPr>
          <p:cNvPicPr preferRelativeResize="0"/>
          <p:nvPr/>
        </p:nvPicPr>
        <p:blipFill rotWithShape="1">
          <a:blip r:embed="rId3">
            <a:alphaModFix/>
          </a:blip>
          <a:srcRect t="17411" b="23006"/>
          <a:stretch/>
        </p:blipFill>
        <p:spPr>
          <a:xfrm>
            <a:off x="6994195" y="3338587"/>
            <a:ext cx="1500350" cy="1155032"/>
          </a:xfrm>
          <a:prstGeom prst="rect">
            <a:avLst/>
          </a:prstGeom>
          <a:noFill/>
          <a:ln>
            <a:noFill/>
          </a:ln>
        </p:spPr>
      </p:pic>
    </p:spTree>
    <p:extLst>
      <p:ext uri="{BB962C8B-B14F-4D97-AF65-F5344CB8AC3E}">
        <p14:creationId xmlns:p14="http://schemas.microsoft.com/office/powerpoint/2010/main" val="10368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883;p49">
            <a:extLst>
              <a:ext uri="{FF2B5EF4-FFF2-40B4-BE49-F238E27FC236}">
                <a16:creationId xmlns:a16="http://schemas.microsoft.com/office/drawing/2014/main" id="{5C7D2697-C45F-3525-14AB-44E76A3982A7}"/>
              </a:ext>
            </a:extLst>
          </p:cNvPr>
          <p:cNvSpPr txBox="1">
            <a:spLocks noGrp="1"/>
          </p:cNvSpPr>
          <p:nvPr>
            <p:ph type="title"/>
          </p:nvPr>
        </p:nvSpPr>
        <p:spPr>
          <a:xfrm>
            <a:off x="0" y="0"/>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884;p49">
            <a:extLst>
              <a:ext uri="{FF2B5EF4-FFF2-40B4-BE49-F238E27FC236}">
                <a16:creationId xmlns:a16="http://schemas.microsoft.com/office/drawing/2014/main" id="{1D0D029D-DD1C-65D1-FA00-B71CADDA0597}"/>
              </a:ext>
            </a:extLst>
          </p:cNvPr>
          <p:cNvSpPr txBox="1">
            <a:spLocks noGrp="1"/>
          </p:cNvSpPr>
          <p:nvPr>
            <p:ph type="body" idx="1"/>
          </p:nvPr>
        </p:nvSpPr>
        <p:spPr>
          <a:xfrm>
            <a:off x="93540" y="678757"/>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b="1" dirty="0">
                <a:solidFill>
                  <a:schemeClr val="tx1"/>
                </a:solidFill>
              </a:rPr>
              <a:t>Connectivity</a:t>
            </a:r>
            <a:r>
              <a:rPr lang="en" dirty="0">
                <a:solidFill>
                  <a:schemeClr val="tx1"/>
                </a:solidFill>
              </a:rPr>
              <a:t>: Most printers come with a USB connection of some sort to directly connect to your computer and start a print. However, it is more common to use the included micro SD card to load the </a:t>
            </a:r>
            <a:r>
              <a:rPr lang="en" b="1" dirty="0">
                <a:solidFill>
                  <a:schemeClr val="tx1"/>
                </a:solidFill>
              </a:rPr>
              <a:t>gcode</a:t>
            </a:r>
            <a:r>
              <a:rPr lang="en" dirty="0">
                <a:solidFill>
                  <a:schemeClr val="tx1"/>
                </a:solidFill>
              </a:rPr>
              <a:t> for the printer, which will be explained a bit.</a:t>
            </a:r>
            <a:endParaRPr dirty="0">
              <a:solidFill>
                <a:schemeClr val="tx1"/>
              </a:solidFill>
            </a:endParaRPr>
          </a:p>
        </p:txBody>
      </p:sp>
      <p:sp>
        <p:nvSpPr>
          <p:cNvPr id="4" name="Google Shape;1885;p49">
            <a:extLst>
              <a:ext uri="{FF2B5EF4-FFF2-40B4-BE49-F238E27FC236}">
                <a16:creationId xmlns:a16="http://schemas.microsoft.com/office/drawing/2014/main" id="{D3BB89EE-2EFB-760F-2743-DB81F6D4D3FD}"/>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886;p49">
            <a:extLst>
              <a:ext uri="{FF2B5EF4-FFF2-40B4-BE49-F238E27FC236}">
                <a16:creationId xmlns:a16="http://schemas.microsoft.com/office/drawing/2014/main" id="{5526E65B-FB5A-E542-22B6-99E99E41D32F}"/>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887;p49">
            <a:extLst>
              <a:ext uri="{FF2B5EF4-FFF2-40B4-BE49-F238E27FC236}">
                <a16:creationId xmlns:a16="http://schemas.microsoft.com/office/drawing/2014/main" id="{102EABAF-9470-705F-ED86-01D43A7E5EDA}"/>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888;p49">
            <a:extLst>
              <a:ext uri="{FF2B5EF4-FFF2-40B4-BE49-F238E27FC236}">
                <a16:creationId xmlns:a16="http://schemas.microsoft.com/office/drawing/2014/main" id="{F96693B9-6318-9A0F-E433-2151C6D2567D}"/>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889;p49">
            <a:extLst>
              <a:ext uri="{FF2B5EF4-FFF2-40B4-BE49-F238E27FC236}">
                <a16:creationId xmlns:a16="http://schemas.microsoft.com/office/drawing/2014/main" id="{567EEC34-4F91-BE7E-F25F-8DA924437811}"/>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890;p49">
            <a:extLst>
              <a:ext uri="{FF2B5EF4-FFF2-40B4-BE49-F238E27FC236}">
                <a16:creationId xmlns:a16="http://schemas.microsoft.com/office/drawing/2014/main" id="{F6F32F4D-BF19-1013-F8FE-2CDDB4E6B041}"/>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891;p49">
            <a:extLst>
              <a:ext uri="{FF2B5EF4-FFF2-40B4-BE49-F238E27FC236}">
                <a16:creationId xmlns:a16="http://schemas.microsoft.com/office/drawing/2014/main" id="{69260C6F-EAE5-1147-A69E-4642D34AF7F8}"/>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892;p49">
            <a:extLst>
              <a:ext uri="{FF2B5EF4-FFF2-40B4-BE49-F238E27FC236}">
                <a16:creationId xmlns:a16="http://schemas.microsoft.com/office/drawing/2014/main" id="{2EF79D51-367C-E196-8AF8-0117FE3AAB9E}"/>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893;p49">
            <a:extLst>
              <a:ext uri="{FF2B5EF4-FFF2-40B4-BE49-F238E27FC236}">
                <a16:creationId xmlns:a16="http://schemas.microsoft.com/office/drawing/2014/main" id="{DC109130-6D37-FA45-763D-5A73302CB1B4}"/>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894;p49">
            <a:extLst>
              <a:ext uri="{FF2B5EF4-FFF2-40B4-BE49-F238E27FC236}">
                <a16:creationId xmlns:a16="http://schemas.microsoft.com/office/drawing/2014/main" id="{F9E73886-D4BD-A7F2-5B5F-7DEE36F327F6}"/>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895;p49">
            <a:extLst>
              <a:ext uri="{FF2B5EF4-FFF2-40B4-BE49-F238E27FC236}">
                <a16:creationId xmlns:a16="http://schemas.microsoft.com/office/drawing/2014/main" id="{1A429B83-50FB-AE7B-11E3-98454D6A89F8}"/>
              </a:ext>
            </a:extLst>
          </p:cNvPr>
          <p:cNvPicPr preferRelativeResize="0"/>
          <p:nvPr/>
        </p:nvPicPr>
        <p:blipFill>
          <a:blip r:embed="rId3">
            <a:alphaModFix/>
          </a:blip>
          <a:stretch>
            <a:fillRect/>
          </a:stretch>
        </p:blipFill>
        <p:spPr>
          <a:xfrm>
            <a:off x="6500350" y="2985174"/>
            <a:ext cx="1923650" cy="1430800"/>
          </a:xfrm>
          <a:prstGeom prst="rect">
            <a:avLst/>
          </a:prstGeom>
          <a:noFill/>
          <a:ln>
            <a:noFill/>
          </a:ln>
        </p:spPr>
      </p:pic>
      <p:pic>
        <p:nvPicPr>
          <p:cNvPr id="15" name="Google Shape;1896;p49">
            <a:extLst>
              <a:ext uri="{FF2B5EF4-FFF2-40B4-BE49-F238E27FC236}">
                <a16:creationId xmlns:a16="http://schemas.microsoft.com/office/drawing/2014/main" id="{59458F6D-6971-A6D3-48DE-3308BF05E120}"/>
              </a:ext>
            </a:extLst>
          </p:cNvPr>
          <p:cNvPicPr preferRelativeResize="0"/>
          <p:nvPr/>
        </p:nvPicPr>
        <p:blipFill>
          <a:blip r:embed="rId4">
            <a:alphaModFix/>
          </a:blip>
          <a:stretch>
            <a:fillRect/>
          </a:stretch>
        </p:blipFill>
        <p:spPr>
          <a:xfrm>
            <a:off x="1551475" y="2189938"/>
            <a:ext cx="1885950" cy="1838325"/>
          </a:xfrm>
          <a:prstGeom prst="rect">
            <a:avLst/>
          </a:prstGeom>
          <a:noFill/>
          <a:ln>
            <a:noFill/>
          </a:ln>
        </p:spPr>
      </p:pic>
    </p:spTree>
    <p:extLst>
      <p:ext uri="{BB962C8B-B14F-4D97-AF65-F5344CB8AC3E}">
        <p14:creationId xmlns:p14="http://schemas.microsoft.com/office/powerpoint/2010/main" val="132384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01;p50">
            <a:extLst>
              <a:ext uri="{FF2B5EF4-FFF2-40B4-BE49-F238E27FC236}">
                <a16:creationId xmlns:a16="http://schemas.microsoft.com/office/drawing/2014/main" id="{AC37CF1A-C2B0-F27D-BD8B-7B3A362CCA52}"/>
              </a:ext>
            </a:extLst>
          </p:cNvPr>
          <p:cNvSpPr txBox="1">
            <a:spLocks noGrp="1"/>
          </p:cNvSpPr>
          <p:nvPr>
            <p:ph type="title"/>
          </p:nvPr>
        </p:nvSpPr>
        <p:spPr>
          <a:xfrm>
            <a:off x="189876" y="16185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The Parts of a 3D Printer</a:t>
            </a:r>
            <a:endParaRPr>
              <a:solidFill>
                <a:schemeClr val="tx1"/>
              </a:solidFill>
            </a:endParaRPr>
          </a:p>
        </p:txBody>
      </p:sp>
      <p:sp>
        <p:nvSpPr>
          <p:cNvPr id="3" name="Google Shape;1902;p50">
            <a:extLst>
              <a:ext uri="{FF2B5EF4-FFF2-40B4-BE49-F238E27FC236}">
                <a16:creationId xmlns:a16="http://schemas.microsoft.com/office/drawing/2014/main" id="{E2D8FF40-E3F7-AD0B-1204-C83930E96064}"/>
              </a:ext>
            </a:extLst>
          </p:cNvPr>
          <p:cNvSpPr txBox="1">
            <a:spLocks noGrp="1"/>
          </p:cNvSpPr>
          <p:nvPr>
            <p:ph type="body" idx="1"/>
          </p:nvPr>
        </p:nvSpPr>
        <p:spPr>
          <a:xfrm>
            <a:off x="189876" y="932583"/>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b="1" dirty="0">
                <a:solidFill>
                  <a:schemeClr val="tx1"/>
                </a:solidFill>
              </a:rPr>
              <a:t>User Interface</a:t>
            </a:r>
            <a:r>
              <a:rPr lang="en" dirty="0">
                <a:solidFill>
                  <a:schemeClr val="tx1"/>
                </a:solidFill>
              </a:rPr>
              <a:t>: This is the print display shown in the default image here. It’s how you communicate with the printer. You can use it to heat up the extruder or bed as well as select what gcode to use, which will determine what it will print.</a:t>
            </a:r>
            <a:endParaRPr dirty="0">
              <a:solidFill>
                <a:schemeClr val="tx1"/>
              </a:solidFill>
            </a:endParaRPr>
          </a:p>
        </p:txBody>
      </p:sp>
      <p:sp>
        <p:nvSpPr>
          <p:cNvPr id="4" name="Google Shape;1903;p50">
            <a:extLst>
              <a:ext uri="{FF2B5EF4-FFF2-40B4-BE49-F238E27FC236}">
                <a16:creationId xmlns:a16="http://schemas.microsoft.com/office/drawing/2014/main" id="{D90F037D-3295-4465-DD5F-CB9FF14D1464}"/>
              </a:ext>
            </a:extLst>
          </p:cNvPr>
          <p:cNvSpPr txBox="1"/>
          <p:nvPr/>
        </p:nvSpPr>
        <p:spPr>
          <a:xfrm>
            <a:off x="396205" y="4066857"/>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904;p50">
            <a:extLst>
              <a:ext uri="{FF2B5EF4-FFF2-40B4-BE49-F238E27FC236}">
                <a16:creationId xmlns:a16="http://schemas.microsoft.com/office/drawing/2014/main" id="{691442FB-0B3A-F8A1-31BC-233395536FBA}"/>
              </a:ext>
            </a:extLst>
          </p:cNvPr>
          <p:cNvSpPr txBox="1"/>
          <p:nvPr/>
        </p:nvSpPr>
        <p:spPr>
          <a:xfrm>
            <a:off x="1651656" y="4066857"/>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905;p50">
            <a:extLst>
              <a:ext uri="{FF2B5EF4-FFF2-40B4-BE49-F238E27FC236}">
                <a16:creationId xmlns:a16="http://schemas.microsoft.com/office/drawing/2014/main" id="{83A0D193-D607-41EE-1B42-79CA823933B0}"/>
              </a:ext>
            </a:extLst>
          </p:cNvPr>
          <p:cNvSpPr txBox="1"/>
          <p:nvPr/>
        </p:nvSpPr>
        <p:spPr>
          <a:xfrm>
            <a:off x="2907306" y="406684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906;p50">
            <a:extLst>
              <a:ext uri="{FF2B5EF4-FFF2-40B4-BE49-F238E27FC236}">
                <a16:creationId xmlns:a16="http://schemas.microsoft.com/office/drawing/2014/main" id="{3344F0D8-3811-808A-365F-C81E8CB0D367}"/>
              </a:ext>
            </a:extLst>
          </p:cNvPr>
          <p:cNvSpPr txBox="1"/>
          <p:nvPr/>
        </p:nvSpPr>
        <p:spPr>
          <a:xfrm>
            <a:off x="4164294" y="406685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907;p50">
            <a:extLst>
              <a:ext uri="{FF2B5EF4-FFF2-40B4-BE49-F238E27FC236}">
                <a16:creationId xmlns:a16="http://schemas.microsoft.com/office/drawing/2014/main" id="{F4A2809E-F20E-0553-E34C-FFF6A1322FC3}"/>
              </a:ext>
            </a:extLst>
          </p:cNvPr>
          <p:cNvSpPr txBox="1"/>
          <p:nvPr/>
        </p:nvSpPr>
        <p:spPr>
          <a:xfrm>
            <a:off x="5418407" y="406685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908;p50">
            <a:extLst>
              <a:ext uri="{FF2B5EF4-FFF2-40B4-BE49-F238E27FC236}">
                <a16:creationId xmlns:a16="http://schemas.microsoft.com/office/drawing/2014/main" id="{700B473A-961B-0CEB-3E40-554DBB074772}"/>
              </a:ext>
            </a:extLst>
          </p:cNvPr>
          <p:cNvSpPr txBox="1"/>
          <p:nvPr/>
        </p:nvSpPr>
        <p:spPr>
          <a:xfrm>
            <a:off x="0" y="4392497"/>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909;p50">
            <a:extLst>
              <a:ext uri="{FF2B5EF4-FFF2-40B4-BE49-F238E27FC236}">
                <a16:creationId xmlns:a16="http://schemas.microsoft.com/office/drawing/2014/main" id="{4AE23CD9-B4F8-C501-F4C6-27C7832C3FF8}"/>
              </a:ext>
            </a:extLst>
          </p:cNvPr>
          <p:cNvSpPr txBox="1"/>
          <p:nvPr/>
        </p:nvSpPr>
        <p:spPr>
          <a:xfrm>
            <a:off x="1255447" y="4392497"/>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910;p50">
            <a:extLst>
              <a:ext uri="{FF2B5EF4-FFF2-40B4-BE49-F238E27FC236}">
                <a16:creationId xmlns:a16="http://schemas.microsoft.com/office/drawing/2014/main" id="{6B9621A7-E307-87D2-1B9E-B039804AFE01}"/>
              </a:ext>
            </a:extLst>
          </p:cNvPr>
          <p:cNvSpPr txBox="1"/>
          <p:nvPr/>
        </p:nvSpPr>
        <p:spPr>
          <a:xfrm>
            <a:off x="3768095" y="439920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911;p50">
            <a:extLst>
              <a:ext uri="{FF2B5EF4-FFF2-40B4-BE49-F238E27FC236}">
                <a16:creationId xmlns:a16="http://schemas.microsoft.com/office/drawing/2014/main" id="{9638A7C6-F0EC-84DE-78EA-D8C4EE40198D}"/>
              </a:ext>
            </a:extLst>
          </p:cNvPr>
          <p:cNvSpPr txBox="1"/>
          <p:nvPr/>
        </p:nvSpPr>
        <p:spPr>
          <a:xfrm>
            <a:off x="2511098" y="439248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912;p50">
            <a:extLst>
              <a:ext uri="{FF2B5EF4-FFF2-40B4-BE49-F238E27FC236}">
                <a16:creationId xmlns:a16="http://schemas.microsoft.com/office/drawing/2014/main" id="{E30AD2F9-1C03-D960-EE9E-A8988975C596}"/>
              </a:ext>
            </a:extLst>
          </p:cNvPr>
          <p:cNvSpPr txBox="1"/>
          <p:nvPr/>
        </p:nvSpPr>
        <p:spPr>
          <a:xfrm>
            <a:off x="5022208" y="439920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913;p50">
            <a:extLst>
              <a:ext uri="{FF2B5EF4-FFF2-40B4-BE49-F238E27FC236}">
                <a16:creationId xmlns:a16="http://schemas.microsoft.com/office/drawing/2014/main" id="{AA631FF8-0224-CEA5-2EA6-6D34C90C65FF}"/>
              </a:ext>
            </a:extLst>
          </p:cNvPr>
          <p:cNvPicPr preferRelativeResize="0"/>
          <p:nvPr/>
        </p:nvPicPr>
        <p:blipFill>
          <a:blip r:embed="rId3">
            <a:alphaModFix/>
          </a:blip>
          <a:stretch>
            <a:fillRect/>
          </a:stretch>
        </p:blipFill>
        <p:spPr>
          <a:xfrm>
            <a:off x="6077877" y="2408353"/>
            <a:ext cx="2158018" cy="1802564"/>
          </a:xfrm>
          <a:prstGeom prst="rect">
            <a:avLst/>
          </a:prstGeom>
          <a:noFill/>
          <a:ln>
            <a:noFill/>
          </a:ln>
        </p:spPr>
      </p:pic>
    </p:spTree>
    <p:extLst>
      <p:ext uri="{BB962C8B-B14F-4D97-AF65-F5344CB8AC3E}">
        <p14:creationId xmlns:p14="http://schemas.microsoft.com/office/powerpoint/2010/main" val="1646001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18;p51">
            <a:extLst>
              <a:ext uri="{FF2B5EF4-FFF2-40B4-BE49-F238E27FC236}">
                <a16:creationId xmlns:a16="http://schemas.microsoft.com/office/drawing/2014/main" id="{6E1257D0-FEE0-6CD3-EAB9-AB3A748633A7}"/>
              </a:ext>
            </a:extLst>
          </p:cNvPr>
          <p:cNvSpPr txBox="1">
            <a:spLocks noGrp="1"/>
          </p:cNvSpPr>
          <p:nvPr>
            <p:ph type="title"/>
          </p:nvPr>
        </p:nvSpPr>
        <p:spPr>
          <a:xfrm>
            <a:off x="720000" y="2117700"/>
            <a:ext cx="4459500" cy="1618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900">
                <a:solidFill>
                  <a:schemeClr val="tx1"/>
                </a:solidFill>
              </a:rPr>
              <a:t>The Printing Process</a:t>
            </a:r>
            <a:endParaRPr sz="4900">
              <a:solidFill>
                <a:schemeClr val="tx1"/>
              </a:solidFill>
            </a:endParaRPr>
          </a:p>
        </p:txBody>
      </p:sp>
      <p:sp>
        <p:nvSpPr>
          <p:cNvPr id="3" name="Google Shape;1919;p51">
            <a:extLst>
              <a:ext uri="{FF2B5EF4-FFF2-40B4-BE49-F238E27FC236}">
                <a16:creationId xmlns:a16="http://schemas.microsoft.com/office/drawing/2014/main" id="{816DED96-B70C-7CA3-BC61-226C41840FBF}"/>
              </a:ext>
            </a:extLst>
          </p:cNvPr>
          <p:cNvSpPr txBox="1">
            <a:spLocks/>
          </p:cNvSpPr>
          <p:nvPr/>
        </p:nvSpPr>
        <p:spPr>
          <a:xfrm>
            <a:off x="720000" y="845400"/>
            <a:ext cx="1834200" cy="127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9400">
                <a:solidFill>
                  <a:schemeClr val="tx1"/>
                </a:solidFill>
              </a:rPr>
              <a:t>03</a:t>
            </a:r>
          </a:p>
        </p:txBody>
      </p:sp>
      <p:sp>
        <p:nvSpPr>
          <p:cNvPr id="4" name="Google Shape;1920;p51">
            <a:extLst>
              <a:ext uri="{FF2B5EF4-FFF2-40B4-BE49-F238E27FC236}">
                <a16:creationId xmlns:a16="http://schemas.microsoft.com/office/drawing/2014/main" id="{C89D4194-C0FF-E067-39C9-6115A4B719CB}"/>
              </a:ext>
            </a:extLst>
          </p:cNvPr>
          <p:cNvSpPr txBox="1">
            <a:spLocks/>
          </p:cNvSpPr>
          <p:nvPr/>
        </p:nvSpPr>
        <p:spPr>
          <a:xfrm>
            <a:off x="720000" y="3736200"/>
            <a:ext cx="4408200" cy="5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Font typeface="Arial"/>
              <a:buNone/>
            </a:pPr>
            <a:r>
              <a:rPr lang="en-US">
                <a:solidFill>
                  <a:schemeClr val="tx1"/>
                </a:solidFill>
              </a:rPr>
              <a:t>Creating something out of your mind.</a:t>
            </a:r>
          </a:p>
        </p:txBody>
      </p:sp>
      <p:grpSp>
        <p:nvGrpSpPr>
          <p:cNvPr id="5" name="Google Shape;1921;p51">
            <a:extLst>
              <a:ext uri="{FF2B5EF4-FFF2-40B4-BE49-F238E27FC236}">
                <a16:creationId xmlns:a16="http://schemas.microsoft.com/office/drawing/2014/main" id="{944FA9D3-08ED-1815-7890-6CE878046B4D}"/>
              </a:ext>
            </a:extLst>
          </p:cNvPr>
          <p:cNvGrpSpPr/>
          <p:nvPr/>
        </p:nvGrpSpPr>
        <p:grpSpPr>
          <a:xfrm>
            <a:off x="4021747" y="1037275"/>
            <a:ext cx="4583156" cy="841800"/>
            <a:chOff x="2132000" y="3717825"/>
            <a:chExt cx="4583156" cy="841800"/>
          </a:xfrm>
        </p:grpSpPr>
        <p:sp>
          <p:nvSpPr>
            <p:cNvPr id="6" name="Google Shape;1922;p51">
              <a:extLst>
                <a:ext uri="{FF2B5EF4-FFF2-40B4-BE49-F238E27FC236}">
                  <a16:creationId xmlns:a16="http://schemas.microsoft.com/office/drawing/2014/main" id="{505FDAA6-718E-2784-51C8-4AF6B24BFACA}"/>
                </a:ext>
              </a:extLst>
            </p:cNvPr>
            <p:cNvSpPr/>
            <p:nvPr/>
          </p:nvSpPr>
          <p:spPr>
            <a:xfrm>
              <a:off x="6330068" y="3731573"/>
              <a:ext cx="371339" cy="814169"/>
            </a:xfrm>
            <a:custGeom>
              <a:avLst/>
              <a:gdLst/>
              <a:ahLst/>
              <a:cxnLst/>
              <a:rect l="l" t="t" r="r" b="b"/>
              <a:pathLst>
                <a:path w="5537" h="12140" extrusionOk="0">
                  <a:moveTo>
                    <a:pt x="3945" y="0"/>
                  </a:moveTo>
                  <a:cubicBezTo>
                    <a:pt x="1870" y="0"/>
                    <a:pt x="1607" y="9252"/>
                    <a:pt x="1" y="11600"/>
                  </a:cubicBezTo>
                  <a:cubicBezTo>
                    <a:pt x="233" y="11945"/>
                    <a:pt x="495" y="12140"/>
                    <a:pt x="794" y="12140"/>
                  </a:cubicBezTo>
                  <a:cubicBezTo>
                    <a:pt x="3168" y="12140"/>
                    <a:pt x="3168" y="0"/>
                    <a:pt x="5536"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7" name="Google Shape;1923;p51">
              <a:extLst>
                <a:ext uri="{FF2B5EF4-FFF2-40B4-BE49-F238E27FC236}">
                  <a16:creationId xmlns:a16="http://schemas.microsoft.com/office/drawing/2014/main" id="{6312A18B-05AC-E6D9-F51B-5EE0E47764C7}"/>
                </a:ext>
              </a:extLst>
            </p:cNvPr>
            <p:cNvSpPr/>
            <p:nvPr/>
          </p:nvSpPr>
          <p:spPr>
            <a:xfrm>
              <a:off x="6012113" y="3731573"/>
              <a:ext cx="318022" cy="814169"/>
            </a:xfrm>
            <a:custGeom>
              <a:avLst/>
              <a:gdLst/>
              <a:ahLst/>
              <a:cxnLst/>
              <a:rect l="l" t="t" r="r" b="b"/>
              <a:pathLst>
                <a:path w="4742" h="12140" extrusionOk="0">
                  <a:moveTo>
                    <a:pt x="794" y="0"/>
                  </a:moveTo>
                  <a:cubicBezTo>
                    <a:pt x="495" y="0"/>
                    <a:pt x="232" y="202"/>
                    <a:pt x="1" y="541"/>
                  </a:cubicBezTo>
                  <a:cubicBezTo>
                    <a:pt x="1607" y="2889"/>
                    <a:pt x="1875" y="12140"/>
                    <a:pt x="3945" y="12140"/>
                  </a:cubicBezTo>
                  <a:cubicBezTo>
                    <a:pt x="4243" y="12140"/>
                    <a:pt x="4511" y="11945"/>
                    <a:pt x="4742" y="11600"/>
                  </a:cubicBezTo>
                  <a:cubicBezTo>
                    <a:pt x="3131" y="9252"/>
                    <a:pt x="2869" y="0"/>
                    <a:pt x="794"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8" name="Google Shape;1924;p51">
              <a:extLst>
                <a:ext uri="{FF2B5EF4-FFF2-40B4-BE49-F238E27FC236}">
                  <a16:creationId xmlns:a16="http://schemas.microsoft.com/office/drawing/2014/main" id="{4330202D-F124-2DF4-D1CA-68D5E644A686}"/>
                </a:ext>
              </a:extLst>
            </p:cNvPr>
            <p:cNvSpPr/>
            <p:nvPr/>
          </p:nvSpPr>
          <p:spPr>
            <a:xfrm>
              <a:off x="5694091" y="3731573"/>
              <a:ext cx="318089" cy="814169"/>
            </a:xfrm>
            <a:custGeom>
              <a:avLst/>
              <a:gdLst/>
              <a:ahLst/>
              <a:cxnLst/>
              <a:rect l="l" t="t" r="r" b="b"/>
              <a:pathLst>
                <a:path w="4743" h="12140" extrusionOk="0">
                  <a:moveTo>
                    <a:pt x="3945" y="0"/>
                  </a:moveTo>
                  <a:cubicBezTo>
                    <a:pt x="1875" y="0"/>
                    <a:pt x="1613" y="9247"/>
                    <a:pt x="1" y="11600"/>
                  </a:cubicBezTo>
                  <a:cubicBezTo>
                    <a:pt x="238" y="11945"/>
                    <a:pt x="501" y="12140"/>
                    <a:pt x="799" y="12140"/>
                  </a:cubicBezTo>
                  <a:cubicBezTo>
                    <a:pt x="2869" y="12140"/>
                    <a:pt x="3132" y="2889"/>
                    <a:pt x="4743" y="541"/>
                  </a:cubicBezTo>
                  <a:cubicBezTo>
                    <a:pt x="4511" y="202"/>
                    <a:pt x="4249" y="0"/>
                    <a:pt x="3945"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 name="Google Shape;1925;p51">
              <a:extLst>
                <a:ext uri="{FF2B5EF4-FFF2-40B4-BE49-F238E27FC236}">
                  <a16:creationId xmlns:a16="http://schemas.microsoft.com/office/drawing/2014/main" id="{D9F4B862-AF23-A730-5FF3-9537B22253FD}"/>
                </a:ext>
              </a:extLst>
            </p:cNvPr>
            <p:cNvSpPr/>
            <p:nvPr/>
          </p:nvSpPr>
          <p:spPr>
            <a:xfrm>
              <a:off x="5376471" y="3731573"/>
              <a:ext cx="317687" cy="814169"/>
            </a:xfrm>
            <a:custGeom>
              <a:avLst/>
              <a:gdLst/>
              <a:ahLst/>
              <a:cxnLst/>
              <a:rect l="l" t="t" r="r" b="b"/>
              <a:pathLst>
                <a:path w="4737" h="12140" extrusionOk="0">
                  <a:moveTo>
                    <a:pt x="794" y="0"/>
                  </a:moveTo>
                  <a:cubicBezTo>
                    <a:pt x="495" y="0"/>
                    <a:pt x="233" y="202"/>
                    <a:pt x="1" y="541"/>
                  </a:cubicBezTo>
                  <a:cubicBezTo>
                    <a:pt x="1607" y="2889"/>
                    <a:pt x="1875" y="12140"/>
                    <a:pt x="3940" y="12140"/>
                  </a:cubicBezTo>
                  <a:cubicBezTo>
                    <a:pt x="4243" y="12140"/>
                    <a:pt x="4506" y="11945"/>
                    <a:pt x="4737" y="11600"/>
                  </a:cubicBezTo>
                  <a:cubicBezTo>
                    <a:pt x="3131" y="9247"/>
                    <a:pt x="2864" y="0"/>
                    <a:pt x="794"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 name="Google Shape;1926;p51">
              <a:extLst>
                <a:ext uri="{FF2B5EF4-FFF2-40B4-BE49-F238E27FC236}">
                  <a16:creationId xmlns:a16="http://schemas.microsoft.com/office/drawing/2014/main" id="{FBFB836F-EAD7-1C1B-1231-796ECF3AD6FF}"/>
                </a:ext>
              </a:extLst>
            </p:cNvPr>
            <p:cNvSpPr/>
            <p:nvPr/>
          </p:nvSpPr>
          <p:spPr>
            <a:xfrm>
              <a:off x="5058851" y="3731573"/>
              <a:ext cx="317687" cy="814169"/>
            </a:xfrm>
            <a:custGeom>
              <a:avLst/>
              <a:gdLst/>
              <a:ahLst/>
              <a:cxnLst/>
              <a:rect l="l" t="t" r="r" b="b"/>
              <a:pathLst>
                <a:path w="4737" h="12140" extrusionOk="0">
                  <a:moveTo>
                    <a:pt x="3939" y="0"/>
                  </a:moveTo>
                  <a:cubicBezTo>
                    <a:pt x="1869" y="0"/>
                    <a:pt x="1607" y="9252"/>
                    <a:pt x="1" y="11600"/>
                  </a:cubicBezTo>
                  <a:cubicBezTo>
                    <a:pt x="232" y="11945"/>
                    <a:pt x="495" y="12140"/>
                    <a:pt x="793" y="12140"/>
                  </a:cubicBezTo>
                  <a:cubicBezTo>
                    <a:pt x="2862" y="12140"/>
                    <a:pt x="3126" y="2889"/>
                    <a:pt x="4737" y="541"/>
                  </a:cubicBezTo>
                  <a:cubicBezTo>
                    <a:pt x="4506" y="202"/>
                    <a:pt x="4243" y="0"/>
                    <a:pt x="3939"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1" name="Google Shape;1927;p51">
              <a:extLst>
                <a:ext uri="{FF2B5EF4-FFF2-40B4-BE49-F238E27FC236}">
                  <a16:creationId xmlns:a16="http://schemas.microsoft.com/office/drawing/2014/main" id="{22B4EEF7-94F7-7A65-4809-70A6D01EFF76}"/>
                </a:ext>
              </a:extLst>
            </p:cNvPr>
            <p:cNvSpPr/>
            <p:nvPr/>
          </p:nvSpPr>
          <p:spPr>
            <a:xfrm>
              <a:off x="4740829" y="3731573"/>
              <a:ext cx="318089" cy="814169"/>
            </a:xfrm>
            <a:custGeom>
              <a:avLst/>
              <a:gdLst/>
              <a:ahLst/>
              <a:cxnLst/>
              <a:rect l="l" t="t" r="r" b="b"/>
              <a:pathLst>
                <a:path w="4743" h="12140" extrusionOk="0">
                  <a:moveTo>
                    <a:pt x="799" y="0"/>
                  </a:moveTo>
                  <a:cubicBezTo>
                    <a:pt x="500" y="0"/>
                    <a:pt x="238" y="202"/>
                    <a:pt x="0" y="546"/>
                  </a:cubicBezTo>
                  <a:cubicBezTo>
                    <a:pt x="1607" y="2894"/>
                    <a:pt x="1875" y="12140"/>
                    <a:pt x="3940" y="12140"/>
                  </a:cubicBezTo>
                  <a:cubicBezTo>
                    <a:pt x="4244" y="12140"/>
                    <a:pt x="4505" y="11945"/>
                    <a:pt x="4743" y="11600"/>
                  </a:cubicBezTo>
                  <a:cubicBezTo>
                    <a:pt x="3131" y="9252"/>
                    <a:pt x="2868" y="0"/>
                    <a:pt x="799"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2" name="Google Shape;1928;p51">
              <a:extLst>
                <a:ext uri="{FF2B5EF4-FFF2-40B4-BE49-F238E27FC236}">
                  <a16:creationId xmlns:a16="http://schemas.microsoft.com/office/drawing/2014/main" id="{6877206B-65C1-2531-1A03-C5A66B163ECF}"/>
                </a:ext>
              </a:extLst>
            </p:cNvPr>
            <p:cNvSpPr/>
            <p:nvPr/>
          </p:nvSpPr>
          <p:spPr>
            <a:xfrm>
              <a:off x="4423544" y="3731573"/>
              <a:ext cx="317352" cy="814169"/>
            </a:xfrm>
            <a:custGeom>
              <a:avLst/>
              <a:gdLst/>
              <a:ahLst/>
              <a:cxnLst/>
              <a:rect l="l" t="t" r="r" b="b"/>
              <a:pathLst>
                <a:path w="4732" h="12140" extrusionOk="0">
                  <a:moveTo>
                    <a:pt x="3933" y="0"/>
                  </a:moveTo>
                  <a:cubicBezTo>
                    <a:pt x="1864" y="0"/>
                    <a:pt x="1602" y="9252"/>
                    <a:pt x="0" y="11600"/>
                  </a:cubicBezTo>
                  <a:cubicBezTo>
                    <a:pt x="233" y="11945"/>
                    <a:pt x="495" y="12140"/>
                    <a:pt x="794" y="12140"/>
                  </a:cubicBezTo>
                  <a:cubicBezTo>
                    <a:pt x="2863" y="12140"/>
                    <a:pt x="3125" y="2894"/>
                    <a:pt x="4731" y="546"/>
                  </a:cubicBezTo>
                  <a:cubicBezTo>
                    <a:pt x="4500" y="202"/>
                    <a:pt x="4232" y="0"/>
                    <a:pt x="3933"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3" name="Google Shape;1929;p51">
              <a:extLst>
                <a:ext uri="{FF2B5EF4-FFF2-40B4-BE49-F238E27FC236}">
                  <a16:creationId xmlns:a16="http://schemas.microsoft.com/office/drawing/2014/main" id="{6D266291-4245-B0A9-B1C8-97EBDF947F61}"/>
                </a:ext>
              </a:extLst>
            </p:cNvPr>
            <p:cNvSpPr/>
            <p:nvPr/>
          </p:nvSpPr>
          <p:spPr>
            <a:xfrm>
              <a:off x="4105589" y="3731573"/>
              <a:ext cx="318022" cy="814169"/>
            </a:xfrm>
            <a:custGeom>
              <a:avLst/>
              <a:gdLst/>
              <a:ahLst/>
              <a:cxnLst/>
              <a:rect l="l" t="t" r="r" b="b"/>
              <a:pathLst>
                <a:path w="4742" h="12140" extrusionOk="0">
                  <a:moveTo>
                    <a:pt x="797" y="0"/>
                  </a:moveTo>
                  <a:cubicBezTo>
                    <a:pt x="500" y="0"/>
                    <a:pt x="231" y="202"/>
                    <a:pt x="0" y="546"/>
                  </a:cubicBezTo>
                  <a:cubicBezTo>
                    <a:pt x="1607" y="2894"/>
                    <a:pt x="1874" y="12140"/>
                    <a:pt x="3943" y="12140"/>
                  </a:cubicBezTo>
                  <a:cubicBezTo>
                    <a:pt x="4242" y="12140"/>
                    <a:pt x="4504" y="11945"/>
                    <a:pt x="4741" y="11600"/>
                  </a:cubicBezTo>
                  <a:cubicBezTo>
                    <a:pt x="3130" y="9252"/>
                    <a:pt x="2867" y="0"/>
                    <a:pt x="797"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4" name="Google Shape;1930;p51">
              <a:extLst>
                <a:ext uri="{FF2B5EF4-FFF2-40B4-BE49-F238E27FC236}">
                  <a16:creationId xmlns:a16="http://schemas.microsoft.com/office/drawing/2014/main" id="{B6DFA6C9-93D6-D7FF-FFE6-BC50E9704AE9}"/>
                </a:ext>
              </a:extLst>
            </p:cNvPr>
            <p:cNvSpPr/>
            <p:nvPr/>
          </p:nvSpPr>
          <p:spPr>
            <a:xfrm>
              <a:off x="3787902" y="3731573"/>
              <a:ext cx="317754" cy="814169"/>
            </a:xfrm>
            <a:custGeom>
              <a:avLst/>
              <a:gdLst/>
              <a:ahLst/>
              <a:cxnLst/>
              <a:rect l="l" t="t" r="r" b="b"/>
              <a:pathLst>
                <a:path w="4738" h="12140" extrusionOk="0">
                  <a:moveTo>
                    <a:pt x="3939" y="0"/>
                  </a:moveTo>
                  <a:cubicBezTo>
                    <a:pt x="1870" y="0"/>
                    <a:pt x="1606" y="9247"/>
                    <a:pt x="0" y="11600"/>
                  </a:cubicBezTo>
                  <a:cubicBezTo>
                    <a:pt x="232" y="11945"/>
                    <a:pt x="494" y="12140"/>
                    <a:pt x="798" y="12140"/>
                  </a:cubicBezTo>
                  <a:cubicBezTo>
                    <a:pt x="2868" y="12140"/>
                    <a:pt x="3131" y="2894"/>
                    <a:pt x="4737" y="546"/>
                  </a:cubicBezTo>
                  <a:cubicBezTo>
                    <a:pt x="4500" y="202"/>
                    <a:pt x="4237" y="0"/>
                    <a:pt x="3939"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1931;p51">
              <a:extLst>
                <a:ext uri="{FF2B5EF4-FFF2-40B4-BE49-F238E27FC236}">
                  <a16:creationId xmlns:a16="http://schemas.microsoft.com/office/drawing/2014/main" id="{0179C6C1-01B7-6954-E51A-22167469B88A}"/>
                </a:ext>
              </a:extLst>
            </p:cNvPr>
            <p:cNvSpPr/>
            <p:nvPr/>
          </p:nvSpPr>
          <p:spPr>
            <a:xfrm>
              <a:off x="3470282" y="3731573"/>
              <a:ext cx="317687" cy="814169"/>
            </a:xfrm>
            <a:custGeom>
              <a:avLst/>
              <a:gdLst/>
              <a:ahLst/>
              <a:cxnLst/>
              <a:rect l="l" t="t" r="r" b="b"/>
              <a:pathLst>
                <a:path w="4737" h="12140" extrusionOk="0">
                  <a:moveTo>
                    <a:pt x="798" y="0"/>
                  </a:moveTo>
                  <a:cubicBezTo>
                    <a:pt x="494" y="0"/>
                    <a:pt x="231" y="202"/>
                    <a:pt x="0" y="541"/>
                  </a:cubicBezTo>
                  <a:cubicBezTo>
                    <a:pt x="1606" y="2889"/>
                    <a:pt x="1868" y="12140"/>
                    <a:pt x="3938" y="12140"/>
                  </a:cubicBezTo>
                  <a:cubicBezTo>
                    <a:pt x="4237" y="12140"/>
                    <a:pt x="4500" y="11945"/>
                    <a:pt x="4736" y="11600"/>
                  </a:cubicBezTo>
                  <a:cubicBezTo>
                    <a:pt x="3130" y="9247"/>
                    <a:pt x="2863" y="0"/>
                    <a:pt x="798"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1932;p51">
              <a:extLst>
                <a:ext uri="{FF2B5EF4-FFF2-40B4-BE49-F238E27FC236}">
                  <a16:creationId xmlns:a16="http://schemas.microsoft.com/office/drawing/2014/main" id="{5AEBB7CA-75C1-5A0A-C4EB-FD001E9DED37}"/>
                </a:ext>
              </a:extLst>
            </p:cNvPr>
            <p:cNvSpPr/>
            <p:nvPr/>
          </p:nvSpPr>
          <p:spPr>
            <a:xfrm>
              <a:off x="3152662" y="3731573"/>
              <a:ext cx="317687" cy="814169"/>
            </a:xfrm>
            <a:custGeom>
              <a:avLst/>
              <a:gdLst/>
              <a:ahLst/>
              <a:cxnLst/>
              <a:rect l="l" t="t" r="r" b="b"/>
              <a:pathLst>
                <a:path w="4737" h="12140" extrusionOk="0">
                  <a:moveTo>
                    <a:pt x="3938" y="0"/>
                  </a:moveTo>
                  <a:cubicBezTo>
                    <a:pt x="1868" y="0"/>
                    <a:pt x="1606" y="9252"/>
                    <a:pt x="0" y="11600"/>
                  </a:cubicBezTo>
                  <a:cubicBezTo>
                    <a:pt x="226" y="11945"/>
                    <a:pt x="488" y="12140"/>
                    <a:pt x="792" y="12140"/>
                  </a:cubicBezTo>
                  <a:cubicBezTo>
                    <a:pt x="2862" y="12140"/>
                    <a:pt x="3125" y="2889"/>
                    <a:pt x="4736" y="541"/>
                  </a:cubicBezTo>
                  <a:cubicBezTo>
                    <a:pt x="4499" y="202"/>
                    <a:pt x="4237" y="0"/>
                    <a:pt x="3938"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 name="Google Shape;1933;p51">
              <a:extLst>
                <a:ext uri="{FF2B5EF4-FFF2-40B4-BE49-F238E27FC236}">
                  <a16:creationId xmlns:a16="http://schemas.microsoft.com/office/drawing/2014/main" id="{A77AC993-93E3-9850-7B2F-05CDA3B572DE}"/>
                </a:ext>
              </a:extLst>
            </p:cNvPr>
            <p:cNvSpPr/>
            <p:nvPr/>
          </p:nvSpPr>
          <p:spPr>
            <a:xfrm>
              <a:off x="2834908" y="3731573"/>
              <a:ext cx="317821" cy="814169"/>
            </a:xfrm>
            <a:custGeom>
              <a:avLst/>
              <a:gdLst/>
              <a:ahLst/>
              <a:cxnLst/>
              <a:rect l="l" t="t" r="r" b="b"/>
              <a:pathLst>
                <a:path w="4739" h="12140" extrusionOk="0">
                  <a:moveTo>
                    <a:pt x="794" y="0"/>
                  </a:moveTo>
                  <a:cubicBezTo>
                    <a:pt x="490" y="0"/>
                    <a:pt x="228" y="202"/>
                    <a:pt x="1" y="541"/>
                  </a:cubicBezTo>
                  <a:cubicBezTo>
                    <a:pt x="1607" y="2889"/>
                    <a:pt x="1870" y="12140"/>
                    <a:pt x="3940" y="12140"/>
                  </a:cubicBezTo>
                  <a:cubicBezTo>
                    <a:pt x="4238" y="12140"/>
                    <a:pt x="4501" y="11945"/>
                    <a:pt x="4738" y="11600"/>
                  </a:cubicBezTo>
                  <a:cubicBezTo>
                    <a:pt x="3126" y="9252"/>
                    <a:pt x="2859" y="0"/>
                    <a:pt x="794"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1934;p51">
              <a:extLst>
                <a:ext uri="{FF2B5EF4-FFF2-40B4-BE49-F238E27FC236}">
                  <a16:creationId xmlns:a16="http://schemas.microsoft.com/office/drawing/2014/main" id="{68753126-DF57-1CB3-2D8B-C71013976D2E}"/>
                </a:ext>
              </a:extLst>
            </p:cNvPr>
            <p:cNvSpPr/>
            <p:nvPr/>
          </p:nvSpPr>
          <p:spPr>
            <a:xfrm>
              <a:off x="2516953" y="3731573"/>
              <a:ext cx="318022" cy="814169"/>
            </a:xfrm>
            <a:custGeom>
              <a:avLst/>
              <a:gdLst/>
              <a:ahLst/>
              <a:cxnLst/>
              <a:rect l="l" t="t" r="r" b="b"/>
              <a:pathLst>
                <a:path w="4742" h="12140" extrusionOk="0">
                  <a:moveTo>
                    <a:pt x="3944" y="0"/>
                  </a:moveTo>
                  <a:cubicBezTo>
                    <a:pt x="1874" y="0"/>
                    <a:pt x="1612" y="9252"/>
                    <a:pt x="1" y="11600"/>
                  </a:cubicBezTo>
                  <a:cubicBezTo>
                    <a:pt x="232" y="11945"/>
                    <a:pt x="495" y="12140"/>
                    <a:pt x="799" y="12140"/>
                  </a:cubicBezTo>
                  <a:cubicBezTo>
                    <a:pt x="2862" y="12140"/>
                    <a:pt x="3126" y="2889"/>
                    <a:pt x="4742" y="541"/>
                  </a:cubicBezTo>
                  <a:cubicBezTo>
                    <a:pt x="4506" y="202"/>
                    <a:pt x="4243" y="0"/>
                    <a:pt x="3944" y="0"/>
                  </a:cubicBezTo>
                  <a:close/>
                </a:path>
              </a:pathLst>
            </a:custGeom>
            <a:solidFill>
              <a:srgbClr val="A4C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9" name="Google Shape;1935;p51">
              <a:extLst>
                <a:ext uri="{FF2B5EF4-FFF2-40B4-BE49-F238E27FC236}">
                  <a16:creationId xmlns:a16="http://schemas.microsoft.com/office/drawing/2014/main" id="{C8B7FBC5-DB71-CF2D-071A-8B52BBD3E5B2}"/>
                </a:ext>
              </a:extLst>
            </p:cNvPr>
            <p:cNvSpPr/>
            <p:nvPr/>
          </p:nvSpPr>
          <p:spPr>
            <a:xfrm>
              <a:off x="2145815" y="3731573"/>
              <a:ext cx="371205" cy="814169"/>
            </a:xfrm>
            <a:custGeom>
              <a:avLst/>
              <a:gdLst/>
              <a:ahLst/>
              <a:cxnLst/>
              <a:rect l="l" t="t" r="r" b="b"/>
              <a:pathLst>
                <a:path w="5535" h="12140" extrusionOk="0">
                  <a:moveTo>
                    <a:pt x="1" y="0"/>
                  </a:moveTo>
                  <a:cubicBezTo>
                    <a:pt x="2368" y="0"/>
                    <a:pt x="2368" y="12140"/>
                    <a:pt x="4737" y="12140"/>
                  </a:cubicBezTo>
                  <a:cubicBezTo>
                    <a:pt x="5041" y="12140"/>
                    <a:pt x="5303" y="11945"/>
                    <a:pt x="5535" y="11600"/>
                  </a:cubicBezTo>
                  <a:cubicBezTo>
                    <a:pt x="3924" y="9252"/>
                    <a:pt x="3660" y="0"/>
                    <a:pt x="1591"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0" name="Google Shape;1936;p51">
              <a:extLst>
                <a:ext uri="{FF2B5EF4-FFF2-40B4-BE49-F238E27FC236}">
                  <a16:creationId xmlns:a16="http://schemas.microsoft.com/office/drawing/2014/main" id="{6E6116A8-07CD-B868-F10A-678ACDD8A46C}"/>
                </a:ext>
              </a:extLst>
            </p:cNvPr>
            <p:cNvSpPr/>
            <p:nvPr/>
          </p:nvSpPr>
          <p:spPr>
            <a:xfrm>
              <a:off x="2501394" y="3717825"/>
              <a:ext cx="3844367" cy="841800"/>
            </a:xfrm>
            <a:custGeom>
              <a:avLst/>
              <a:gdLst/>
              <a:ahLst/>
              <a:cxnLst/>
              <a:rect l="l" t="t" r="r" b="b"/>
              <a:pathLst>
                <a:path w="57323" h="12552" extrusionOk="0">
                  <a:moveTo>
                    <a:pt x="4176" y="0"/>
                  </a:moveTo>
                  <a:cubicBezTo>
                    <a:pt x="2816" y="0"/>
                    <a:pt x="2230" y="3032"/>
                    <a:pt x="1602" y="6240"/>
                  </a:cubicBezTo>
                  <a:cubicBezTo>
                    <a:pt x="1174" y="8443"/>
                    <a:pt x="727" y="10724"/>
                    <a:pt x="62" y="11691"/>
                  </a:cubicBezTo>
                  <a:cubicBezTo>
                    <a:pt x="1" y="11784"/>
                    <a:pt x="26" y="11912"/>
                    <a:pt x="119" y="11974"/>
                  </a:cubicBezTo>
                  <a:cubicBezTo>
                    <a:pt x="155" y="12000"/>
                    <a:pt x="196" y="12012"/>
                    <a:pt x="236" y="12012"/>
                  </a:cubicBezTo>
                  <a:cubicBezTo>
                    <a:pt x="301" y="12012"/>
                    <a:pt x="364" y="11981"/>
                    <a:pt x="402" y="11924"/>
                  </a:cubicBezTo>
                  <a:cubicBezTo>
                    <a:pt x="1113" y="10883"/>
                    <a:pt x="1545" y="8664"/>
                    <a:pt x="2003" y="6316"/>
                  </a:cubicBezTo>
                  <a:cubicBezTo>
                    <a:pt x="2545" y="3552"/>
                    <a:pt x="3156" y="412"/>
                    <a:pt x="4176" y="412"/>
                  </a:cubicBezTo>
                  <a:cubicBezTo>
                    <a:pt x="4387" y="412"/>
                    <a:pt x="4598" y="566"/>
                    <a:pt x="4805" y="859"/>
                  </a:cubicBezTo>
                  <a:cubicBezTo>
                    <a:pt x="5463" y="1828"/>
                    <a:pt x="5912" y="4108"/>
                    <a:pt x="6338" y="6312"/>
                  </a:cubicBezTo>
                  <a:cubicBezTo>
                    <a:pt x="6967" y="9519"/>
                    <a:pt x="7559" y="12551"/>
                    <a:pt x="8913" y="12551"/>
                  </a:cubicBezTo>
                  <a:cubicBezTo>
                    <a:pt x="9267" y="12551"/>
                    <a:pt x="9592" y="12340"/>
                    <a:pt x="9880" y="11924"/>
                  </a:cubicBezTo>
                  <a:cubicBezTo>
                    <a:pt x="10591" y="10883"/>
                    <a:pt x="11023" y="8664"/>
                    <a:pt x="11482" y="6316"/>
                  </a:cubicBezTo>
                  <a:cubicBezTo>
                    <a:pt x="12022" y="3552"/>
                    <a:pt x="12634" y="412"/>
                    <a:pt x="13649" y="412"/>
                  </a:cubicBezTo>
                  <a:cubicBezTo>
                    <a:pt x="13860" y="412"/>
                    <a:pt x="14071" y="566"/>
                    <a:pt x="14277" y="859"/>
                  </a:cubicBezTo>
                  <a:cubicBezTo>
                    <a:pt x="14936" y="1828"/>
                    <a:pt x="15384" y="4108"/>
                    <a:pt x="15811" y="6312"/>
                  </a:cubicBezTo>
                  <a:cubicBezTo>
                    <a:pt x="16439" y="9519"/>
                    <a:pt x="17032" y="12551"/>
                    <a:pt x="18385" y="12551"/>
                  </a:cubicBezTo>
                  <a:cubicBezTo>
                    <a:pt x="18741" y="12551"/>
                    <a:pt x="19071" y="12340"/>
                    <a:pt x="19354" y="11917"/>
                  </a:cubicBezTo>
                  <a:cubicBezTo>
                    <a:pt x="20064" y="10878"/>
                    <a:pt x="20497" y="8664"/>
                    <a:pt x="20955" y="6316"/>
                  </a:cubicBezTo>
                  <a:cubicBezTo>
                    <a:pt x="21495" y="3546"/>
                    <a:pt x="22108" y="412"/>
                    <a:pt x="23122" y="412"/>
                  </a:cubicBezTo>
                  <a:cubicBezTo>
                    <a:pt x="23334" y="412"/>
                    <a:pt x="23544" y="566"/>
                    <a:pt x="23750" y="865"/>
                  </a:cubicBezTo>
                  <a:cubicBezTo>
                    <a:pt x="24415" y="1832"/>
                    <a:pt x="24857" y="4113"/>
                    <a:pt x="25289" y="6316"/>
                  </a:cubicBezTo>
                  <a:cubicBezTo>
                    <a:pt x="25917" y="9524"/>
                    <a:pt x="26509" y="12551"/>
                    <a:pt x="27863" y="12551"/>
                  </a:cubicBezTo>
                  <a:cubicBezTo>
                    <a:pt x="28219" y="12551"/>
                    <a:pt x="28543" y="12340"/>
                    <a:pt x="28832" y="11924"/>
                  </a:cubicBezTo>
                  <a:cubicBezTo>
                    <a:pt x="29536" y="10883"/>
                    <a:pt x="29969" y="8669"/>
                    <a:pt x="30427" y="6321"/>
                  </a:cubicBezTo>
                  <a:cubicBezTo>
                    <a:pt x="30968" y="3552"/>
                    <a:pt x="31581" y="412"/>
                    <a:pt x="32594" y="412"/>
                  </a:cubicBezTo>
                  <a:cubicBezTo>
                    <a:pt x="32806" y="412"/>
                    <a:pt x="33017" y="566"/>
                    <a:pt x="33223" y="865"/>
                  </a:cubicBezTo>
                  <a:cubicBezTo>
                    <a:pt x="33887" y="1832"/>
                    <a:pt x="34330" y="4113"/>
                    <a:pt x="34763" y="6316"/>
                  </a:cubicBezTo>
                  <a:cubicBezTo>
                    <a:pt x="35386" y="9524"/>
                    <a:pt x="35977" y="12551"/>
                    <a:pt x="37332" y="12551"/>
                  </a:cubicBezTo>
                  <a:cubicBezTo>
                    <a:pt x="37686" y="12551"/>
                    <a:pt x="38011" y="12340"/>
                    <a:pt x="38304" y="11924"/>
                  </a:cubicBezTo>
                  <a:cubicBezTo>
                    <a:pt x="39014" y="10883"/>
                    <a:pt x="39447" y="8664"/>
                    <a:pt x="39905" y="6316"/>
                  </a:cubicBezTo>
                  <a:cubicBezTo>
                    <a:pt x="40447" y="3552"/>
                    <a:pt x="41058" y="412"/>
                    <a:pt x="42073" y="412"/>
                  </a:cubicBezTo>
                  <a:cubicBezTo>
                    <a:pt x="42284" y="412"/>
                    <a:pt x="42495" y="566"/>
                    <a:pt x="42701" y="859"/>
                  </a:cubicBezTo>
                  <a:cubicBezTo>
                    <a:pt x="43365" y="1828"/>
                    <a:pt x="43807" y="4108"/>
                    <a:pt x="44240" y="6312"/>
                  </a:cubicBezTo>
                  <a:cubicBezTo>
                    <a:pt x="44864" y="9519"/>
                    <a:pt x="45456" y="12551"/>
                    <a:pt x="46810" y="12551"/>
                  </a:cubicBezTo>
                  <a:cubicBezTo>
                    <a:pt x="47169" y="12551"/>
                    <a:pt x="47494" y="12340"/>
                    <a:pt x="47777" y="11917"/>
                  </a:cubicBezTo>
                  <a:cubicBezTo>
                    <a:pt x="48488" y="10878"/>
                    <a:pt x="48920" y="8664"/>
                    <a:pt x="49384" y="6316"/>
                  </a:cubicBezTo>
                  <a:cubicBezTo>
                    <a:pt x="49924" y="3546"/>
                    <a:pt x="50536" y="412"/>
                    <a:pt x="51551" y="412"/>
                  </a:cubicBezTo>
                  <a:cubicBezTo>
                    <a:pt x="51767" y="412"/>
                    <a:pt x="51973" y="561"/>
                    <a:pt x="52178" y="859"/>
                  </a:cubicBezTo>
                  <a:cubicBezTo>
                    <a:pt x="52843" y="1828"/>
                    <a:pt x="53286" y="4108"/>
                    <a:pt x="53718" y="6307"/>
                  </a:cubicBezTo>
                  <a:cubicBezTo>
                    <a:pt x="54341" y="9519"/>
                    <a:pt x="54934" y="12551"/>
                    <a:pt x="56293" y="12551"/>
                  </a:cubicBezTo>
                  <a:cubicBezTo>
                    <a:pt x="56648" y="12551"/>
                    <a:pt x="56973" y="12340"/>
                    <a:pt x="57260" y="11924"/>
                  </a:cubicBezTo>
                  <a:cubicBezTo>
                    <a:pt x="57322" y="11831"/>
                    <a:pt x="57301" y="11701"/>
                    <a:pt x="57209" y="11634"/>
                  </a:cubicBezTo>
                  <a:cubicBezTo>
                    <a:pt x="57174" y="11612"/>
                    <a:pt x="57135" y="11601"/>
                    <a:pt x="57096" y="11601"/>
                  </a:cubicBezTo>
                  <a:cubicBezTo>
                    <a:pt x="57030" y="11601"/>
                    <a:pt x="56963" y="11633"/>
                    <a:pt x="56921" y="11691"/>
                  </a:cubicBezTo>
                  <a:cubicBezTo>
                    <a:pt x="56714" y="11995"/>
                    <a:pt x="56509" y="12140"/>
                    <a:pt x="56293" y="12140"/>
                  </a:cubicBezTo>
                  <a:cubicBezTo>
                    <a:pt x="55274" y="12140"/>
                    <a:pt x="54661" y="8999"/>
                    <a:pt x="54120" y="6229"/>
                  </a:cubicBezTo>
                  <a:cubicBezTo>
                    <a:pt x="53661" y="3881"/>
                    <a:pt x="53229" y="1668"/>
                    <a:pt x="52518" y="628"/>
                  </a:cubicBezTo>
                  <a:cubicBezTo>
                    <a:pt x="52230" y="210"/>
                    <a:pt x="51907" y="0"/>
                    <a:pt x="51551" y="0"/>
                  </a:cubicBezTo>
                  <a:cubicBezTo>
                    <a:pt x="50197" y="0"/>
                    <a:pt x="49605" y="3032"/>
                    <a:pt x="48977" y="6240"/>
                  </a:cubicBezTo>
                  <a:cubicBezTo>
                    <a:pt x="48550" y="8438"/>
                    <a:pt x="48101" y="10719"/>
                    <a:pt x="47438" y="11686"/>
                  </a:cubicBezTo>
                  <a:cubicBezTo>
                    <a:pt x="47236" y="11985"/>
                    <a:pt x="47026" y="12140"/>
                    <a:pt x="46810" y="12140"/>
                  </a:cubicBezTo>
                  <a:cubicBezTo>
                    <a:pt x="45795" y="12140"/>
                    <a:pt x="45183" y="9004"/>
                    <a:pt x="44641" y="6234"/>
                  </a:cubicBezTo>
                  <a:cubicBezTo>
                    <a:pt x="44184" y="3886"/>
                    <a:pt x="43752" y="1668"/>
                    <a:pt x="43041" y="628"/>
                  </a:cubicBezTo>
                  <a:cubicBezTo>
                    <a:pt x="42752" y="210"/>
                    <a:pt x="42428" y="0"/>
                    <a:pt x="42073" y="0"/>
                  </a:cubicBezTo>
                  <a:cubicBezTo>
                    <a:pt x="40718" y="0"/>
                    <a:pt x="40126" y="3032"/>
                    <a:pt x="39504" y="6240"/>
                  </a:cubicBezTo>
                  <a:cubicBezTo>
                    <a:pt x="39071" y="8443"/>
                    <a:pt x="38629" y="10724"/>
                    <a:pt x="37964" y="11686"/>
                  </a:cubicBezTo>
                  <a:cubicBezTo>
                    <a:pt x="37753" y="11990"/>
                    <a:pt x="37548" y="12140"/>
                    <a:pt x="37332" y="12140"/>
                  </a:cubicBezTo>
                  <a:cubicBezTo>
                    <a:pt x="36317" y="12140"/>
                    <a:pt x="35704" y="9004"/>
                    <a:pt x="35164" y="6234"/>
                  </a:cubicBezTo>
                  <a:cubicBezTo>
                    <a:pt x="34706" y="3892"/>
                    <a:pt x="34273" y="1673"/>
                    <a:pt x="33563" y="633"/>
                  </a:cubicBezTo>
                  <a:cubicBezTo>
                    <a:pt x="33280" y="216"/>
                    <a:pt x="32955" y="0"/>
                    <a:pt x="32594" y="0"/>
                  </a:cubicBezTo>
                  <a:cubicBezTo>
                    <a:pt x="31241" y="0"/>
                    <a:pt x="30648" y="3032"/>
                    <a:pt x="30025" y="6245"/>
                  </a:cubicBezTo>
                  <a:cubicBezTo>
                    <a:pt x="29593" y="8448"/>
                    <a:pt x="29151" y="10724"/>
                    <a:pt x="28492" y="11691"/>
                  </a:cubicBezTo>
                  <a:cubicBezTo>
                    <a:pt x="28286" y="11990"/>
                    <a:pt x="28074" y="12140"/>
                    <a:pt x="27863" y="12140"/>
                  </a:cubicBezTo>
                  <a:cubicBezTo>
                    <a:pt x="26849" y="12140"/>
                    <a:pt x="26231" y="9004"/>
                    <a:pt x="25691" y="6234"/>
                  </a:cubicBezTo>
                  <a:cubicBezTo>
                    <a:pt x="25233" y="3886"/>
                    <a:pt x="24800" y="1673"/>
                    <a:pt x="24090" y="633"/>
                  </a:cubicBezTo>
                  <a:cubicBezTo>
                    <a:pt x="23807" y="216"/>
                    <a:pt x="23477" y="0"/>
                    <a:pt x="23122" y="0"/>
                  </a:cubicBezTo>
                  <a:cubicBezTo>
                    <a:pt x="21768" y="0"/>
                    <a:pt x="21176" y="3032"/>
                    <a:pt x="20547" y="6234"/>
                  </a:cubicBezTo>
                  <a:cubicBezTo>
                    <a:pt x="20121" y="8438"/>
                    <a:pt x="19677" y="10719"/>
                    <a:pt x="19014" y="11686"/>
                  </a:cubicBezTo>
                  <a:cubicBezTo>
                    <a:pt x="18808" y="11985"/>
                    <a:pt x="18596" y="12140"/>
                    <a:pt x="18385" y="12140"/>
                  </a:cubicBezTo>
                  <a:cubicBezTo>
                    <a:pt x="17372" y="12140"/>
                    <a:pt x="16759" y="9004"/>
                    <a:pt x="16218" y="6234"/>
                  </a:cubicBezTo>
                  <a:cubicBezTo>
                    <a:pt x="15759" y="3886"/>
                    <a:pt x="15327" y="1668"/>
                    <a:pt x="14616" y="628"/>
                  </a:cubicBezTo>
                  <a:cubicBezTo>
                    <a:pt x="14328" y="210"/>
                    <a:pt x="14005" y="0"/>
                    <a:pt x="13649" y="0"/>
                  </a:cubicBezTo>
                  <a:cubicBezTo>
                    <a:pt x="12295" y="0"/>
                    <a:pt x="11703" y="3032"/>
                    <a:pt x="11075" y="6240"/>
                  </a:cubicBezTo>
                  <a:cubicBezTo>
                    <a:pt x="10648" y="8443"/>
                    <a:pt x="10199" y="10724"/>
                    <a:pt x="9541" y="11691"/>
                  </a:cubicBezTo>
                  <a:cubicBezTo>
                    <a:pt x="9334" y="11990"/>
                    <a:pt x="9124" y="12140"/>
                    <a:pt x="8913" y="12140"/>
                  </a:cubicBezTo>
                  <a:cubicBezTo>
                    <a:pt x="7893" y="12140"/>
                    <a:pt x="7281" y="9004"/>
                    <a:pt x="6746" y="6234"/>
                  </a:cubicBezTo>
                  <a:cubicBezTo>
                    <a:pt x="6287" y="3886"/>
                    <a:pt x="5855" y="1668"/>
                    <a:pt x="5139" y="628"/>
                  </a:cubicBezTo>
                  <a:cubicBezTo>
                    <a:pt x="4855" y="210"/>
                    <a:pt x="4531" y="0"/>
                    <a:pt x="4176"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1" name="Google Shape;1937;p51">
              <a:extLst>
                <a:ext uri="{FF2B5EF4-FFF2-40B4-BE49-F238E27FC236}">
                  <a16:creationId xmlns:a16="http://schemas.microsoft.com/office/drawing/2014/main" id="{7BE7F3C3-4C23-EA7B-323F-70463DE6CEC0}"/>
                </a:ext>
              </a:extLst>
            </p:cNvPr>
            <p:cNvSpPr/>
            <p:nvPr/>
          </p:nvSpPr>
          <p:spPr>
            <a:xfrm>
              <a:off x="6315582" y="3717825"/>
              <a:ext cx="399573" cy="841800"/>
            </a:xfrm>
            <a:custGeom>
              <a:avLst/>
              <a:gdLst/>
              <a:ahLst/>
              <a:cxnLst/>
              <a:rect l="l" t="t" r="r" b="b"/>
              <a:pathLst>
                <a:path w="5958" h="12552" extrusionOk="0">
                  <a:moveTo>
                    <a:pt x="4959" y="412"/>
                  </a:moveTo>
                  <a:cubicBezTo>
                    <a:pt x="4135" y="1343"/>
                    <a:pt x="3672" y="3738"/>
                    <a:pt x="3182" y="6234"/>
                  </a:cubicBezTo>
                  <a:cubicBezTo>
                    <a:pt x="2642" y="8999"/>
                    <a:pt x="2030" y="12140"/>
                    <a:pt x="1010" y="12140"/>
                  </a:cubicBezTo>
                  <a:cubicBezTo>
                    <a:pt x="825" y="12140"/>
                    <a:pt x="644" y="12026"/>
                    <a:pt x="464" y="11800"/>
                  </a:cubicBezTo>
                  <a:cubicBezTo>
                    <a:pt x="1129" y="10719"/>
                    <a:pt x="1545" y="8581"/>
                    <a:pt x="1989" y="6321"/>
                  </a:cubicBezTo>
                  <a:cubicBezTo>
                    <a:pt x="2529" y="3552"/>
                    <a:pt x="3142" y="412"/>
                    <a:pt x="4161" y="412"/>
                  </a:cubicBezTo>
                  <a:close/>
                  <a:moveTo>
                    <a:pt x="4161" y="0"/>
                  </a:moveTo>
                  <a:cubicBezTo>
                    <a:pt x="2802" y="0"/>
                    <a:pt x="2210" y="3032"/>
                    <a:pt x="1587" y="6245"/>
                  </a:cubicBezTo>
                  <a:cubicBezTo>
                    <a:pt x="1155" y="8448"/>
                    <a:pt x="711" y="10724"/>
                    <a:pt x="48" y="11691"/>
                  </a:cubicBezTo>
                  <a:cubicBezTo>
                    <a:pt x="1" y="11758"/>
                    <a:pt x="1" y="11851"/>
                    <a:pt x="48" y="11924"/>
                  </a:cubicBezTo>
                  <a:cubicBezTo>
                    <a:pt x="331" y="12340"/>
                    <a:pt x="656" y="12551"/>
                    <a:pt x="1010" y="12551"/>
                  </a:cubicBezTo>
                  <a:cubicBezTo>
                    <a:pt x="2369" y="12551"/>
                    <a:pt x="2961" y="9519"/>
                    <a:pt x="3584" y="6312"/>
                  </a:cubicBezTo>
                  <a:cubicBezTo>
                    <a:pt x="4125" y="3546"/>
                    <a:pt x="4738" y="412"/>
                    <a:pt x="5752" y="412"/>
                  </a:cubicBezTo>
                  <a:cubicBezTo>
                    <a:pt x="5865" y="412"/>
                    <a:pt x="5958" y="319"/>
                    <a:pt x="5958" y="205"/>
                  </a:cubicBezTo>
                  <a:cubicBezTo>
                    <a:pt x="5958" y="93"/>
                    <a:pt x="5865" y="0"/>
                    <a:pt x="5752"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2" name="Google Shape;1938;p51">
              <a:extLst>
                <a:ext uri="{FF2B5EF4-FFF2-40B4-BE49-F238E27FC236}">
                  <a16:creationId xmlns:a16="http://schemas.microsoft.com/office/drawing/2014/main" id="{26C47FC6-AB97-F90E-A39F-E610F2058F3B}"/>
                </a:ext>
              </a:extLst>
            </p:cNvPr>
            <p:cNvSpPr/>
            <p:nvPr/>
          </p:nvSpPr>
          <p:spPr>
            <a:xfrm>
              <a:off x="2501394" y="3717825"/>
              <a:ext cx="3844367" cy="841800"/>
            </a:xfrm>
            <a:custGeom>
              <a:avLst/>
              <a:gdLst/>
              <a:ahLst/>
              <a:cxnLst/>
              <a:rect l="l" t="t" r="r" b="b"/>
              <a:pathLst>
                <a:path w="57323" h="12552" extrusionOk="0">
                  <a:moveTo>
                    <a:pt x="5767" y="0"/>
                  </a:moveTo>
                  <a:cubicBezTo>
                    <a:pt x="5406" y="0"/>
                    <a:pt x="5083" y="210"/>
                    <a:pt x="4805" y="628"/>
                  </a:cubicBezTo>
                  <a:cubicBezTo>
                    <a:pt x="4089" y="1668"/>
                    <a:pt x="3657" y="3886"/>
                    <a:pt x="3198" y="6240"/>
                  </a:cubicBezTo>
                  <a:cubicBezTo>
                    <a:pt x="2657" y="9004"/>
                    <a:pt x="2044" y="12140"/>
                    <a:pt x="1031" y="12140"/>
                  </a:cubicBezTo>
                  <a:cubicBezTo>
                    <a:pt x="815" y="12140"/>
                    <a:pt x="603" y="11990"/>
                    <a:pt x="402" y="11691"/>
                  </a:cubicBezTo>
                  <a:cubicBezTo>
                    <a:pt x="363" y="11633"/>
                    <a:pt x="297" y="11601"/>
                    <a:pt x="231" y="11601"/>
                  </a:cubicBezTo>
                  <a:cubicBezTo>
                    <a:pt x="192" y="11601"/>
                    <a:pt x="153" y="11612"/>
                    <a:pt x="119" y="11634"/>
                  </a:cubicBezTo>
                  <a:cubicBezTo>
                    <a:pt x="26" y="11701"/>
                    <a:pt x="1" y="11825"/>
                    <a:pt x="62" y="11924"/>
                  </a:cubicBezTo>
                  <a:cubicBezTo>
                    <a:pt x="345" y="12340"/>
                    <a:pt x="670" y="12551"/>
                    <a:pt x="1031" y="12551"/>
                  </a:cubicBezTo>
                  <a:cubicBezTo>
                    <a:pt x="2379" y="12551"/>
                    <a:pt x="2971" y="9524"/>
                    <a:pt x="3600" y="6316"/>
                  </a:cubicBezTo>
                  <a:cubicBezTo>
                    <a:pt x="4032" y="4113"/>
                    <a:pt x="4475" y="1832"/>
                    <a:pt x="5144" y="859"/>
                  </a:cubicBezTo>
                  <a:cubicBezTo>
                    <a:pt x="5344" y="561"/>
                    <a:pt x="5551" y="412"/>
                    <a:pt x="5767" y="412"/>
                  </a:cubicBezTo>
                  <a:cubicBezTo>
                    <a:pt x="6781" y="412"/>
                    <a:pt x="7394" y="3546"/>
                    <a:pt x="7934" y="6312"/>
                  </a:cubicBezTo>
                  <a:cubicBezTo>
                    <a:pt x="8393" y="8664"/>
                    <a:pt x="8825" y="10883"/>
                    <a:pt x="9536" y="11924"/>
                  </a:cubicBezTo>
                  <a:cubicBezTo>
                    <a:pt x="9819" y="12340"/>
                    <a:pt x="10144" y="12551"/>
                    <a:pt x="10503" y="12551"/>
                  </a:cubicBezTo>
                  <a:cubicBezTo>
                    <a:pt x="11857" y="12551"/>
                    <a:pt x="12449" y="9524"/>
                    <a:pt x="13072" y="6316"/>
                  </a:cubicBezTo>
                  <a:cubicBezTo>
                    <a:pt x="13504" y="4113"/>
                    <a:pt x="13948" y="1832"/>
                    <a:pt x="14616" y="859"/>
                  </a:cubicBezTo>
                  <a:cubicBezTo>
                    <a:pt x="14823" y="561"/>
                    <a:pt x="15029" y="412"/>
                    <a:pt x="15245" y="412"/>
                  </a:cubicBezTo>
                  <a:cubicBezTo>
                    <a:pt x="16260" y="412"/>
                    <a:pt x="16871" y="3546"/>
                    <a:pt x="17413" y="6316"/>
                  </a:cubicBezTo>
                  <a:cubicBezTo>
                    <a:pt x="17871" y="8664"/>
                    <a:pt x="18303" y="10878"/>
                    <a:pt x="19014" y="11917"/>
                  </a:cubicBezTo>
                  <a:cubicBezTo>
                    <a:pt x="19297" y="12340"/>
                    <a:pt x="19621" y="12551"/>
                    <a:pt x="19981" y="12551"/>
                  </a:cubicBezTo>
                  <a:cubicBezTo>
                    <a:pt x="21336" y="12551"/>
                    <a:pt x="21927" y="9524"/>
                    <a:pt x="22550" y="6316"/>
                  </a:cubicBezTo>
                  <a:cubicBezTo>
                    <a:pt x="22983" y="4113"/>
                    <a:pt x="23426" y="1832"/>
                    <a:pt x="24090" y="865"/>
                  </a:cubicBezTo>
                  <a:cubicBezTo>
                    <a:pt x="24296" y="561"/>
                    <a:pt x="24501" y="412"/>
                    <a:pt x="24717" y="412"/>
                  </a:cubicBezTo>
                  <a:cubicBezTo>
                    <a:pt x="25732" y="412"/>
                    <a:pt x="26345" y="3546"/>
                    <a:pt x="26886" y="6312"/>
                  </a:cubicBezTo>
                  <a:cubicBezTo>
                    <a:pt x="27343" y="8664"/>
                    <a:pt x="27775" y="10883"/>
                    <a:pt x="28492" y="11924"/>
                  </a:cubicBezTo>
                  <a:cubicBezTo>
                    <a:pt x="28770" y="12340"/>
                    <a:pt x="29094" y="12551"/>
                    <a:pt x="29455" y="12551"/>
                  </a:cubicBezTo>
                  <a:cubicBezTo>
                    <a:pt x="30809" y="12551"/>
                    <a:pt x="31401" y="9524"/>
                    <a:pt x="32028" y="6316"/>
                  </a:cubicBezTo>
                  <a:cubicBezTo>
                    <a:pt x="32456" y="4113"/>
                    <a:pt x="32898" y="1832"/>
                    <a:pt x="33563" y="865"/>
                  </a:cubicBezTo>
                  <a:cubicBezTo>
                    <a:pt x="33768" y="566"/>
                    <a:pt x="33979" y="412"/>
                    <a:pt x="34191" y="412"/>
                  </a:cubicBezTo>
                  <a:cubicBezTo>
                    <a:pt x="35205" y="412"/>
                    <a:pt x="35818" y="3546"/>
                    <a:pt x="36358" y="6312"/>
                  </a:cubicBezTo>
                  <a:cubicBezTo>
                    <a:pt x="36816" y="8664"/>
                    <a:pt x="37254" y="10883"/>
                    <a:pt x="37964" y="11924"/>
                  </a:cubicBezTo>
                  <a:cubicBezTo>
                    <a:pt x="38247" y="12340"/>
                    <a:pt x="38572" y="12551"/>
                    <a:pt x="38927" y="12551"/>
                  </a:cubicBezTo>
                  <a:cubicBezTo>
                    <a:pt x="40281" y="12551"/>
                    <a:pt x="40873" y="9524"/>
                    <a:pt x="41502" y="6316"/>
                  </a:cubicBezTo>
                  <a:cubicBezTo>
                    <a:pt x="41929" y="4113"/>
                    <a:pt x="42377" y="1832"/>
                    <a:pt x="43041" y="859"/>
                  </a:cubicBezTo>
                  <a:cubicBezTo>
                    <a:pt x="43241" y="561"/>
                    <a:pt x="43453" y="412"/>
                    <a:pt x="43664" y="412"/>
                  </a:cubicBezTo>
                  <a:cubicBezTo>
                    <a:pt x="44683" y="412"/>
                    <a:pt x="45296" y="3546"/>
                    <a:pt x="45836" y="6316"/>
                  </a:cubicBezTo>
                  <a:cubicBezTo>
                    <a:pt x="46295" y="8664"/>
                    <a:pt x="46727" y="10878"/>
                    <a:pt x="47438" y="11917"/>
                  </a:cubicBezTo>
                  <a:cubicBezTo>
                    <a:pt x="47725" y="12340"/>
                    <a:pt x="48050" y="12551"/>
                    <a:pt x="48405" y="12551"/>
                  </a:cubicBezTo>
                  <a:cubicBezTo>
                    <a:pt x="49759" y="12551"/>
                    <a:pt x="50351" y="9524"/>
                    <a:pt x="50980" y="6316"/>
                  </a:cubicBezTo>
                  <a:cubicBezTo>
                    <a:pt x="51406" y="4113"/>
                    <a:pt x="51855" y="1832"/>
                    <a:pt x="52518" y="859"/>
                  </a:cubicBezTo>
                  <a:cubicBezTo>
                    <a:pt x="52720" y="561"/>
                    <a:pt x="52931" y="412"/>
                    <a:pt x="53142" y="412"/>
                  </a:cubicBezTo>
                  <a:cubicBezTo>
                    <a:pt x="54162" y="412"/>
                    <a:pt x="54773" y="3546"/>
                    <a:pt x="55314" y="6316"/>
                  </a:cubicBezTo>
                  <a:cubicBezTo>
                    <a:pt x="55773" y="8664"/>
                    <a:pt x="56210" y="10883"/>
                    <a:pt x="56921" y="11924"/>
                  </a:cubicBezTo>
                  <a:cubicBezTo>
                    <a:pt x="56962" y="11981"/>
                    <a:pt x="57026" y="12012"/>
                    <a:pt x="57092" y="12012"/>
                  </a:cubicBezTo>
                  <a:cubicBezTo>
                    <a:pt x="57132" y="12012"/>
                    <a:pt x="57173" y="12000"/>
                    <a:pt x="57209" y="11974"/>
                  </a:cubicBezTo>
                  <a:cubicBezTo>
                    <a:pt x="57301" y="11912"/>
                    <a:pt x="57322" y="11784"/>
                    <a:pt x="57260" y="11691"/>
                  </a:cubicBezTo>
                  <a:cubicBezTo>
                    <a:pt x="56596" y="10724"/>
                    <a:pt x="56148" y="8443"/>
                    <a:pt x="55721" y="6240"/>
                  </a:cubicBezTo>
                  <a:cubicBezTo>
                    <a:pt x="55093" y="3032"/>
                    <a:pt x="54501" y="0"/>
                    <a:pt x="53142" y="0"/>
                  </a:cubicBezTo>
                  <a:cubicBezTo>
                    <a:pt x="52786" y="0"/>
                    <a:pt x="52463" y="210"/>
                    <a:pt x="52178" y="628"/>
                  </a:cubicBezTo>
                  <a:cubicBezTo>
                    <a:pt x="51468" y="1668"/>
                    <a:pt x="51031" y="3886"/>
                    <a:pt x="50572" y="6240"/>
                  </a:cubicBezTo>
                  <a:cubicBezTo>
                    <a:pt x="50032" y="9004"/>
                    <a:pt x="49419" y="12140"/>
                    <a:pt x="48405" y="12140"/>
                  </a:cubicBezTo>
                  <a:cubicBezTo>
                    <a:pt x="48189" y="12140"/>
                    <a:pt x="47984" y="11990"/>
                    <a:pt x="47777" y="11686"/>
                  </a:cubicBezTo>
                  <a:cubicBezTo>
                    <a:pt x="47119" y="10719"/>
                    <a:pt x="46670" y="8438"/>
                    <a:pt x="46238" y="6240"/>
                  </a:cubicBezTo>
                  <a:cubicBezTo>
                    <a:pt x="45615" y="3032"/>
                    <a:pt x="45018" y="0"/>
                    <a:pt x="43664" y="0"/>
                  </a:cubicBezTo>
                  <a:cubicBezTo>
                    <a:pt x="43308" y="0"/>
                    <a:pt x="42984" y="210"/>
                    <a:pt x="42701" y="628"/>
                  </a:cubicBezTo>
                  <a:cubicBezTo>
                    <a:pt x="41991" y="1668"/>
                    <a:pt x="41552" y="3886"/>
                    <a:pt x="41095" y="6240"/>
                  </a:cubicBezTo>
                  <a:cubicBezTo>
                    <a:pt x="40554" y="9004"/>
                    <a:pt x="39941" y="12140"/>
                    <a:pt x="38927" y="12140"/>
                  </a:cubicBezTo>
                  <a:cubicBezTo>
                    <a:pt x="38717" y="12140"/>
                    <a:pt x="38505" y="11990"/>
                    <a:pt x="38304" y="11691"/>
                  </a:cubicBezTo>
                  <a:cubicBezTo>
                    <a:pt x="37640" y="10724"/>
                    <a:pt x="37192" y="8438"/>
                    <a:pt x="36759" y="6234"/>
                  </a:cubicBezTo>
                  <a:cubicBezTo>
                    <a:pt x="36137" y="3027"/>
                    <a:pt x="35545" y="0"/>
                    <a:pt x="34191" y="0"/>
                  </a:cubicBezTo>
                  <a:cubicBezTo>
                    <a:pt x="33836" y="0"/>
                    <a:pt x="33506" y="216"/>
                    <a:pt x="33223" y="633"/>
                  </a:cubicBezTo>
                  <a:cubicBezTo>
                    <a:pt x="32513" y="1673"/>
                    <a:pt x="32080" y="3892"/>
                    <a:pt x="31622" y="6234"/>
                  </a:cubicBezTo>
                  <a:cubicBezTo>
                    <a:pt x="31081" y="9004"/>
                    <a:pt x="30469" y="12140"/>
                    <a:pt x="29455" y="12140"/>
                  </a:cubicBezTo>
                  <a:cubicBezTo>
                    <a:pt x="29243" y="12140"/>
                    <a:pt x="29032" y="11990"/>
                    <a:pt x="28832" y="11691"/>
                  </a:cubicBezTo>
                  <a:cubicBezTo>
                    <a:pt x="28167" y="10724"/>
                    <a:pt x="27720" y="8438"/>
                    <a:pt x="27287" y="6234"/>
                  </a:cubicBezTo>
                  <a:cubicBezTo>
                    <a:pt x="26663" y="3027"/>
                    <a:pt x="26072" y="0"/>
                    <a:pt x="24717" y="0"/>
                  </a:cubicBezTo>
                  <a:cubicBezTo>
                    <a:pt x="24363" y="0"/>
                    <a:pt x="24033" y="216"/>
                    <a:pt x="23750" y="633"/>
                  </a:cubicBezTo>
                  <a:cubicBezTo>
                    <a:pt x="23039" y="1673"/>
                    <a:pt x="22607" y="3892"/>
                    <a:pt x="22149" y="6234"/>
                  </a:cubicBezTo>
                  <a:cubicBezTo>
                    <a:pt x="21609" y="9004"/>
                    <a:pt x="20996" y="12140"/>
                    <a:pt x="19981" y="12140"/>
                  </a:cubicBezTo>
                  <a:cubicBezTo>
                    <a:pt x="19765" y="12140"/>
                    <a:pt x="19559" y="11990"/>
                    <a:pt x="19354" y="11686"/>
                  </a:cubicBezTo>
                  <a:cubicBezTo>
                    <a:pt x="18689" y="10719"/>
                    <a:pt x="18247" y="8438"/>
                    <a:pt x="17814" y="6234"/>
                  </a:cubicBezTo>
                  <a:cubicBezTo>
                    <a:pt x="17191" y="3032"/>
                    <a:pt x="16600" y="0"/>
                    <a:pt x="15245" y="0"/>
                  </a:cubicBezTo>
                  <a:cubicBezTo>
                    <a:pt x="14889" y="0"/>
                    <a:pt x="14561" y="210"/>
                    <a:pt x="14277" y="628"/>
                  </a:cubicBezTo>
                  <a:cubicBezTo>
                    <a:pt x="13561" y="1668"/>
                    <a:pt x="13129" y="3886"/>
                    <a:pt x="12670" y="6240"/>
                  </a:cubicBezTo>
                  <a:cubicBezTo>
                    <a:pt x="12130" y="9004"/>
                    <a:pt x="11518" y="12140"/>
                    <a:pt x="10503" y="12140"/>
                  </a:cubicBezTo>
                  <a:cubicBezTo>
                    <a:pt x="10287" y="12140"/>
                    <a:pt x="10082" y="11990"/>
                    <a:pt x="9880" y="11691"/>
                  </a:cubicBezTo>
                  <a:cubicBezTo>
                    <a:pt x="9211" y="10724"/>
                    <a:pt x="8768" y="8438"/>
                    <a:pt x="8336" y="6234"/>
                  </a:cubicBezTo>
                  <a:cubicBezTo>
                    <a:pt x="7708" y="3027"/>
                    <a:pt x="7121" y="0"/>
                    <a:pt x="5767"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23" name="Google Shape;1939;p51">
              <a:extLst>
                <a:ext uri="{FF2B5EF4-FFF2-40B4-BE49-F238E27FC236}">
                  <a16:creationId xmlns:a16="http://schemas.microsoft.com/office/drawing/2014/main" id="{2265BF07-BFA8-87D0-5D23-135A49828AD7}"/>
                </a:ext>
              </a:extLst>
            </p:cNvPr>
            <p:cNvSpPr/>
            <p:nvPr/>
          </p:nvSpPr>
          <p:spPr>
            <a:xfrm>
              <a:off x="2132000" y="3717825"/>
              <a:ext cx="399842" cy="841800"/>
            </a:xfrm>
            <a:custGeom>
              <a:avLst/>
              <a:gdLst/>
              <a:ahLst/>
              <a:cxnLst/>
              <a:rect l="l" t="t" r="r" b="b"/>
              <a:pathLst>
                <a:path w="5962" h="12552" extrusionOk="0">
                  <a:moveTo>
                    <a:pt x="1797" y="412"/>
                  </a:moveTo>
                  <a:cubicBezTo>
                    <a:pt x="2816" y="412"/>
                    <a:pt x="3424" y="3546"/>
                    <a:pt x="3964" y="6312"/>
                  </a:cubicBezTo>
                  <a:cubicBezTo>
                    <a:pt x="4408" y="8571"/>
                    <a:pt x="4829" y="10713"/>
                    <a:pt x="5494" y="11800"/>
                  </a:cubicBezTo>
                  <a:cubicBezTo>
                    <a:pt x="5313" y="12026"/>
                    <a:pt x="5128" y="12140"/>
                    <a:pt x="4943" y="12140"/>
                  </a:cubicBezTo>
                  <a:cubicBezTo>
                    <a:pt x="3928" y="12140"/>
                    <a:pt x="3315" y="9004"/>
                    <a:pt x="2780" y="6234"/>
                  </a:cubicBezTo>
                  <a:cubicBezTo>
                    <a:pt x="2291" y="3738"/>
                    <a:pt x="1823" y="1343"/>
                    <a:pt x="999" y="412"/>
                  </a:cubicBezTo>
                  <a:close/>
                  <a:moveTo>
                    <a:pt x="207" y="0"/>
                  </a:moveTo>
                  <a:cubicBezTo>
                    <a:pt x="93" y="0"/>
                    <a:pt x="0" y="93"/>
                    <a:pt x="0" y="205"/>
                  </a:cubicBezTo>
                  <a:cubicBezTo>
                    <a:pt x="0" y="319"/>
                    <a:pt x="93" y="412"/>
                    <a:pt x="207" y="412"/>
                  </a:cubicBezTo>
                  <a:cubicBezTo>
                    <a:pt x="1220" y="412"/>
                    <a:pt x="1833" y="3546"/>
                    <a:pt x="2374" y="6316"/>
                  </a:cubicBezTo>
                  <a:cubicBezTo>
                    <a:pt x="3001" y="9524"/>
                    <a:pt x="3593" y="12551"/>
                    <a:pt x="4943" y="12551"/>
                  </a:cubicBezTo>
                  <a:cubicBezTo>
                    <a:pt x="5303" y="12551"/>
                    <a:pt x="5627" y="12340"/>
                    <a:pt x="5910" y="11924"/>
                  </a:cubicBezTo>
                  <a:cubicBezTo>
                    <a:pt x="5962" y="11851"/>
                    <a:pt x="5962" y="11758"/>
                    <a:pt x="5910" y="11691"/>
                  </a:cubicBezTo>
                  <a:cubicBezTo>
                    <a:pt x="5247" y="10724"/>
                    <a:pt x="4803" y="8438"/>
                    <a:pt x="4371" y="6234"/>
                  </a:cubicBezTo>
                  <a:cubicBezTo>
                    <a:pt x="3743" y="3027"/>
                    <a:pt x="3151" y="0"/>
                    <a:pt x="1797"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Tree>
    <p:extLst>
      <p:ext uri="{BB962C8B-B14F-4D97-AF65-F5344CB8AC3E}">
        <p14:creationId xmlns:p14="http://schemas.microsoft.com/office/powerpoint/2010/main" val="3231118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549;p34">
            <a:extLst>
              <a:ext uri="{FF2B5EF4-FFF2-40B4-BE49-F238E27FC236}">
                <a16:creationId xmlns:a16="http://schemas.microsoft.com/office/drawing/2014/main" id="{90AE8BC9-0DBE-5F2C-D615-5C91757D08AD}"/>
              </a:ext>
            </a:extLst>
          </p:cNvPr>
          <p:cNvSpPr txBox="1">
            <a:spLocks noGrp="1"/>
          </p:cNvSpPr>
          <p:nvPr>
            <p:ph type="title"/>
          </p:nvPr>
        </p:nvSpPr>
        <p:spPr>
          <a:xfrm>
            <a:off x="2186885" y="1006170"/>
            <a:ext cx="4157302"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200" dirty="0"/>
              <a:t>Objective</a:t>
            </a:r>
            <a:endParaRPr sz="7200" dirty="0"/>
          </a:p>
        </p:txBody>
      </p:sp>
      <p:sp>
        <p:nvSpPr>
          <p:cNvPr id="3" name="Google Shape;1550;p34">
            <a:extLst>
              <a:ext uri="{FF2B5EF4-FFF2-40B4-BE49-F238E27FC236}">
                <a16:creationId xmlns:a16="http://schemas.microsoft.com/office/drawing/2014/main" id="{176B1AE0-7263-0EF7-C642-10F2923253F9}"/>
              </a:ext>
            </a:extLst>
          </p:cNvPr>
          <p:cNvSpPr txBox="1">
            <a:spLocks/>
          </p:cNvSpPr>
          <p:nvPr/>
        </p:nvSpPr>
        <p:spPr>
          <a:xfrm>
            <a:off x="2084215" y="2782337"/>
            <a:ext cx="4872900" cy="1119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nSpc>
                <a:spcPct val="150000"/>
              </a:lnSpc>
              <a:buFont typeface="Arial"/>
              <a:buNone/>
            </a:pPr>
            <a:r>
              <a:rPr lang="en-US" dirty="0"/>
              <a:t>Students will be able to learn about the parts of 3D printers and how to 3D print.</a:t>
            </a:r>
          </a:p>
        </p:txBody>
      </p:sp>
    </p:spTree>
    <p:extLst>
      <p:ext uri="{BB962C8B-B14F-4D97-AF65-F5344CB8AC3E}">
        <p14:creationId xmlns:p14="http://schemas.microsoft.com/office/powerpoint/2010/main" val="2310077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44;p52">
            <a:extLst>
              <a:ext uri="{FF2B5EF4-FFF2-40B4-BE49-F238E27FC236}">
                <a16:creationId xmlns:a16="http://schemas.microsoft.com/office/drawing/2014/main" id="{B1C7F77D-9FC7-572B-D38A-5522F0D58D04}"/>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The Steps</a:t>
            </a:r>
            <a:endParaRPr>
              <a:solidFill>
                <a:schemeClr val="tx1"/>
              </a:solidFill>
            </a:endParaRPr>
          </a:p>
        </p:txBody>
      </p:sp>
      <p:sp>
        <p:nvSpPr>
          <p:cNvPr id="3" name="Google Shape;1945;p52">
            <a:extLst>
              <a:ext uri="{FF2B5EF4-FFF2-40B4-BE49-F238E27FC236}">
                <a16:creationId xmlns:a16="http://schemas.microsoft.com/office/drawing/2014/main" id="{5BC14E1B-ECD5-2DD1-0AC0-8E7BA2A6CE5F}"/>
              </a:ext>
            </a:extLst>
          </p:cNvPr>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There are three steps to 3D print.</a:t>
            </a:r>
            <a:endParaRPr dirty="0">
              <a:solidFill>
                <a:schemeClr val="tx1"/>
              </a:solidFill>
            </a:endParaRPr>
          </a:p>
          <a:p>
            <a:pPr marL="438150" indent="-285750">
              <a:lnSpc>
                <a:spcPct val="150000"/>
              </a:lnSpc>
              <a:spcBef>
                <a:spcPts val="1600"/>
              </a:spcBef>
              <a:buClrTx/>
              <a:buSzPts val="1200"/>
            </a:pPr>
            <a:r>
              <a:rPr lang="en" dirty="0">
                <a:solidFill>
                  <a:schemeClr val="tx1"/>
                </a:solidFill>
              </a:rPr>
              <a:t>Create a CAD model using </a:t>
            </a:r>
            <a:r>
              <a:rPr lang="en" b="1" dirty="0">
                <a:solidFill>
                  <a:schemeClr val="tx1"/>
                </a:solidFill>
              </a:rPr>
              <a:t>CAD software</a:t>
            </a:r>
            <a:endParaRPr b="1" dirty="0">
              <a:solidFill>
                <a:schemeClr val="tx1"/>
              </a:solidFill>
            </a:endParaRPr>
          </a:p>
          <a:p>
            <a:pPr marL="438150" indent="-285750">
              <a:lnSpc>
                <a:spcPct val="150000"/>
              </a:lnSpc>
              <a:buClrTx/>
              <a:buSzPts val="1200"/>
            </a:pPr>
            <a:r>
              <a:rPr lang="en" dirty="0">
                <a:solidFill>
                  <a:schemeClr val="tx1"/>
                </a:solidFill>
              </a:rPr>
              <a:t>Export the CAD model as an STL mesh file</a:t>
            </a:r>
            <a:endParaRPr dirty="0">
              <a:solidFill>
                <a:schemeClr val="tx1"/>
              </a:solidFill>
            </a:endParaRPr>
          </a:p>
          <a:p>
            <a:pPr marL="438150" indent="-285750">
              <a:lnSpc>
                <a:spcPct val="150000"/>
              </a:lnSpc>
              <a:buClrTx/>
              <a:buSzPts val="1200"/>
            </a:pPr>
            <a:r>
              <a:rPr lang="en" dirty="0">
                <a:solidFill>
                  <a:schemeClr val="tx1"/>
                </a:solidFill>
              </a:rPr>
              <a:t>Use the STL file in </a:t>
            </a:r>
            <a:r>
              <a:rPr lang="en" b="1" dirty="0">
                <a:solidFill>
                  <a:schemeClr val="tx1"/>
                </a:solidFill>
              </a:rPr>
              <a:t>slicer software</a:t>
            </a:r>
            <a:r>
              <a:rPr lang="en" dirty="0">
                <a:solidFill>
                  <a:schemeClr val="tx1"/>
                </a:solidFill>
              </a:rPr>
              <a:t> to create gcode for the specific printer</a:t>
            </a:r>
            <a:endParaRPr dirty="0">
              <a:solidFill>
                <a:schemeClr val="tx1"/>
              </a:solidFill>
            </a:endParaRPr>
          </a:p>
          <a:p>
            <a:pPr marL="0" lvl="0" indent="0" algn="l" rtl="0">
              <a:lnSpc>
                <a:spcPct val="150000"/>
              </a:lnSpc>
              <a:spcBef>
                <a:spcPts val="1600"/>
              </a:spcBef>
              <a:spcAft>
                <a:spcPts val="1600"/>
              </a:spcAft>
              <a:buNone/>
            </a:pPr>
            <a:r>
              <a:rPr lang="en" dirty="0">
                <a:solidFill>
                  <a:schemeClr val="tx1"/>
                </a:solidFill>
              </a:rPr>
              <a:t>Let’s go over each step briefly.</a:t>
            </a:r>
            <a:endParaRPr dirty="0">
              <a:solidFill>
                <a:schemeClr val="tx1"/>
              </a:solidFill>
            </a:endParaRPr>
          </a:p>
        </p:txBody>
      </p:sp>
      <p:sp>
        <p:nvSpPr>
          <p:cNvPr id="4" name="Google Shape;1946;p52">
            <a:extLst>
              <a:ext uri="{FF2B5EF4-FFF2-40B4-BE49-F238E27FC236}">
                <a16:creationId xmlns:a16="http://schemas.microsoft.com/office/drawing/2014/main" id="{0314B383-E8F4-B51C-7557-A0D96E2B3324}"/>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947;p52">
            <a:extLst>
              <a:ext uri="{FF2B5EF4-FFF2-40B4-BE49-F238E27FC236}">
                <a16:creationId xmlns:a16="http://schemas.microsoft.com/office/drawing/2014/main" id="{93E3163D-360D-F737-50BE-06C16A911696}"/>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948;p52">
            <a:extLst>
              <a:ext uri="{FF2B5EF4-FFF2-40B4-BE49-F238E27FC236}">
                <a16:creationId xmlns:a16="http://schemas.microsoft.com/office/drawing/2014/main" id="{AC458DAB-92C5-CE34-C2ED-AABAF80D54C0}"/>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949;p52">
            <a:extLst>
              <a:ext uri="{FF2B5EF4-FFF2-40B4-BE49-F238E27FC236}">
                <a16:creationId xmlns:a16="http://schemas.microsoft.com/office/drawing/2014/main" id="{8ECC3093-F69F-186A-2B04-D923AA5C219F}"/>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950;p52">
            <a:extLst>
              <a:ext uri="{FF2B5EF4-FFF2-40B4-BE49-F238E27FC236}">
                <a16:creationId xmlns:a16="http://schemas.microsoft.com/office/drawing/2014/main" id="{666C7271-1E22-B60E-9189-0D2B0B0B26E0}"/>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951;p52">
            <a:extLst>
              <a:ext uri="{FF2B5EF4-FFF2-40B4-BE49-F238E27FC236}">
                <a16:creationId xmlns:a16="http://schemas.microsoft.com/office/drawing/2014/main" id="{853A3B7A-CDBE-AAF5-F9DF-E95F308B0DA3}"/>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952;p52">
            <a:extLst>
              <a:ext uri="{FF2B5EF4-FFF2-40B4-BE49-F238E27FC236}">
                <a16:creationId xmlns:a16="http://schemas.microsoft.com/office/drawing/2014/main" id="{F06E106B-5F4F-2B18-6115-2BD94796EFDE}"/>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953;p52">
            <a:extLst>
              <a:ext uri="{FF2B5EF4-FFF2-40B4-BE49-F238E27FC236}">
                <a16:creationId xmlns:a16="http://schemas.microsoft.com/office/drawing/2014/main" id="{DDA80650-32FC-FD46-498C-B768A9B8C14E}"/>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954;p52">
            <a:extLst>
              <a:ext uri="{FF2B5EF4-FFF2-40B4-BE49-F238E27FC236}">
                <a16:creationId xmlns:a16="http://schemas.microsoft.com/office/drawing/2014/main" id="{C676FC1F-31F0-5D44-4EAA-DB24180B0E4C}"/>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955;p52">
            <a:extLst>
              <a:ext uri="{FF2B5EF4-FFF2-40B4-BE49-F238E27FC236}">
                <a16:creationId xmlns:a16="http://schemas.microsoft.com/office/drawing/2014/main" id="{1870E49C-B6BF-E00A-35E9-FA1D897852DC}"/>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spTree>
    <p:extLst>
      <p:ext uri="{BB962C8B-B14F-4D97-AF65-F5344CB8AC3E}">
        <p14:creationId xmlns:p14="http://schemas.microsoft.com/office/powerpoint/2010/main" val="4204614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60;p53">
            <a:extLst>
              <a:ext uri="{FF2B5EF4-FFF2-40B4-BE49-F238E27FC236}">
                <a16:creationId xmlns:a16="http://schemas.microsoft.com/office/drawing/2014/main" id="{5A2899DA-5776-7885-715A-F4EED820A739}"/>
              </a:ext>
            </a:extLst>
          </p:cNvPr>
          <p:cNvSpPr txBox="1">
            <a:spLocks noGrp="1"/>
          </p:cNvSpPr>
          <p:nvPr>
            <p:ph type="title"/>
          </p:nvPr>
        </p:nvSpPr>
        <p:spPr>
          <a:xfrm>
            <a:off x="152402" y="0"/>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The CAD Model</a:t>
            </a:r>
            <a:endParaRPr>
              <a:solidFill>
                <a:schemeClr val="tx1"/>
              </a:solidFill>
            </a:endParaRPr>
          </a:p>
        </p:txBody>
      </p:sp>
      <p:sp>
        <p:nvSpPr>
          <p:cNvPr id="3" name="Google Shape;1961;p53">
            <a:extLst>
              <a:ext uri="{FF2B5EF4-FFF2-40B4-BE49-F238E27FC236}">
                <a16:creationId xmlns:a16="http://schemas.microsoft.com/office/drawing/2014/main" id="{04D307B5-9CF8-605F-A919-CF98F04E66C3}"/>
              </a:ext>
            </a:extLst>
          </p:cNvPr>
          <p:cNvSpPr txBox="1">
            <a:spLocks noGrp="1"/>
          </p:cNvSpPr>
          <p:nvPr>
            <p:ph type="body" idx="1"/>
          </p:nvPr>
        </p:nvSpPr>
        <p:spPr>
          <a:xfrm>
            <a:off x="152402" y="770727"/>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We are going to go into more detail on how to create in the next section, but you first need to identify a CAD software. For our class, we will be using </a:t>
            </a:r>
            <a:r>
              <a:rPr lang="en" u="sng">
                <a:solidFill>
                  <a:schemeClr val="tx1"/>
                </a:solidFill>
                <a:hlinkClick r:id="rId3">
                  <a:extLst>
                    <a:ext uri="{A12FA001-AC4F-418D-AE19-62706E023703}">
                      <ahyp:hlinkClr xmlns:ahyp="http://schemas.microsoft.com/office/drawing/2018/hyperlinkcolor" val="tx"/>
                    </a:ext>
                  </a:extLst>
                </a:hlinkClick>
              </a:rPr>
              <a:t>OnShape</a:t>
            </a:r>
            <a:r>
              <a:rPr lang="en">
                <a:solidFill>
                  <a:schemeClr val="tx1"/>
                </a:solidFill>
              </a:rPr>
              <a:t>.</a:t>
            </a:r>
            <a:endParaRPr>
              <a:solidFill>
                <a:schemeClr val="tx1"/>
              </a:solidFill>
            </a:endParaRPr>
          </a:p>
          <a:p>
            <a:pPr marL="0" lvl="0" indent="0" algn="l" rtl="0">
              <a:lnSpc>
                <a:spcPct val="150000"/>
              </a:lnSpc>
              <a:spcBef>
                <a:spcPts val="1600"/>
              </a:spcBef>
              <a:spcAft>
                <a:spcPts val="1600"/>
              </a:spcAft>
              <a:buNone/>
            </a:pPr>
            <a:r>
              <a:rPr lang="en">
                <a:solidFill>
                  <a:schemeClr val="tx1"/>
                </a:solidFill>
              </a:rPr>
              <a:t>After identifying your software, you can use the software to model what you need to create. There are different CAD programs depending on the type of thing you need to create. Figurines and the like use something closer to Blender. There’s even some software to create DnD models.</a:t>
            </a:r>
            <a:endParaRPr>
              <a:solidFill>
                <a:schemeClr val="tx1"/>
              </a:solidFill>
            </a:endParaRPr>
          </a:p>
        </p:txBody>
      </p:sp>
      <p:sp>
        <p:nvSpPr>
          <p:cNvPr id="4" name="Google Shape;1962;p53">
            <a:extLst>
              <a:ext uri="{FF2B5EF4-FFF2-40B4-BE49-F238E27FC236}">
                <a16:creationId xmlns:a16="http://schemas.microsoft.com/office/drawing/2014/main" id="{1859EAEF-D762-FE56-9547-225EA76DAE98}"/>
              </a:ext>
            </a:extLst>
          </p:cNvPr>
          <p:cNvSpPr txBox="1"/>
          <p:nvPr/>
        </p:nvSpPr>
        <p:spPr>
          <a:xfrm>
            <a:off x="358731" y="3905001"/>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963;p53">
            <a:extLst>
              <a:ext uri="{FF2B5EF4-FFF2-40B4-BE49-F238E27FC236}">
                <a16:creationId xmlns:a16="http://schemas.microsoft.com/office/drawing/2014/main" id="{805245E5-3029-FE14-6173-49CF162D9EA2}"/>
              </a:ext>
            </a:extLst>
          </p:cNvPr>
          <p:cNvSpPr txBox="1"/>
          <p:nvPr/>
        </p:nvSpPr>
        <p:spPr>
          <a:xfrm>
            <a:off x="1614182" y="3905001"/>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964;p53">
            <a:extLst>
              <a:ext uri="{FF2B5EF4-FFF2-40B4-BE49-F238E27FC236}">
                <a16:creationId xmlns:a16="http://schemas.microsoft.com/office/drawing/2014/main" id="{76AFF52C-2711-4238-8CB0-420AB6442E72}"/>
              </a:ext>
            </a:extLst>
          </p:cNvPr>
          <p:cNvSpPr txBox="1"/>
          <p:nvPr/>
        </p:nvSpPr>
        <p:spPr>
          <a:xfrm>
            <a:off x="2869832" y="3904988"/>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965;p53">
            <a:extLst>
              <a:ext uri="{FF2B5EF4-FFF2-40B4-BE49-F238E27FC236}">
                <a16:creationId xmlns:a16="http://schemas.microsoft.com/office/drawing/2014/main" id="{52680117-41EF-99C4-1CFB-EF9B9C42BC7E}"/>
              </a:ext>
            </a:extLst>
          </p:cNvPr>
          <p:cNvSpPr txBox="1"/>
          <p:nvPr/>
        </p:nvSpPr>
        <p:spPr>
          <a:xfrm>
            <a:off x="4126820" y="3904998"/>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966;p53">
            <a:extLst>
              <a:ext uri="{FF2B5EF4-FFF2-40B4-BE49-F238E27FC236}">
                <a16:creationId xmlns:a16="http://schemas.microsoft.com/office/drawing/2014/main" id="{93A6E295-49D4-3FD9-5771-DFC5C95E3247}"/>
              </a:ext>
            </a:extLst>
          </p:cNvPr>
          <p:cNvSpPr txBox="1"/>
          <p:nvPr/>
        </p:nvSpPr>
        <p:spPr>
          <a:xfrm>
            <a:off x="5380933" y="3904998"/>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967;p53">
            <a:extLst>
              <a:ext uri="{FF2B5EF4-FFF2-40B4-BE49-F238E27FC236}">
                <a16:creationId xmlns:a16="http://schemas.microsoft.com/office/drawing/2014/main" id="{B4446FF4-F18F-6B4A-2C54-94CB8860E4FD}"/>
              </a:ext>
            </a:extLst>
          </p:cNvPr>
          <p:cNvSpPr txBox="1"/>
          <p:nvPr/>
        </p:nvSpPr>
        <p:spPr>
          <a:xfrm>
            <a:off x="-37474" y="4230641"/>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968;p53">
            <a:extLst>
              <a:ext uri="{FF2B5EF4-FFF2-40B4-BE49-F238E27FC236}">
                <a16:creationId xmlns:a16="http://schemas.microsoft.com/office/drawing/2014/main" id="{104DF7B0-A535-7DE8-C649-0E8B90DA6A00}"/>
              </a:ext>
            </a:extLst>
          </p:cNvPr>
          <p:cNvSpPr txBox="1"/>
          <p:nvPr/>
        </p:nvSpPr>
        <p:spPr>
          <a:xfrm>
            <a:off x="1217973" y="4230641"/>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969;p53">
            <a:extLst>
              <a:ext uri="{FF2B5EF4-FFF2-40B4-BE49-F238E27FC236}">
                <a16:creationId xmlns:a16="http://schemas.microsoft.com/office/drawing/2014/main" id="{038E9EC9-C8D5-E8CF-F350-2513C6045D91}"/>
              </a:ext>
            </a:extLst>
          </p:cNvPr>
          <p:cNvSpPr txBox="1"/>
          <p:nvPr/>
        </p:nvSpPr>
        <p:spPr>
          <a:xfrm>
            <a:off x="3730621" y="423734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970;p53">
            <a:extLst>
              <a:ext uri="{FF2B5EF4-FFF2-40B4-BE49-F238E27FC236}">
                <a16:creationId xmlns:a16="http://schemas.microsoft.com/office/drawing/2014/main" id="{DC902C55-329A-E9D9-7494-C7E7D1BC1458}"/>
              </a:ext>
            </a:extLst>
          </p:cNvPr>
          <p:cNvSpPr txBox="1"/>
          <p:nvPr/>
        </p:nvSpPr>
        <p:spPr>
          <a:xfrm>
            <a:off x="2473624" y="423062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971;p53">
            <a:extLst>
              <a:ext uri="{FF2B5EF4-FFF2-40B4-BE49-F238E27FC236}">
                <a16:creationId xmlns:a16="http://schemas.microsoft.com/office/drawing/2014/main" id="{8BFEE6AC-1506-CE50-30D7-37065934ED8B}"/>
              </a:ext>
            </a:extLst>
          </p:cNvPr>
          <p:cNvSpPr txBox="1"/>
          <p:nvPr/>
        </p:nvSpPr>
        <p:spPr>
          <a:xfrm>
            <a:off x="4984734" y="423734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spTree>
    <p:extLst>
      <p:ext uri="{BB962C8B-B14F-4D97-AF65-F5344CB8AC3E}">
        <p14:creationId xmlns:p14="http://schemas.microsoft.com/office/powerpoint/2010/main" val="4293339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76;p54">
            <a:extLst>
              <a:ext uri="{FF2B5EF4-FFF2-40B4-BE49-F238E27FC236}">
                <a16:creationId xmlns:a16="http://schemas.microsoft.com/office/drawing/2014/main" id="{257991A2-695D-B5D2-667A-2A1963CE8CAF}"/>
              </a:ext>
            </a:extLst>
          </p:cNvPr>
          <p:cNvSpPr txBox="1">
            <a:spLocks noGrp="1"/>
          </p:cNvSpPr>
          <p:nvPr>
            <p:ph type="title"/>
          </p:nvPr>
        </p:nvSpPr>
        <p:spPr>
          <a:xfrm>
            <a:off x="0" y="13081"/>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The STL File</a:t>
            </a:r>
            <a:endParaRPr>
              <a:solidFill>
                <a:schemeClr val="tx1"/>
              </a:solidFill>
            </a:endParaRPr>
          </a:p>
        </p:txBody>
      </p:sp>
      <p:sp>
        <p:nvSpPr>
          <p:cNvPr id="3" name="Google Shape;1977;p54">
            <a:extLst>
              <a:ext uri="{FF2B5EF4-FFF2-40B4-BE49-F238E27FC236}">
                <a16:creationId xmlns:a16="http://schemas.microsoft.com/office/drawing/2014/main" id="{C0993903-74F1-D656-5978-5E36CB2D9DBF}"/>
              </a:ext>
            </a:extLst>
          </p:cNvPr>
          <p:cNvSpPr txBox="1">
            <a:spLocks noGrp="1"/>
          </p:cNvSpPr>
          <p:nvPr>
            <p:ph type="body" idx="1"/>
          </p:nvPr>
        </p:nvSpPr>
        <p:spPr>
          <a:xfrm>
            <a:off x="0" y="783808"/>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dirty="0">
                <a:solidFill>
                  <a:schemeClr val="tx1"/>
                </a:solidFill>
              </a:rPr>
              <a:t>Once you have your CAD model, you can have it exported as an STL mesh file. Notice the naming system.</a:t>
            </a:r>
            <a:endParaRPr dirty="0">
              <a:solidFill>
                <a:schemeClr val="tx1"/>
              </a:solidFill>
            </a:endParaRPr>
          </a:p>
        </p:txBody>
      </p:sp>
      <p:sp>
        <p:nvSpPr>
          <p:cNvPr id="4" name="Google Shape;1978;p54">
            <a:extLst>
              <a:ext uri="{FF2B5EF4-FFF2-40B4-BE49-F238E27FC236}">
                <a16:creationId xmlns:a16="http://schemas.microsoft.com/office/drawing/2014/main" id="{29229B5F-4570-D5E5-4511-7F064FE57E68}"/>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979;p54">
            <a:extLst>
              <a:ext uri="{FF2B5EF4-FFF2-40B4-BE49-F238E27FC236}">
                <a16:creationId xmlns:a16="http://schemas.microsoft.com/office/drawing/2014/main" id="{32D9BCF5-B28E-1F16-FC9F-849C7953A028}"/>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980;p54">
            <a:extLst>
              <a:ext uri="{FF2B5EF4-FFF2-40B4-BE49-F238E27FC236}">
                <a16:creationId xmlns:a16="http://schemas.microsoft.com/office/drawing/2014/main" id="{A916A304-4CE4-C719-25C1-35E0EFA13559}"/>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981;p54">
            <a:extLst>
              <a:ext uri="{FF2B5EF4-FFF2-40B4-BE49-F238E27FC236}">
                <a16:creationId xmlns:a16="http://schemas.microsoft.com/office/drawing/2014/main" id="{51F10465-53B2-8323-F745-DA9F5E9E75E0}"/>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982;p54">
            <a:extLst>
              <a:ext uri="{FF2B5EF4-FFF2-40B4-BE49-F238E27FC236}">
                <a16:creationId xmlns:a16="http://schemas.microsoft.com/office/drawing/2014/main" id="{CBD4999B-EFFB-C650-9EBD-DB5B7AE59C9D}"/>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983;p54">
            <a:extLst>
              <a:ext uri="{FF2B5EF4-FFF2-40B4-BE49-F238E27FC236}">
                <a16:creationId xmlns:a16="http://schemas.microsoft.com/office/drawing/2014/main" id="{AE88F064-AE9C-F7B5-CF1A-E52B2E93AF6E}"/>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984;p54">
            <a:extLst>
              <a:ext uri="{FF2B5EF4-FFF2-40B4-BE49-F238E27FC236}">
                <a16:creationId xmlns:a16="http://schemas.microsoft.com/office/drawing/2014/main" id="{ADAFC4B8-1C6B-066A-91BB-DEE1BA4C4B2A}"/>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985;p54">
            <a:extLst>
              <a:ext uri="{FF2B5EF4-FFF2-40B4-BE49-F238E27FC236}">
                <a16:creationId xmlns:a16="http://schemas.microsoft.com/office/drawing/2014/main" id="{16ED390F-92E7-C578-C659-960F5C44076D}"/>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986;p54">
            <a:extLst>
              <a:ext uri="{FF2B5EF4-FFF2-40B4-BE49-F238E27FC236}">
                <a16:creationId xmlns:a16="http://schemas.microsoft.com/office/drawing/2014/main" id="{B1F80B2E-94E3-6696-6F7D-B086B2092D18}"/>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987;p54">
            <a:extLst>
              <a:ext uri="{FF2B5EF4-FFF2-40B4-BE49-F238E27FC236}">
                <a16:creationId xmlns:a16="http://schemas.microsoft.com/office/drawing/2014/main" id="{29835349-0EE3-463D-6D56-C5905EDA10D1}"/>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988;p54">
            <a:extLst>
              <a:ext uri="{FF2B5EF4-FFF2-40B4-BE49-F238E27FC236}">
                <a16:creationId xmlns:a16="http://schemas.microsoft.com/office/drawing/2014/main" id="{48FD503F-E4A2-253D-3F29-27FFA021CB1F}"/>
              </a:ext>
            </a:extLst>
          </p:cNvPr>
          <p:cNvPicPr preferRelativeResize="0"/>
          <p:nvPr/>
        </p:nvPicPr>
        <p:blipFill>
          <a:blip r:embed="rId3">
            <a:alphaModFix/>
          </a:blip>
          <a:stretch>
            <a:fillRect/>
          </a:stretch>
        </p:blipFill>
        <p:spPr>
          <a:xfrm>
            <a:off x="1061800" y="1908450"/>
            <a:ext cx="1715075" cy="2031000"/>
          </a:xfrm>
          <a:prstGeom prst="rect">
            <a:avLst/>
          </a:prstGeom>
          <a:noFill/>
          <a:ln>
            <a:noFill/>
          </a:ln>
        </p:spPr>
      </p:pic>
      <p:pic>
        <p:nvPicPr>
          <p:cNvPr id="15" name="Google Shape;1989;p54">
            <a:extLst>
              <a:ext uri="{FF2B5EF4-FFF2-40B4-BE49-F238E27FC236}">
                <a16:creationId xmlns:a16="http://schemas.microsoft.com/office/drawing/2014/main" id="{584DF795-FCCB-3B5A-92FE-8AF84C809704}"/>
              </a:ext>
            </a:extLst>
          </p:cNvPr>
          <p:cNvPicPr preferRelativeResize="0"/>
          <p:nvPr/>
        </p:nvPicPr>
        <p:blipFill>
          <a:blip r:embed="rId4">
            <a:alphaModFix/>
          </a:blip>
          <a:stretch>
            <a:fillRect/>
          </a:stretch>
        </p:blipFill>
        <p:spPr>
          <a:xfrm>
            <a:off x="4423505" y="1462642"/>
            <a:ext cx="2857299" cy="2736875"/>
          </a:xfrm>
          <a:prstGeom prst="rect">
            <a:avLst/>
          </a:prstGeom>
          <a:noFill/>
          <a:ln>
            <a:noFill/>
          </a:ln>
        </p:spPr>
      </p:pic>
    </p:spTree>
    <p:extLst>
      <p:ext uri="{BB962C8B-B14F-4D97-AF65-F5344CB8AC3E}">
        <p14:creationId xmlns:p14="http://schemas.microsoft.com/office/powerpoint/2010/main" val="23686817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994;p55">
            <a:extLst>
              <a:ext uri="{FF2B5EF4-FFF2-40B4-BE49-F238E27FC236}">
                <a16:creationId xmlns:a16="http://schemas.microsoft.com/office/drawing/2014/main" id="{99E0B178-C20F-CDC5-679C-B80C9A0EBC7D}"/>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Slicer Software</a:t>
            </a:r>
            <a:endParaRPr>
              <a:solidFill>
                <a:schemeClr val="tx1"/>
              </a:solidFill>
            </a:endParaRPr>
          </a:p>
        </p:txBody>
      </p:sp>
      <p:sp>
        <p:nvSpPr>
          <p:cNvPr id="3" name="Google Shape;1995;p55">
            <a:extLst>
              <a:ext uri="{FF2B5EF4-FFF2-40B4-BE49-F238E27FC236}">
                <a16:creationId xmlns:a16="http://schemas.microsoft.com/office/drawing/2014/main" id="{CA420C87-1D5A-477F-6CAD-46E26CD44B12}"/>
              </a:ext>
            </a:extLst>
          </p:cNvPr>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a:solidFill>
                  <a:schemeClr val="tx1"/>
                </a:solidFill>
              </a:rPr>
              <a:t>The next part is something that I will do. All you have to do is to export the file and send it to me, but if you are interested, I use Cura as my slicing software. Here’s what it looks like.</a:t>
            </a:r>
            <a:endParaRPr>
              <a:solidFill>
                <a:schemeClr val="tx1"/>
              </a:solidFill>
            </a:endParaRPr>
          </a:p>
        </p:txBody>
      </p:sp>
      <p:sp>
        <p:nvSpPr>
          <p:cNvPr id="4" name="Google Shape;1996;p55">
            <a:extLst>
              <a:ext uri="{FF2B5EF4-FFF2-40B4-BE49-F238E27FC236}">
                <a16:creationId xmlns:a16="http://schemas.microsoft.com/office/drawing/2014/main" id="{F095F327-2C44-5187-F8AD-C77B2A2BEB87}"/>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997;p55">
            <a:extLst>
              <a:ext uri="{FF2B5EF4-FFF2-40B4-BE49-F238E27FC236}">
                <a16:creationId xmlns:a16="http://schemas.microsoft.com/office/drawing/2014/main" id="{D6739AA2-19D3-5AB2-3241-B3188CE5907A}"/>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998;p55">
            <a:extLst>
              <a:ext uri="{FF2B5EF4-FFF2-40B4-BE49-F238E27FC236}">
                <a16:creationId xmlns:a16="http://schemas.microsoft.com/office/drawing/2014/main" id="{E5D25919-4547-21F4-A5D6-5656FD568606}"/>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999;p55">
            <a:extLst>
              <a:ext uri="{FF2B5EF4-FFF2-40B4-BE49-F238E27FC236}">
                <a16:creationId xmlns:a16="http://schemas.microsoft.com/office/drawing/2014/main" id="{0C671558-146F-EFCC-8EB6-67786DE9C0BD}"/>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000;p55">
            <a:extLst>
              <a:ext uri="{FF2B5EF4-FFF2-40B4-BE49-F238E27FC236}">
                <a16:creationId xmlns:a16="http://schemas.microsoft.com/office/drawing/2014/main" id="{3DA7B38B-8ED2-5F37-7124-B3D047B34362}"/>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001;p55">
            <a:extLst>
              <a:ext uri="{FF2B5EF4-FFF2-40B4-BE49-F238E27FC236}">
                <a16:creationId xmlns:a16="http://schemas.microsoft.com/office/drawing/2014/main" id="{9729BD4A-5BBE-43C7-3D05-31BDDD8219C5}"/>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002;p55">
            <a:extLst>
              <a:ext uri="{FF2B5EF4-FFF2-40B4-BE49-F238E27FC236}">
                <a16:creationId xmlns:a16="http://schemas.microsoft.com/office/drawing/2014/main" id="{581AD41B-8ECC-F11B-0910-F89B5676BC8B}"/>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003;p55">
            <a:extLst>
              <a:ext uri="{FF2B5EF4-FFF2-40B4-BE49-F238E27FC236}">
                <a16:creationId xmlns:a16="http://schemas.microsoft.com/office/drawing/2014/main" id="{DD56FD6B-DEF4-824B-2031-F07B59B0FB76}"/>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004;p55">
            <a:extLst>
              <a:ext uri="{FF2B5EF4-FFF2-40B4-BE49-F238E27FC236}">
                <a16:creationId xmlns:a16="http://schemas.microsoft.com/office/drawing/2014/main" id="{C7CEF8D9-55FD-1720-FDD1-AD78AE946133}"/>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005;p55">
            <a:extLst>
              <a:ext uri="{FF2B5EF4-FFF2-40B4-BE49-F238E27FC236}">
                <a16:creationId xmlns:a16="http://schemas.microsoft.com/office/drawing/2014/main" id="{399B51AA-6384-4FF9-2183-A9876A592DD8}"/>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006;p55">
            <a:extLst>
              <a:ext uri="{FF2B5EF4-FFF2-40B4-BE49-F238E27FC236}">
                <a16:creationId xmlns:a16="http://schemas.microsoft.com/office/drawing/2014/main" id="{C769E3C1-B972-7CFF-3123-648993A954FA}"/>
              </a:ext>
            </a:extLst>
          </p:cNvPr>
          <p:cNvPicPr preferRelativeResize="0"/>
          <p:nvPr/>
        </p:nvPicPr>
        <p:blipFill>
          <a:blip r:embed="rId3">
            <a:alphaModFix/>
          </a:blip>
          <a:stretch>
            <a:fillRect/>
          </a:stretch>
        </p:blipFill>
        <p:spPr>
          <a:xfrm>
            <a:off x="992624" y="2105750"/>
            <a:ext cx="3535949" cy="2095050"/>
          </a:xfrm>
          <a:prstGeom prst="rect">
            <a:avLst/>
          </a:prstGeom>
          <a:noFill/>
          <a:ln>
            <a:noFill/>
          </a:ln>
        </p:spPr>
      </p:pic>
      <p:pic>
        <p:nvPicPr>
          <p:cNvPr id="15" name="Google Shape;2007;p55">
            <a:extLst>
              <a:ext uri="{FF2B5EF4-FFF2-40B4-BE49-F238E27FC236}">
                <a16:creationId xmlns:a16="http://schemas.microsoft.com/office/drawing/2014/main" id="{62DDECE1-5941-E1FB-9CB6-9FA741F70A27}"/>
              </a:ext>
            </a:extLst>
          </p:cNvPr>
          <p:cNvPicPr preferRelativeResize="0"/>
          <p:nvPr/>
        </p:nvPicPr>
        <p:blipFill>
          <a:blip r:embed="rId4">
            <a:alphaModFix/>
          </a:blip>
          <a:stretch>
            <a:fillRect/>
          </a:stretch>
        </p:blipFill>
        <p:spPr>
          <a:xfrm>
            <a:off x="4626274" y="3550999"/>
            <a:ext cx="1632125" cy="649800"/>
          </a:xfrm>
          <a:prstGeom prst="rect">
            <a:avLst/>
          </a:prstGeom>
          <a:noFill/>
          <a:ln>
            <a:noFill/>
          </a:ln>
        </p:spPr>
      </p:pic>
      <p:pic>
        <p:nvPicPr>
          <p:cNvPr id="16" name="Google Shape;2008;p55">
            <a:extLst>
              <a:ext uri="{FF2B5EF4-FFF2-40B4-BE49-F238E27FC236}">
                <a16:creationId xmlns:a16="http://schemas.microsoft.com/office/drawing/2014/main" id="{9FF39EE3-1F42-DB08-47C5-3A4C356C9D6C}"/>
              </a:ext>
            </a:extLst>
          </p:cNvPr>
          <p:cNvPicPr preferRelativeResize="0"/>
          <p:nvPr/>
        </p:nvPicPr>
        <p:blipFill>
          <a:blip r:embed="rId5">
            <a:alphaModFix/>
          </a:blip>
          <a:stretch>
            <a:fillRect/>
          </a:stretch>
        </p:blipFill>
        <p:spPr>
          <a:xfrm>
            <a:off x="6258400" y="1549525"/>
            <a:ext cx="2165600" cy="1917712"/>
          </a:xfrm>
          <a:prstGeom prst="rect">
            <a:avLst/>
          </a:prstGeom>
          <a:noFill/>
          <a:ln>
            <a:noFill/>
          </a:ln>
        </p:spPr>
      </p:pic>
    </p:spTree>
    <p:extLst>
      <p:ext uri="{BB962C8B-B14F-4D97-AF65-F5344CB8AC3E}">
        <p14:creationId xmlns:p14="http://schemas.microsoft.com/office/powerpoint/2010/main" val="372529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013;p56">
            <a:extLst>
              <a:ext uri="{FF2B5EF4-FFF2-40B4-BE49-F238E27FC236}">
                <a16:creationId xmlns:a16="http://schemas.microsoft.com/office/drawing/2014/main" id="{BD5EABC7-C17D-CC53-79FD-3B2E6A3FCB9B}"/>
              </a:ext>
            </a:extLst>
          </p:cNvPr>
          <p:cNvSpPr txBox="1">
            <a:spLocks noGrp="1"/>
          </p:cNvSpPr>
          <p:nvPr>
            <p:ph type="title"/>
          </p:nvPr>
        </p:nvSpPr>
        <p:spPr>
          <a:xfrm>
            <a:off x="2342250" y="2029475"/>
            <a:ext cx="4459500" cy="161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a:solidFill>
                  <a:schemeClr val="tx1"/>
                </a:solidFill>
              </a:rPr>
              <a:t>The CAD Process</a:t>
            </a:r>
            <a:endParaRPr sz="4900">
              <a:solidFill>
                <a:schemeClr val="tx1"/>
              </a:solidFill>
            </a:endParaRPr>
          </a:p>
        </p:txBody>
      </p:sp>
      <p:sp>
        <p:nvSpPr>
          <p:cNvPr id="3" name="Google Shape;2014;p56">
            <a:extLst>
              <a:ext uri="{FF2B5EF4-FFF2-40B4-BE49-F238E27FC236}">
                <a16:creationId xmlns:a16="http://schemas.microsoft.com/office/drawing/2014/main" id="{3D849A2F-7058-96DB-CD06-9B1E70807844}"/>
              </a:ext>
            </a:extLst>
          </p:cNvPr>
          <p:cNvSpPr txBox="1">
            <a:spLocks/>
          </p:cNvSpPr>
          <p:nvPr/>
        </p:nvSpPr>
        <p:spPr>
          <a:xfrm>
            <a:off x="3654900" y="757175"/>
            <a:ext cx="1834200" cy="127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400">
                <a:solidFill>
                  <a:schemeClr val="tx1"/>
                </a:solidFill>
              </a:rPr>
              <a:t>04</a:t>
            </a:r>
          </a:p>
        </p:txBody>
      </p:sp>
      <p:sp>
        <p:nvSpPr>
          <p:cNvPr id="4" name="Google Shape;2015;p56">
            <a:extLst>
              <a:ext uri="{FF2B5EF4-FFF2-40B4-BE49-F238E27FC236}">
                <a16:creationId xmlns:a16="http://schemas.microsoft.com/office/drawing/2014/main" id="{544539A3-D97A-2951-6DFF-D3EBA726E8B2}"/>
              </a:ext>
            </a:extLst>
          </p:cNvPr>
          <p:cNvSpPr txBox="1">
            <a:spLocks/>
          </p:cNvSpPr>
          <p:nvPr/>
        </p:nvSpPr>
        <p:spPr>
          <a:xfrm>
            <a:off x="2367900" y="3647975"/>
            <a:ext cx="4408200" cy="5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600"/>
              </a:spcAft>
              <a:buFont typeface="Arial"/>
              <a:buNone/>
            </a:pPr>
            <a:r>
              <a:rPr lang="en-US" dirty="0">
                <a:solidFill>
                  <a:schemeClr val="tx1"/>
                </a:solidFill>
              </a:rPr>
              <a:t>How do you make stuff?</a:t>
            </a:r>
          </a:p>
        </p:txBody>
      </p:sp>
      <p:grpSp>
        <p:nvGrpSpPr>
          <p:cNvPr id="5" name="Google Shape;2016;p56">
            <a:extLst>
              <a:ext uri="{FF2B5EF4-FFF2-40B4-BE49-F238E27FC236}">
                <a16:creationId xmlns:a16="http://schemas.microsoft.com/office/drawing/2014/main" id="{5DF19297-CC14-9A99-32FF-A297D9243FB5}"/>
              </a:ext>
            </a:extLst>
          </p:cNvPr>
          <p:cNvGrpSpPr/>
          <p:nvPr/>
        </p:nvGrpSpPr>
        <p:grpSpPr>
          <a:xfrm rot="3131632">
            <a:off x="563787" y="334755"/>
            <a:ext cx="913212" cy="918700"/>
            <a:chOff x="719800" y="1333775"/>
            <a:chExt cx="913200" cy="918688"/>
          </a:xfrm>
        </p:grpSpPr>
        <p:cxnSp>
          <p:nvCxnSpPr>
            <p:cNvPr id="6" name="Google Shape;2017;p56">
              <a:extLst>
                <a:ext uri="{FF2B5EF4-FFF2-40B4-BE49-F238E27FC236}">
                  <a16:creationId xmlns:a16="http://schemas.microsoft.com/office/drawing/2014/main" id="{9530F471-B27B-1052-DA03-50640B5C2C1F}"/>
                </a:ext>
              </a:extLst>
            </p:cNvPr>
            <p:cNvCxnSpPr>
              <a:stCxn id="9" idx="2"/>
              <a:endCxn id="8" idx="2"/>
            </p:cNvCxnSpPr>
            <p:nvPr/>
          </p:nvCxnSpPr>
          <p:spPr>
            <a:xfrm rot="7669140">
              <a:off x="759748" y="1500159"/>
              <a:ext cx="619405" cy="404333"/>
            </a:xfrm>
            <a:prstGeom prst="straightConnector1">
              <a:avLst/>
            </a:prstGeom>
            <a:noFill/>
            <a:ln w="9525" cap="flat" cmpd="sng">
              <a:solidFill>
                <a:srgbClr val="191919"/>
              </a:solidFill>
              <a:prstDash val="solid"/>
              <a:round/>
              <a:headEnd type="none" w="med" len="med"/>
              <a:tailEnd type="none" w="med" len="med"/>
            </a:ln>
          </p:spPr>
        </p:cxnSp>
        <p:cxnSp>
          <p:nvCxnSpPr>
            <p:cNvPr id="7" name="Google Shape;2020;p56">
              <a:extLst>
                <a:ext uri="{FF2B5EF4-FFF2-40B4-BE49-F238E27FC236}">
                  <a16:creationId xmlns:a16="http://schemas.microsoft.com/office/drawing/2014/main" id="{B753AF4E-680F-6C32-7AFD-01A52D730826}"/>
                </a:ext>
              </a:extLst>
            </p:cNvPr>
            <p:cNvCxnSpPr>
              <a:stCxn id="10" idx="2"/>
              <a:endCxn id="8" idx="2"/>
            </p:cNvCxnSpPr>
            <p:nvPr/>
          </p:nvCxnSpPr>
          <p:spPr>
            <a:xfrm rot="7669455">
              <a:off x="950574" y="1593677"/>
              <a:ext cx="237753" cy="700472"/>
            </a:xfrm>
            <a:prstGeom prst="straightConnector1">
              <a:avLst/>
            </a:prstGeom>
            <a:noFill/>
            <a:ln w="9525" cap="flat" cmpd="sng">
              <a:solidFill>
                <a:srgbClr val="191919"/>
              </a:solidFill>
              <a:prstDash val="solid"/>
              <a:round/>
              <a:headEnd type="none" w="med" len="med"/>
              <a:tailEnd type="none" w="med" len="med"/>
            </a:ln>
          </p:spPr>
        </p:cxnSp>
        <p:sp>
          <p:nvSpPr>
            <p:cNvPr id="8" name="Google Shape;2019;p56">
              <a:extLst>
                <a:ext uri="{FF2B5EF4-FFF2-40B4-BE49-F238E27FC236}">
                  <a16:creationId xmlns:a16="http://schemas.microsoft.com/office/drawing/2014/main" id="{57B42BF8-D241-EB61-050B-0EC6B1053320}"/>
                </a:ext>
              </a:extLst>
            </p:cNvPr>
            <p:cNvSpPr/>
            <p:nvPr/>
          </p:nvSpPr>
          <p:spPr>
            <a:xfrm>
              <a:off x="720000" y="1638625"/>
              <a:ext cx="369000" cy="369000"/>
            </a:xfrm>
            <a:prstGeom prst="ellipse">
              <a:avLst/>
            </a:prstGeom>
            <a:solidFill>
              <a:srgbClr val="856C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 name="Google Shape;2018;p56">
              <a:extLst>
                <a:ext uri="{FF2B5EF4-FFF2-40B4-BE49-F238E27FC236}">
                  <a16:creationId xmlns:a16="http://schemas.microsoft.com/office/drawing/2014/main" id="{26E8F86E-C453-E046-C10C-73CA69A6A185}"/>
                </a:ext>
              </a:extLst>
            </p:cNvPr>
            <p:cNvSpPr/>
            <p:nvPr/>
          </p:nvSpPr>
          <p:spPr>
            <a:xfrm>
              <a:off x="1419100" y="1474625"/>
              <a:ext cx="213900" cy="213900"/>
            </a:xfrm>
            <a:prstGeom prst="ellipse">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0" name="Google Shape;2021;p56">
              <a:extLst>
                <a:ext uri="{FF2B5EF4-FFF2-40B4-BE49-F238E27FC236}">
                  <a16:creationId xmlns:a16="http://schemas.microsoft.com/office/drawing/2014/main" id="{1A3ED399-E75B-C588-C998-3FD6DFD80268}"/>
                </a:ext>
              </a:extLst>
            </p:cNvPr>
            <p:cNvSpPr/>
            <p:nvPr/>
          </p:nvSpPr>
          <p:spPr>
            <a:xfrm>
              <a:off x="1419100" y="1957713"/>
              <a:ext cx="213900" cy="213900"/>
            </a:xfrm>
            <a:prstGeom prst="ellipse">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grpSp>
        <p:nvGrpSpPr>
          <p:cNvPr id="11" name="Google Shape;2022;p56">
            <a:extLst>
              <a:ext uri="{FF2B5EF4-FFF2-40B4-BE49-F238E27FC236}">
                <a16:creationId xmlns:a16="http://schemas.microsoft.com/office/drawing/2014/main" id="{46BB3159-7D22-2806-42E2-0AA9FC3B0435}"/>
              </a:ext>
            </a:extLst>
          </p:cNvPr>
          <p:cNvGrpSpPr/>
          <p:nvPr/>
        </p:nvGrpSpPr>
        <p:grpSpPr>
          <a:xfrm rot="3049432">
            <a:off x="7521601" y="3864120"/>
            <a:ext cx="989090" cy="908178"/>
            <a:chOff x="5719550" y="1514825"/>
            <a:chExt cx="989100" cy="908188"/>
          </a:xfrm>
        </p:grpSpPr>
        <p:cxnSp>
          <p:nvCxnSpPr>
            <p:cNvPr id="12" name="Google Shape;2023;p56">
              <a:extLst>
                <a:ext uri="{FF2B5EF4-FFF2-40B4-BE49-F238E27FC236}">
                  <a16:creationId xmlns:a16="http://schemas.microsoft.com/office/drawing/2014/main" id="{B5A38AB4-F252-5F55-C46B-4D840BFB664F}"/>
                </a:ext>
              </a:extLst>
            </p:cNvPr>
            <p:cNvCxnSpPr>
              <a:stCxn id="14" idx="2"/>
              <a:endCxn id="16" idx="6"/>
            </p:cNvCxnSpPr>
            <p:nvPr/>
          </p:nvCxnSpPr>
          <p:spPr>
            <a:xfrm rot="-3050172">
              <a:off x="6088930" y="1516085"/>
              <a:ext cx="250341" cy="520079"/>
            </a:xfrm>
            <a:prstGeom prst="straightConnector1">
              <a:avLst/>
            </a:prstGeom>
            <a:noFill/>
            <a:ln w="9525" cap="flat" cmpd="sng">
              <a:solidFill>
                <a:srgbClr val="191919"/>
              </a:solidFill>
              <a:prstDash val="solid"/>
              <a:round/>
              <a:headEnd type="none" w="med" len="med"/>
              <a:tailEnd type="none" w="med" len="med"/>
            </a:ln>
          </p:spPr>
        </p:cxnSp>
        <p:cxnSp>
          <p:nvCxnSpPr>
            <p:cNvPr id="13" name="Google Shape;2026;p56">
              <a:extLst>
                <a:ext uri="{FF2B5EF4-FFF2-40B4-BE49-F238E27FC236}">
                  <a16:creationId xmlns:a16="http://schemas.microsoft.com/office/drawing/2014/main" id="{8E02911D-48B8-AE56-0563-3A60D7D6A4B6}"/>
                </a:ext>
              </a:extLst>
            </p:cNvPr>
            <p:cNvCxnSpPr>
              <a:stCxn id="15" idx="2"/>
              <a:endCxn id="16" idx="4"/>
            </p:cNvCxnSpPr>
            <p:nvPr/>
          </p:nvCxnSpPr>
          <p:spPr>
            <a:xfrm rot="-3050018">
              <a:off x="5962785" y="1888531"/>
              <a:ext cx="609429" cy="365463"/>
            </a:xfrm>
            <a:prstGeom prst="straightConnector1">
              <a:avLst/>
            </a:prstGeom>
            <a:noFill/>
            <a:ln w="9525" cap="flat" cmpd="sng">
              <a:solidFill>
                <a:srgbClr val="191919"/>
              </a:solidFill>
              <a:prstDash val="solid"/>
              <a:round/>
              <a:headEnd type="none" w="med" len="med"/>
              <a:tailEnd type="none" w="med" len="med"/>
            </a:ln>
          </p:spPr>
        </p:cxnSp>
        <p:sp>
          <p:nvSpPr>
            <p:cNvPr id="14" name="Google Shape;2024;p56">
              <a:extLst>
                <a:ext uri="{FF2B5EF4-FFF2-40B4-BE49-F238E27FC236}">
                  <a16:creationId xmlns:a16="http://schemas.microsoft.com/office/drawing/2014/main" id="{A5C04CE0-C547-5617-121A-C3E7D12CBF81}"/>
                </a:ext>
              </a:extLst>
            </p:cNvPr>
            <p:cNvSpPr/>
            <p:nvPr/>
          </p:nvSpPr>
          <p:spPr>
            <a:xfrm flipH="1">
              <a:off x="5719550" y="1601975"/>
              <a:ext cx="213900" cy="213900"/>
            </a:xfrm>
            <a:prstGeom prst="ellipse">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5" name="Google Shape;2027;p56">
              <a:extLst>
                <a:ext uri="{FF2B5EF4-FFF2-40B4-BE49-F238E27FC236}">
                  <a16:creationId xmlns:a16="http://schemas.microsoft.com/office/drawing/2014/main" id="{59E3ECE3-2B6F-8C3D-227E-47C5E627C37E}"/>
                </a:ext>
              </a:extLst>
            </p:cNvPr>
            <p:cNvSpPr/>
            <p:nvPr/>
          </p:nvSpPr>
          <p:spPr>
            <a:xfrm flipH="1">
              <a:off x="5719550" y="2085063"/>
              <a:ext cx="213900" cy="213900"/>
            </a:xfrm>
            <a:prstGeom prst="ellipse">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6" name="Google Shape;2025;p56">
              <a:extLst>
                <a:ext uri="{FF2B5EF4-FFF2-40B4-BE49-F238E27FC236}">
                  <a16:creationId xmlns:a16="http://schemas.microsoft.com/office/drawing/2014/main" id="{B28BD962-C731-E260-47FD-93C30AFED476}"/>
                </a:ext>
              </a:extLst>
            </p:cNvPr>
            <p:cNvSpPr/>
            <p:nvPr/>
          </p:nvSpPr>
          <p:spPr>
            <a:xfrm flipH="1">
              <a:off x="6494750" y="1736613"/>
              <a:ext cx="213900" cy="213900"/>
            </a:xfrm>
            <a:prstGeom prst="ellipse">
              <a:avLst/>
            </a:prstGeom>
            <a:solidFill>
              <a:srgbClr val="FF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7" name="Google Shape;2028;p56">
              <a:extLst>
                <a:ext uri="{FF2B5EF4-FFF2-40B4-BE49-F238E27FC236}">
                  <a16:creationId xmlns:a16="http://schemas.microsoft.com/office/drawing/2014/main" id="{51DABC89-042D-3878-171D-A9EDAFEB237D}"/>
                </a:ext>
              </a:extLst>
            </p:cNvPr>
            <p:cNvSpPr/>
            <p:nvPr/>
          </p:nvSpPr>
          <p:spPr>
            <a:xfrm flipH="1">
              <a:off x="6494750" y="1871163"/>
              <a:ext cx="213900" cy="213900"/>
            </a:xfrm>
            <a:prstGeom prst="ellipse">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spTree>
    <p:extLst>
      <p:ext uri="{BB962C8B-B14F-4D97-AF65-F5344CB8AC3E}">
        <p14:creationId xmlns:p14="http://schemas.microsoft.com/office/powerpoint/2010/main" val="2770734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033;p57">
            <a:extLst>
              <a:ext uri="{FF2B5EF4-FFF2-40B4-BE49-F238E27FC236}">
                <a16:creationId xmlns:a16="http://schemas.microsoft.com/office/drawing/2014/main" id="{3427969A-C087-F3D4-4637-B507F71847C6}"/>
              </a:ext>
            </a:extLst>
          </p:cNvPr>
          <p:cNvSpPr txBox="1">
            <a:spLocks noGrp="1"/>
          </p:cNvSpPr>
          <p:nvPr>
            <p:ph type="title"/>
          </p:nvPr>
        </p:nvSpPr>
        <p:spPr>
          <a:xfrm>
            <a:off x="152402" y="89465"/>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Creating the Model</a:t>
            </a:r>
            <a:endParaRPr dirty="0">
              <a:solidFill>
                <a:schemeClr val="tx1"/>
              </a:solidFill>
            </a:endParaRPr>
          </a:p>
        </p:txBody>
      </p:sp>
      <p:sp>
        <p:nvSpPr>
          <p:cNvPr id="3" name="Google Shape;2034;p57">
            <a:extLst>
              <a:ext uri="{FF2B5EF4-FFF2-40B4-BE49-F238E27FC236}">
                <a16:creationId xmlns:a16="http://schemas.microsoft.com/office/drawing/2014/main" id="{FB15A9D0-9B71-68BA-1B65-2D2685DF3DDA}"/>
              </a:ext>
            </a:extLst>
          </p:cNvPr>
          <p:cNvSpPr txBox="1">
            <a:spLocks noGrp="1"/>
          </p:cNvSpPr>
          <p:nvPr>
            <p:ph type="body" idx="1"/>
          </p:nvPr>
        </p:nvSpPr>
        <p:spPr>
          <a:xfrm>
            <a:off x="152402" y="860192"/>
            <a:ext cx="8826416"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400" dirty="0">
                <a:solidFill>
                  <a:schemeClr val="tx1"/>
                </a:solidFill>
              </a:rPr>
              <a:t>The most difficult now is creating the CAD model. There are a few steps.</a:t>
            </a:r>
            <a:endParaRPr sz="1400" dirty="0">
              <a:solidFill>
                <a:schemeClr val="tx1"/>
              </a:solidFill>
            </a:endParaRPr>
          </a:p>
          <a:p>
            <a:pPr marL="457200" lvl="0" indent="-304800" algn="l" rtl="0">
              <a:lnSpc>
                <a:spcPct val="150000"/>
              </a:lnSpc>
              <a:spcBef>
                <a:spcPts val="1600"/>
              </a:spcBef>
              <a:spcAft>
                <a:spcPts val="0"/>
              </a:spcAft>
              <a:buClr>
                <a:schemeClr val="lt1"/>
              </a:buClr>
              <a:buSzPts val="1200"/>
              <a:buAutoNum type="arabicPeriod"/>
            </a:pPr>
            <a:r>
              <a:rPr lang="en" sz="1400" b="1" dirty="0">
                <a:solidFill>
                  <a:schemeClr val="tx1"/>
                </a:solidFill>
              </a:rPr>
              <a:t>The Problem</a:t>
            </a:r>
            <a:r>
              <a:rPr lang="en" sz="1400" dirty="0">
                <a:solidFill>
                  <a:schemeClr val="tx1"/>
                </a:solidFill>
              </a:rPr>
              <a:t>: What are you trying to solve? Every print needs a purpose, a problem that it solves.</a:t>
            </a:r>
            <a:endParaRPr sz="1400" dirty="0">
              <a:solidFill>
                <a:schemeClr val="tx1"/>
              </a:solidFill>
            </a:endParaRPr>
          </a:p>
          <a:p>
            <a:pPr marL="457200" lvl="0" indent="-304800" algn="l" rtl="0">
              <a:lnSpc>
                <a:spcPct val="150000"/>
              </a:lnSpc>
              <a:spcBef>
                <a:spcPts val="0"/>
              </a:spcBef>
              <a:spcAft>
                <a:spcPts val="0"/>
              </a:spcAft>
              <a:buClr>
                <a:schemeClr val="lt1"/>
              </a:buClr>
              <a:buSzPts val="1200"/>
              <a:buAutoNum type="arabicPeriod"/>
            </a:pPr>
            <a:r>
              <a:rPr lang="en" sz="1400" b="1" dirty="0">
                <a:solidFill>
                  <a:schemeClr val="tx1"/>
                </a:solidFill>
              </a:rPr>
              <a:t>Measurements</a:t>
            </a:r>
            <a:r>
              <a:rPr lang="en" sz="1400" dirty="0">
                <a:solidFill>
                  <a:schemeClr val="tx1"/>
                </a:solidFill>
              </a:rPr>
              <a:t>: Start by figuring out what you need to attach it to and measure the dimensions of it.</a:t>
            </a:r>
            <a:endParaRPr sz="1400" dirty="0">
              <a:solidFill>
                <a:schemeClr val="tx1"/>
              </a:solidFill>
            </a:endParaRPr>
          </a:p>
          <a:p>
            <a:pPr marL="457200" lvl="0" indent="-304800" algn="l" rtl="0">
              <a:lnSpc>
                <a:spcPct val="150000"/>
              </a:lnSpc>
              <a:spcBef>
                <a:spcPts val="0"/>
              </a:spcBef>
              <a:spcAft>
                <a:spcPts val="0"/>
              </a:spcAft>
              <a:buClr>
                <a:schemeClr val="lt1"/>
              </a:buClr>
              <a:buSzPts val="1200"/>
              <a:buAutoNum type="arabicPeriod"/>
            </a:pPr>
            <a:r>
              <a:rPr lang="en" sz="1400" b="1" dirty="0">
                <a:solidFill>
                  <a:schemeClr val="tx1"/>
                </a:solidFill>
              </a:rPr>
              <a:t>Sketching</a:t>
            </a:r>
            <a:r>
              <a:rPr lang="en" sz="1400" dirty="0">
                <a:solidFill>
                  <a:schemeClr val="tx1"/>
                </a:solidFill>
              </a:rPr>
              <a:t>: Try drawing a sketch, given the dimensions.</a:t>
            </a:r>
            <a:endParaRPr sz="1400" dirty="0">
              <a:solidFill>
                <a:schemeClr val="tx1"/>
              </a:solidFill>
            </a:endParaRPr>
          </a:p>
          <a:p>
            <a:pPr marL="457200" lvl="0" indent="-304800" algn="l" rtl="0">
              <a:lnSpc>
                <a:spcPct val="150000"/>
              </a:lnSpc>
              <a:spcBef>
                <a:spcPts val="0"/>
              </a:spcBef>
              <a:spcAft>
                <a:spcPts val="0"/>
              </a:spcAft>
              <a:buClr>
                <a:schemeClr val="lt1"/>
              </a:buClr>
              <a:buSzPts val="1200"/>
              <a:buAutoNum type="arabicPeriod"/>
            </a:pPr>
            <a:r>
              <a:rPr lang="en" sz="1400" b="1" dirty="0">
                <a:solidFill>
                  <a:schemeClr val="tx1"/>
                </a:solidFill>
              </a:rPr>
              <a:t>Modeling</a:t>
            </a:r>
            <a:r>
              <a:rPr lang="en" sz="1400" dirty="0">
                <a:solidFill>
                  <a:schemeClr val="tx1"/>
                </a:solidFill>
              </a:rPr>
              <a:t>: Use the sketch with dimensions on the CAD software (we will work on this together).</a:t>
            </a:r>
            <a:endParaRPr sz="1400" dirty="0">
              <a:solidFill>
                <a:schemeClr val="tx1"/>
              </a:solidFill>
            </a:endParaRPr>
          </a:p>
          <a:p>
            <a:pPr marL="0" lvl="0" indent="0" algn="l" rtl="0">
              <a:lnSpc>
                <a:spcPct val="150000"/>
              </a:lnSpc>
              <a:spcBef>
                <a:spcPts val="1600"/>
              </a:spcBef>
              <a:spcAft>
                <a:spcPts val="1600"/>
              </a:spcAft>
              <a:buNone/>
            </a:pPr>
            <a:r>
              <a:rPr lang="en" sz="1400" dirty="0">
                <a:solidFill>
                  <a:schemeClr val="tx1"/>
                </a:solidFill>
              </a:rPr>
              <a:t>Over the next couple of days, your goal is to use these four steps to create your own model for something, given a problem. </a:t>
            </a:r>
            <a:r>
              <a:rPr lang="en" sz="1400" b="1" dirty="0">
                <a:solidFill>
                  <a:schemeClr val="tx1"/>
                </a:solidFill>
              </a:rPr>
              <a:t>Let me show you an example</a:t>
            </a:r>
            <a:r>
              <a:rPr lang="en" sz="1400" dirty="0">
                <a:solidFill>
                  <a:schemeClr val="tx1"/>
                </a:solidFill>
              </a:rPr>
              <a:t>.</a:t>
            </a:r>
            <a:endParaRPr sz="1400" dirty="0">
              <a:solidFill>
                <a:schemeClr val="tx1"/>
              </a:solidFill>
            </a:endParaRPr>
          </a:p>
        </p:txBody>
      </p:sp>
      <p:sp>
        <p:nvSpPr>
          <p:cNvPr id="4" name="Google Shape;2035;p57">
            <a:extLst>
              <a:ext uri="{FF2B5EF4-FFF2-40B4-BE49-F238E27FC236}">
                <a16:creationId xmlns:a16="http://schemas.microsoft.com/office/drawing/2014/main" id="{FAB6AA98-A294-5CFD-2BF6-32B6F2071E06}"/>
              </a:ext>
            </a:extLst>
          </p:cNvPr>
          <p:cNvSpPr txBox="1"/>
          <p:nvPr/>
        </p:nvSpPr>
        <p:spPr>
          <a:xfrm>
            <a:off x="358731" y="399446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036;p57">
            <a:extLst>
              <a:ext uri="{FF2B5EF4-FFF2-40B4-BE49-F238E27FC236}">
                <a16:creationId xmlns:a16="http://schemas.microsoft.com/office/drawing/2014/main" id="{78E226F5-5D26-B9F1-F60E-8C823B1103E3}"/>
              </a:ext>
            </a:extLst>
          </p:cNvPr>
          <p:cNvSpPr txBox="1"/>
          <p:nvPr/>
        </p:nvSpPr>
        <p:spPr>
          <a:xfrm>
            <a:off x="1614182" y="399446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037;p57">
            <a:extLst>
              <a:ext uri="{FF2B5EF4-FFF2-40B4-BE49-F238E27FC236}">
                <a16:creationId xmlns:a16="http://schemas.microsoft.com/office/drawing/2014/main" id="{1A2D87FF-1806-7E24-8666-EEE252F2C8B3}"/>
              </a:ext>
            </a:extLst>
          </p:cNvPr>
          <p:cNvSpPr txBox="1"/>
          <p:nvPr/>
        </p:nvSpPr>
        <p:spPr>
          <a:xfrm>
            <a:off x="2869832" y="399445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038;p57">
            <a:extLst>
              <a:ext uri="{FF2B5EF4-FFF2-40B4-BE49-F238E27FC236}">
                <a16:creationId xmlns:a16="http://schemas.microsoft.com/office/drawing/2014/main" id="{D4091E82-523A-2B28-AFF1-F3EDD9B9658F}"/>
              </a:ext>
            </a:extLst>
          </p:cNvPr>
          <p:cNvSpPr txBox="1"/>
          <p:nvPr/>
        </p:nvSpPr>
        <p:spPr>
          <a:xfrm>
            <a:off x="4126820" y="399446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039;p57">
            <a:extLst>
              <a:ext uri="{FF2B5EF4-FFF2-40B4-BE49-F238E27FC236}">
                <a16:creationId xmlns:a16="http://schemas.microsoft.com/office/drawing/2014/main" id="{3929E70E-64FD-1E0A-5C0F-2611F4B35465}"/>
              </a:ext>
            </a:extLst>
          </p:cNvPr>
          <p:cNvSpPr txBox="1"/>
          <p:nvPr/>
        </p:nvSpPr>
        <p:spPr>
          <a:xfrm>
            <a:off x="5380933" y="399446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040;p57">
            <a:extLst>
              <a:ext uri="{FF2B5EF4-FFF2-40B4-BE49-F238E27FC236}">
                <a16:creationId xmlns:a16="http://schemas.microsoft.com/office/drawing/2014/main" id="{CDD750EF-2E26-1F2A-3653-C0050F8FDF5D}"/>
              </a:ext>
            </a:extLst>
          </p:cNvPr>
          <p:cNvSpPr txBox="1"/>
          <p:nvPr/>
        </p:nvSpPr>
        <p:spPr>
          <a:xfrm>
            <a:off x="-37474" y="432010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041;p57">
            <a:extLst>
              <a:ext uri="{FF2B5EF4-FFF2-40B4-BE49-F238E27FC236}">
                <a16:creationId xmlns:a16="http://schemas.microsoft.com/office/drawing/2014/main" id="{758B3BBD-8584-9408-1D5C-848CA5F51D16}"/>
              </a:ext>
            </a:extLst>
          </p:cNvPr>
          <p:cNvSpPr txBox="1"/>
          <p:nvPr/>
        </p:nvSpPr>
        <p:spPr>
          <a:xfrm>
            <a:off x="1217973" y="432010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042;p57">
            <a:extLst>
              <a:ext uri="{FF2B5EF4-FFF2-40B4-BE49-F238E27FC236}">
                <a16:creationId xmlns:a16="http://schemas.microsoft.com/office/drawing/2014/main" id="{EB43059C-F153-3938-B7C0-84ACF819158A}"/>
              </a:ext>
            </a:extLst>
          </p:cNvPr>
          <p:cNvSpPr txBox="1"/>
          <p:nvPr/>
        </p:nvSpPr>
        <p:spPr>
          <a:xfrm>
            <a:off x="3730621" y="432680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043;p57">
            <a:extLst>
              <a:ext uri="{FF2B5EF4-FFF2-40B4-BE49-F238E27FC236}">
                <a16:creationId xmlns:a16="http://schemas.microsoft.com/office/drawing/2014/main" id="{03D31601-C054-F543-3146-B3B3A0A295A5}"/>
              </a:ext>
            </a:extLst>
          </p:cNvPr>
          <p:cNvSpPr txBox="1"/>
          <p:nvPr/>
        </p:nvSpPr>
        <p:spPr>
          <a:xfrm>
            <a:off x="2473624" y="432009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044;p57">
            <a:extLst>
              <a:ext uri="{FF2B5EF4-FFF2-40B4-BE49-F238E27FC236}">
                <a16:creationId xmlns:a16="http://schemas.microsoft.com/office/drawing/2014/main" id="{D656E4FB-D27F-8784-4294-F243D23F0BDB}"/>
              </a:ext>
            </a:extLst>
          </p:cNvPr>
          <p:cNvSpPr txBox="1"/>
          <p:nvPr/>
        </p:nvSpPr>
        <p:spPr>
          <a:xfrm>
            <a:off x="4984734" y="432680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spTree>
    <p:extLst>
      <p:ext uri="{BB962C8B-B14F-4D97-AF65-F5344CB8AC3E}">
        <p14:creationId xmlns:p14="http://schemas.microsoft.com/office/powerpoint/2010/main" val="30946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049;p58">
            <a:extLst>
              <a:ext uri="{FF2B5EF4-FFF2-40B4-BE49-F238E27FC236}">
                <a16:creationId xmlns:a16="http://schemas.microsoft.com/office/drawing/2014/main" id="{EBFB16BB-D8DF-5D6D-D7FD-E8C10688BE70}"/>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 Problem</a:t>
            </a:r>
            <a:endParaRPr dirty="0">
              <a:solidFill>
                <a:schemeClr val="tx1"/>
              </a:solidFill>
            </a:endParaRPr>
          </a:p>
        </p:txBody>
      </p:sp>
      <p:sp>
        <p:nvSpPr>
          <p:cNvPr id="3" name="Google Shape;2050;p58">
            <a:extLst>
              <a:ext uri="{FF2B5EF4-FFF2-40B4-BE49-F238E27FC236}">
                <a16:creationId xmlns:a16="http://schemas.microsoft.com/office/drawing/2014/main" id="{C71B0C87-0DF4-EF6F-2877-7EA23720301A}"/>
              </a:ext>
            </a:extLst>
          </p:cNvPr>
          <p:cNvSpPr txBox="1">
            <a:spLocks noGrp="1"/>
          </p:cNvSpPr>
          <p:nvPr>
            <p:ph type="body" idx="1"/>
          </p:nvPr>
        </p:nvSpPr>
        <p:spPr>
          <a:xfrm>
            <a:off x="720000" y="1215752"/>
            <a:ext cx="4832332"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dirty="0">
                <a:solidFill>
                  <a:schemeClr val="tx1"/>
                </a:solidFill>
              </a:rPr>
              <a:t>I have some really cool stickers that allow me to create a searchable PDF of any whiteboard stuff I write. However, I don’t really have a place to store them and they can stick each other pretty easily. So I decided to print a box. For this print, I’ll also experiment by adding magnets with gorilla glue.</a:t>
            </a:r>
            <a:endParaRPr dirty="0">
              <a:solidFill>
                <a:schemeClr val="tx1"/>
              </a:solidFill>
            </a:endParaRPr>
          </a:p>
        </p:txBody>
      </p:sp>
      <p:sp>
        <p:nvSpPr>
          <p:cNvPr id="4" name="Google Shape;2051;p58">
            <a:extLst>
              <a:ext uri="{FF2B5EF4-FFF2-40B4-BE49-F238E27FC236}">
                <a16:creationId xmlns:a16="http://schemas.microsoft.com/office/drawing/2014/main" id="{0405FBC2-EEC2-26D5-5211-1B979C621D1B}"/>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052;p58">
            <a:extLst>
              <a:ext uri="{FF2B5EF4-FFF2-40B4-BE49-F238E27FC236}">
                <a16:creationId xmlns:a16="http://schemas.microsoft.com/office/drawing/2014/main" id="{0269D074-4B28-45BE-F2F8-353938B844CA}"/>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053;p58">
            <a:extLst>
              <a:ext uri="{FF2B5EF4-FFF2-40B4-BE49-F238E27FC236}">
                <a16:creationId xmlns:a16="http://schemas.microsoft.com/office/drawing/2014/main" id="{F2BBF2FA-1404-0D61-0F6F-6B6DAEC82057}"/>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054;p58">
            <a:extLst>
              <a:ext uri="{FF2B5EF4-FFF2-40B4-BE49-F238E27FC236}">
                <a16:creationId xmlns:a16="http://schemas.microsoft.com/office/drawing/2014/main" id="{A971167C-05BD-0E89-8CD5-EA78FCA5D264}"/>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055;p58">
            <a:extLst>
              <a:ext uri="{FF2B5EF4-FFF2-40B4-BE49-F238E27FC236}">
                <a16:creationId xmlns:a16="http://schemas.microsoft.com/office/drawing/2014/main" id="{50A0F9F5-B4CE-DA8A-8C33-693AF2B03464}"/>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056;p58">
            <a:extLst>
              <a:ext uri="{FF2B5EF4-FFF2-40B4-BE49-F238E27FC236}">
                <a16:creationId xmlns:a16="http://schemas.microsoft.com/office/drawing/2014/main" id="{9133460F-0335-2A69-68F9-470BF8AE6370}"/>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057;p58">
            <a:extLst>
              <a:ext uri="{FF2B5EF4-FFF2-40B4-BE49-F238E27FC236}">
                <a16:creationId xmlns:a16="http://schemas.microsoft.com/office/drawing/2014/main" id="{A242EB3A-DA71-AA82-74B3-C3A4063E4F62}"/>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058;p58">
            <a:extLst>
              <a:ext uri="{FF2B5EF4-FFF2-40B4-BE49-F238E27FC236}">
                <a16:creationId xmlns:a16="http://schemas.microsoft.com/office/drawing/2014/main" id="{1F05F1E4-5A40-D62E-EA50-5B4BF055CBC8}"/>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059;p58">
            <a:extLst>
              <a:ext uri="{FF2B5EF4-FFF2-40B4-BE49-F238E27FC236}">
                <a16:creationId xmlns:a16="http://schemas.microsoft.com/office/drawing/2014/main" id="{A84FDC52-4D90-1732-E252-CC0DFABAF604}"/>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060;p58">
            <a:extLst>
              <a:ext uri="{FF2B5EF4-FFF2-40B4-BE49-F238E27FC236}">
                <a16:creationId xmlns:a16="http://schemas.microsoft.com/office/drawing/2014/main" id="{0DB3D1F7-C5E0-831D-5F9C-B8A49B2905C3}"/>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061;p58">
            <a:extLst>
              <a:ext uri="{FF2B5EF4-FFF2-40B4-BE49-F238E27FC236}">
                <a16:creationId xmlns:a16="http://schemas.microsoft.com/office/drawing/2014/main" id="{D1FDA4CB-3884-BA6B-012C-EAD467B64A5A}"/>
              </a:ext>
            </a:extLst>
          </p:cNvPr>
          <p:cNvPicPr preferRelativeResize="0"/>
          <p:nvPr/>
        </p:nvPicPr>
        <p:blipFill>
          <a:blip r:embed="rId3">
            <a:alphaModFix/>
          </a:blip>
          <a:stretch>
            <a:fillRect/>
          </a:stretch>
        </p:blipFill>
        <p:spPr>
          <a:xfrm>
            <a:off x="5753603" y="1682473"/>
            <a:ext cx="2670397" cy="2002802"/>
          </a:xfrm>
          <a:prstGeom prst="rect">
            <a:avLst/>
          </a:prstGeom>
          <a:noFill/>
          <a:ln>
            <a:noFill/>
          </a:ln>
        </p:spPr>
      </p:pic>
    </p:spTree>
    <p:extLst>
      <p:ext uri="{BB962C8B-B14F-4D97-AF65-F5344CB8AC3E}">
        <p14:creationId xmlns:p14="http://schemas.microsoft.com/office/powerpoint/2010/main" val="1663600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066;p59">
            <a:extLst>
              <a:ext uri="{FF2B5EF4-FFF2-40B4-BE49-F238E27FC236}">
                <a16:creationId xmlns:a16="http://schemas.microsoft.com/office/drawing/2014/main" id="{950F0028-F836-E294-EB1A-AE6E71C9DF90}"/>
              </a:ext>
            </a:extLst>
          </p:cNvPr>
          <p:cNvSpPr txBox="1">
            <a:spLocks noGrp="1"/>
          </p:cNvSpPr>
          <p:nvPr>
            <p:ph type="title"/>
          </p:nvPr>
        </p:nvSpPr>
        <p:spPr>
          <a:xfrm>
            <a:off x="152402" y="89465"/>
            <a:ext cx="869663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The Measurements</a:t>
            </a:r>
            <a:endParaRPr dirty="0">
              <a:solidFill>
                <a:schemeClr val="tx1"/>
              </a:solidFill>
            </a:endParaRPr>
          </a:p>
        </p:txBody>
      </p:sp>
      <p:sp>
        <p:nvSpPr>
          <p:cNvPr id="3" name="Google Shape;2067;p59">
            <a:extLst>
              <a:ext uri="{FF2B5EF4-FFF2-40B4-BE49-F238E27FC236}">
                <a16:creationId xmlns:a16="http://schemas.microsoft.com/office/drawing/2014/main" id="{20D8B77E-7470-6757-D752-5B61333A2AA9}"/>
              </a:ext>
            </a:extLst>
          </p:cNvPr>
          <p:cNvSpPr txBox="1">
            <a:spLocks noGrp="1"/>
          </p:cNvSpPr>
          <p:nvPr>
            <p:ph type="body" idx="1"/>
          </p:nvPr>
        </p:nvSpPr>
        <p:spPr>
          <a:xfrm>
            <a:off x="152402" y="860192"/>
            <a:ext cx="869663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I first measured the size of one of them because I need to make a box for them.</a:t>
            </a:r>
            <a:endParaRPr>
              <a:solidFill>
                <a:schemeClr val="tx1"/>
              </a:solidFill>
            </a:endParaRPr>
          </a:p>
          <a:p>
            <a:pPr marL="0" lvl="0" indent="0" algn="l" rtl="0">
              <a:lnSpc>
                <a:spcPct val="150000"/>
              </a:lnSpc>
              <a:spcBef>
                <a:spcPts val="1600"/>
              </a:spcBef>
              <a:spcAft>
                <a:spcPts val="1600"/>
              </a:spcAft>
              <a:buNone/>
            </a:pPr>
            <a:r>
              <a:rPr lang="en">
                <a:solidFill>
                  <a:schemeClr val="tx1"/>
                </a:solidFill>
              </a:rPr>
              <a:t>I figured I could insert them sideways, so the box might need to be 60x60mm (the extra is because I need to account for wall thickness and you usually want at least a few mm in thickness).</a:t>
            </a:r>
            <a:endParaRPr>
              <a:solidFill>
                <a:schemeClr val="tx1"/>
              </a:solidFill>
            </a:endParaRPr>
          </a:p>
        </p:txBody>
      </p:sp>
      <p:sp>
        <p:nvSpPr>
          <p:cNvPr id="4" name="Google Shape;2068;p59">
            <a:extLst>
              <a:ext uri="{FF2B5EF4-FFF2-40B4-BE49-F238E27FC236}">
                <a16:creationId xmlns:a16="http://schemas.microsoft.com/office/drawing/2014/main" id="{C993815C-BBEB-BA64-8273-EC1A4ECF0183}"/>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069;p59">
            <a:extLst>
              <a:ext uri="{FF2B5EF4-FFF2-40B4-BE49-F238E27FC236}">
                <a16:creationId xmlns:a16="http://schemas.microsoft.com/office/drawing/2014/main" id="{7F3F7B24-EF95-707E-055E-1715D1F5A2B1}"/>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070;p59">
            <a:extLst>
              <a:ext uri="{FF2B5EF4-FFF2-40B4-BE49-F238E27FC236}">
                <a16:creationId xmlns:a16="http://schemas.microsoft.com/office/drawing/2014/main" id="{D29C0B66-40C6-A0BF-642E-39737D716785}"/>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071;p59">
            <a:extLst>
              <a:ext uri="{FF2B5EF4-FFF2-40B4-BE49-F238E27FC236}">
                <a16:creationId xmlns:a16="http://schemas.microsoft.com/office/drawing/2014/main" id="{09EF4F66-B75B-869D-52B1-E7BB26A89967}"/>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072;p59">
            <a:extLst>
              <a:ext uri="{FF2B5EF4-FFF2-40B4-BE49-F238E27FC236}">
                <a16:creationId xmlns:a16="http://schemas.microsoft.com/office/drawing/2014/main" id="{330878D7-FA89-D6C8-B2A5-F42C2CCBBAAE}"/>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073;p59">
            <a:extLst>
              <a:ext uri="{FF2B5EF4-FFF2-40B4-BE49-F238E27FC236}">
                <a16:creationId xmlns:a16="http://schemas.microsoft.com/office/drawing/2014/main" id="{A04759A6-5095-2BC9-2F73-2E510833D922}"/>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074;p59">
            <a:extLst>
              <a:ext uri="{FF2B5EF4-FFF2-40B4-BE49-F238E27FC236}">
                <a16:creationId xmlns:a16="http://schemas.microsoft.com/office/drawing/2014/main" id="{2267DE69-FA8D-2EC1-CA82-1CED23588390}"/>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075;p59">
            <a:extLst>
              <a:ext uri="{FF2B5EF4-FFF2-40B4-BE49-F238E27FC236}">
                <a16:creationId xmlns:a16="http://schemas.microsoft.com/office/drawing/2014/main" id="{5FBF1070-C317-D496-B646-9F87A406D67A}"/>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076;p59">
            <a:extLst>
              <a:ext uri="{FF2B5EF4-FFF2-40B4-BE49-F238E27FC236}">
                <a16:creationId xmlns:a16="http://schemas.microsoft.com/office/drawing/2014/main" id="{49AE6935-0C2D-C1A9-2A88-DF3EDB29A7DA}"/>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077;p59">
            <a:extLst>
              <a:ext uri="{FF2B5EF4-FFF2-40B4-BE49-F238E27FC236}">
                <a16:creationId xmlns:a16="http://schemas.microsoft.com/office/drawing/2014/main" id="{4D63B8FE-F574-7744-58E6-0C8C5349F2F8}"/>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078;p59">
            <a:extLst>
              <a:ext uri="{FF2B5EF4-FFF2-40B4-BE49-F238E27FC236}">
                <a16:creationId xmlns:a16="http://schemas.microsoft.com/office/drawing/2014/main" id="{27C4FCA1-5627-25EE-A30F-A41340DEAB64}"/>
              </a:ext>
            </a:extLst>
          </p:cNvPr>
          <p:cNvPicPr preferRelativeResize="0"/>
          <p:nvPr/>
        </p:nvPicPr>
        <p:blipFill rotWithShape="1">
          <a:blip r:embed="rId3">
            <a:alphaModFix/>
          </a:blip>
          <a:srcRect r="20948" b="26090"/>
          <a:stretch/>
        </p:blipFill>
        <p:spPr>
          <a:xfrm>
            <a:off x="6166129" y="2397115"/>
            <a:ext cx="1377850" cy="1717709"/>
          </a:xfrm>
          <a:prstGeom prst="rect">
            <a:avLst/>
          </a:prstGeom>
          <a:noFill/>
          <a:ln>
            <a:noFill/>
          </a:ln>
        </p:spPr>
      </p:pic>
    </p:spTree>
    <p:extLst>
      <p:ext uri="{BB962C8B-B14F-4D97-AF65-F5344CB8AC3E}">
        <p14:creationId xmlns:p14="http://schemas.microsoft.com/office/powerpoint/2010/main" val="1404930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083;p60">
            <a:extLst>
              <a:ext uri="{FF2B5EF4-FFF2-40B4-BE49-F238E27FC236}">
                <a16:creationId xmlns:a16="http://schemas.microsoft.com/office/drawing/2014/main" id="{F013D25F-F8D6-C0A6-67F2-8902523F22F6}"/>
              </a:ext>
            </a:extLst>
          </p:cNvPr>
          <p:cNvSpPr txBox="1">
            <a:spLocks noGrp="1"/>
          </p:cNvSpPr>
          <p:nvPr>
            <p:ph type="title"/>
          </p:nvPr>
        </p:nvSpPr>
        <p:spPr>
          <a:xfrm>
            <a:off x="253951" y="155956"/>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Sketching It Out</a:t>
            </a:r>
            <a:endParaRPr dirty="0">
              <a:solidFill>
                <a:schemeClr val="tx1"/>
              </a:solidFill>
            </a:endParaRPr>
          </a:p>
        </p:txBody>
      </p:sp>
      <p:sp>
        <p:nvSpPr>
          <p:cNvPr id="3" name="Google Shape;2084;p60">
            <a:extLst>
              <a:ext uri="{FF2B5EF4-FFF2-40B4-BE49-F238E27FC236}">
                <a16:creationId xmlns:a16="http://schemas.microsoft.com/office/drawing/2014/main" id="{3FF8D419-299D-E188-64E0-5289FF054407}"/>
              </a:ext>
            </a:extLst>
          </p:cNvPr>
          <p:cNvSpPr txBox="1">
            <a:spLocks noGrp="1"/>
          </p:cNvSpPr>
          <p:nvPr>
            <p:ph type="body" idx="1"/>
          </p:nvPr>
        </p:nvSpPr>
        <p:spPr>
          <a:xfrm>
            <a:off x="253951" y="926683"/>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a:solidFill>
                  <a:schemeClr val="tx1"/>
                </a:solidFill>
              </a:rPr>
              <a:t>So I began to sketch it out.</a:t>
            </a:r>
            <a:endParaRPr>
              <a:solidFill>
                <a:schemeClr val="tx1"/>
              </a:solidFill>
            </a:endParaRPr>
          </a:p>
        </p:txBody>
      </p:sp>
      <p:sp>
        <p:nvSpPr>
          <p:cNvPr id="4" name="Google Shape;2085;p60">
            <a:extLst>
              <a:ext uri="{FF2B5EF4-FFF2-40B4-BE49-F238E27FC236}">
                <a16:creationId xmlns:a16="http://schemas.microsoft.com/office/drawing/2014/main" id="{DE25CEE4-5D79-553D-3267-FD57B5DC1A1E}"/>
              </a:ext>
            </a:extLst>
          </p:cNvPr>
          <p:cNvSpPr txBox="1"/>
          <p:nvPr/>
        </p:nvSpPr>
        <p:spPr>
          <a:xfrm>
            <a:off x="460280" y="4060957"/>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086;p60">
            <a:extLst>
              <a:ext uri="{FF2B5EF4-FFF2-40B4-BE49-F238E27FC236}">
                <a16:creationId xmlns:a16="http://schemas.microsoft.com/office/drawing/2014/main" id="{5DCEBB7C-BE65-279E-8125-57D0099BB244}"/>
              </a:ext>
            </a:extLst>
          </p:cNvPr>
          <p:cNvSpPr txBox="1"/>
          <p:nvPr/>
        </p:nvSpPr>
        <p:spPr>
          <a:xfrm>
            <a:off x="1715731" y="4060957"/>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087;p60">
            <a:extLst>
              <a:ext uri="{FF2B5EF4-FFF2-40B4-BE49-F238E27FC236}">
                <a16:creationId xmlns:a16="http://schemas.microsoft.com/office/drawing/2014/main" id="{C7FC3038-172F-2E53-94CD-75F9D5CE2997}"/>
              </a:ext>
            </a:extLst>
          </p:cNvPr>
          <p:cNvSpPr txBox="1"/>
          <p:nvPr/>
        </p:nvSpPr>
        <p:spPr>
          <a:xfrm>
            <a:off x="2971381" y="406094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088;p60">
            <a:extLst>
              <a:ext uri="{FF2B5EF4-FFF2-40B4-BE49-F238E27FC236}">
                <a16:creationId xmlns:a16="http://schemas.microsoft.com/office/drawing/2014/main" id="{74AD3EB5-6A88-152B-028C-80A51725D32C}"/>
              </a:ext>
            </a:extLst>
          </p:cNvPr>
          <p:cNvSpPr txBox="1"/>
          <p:nvPr/>
        </p:nvSpPr>
        <p:spPr>
          <a:xfrm>
            <a:off x="4228369" y="406095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089;p60">
            <a:extLst>
              <a:ext uri="{FF2B5EF4-FFF2-40B4-BE49-F238E27FC236}">
                <a16:creationId xmlns:a16="http://schemas.microsoft.com/office/drawing/2014/main" id="{2B761555-934A-75B9-040C-ED86412BD34A}"/>
              </a:ext>
            </a:extLst>
          </p:cNvPr>
          <p:cNvSpPr txBox="1"/>
          <p:nvPr/>
        </p:nvSpPr>
        <p:spPr>
          <a:xfrm>
            <a:off x="5482482" y="4060954"/>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090;p60">
            <a:extLst>
              <a:ext uri="{FF2B5EF4-FFF2-40B4-BE49-F238E27FC236}">
                <a16:creationId xmlns:a16="http://schemas.microsoft.com/office/drawing/2014/main" id="{63E112DC-3F93-F474-E237-BC6167DA7D14}"/>
              </a:ext>
            </a:extLst>
          </p:cNvPr>
          <p:cNvSpPr txBox="1"/>
          <p:nvPr/>
        </p:nvSpPr>
        <p:spPr>
          <a:xfrm>
            <a:off x="64075" y="4386597"/>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091;p60">
            <a:extLst>
              <a:ext uri="{FF2B5EF4-FFF2-40B4-BE49-F238E27FC236}">
                <a16:creationId xmlns:a16="http://schemas.microsoft.com/office/drawing/2014/main" id="{403CA7FA-A711-3855-9C36-EB38BAA3F2F5}"/>
              </a:ext>
            </a:extLst>
          </p:cNvPr>
          <p:cNvSpPr txBox="1"/>
          <p:nvPr/>
        </p:nvSpPr>
        <p:spPr>
          <a:xfrm>
            <a:off x="1319522" y="4386597"/>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092;p60">
            <a:extLst>
              <a:ext uri="{FF2B5EF4-FFF2-40B4-BE49-F238E27FC236}">
                <a16:creationId xmlns:a16="http://schemas.microsoft.com/office/drawing/2014/main" id="{01C0A497-2640-57DF-6715-61138137BADE}"/>
              </a:ext>
            </a:extLst>
          </p:cNvPr>
          <p:cNvSpPr txBox="1"/>
          <p:nvPr/>
        </p:nvSpPr>
        <p:spPr>
          <a:xfrm>
            <a:off x="3832170" y="439330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093;p60">
            <a:extLst>
              <a:ext uri="{FF2B5EF4-FFF2-40B4-BE49-F238E27FC236}">
                <a16:creationId xmlns:a16="http://schemas.microsoft.com/office/drawing/2014/main" id="{8ADF9580-3FF7-797A-4F89-4C9D0DB97130}"/>
              </a:ext>
            </a:extLst>
          </p:cNvPr>
          <p:cNvSpPr txBox="1"/>
          <p:nvPr/>
        </p:nvSpPr>
        <p:spPr>
          <a:xfrm>
            <a:off x="2575173" y="438658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094;p60">
            <a:extLst>
              <a:ext uri="{FF2B5EF4-FFF2-40B4-BE49-F238E27FC236}">
                <a16:creationId xmlns:a16="http://schemas.microsoft.com/office/drawing/2014/main" id="{CC30E15E-BCCF-4FEF-E0A7-DF339502EB99}"/>
              </a:ext>
            </a:extLst>
          </p:cNvPr>
          <p:cNvSpPr txBox="1"/>
          <p:nvPr/>
        </p:nvSpPr>
        <p:spPr>
          <a:xfrm>
            <a:off x="5086283" y="439330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095;p60">
            <a:extLst>
              <a:ext uri="{FF2B5EF4-FFF2-40B4-BE49-F238E27FC236}">
                <a16:creationId xmlns:a16="http://schemas.microsoft.com/office/drawing/2014/main" id="{F5EBEB78-3E8D-60FC-7AF6-0E689C08D942}"/>
              </a:ext>
            </a:extLst>
          </p:cNvPr>
          <p:cNvPicPr preferRelativeResize="0"/>
          <p:nvPr/>
        </p:nvPicPr>
        <p:blipFill rotWithShape="1">
          <a:blip r:embed="rId3">
            <a:alphaModFix/>
          </a:blip>
          <a:srcRect l="6015" t="4538" b="27323"/>
          <a:stretch/>
        </p:blipFill>
        <p:spPr>
          <a:xfrm>
            <a:off x="3203581" y="993033"/>
            <a:ext cx="5268664" cy="2864736"/>
          </a:xfrm>
          <a:prstGeom prst="rect">
            <a:avLst/>
          </a:prstGeom>
          <a:noFill/>
          <a:ln>
            <a:noFill/>
          </a:ln>
        </p:spPr>
      </p:pic>
    </p:spTree>
    <p:extLst>
      <p:ext uri="{BB962C8B-B14F-4D97-AF65-F5344CB8AC3E}">
        <p14:creationId xmlns:p14="http://schemas.microsoft.com/office/powerpoint/2010/main" val="2506330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00;p61">
            <a:extLst>
              <a:ext uri="{FF2B5EF4-FFF2-40B4-BE49-F238E27FC236}">
                <a16:creationId xmlns:a16="http://schemas.microsoft.com/office/drawing/2014/main" id="{5DDADAD5-D41A-DB0D-AC21-06C54BB58735}"/>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Finalizing the Model</a:t>
            </a:r>
            <a:endParaRPr>
              <a:solidFill>
                <a:schemeClr val="tx1"/>
              </a:solidFill>
            </a:endParaRPr>
          </a:p>
        </p:txBody>
      </p:sp>
      <p:sp>
        <p:nvSpPr>
          <p:cNvPr id="3" name="Google Shape;2101;p61">
            <a:extLst>
              <a:ext uri="{FF2B5EF4-FFF2-40B4-BE49-F238E27FC236}">
                <a16:creationId xmlns:a16="http://schemas.microsoft.com/office/drawing/2014/main" id="{6470A78C-C5A8-B51C-F211-179FAA9FB649}"/>
              </a:ext>
            </a:extLst>
          </p:cNvPr>
          <p:cNvSpPr txBox="1">
            <a:spLocks noGrp="1"/>
          </p:cNvSpPr>
          <p:nvPr>
            <p:ph type="body" idx="1"/>
          </p:nvPr>
        </p:nvSpPr>
        <p:spPr>
          <a:xfrm>
            <a:off x="772371" y="894751"/>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dirty="0">
                <a:solidFill>
                  <a:schemeClr val="tx1"/>
                </a:solidFill>
              </a:rPr>
              <a:t>And then began transferring my sketch to my CAD software.</a:t>
            </a:r>
            <a:endParaRPr dirty="0">
              <a:solidFill>
                <a:schemeClr val="tx1"/>
              </a:solidFill>
            </a:endParaRPr>
          </a:p>
        </p:txBody>
      </p:sp>
      <p:sp>
        <p:nvSpPr>
          <p:cNvPr id="4" name="Google Shape;2102;p61">
            <a:extLst>
              <a:ext uri="{FF2B5EF4-FFF2-40B4-BE49-F238E27FC236}">
                <a16:creationId xmlns:a16="http://schemas.microsoft.com/office/drawing/2014/main" id="{36E790EB-BEC4-DF23-F90A-F785F54A3393}"/>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103;p61">
            <a:extLst>
              <a:ext uri="{FF2B5EF4-FFF2-40B4-BE49-F238E27FC236}">
                <a16:creationId xmlns:a16="http://schemas.microsoft.com/office/drawing/2014/main" id="{333EFA11-C34F-B958-F8CD-0932B89E648E}"/>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104;p61">
            <a:extLst>
              <a:ext uri="{FF2B5EF4-FFF2-40B4-BE49-F238E27FC236}">
                <a16:creationId xmlns:a16="http://schemas.microsoft.com/office/drawing/2014/main" id="{3D9044BC-BEC3-9B1D-21A0-23E127D1BB17}"/>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105;p61">
            <a:extLst>
              <a:ext uri="{FF2B5EF4-FFF2-40B4-BE49-F238E27FC236}">
                <a16:creationId xmlns:a16="http://schemas.microsoft.com/office/drawing/2014/main" id="{C175C16B-6424-8FEE-159F-4A08EFF72AB2}"/>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106;p61">
            <a:extLst>
              <a:ext uri="{FF2B5EF4-FFF2-40B4-BE49-F238E27FC236}">
                <a16:creationId xmlns:a16="http://schemas.microsoft.com/office/drawing/2014/main" id="{B333C7FD-CDAE-0CF1-942C-28A2B0F6B89B}"/>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107;p61">
            <a:extLst>
              <a:ext uri="{FF2B5EF4-FFF2-40B4-BE49-F238E27FC236}">
                <a16:creationId xmlns:a16="http://schemas.microsoft.com/office/drawing/2014/main" id="{358C837B-0D03-5A8F-E661-D7F6CA8E52AC}"/>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108;p61">
            <a:extLst>
              <a:ext uri="{FF2B5EF4-FFF2-40B4-BE49-F238E27FC236}">
                <a16:creationId xmlns:a16="http://schemas.microsoft.com/office/drawing/2014/main" id="{CAA1C40C-C3E2-746F-66E6-B85310CB7F5B}"/>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109;p61">
            <a:extLst>
              <a:ext uri="{FF2B5EF4-FFF2-40B4-BE49-F238E27FC236}">
                <a16:creationId xmlns:a16="http://schemas.microsoft.com/office/drawing/2014/main" id="{32470D6B-96E5-5F1E-DC64-EDBAC9BF980C}"/>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110;p61">
            <a:extLst>
              <a:ext uri="{FF2B5EF4-FFF2-40B4-BE49-F238E27FC236}">
                <a16:creationId xmlns:a16="http://schemas.microsoft.com/office/drawing/2014/main" id="{063E2484-FCBF-C8C0-94A1-86426FFA81FC}"/>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111;p61">
            <a:extLst>
              <a:ext uri="{FF2B5EF4-FFF2-40B4-BE49-F238E27FC236}">
                <a16:creationId xmlns:a16="http://schemas.microsoft.com/office/drawing/2014/main" id="{1FEA8B34-79AD-D4FB-ED61-2AFF36C482EE}"/>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112;p61">
            <a:extLst>
              <a:ext uri="{FF2B5EF4-FFF2-40B4-BE49-F238E27FC236}">
                <a16:creationId xmlns:a16="http://schemas.microsoft.com/office/drawing/2014/main" id="{DEB063AE-67F0-F88D-7F90-5B078F2FC3BE}"/>
              </a:ext>
            </a:extLst>
          </p:cNvPr>
          <p:cNvPicPr preferRelativeResize="0"/>
          <p:nvPr/>
        </p:nvPicPr>
        <p:blipFill>
          <a:blip r:embed="rId3">
            <a:alphaModFix/>
          </a:blip>
          <a:stretch>
            <a:fillRect/>
          </a:stretch>
        </p:blipFill>
        <p:spPr>
          <a:xfrm>
            <a:off x="810500" y="1876627"/>
            <a:ext cx="2160975" cy="2094650"/>
          </a:xfrm>
          <a:prstGeom prst="rect">
            <a:avLst/>
          </a:prstGeom>
          <a:noFill/>
          <a:ln>
            <a:noFill/>
          </a:ln>
        </p:spPr>
      </p:pic>
      <p:pic>
        <p:nvPicPr>
          <p:cNvPr id="15" name="Google Shape;2113;p61">
            <a:extLst>
              <a:ext uri="{FF2B5EF4-FFF2-40B4-BE49-F238E27FC236}">
                <a16:creationId xmlns:a16="http://schemas.microsoft.com/office/drawing/2014/main" id="{CB8E8869-2159-E236-7056-AAFC93CF2F73}"/>
              </a:ext>
            </a:extLst>
          </p:cNvPr>
          <p:cNvPicPr preferRelativeResize="0"/>
          <p:nvPr/>
        </p:nvPicPr>
        <p:blipFill>
          <a:blip r:embed="rId4">
            <a:alphaModFix/>
          </a:blip>
          <a:stretch>
            <a:fillRect/>
          </a:stretch>
        </p:blipFill>
        <p:spPr>
          <a:xfrm>
            <a:off x="3061975" y="2121793"/>
            <a:ext cx="2883301" cy="1604325"/>
          </a:xfrm>
          <a:prstGeom prst="rect">
            <a:avLst/>
          </a:prstGeom>
          <a:noFill/>
          <a:ln>
            <a:noFill/>
          </a:ln>
        </p:spPr>
      </p:pic>
      <p:pic>
        <p:nvPicPr>
          <p:cNvPr id="16" name="Google Shape;2114;p61">
            <a:extLst>
              <a:ext uri="{FF2B5EF4-FFF2-40B4-BE49-F238E27FC236}">
                <a16:creationId xmlns:a16="http://schemas.microsoft.com/office/drawing/2014/main" id="{FF572670-E4DA-158C-B477-DF98633AE58E}"/>
              </a:ext>
            </a:extLst>
          </p:cNvPr>
          <p:cNvPicPr preferRelativeResize="0"/>
          <p:nvPr/>
        </p:nvPicPr>
        <p:blipFill>
          <a:blip r:embed="rId5">
            <a:alphaModFix/>
          </a:blip>
          <a:stretch>
            <a:fillRect/>
          </a:stretch>
        </p:blipFill>
        <p:spPr>
          <a:xfrm>
            <a:off x="6212906" y="1494417"/>
            <a:ext cx="2352675" cy="2705100"/>
          </a:xfrm>
          <a:prstGeom prst="rect">
            <a:avLst/>
          </a:prstGeom>
          <a:noFill/>
          <a:ln>
            <a:noFill/>
          </a:ln>
        </p:spPr>
      </p:pic>
    </p:spTree>
    <p:extLst>
      <p:ext uri="{BB962C8B-B14F-4D97-AF65-F5344CB8AC3E}">
        <p14:creationId xmlns:p14="http://schemas.microsoft.com/office/powerpoint/2010/main" val="4031291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5" name="Google Shape;1585;p35">
            <a:extLst>
              <a:ext uri="{FF2B5EF4-FFF2-40B4-BE49-F238E27FC236}">
                <a16:creationId xmlns:a16="http://schemas.microsoft.com/office/drawing/2014/main" id="{292F171A-321C-AAA2-728F-E3BD33572802}"/>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Table of </a:t>
            </a:r>
            <a:r>
              <a:rPr lang="en" dirty="0">
                <a:solidFill>
                  <a:schemeClr val="accent2"/>
                </a:solidFill>
              </a:rPr>
              <a:t>contents</a:t>
            </a:r>
            <a:endParaRPr dirty="0">
              <a:solidFill>
                <a:schemeClr val="accent2"/>
              </a:solidFill>
            </a:endParaRPr>
          </a:p>
        </p:txBody>
      </p:sp>
      <p:sp>
        <p:nvSpPr>
          <p:cNvPr id="8" name="Google Shape;1586;p35">
            <a:extLst>
              <a:ext uri="{FF2B5EF4-FFF2-40B4-BE49-F238E27FC236}">
                <a16:creationId xmlns:a16="http://schemas.microsoft.com/office/drawing/2014/main" id="{F9AFAD23-4575-F73B-D034-8B54ED69CC4D}"/>
              </a:ext>
            </a:extLst>
          </p:cNvPr>
          <p:cNvSpPr txBox="1">
            <a:spLocks/>
          </p:cNvSpPr>
          <p:nvPr/>
        </p:nvSpPr>
        <p:spPr>
          <a:xfrm>
            <a:off x="477848" y="1987650"/>
            <a:ext cx="2547629" cy="347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t>Introductory Question</a:t>
            </a:r>
          </a:p>
        </p:txBody>
      </p:sp>
      <p:sp>
        <p:nvSpPr>
          <p:cNvPr id="9" name="Google Shape;1587;p35">
            <a:extLst>
              <a:ext uri="{FF2B5EF4-FFF2-40B4-BE49-F238E27FC236}">
                <a16:creationId xmlns:a16="http://schemas.microsoft.com/office/drawing/2014/main" id="{C01DDB37-795B-381B-E789-557C53811469}"/>
              </a:ext>
            </a:extLst>
          </p:cNvPr>
          <p:cNvSpPr txBox="1">
            <a:spLocks/>
          </p:cNvSpPr>
          <p:nvPr/>
        </p:nvSpPr>
        <p:spPr>
          <a:xfrm>
            <a:off x="719977" y="2345575"/>
            <a:ext cx="2305500" cy="484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buFont typeface="Arial"/>
              <a:buNone/>
            </a:pPr>
            <a:r>
              <a:rPr lang="en-US" sz="1200" dirty="0">
                <a:solidFill>
                  <a:schemeClr val="tx1"/>
                </a:solidFill>
                <a:latin typeface="+mn-lt"/>
              </a:rPr>
              <a:t>What do you know?</a:t>
            </a:r>
          </a:p>
        </p:txBody>
      </p:sp>
      <p:sp>
        <p:nvSpPr>
          <p:cNvPr id="10" name="Google Shape;1588;p35">
            <a:extLst>
              <a:ext uri="{FF2B5EF4-FFF2-40B4-BE49-F238E27FC236}">
                <a16:creationId xmlns:a16="http://schemas.microsoft.com/office/drawing/2014/main" id="{56CD4670-8D1B-CF14-5340-3FA379F5054D}"/>
              </a:ext>
            </a:extLst>
          </p:cNvPr>
          <p:cNvSpPr txBox="1">
            <a:spLocks/>
          </p:cNvSpPr>
          <p:nvPr/>
        </p:nvSpPr>
        <p:spPr>
          <a:xfrm>
            <a:off x="3177118" y="1987650"/>
            <a:ext cx="2547629" cy="347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t>All About 3D Printers</a:t>
            </a:r>
          </a:p>
        </p:txBody>
      </p:sp>
      <p:sp>
        <p:nvSpPr>
          <p:cNvPr id="11" name="Google Shape;1589;p35">
            <a:extLst>
              <a:ext uri="{FF2B5EF4-FFF2-40B4-BE49-F238E27FC236}">
                <a16:creationId xmlns:a16="http://schemas.microsoft.com/office/drawing/2014/main" id="{B017663A-A30C-211A-5FDF-0D4431C63FA6}"/>
              </a:ext>
            </a:extLst>
          </p:cNvPr>
          <p:cNvSpPr txBox="1">
            <a:spLocks/>
          </p:cNvSpPr>
          <p:nvPr/>
        </p:nvSpPr>
        <p:spPr>
          <a:xfrm>
            <a:off x="3298182" y="2345575"/>
            <a:ext cx="23055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solidFill>
                <a:latin typeface="+mn-lt"/>
              </a:rPr>
              <a:t>TMI probably.</a:t>
            </a:r>
          </a:p>
        </p:txBody>
      </p:sp>
      <p:sp>
        <p:nvSpPr>
          <p:cNvPr id="12" name="Google Shape;1590;p35">
            <a:extLst>
              <a:ext uri="{FF2B5EF4-FFF2-40B4-BE49-F238E27FC236}">
                <a16:creationId xmlns:a16="http://schemas.microsoft.com/office/drawing/2014/main" id="{D716E2D7-AC8C-03C9-E428-7FB7ED949C2F}"/>
              </a:ext>
            </a:extLst>
          </p:cNvPr>
          <p:cNvSpPr txBox="1">
            <a:spLocks/>
          </p:cNvSpPr>
          <p:nvPr/>
        </p:nvSpPr>
        <p:spPr>
          <a:xfrm>
            <a:off x="2001848" y="3573450"/>
            <a:ext cx="2547629" cy="347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t>The CAD Process</a:t>
            </a:r>
          </a:p>
        </p:txBody>
      </p:sp>
      <p:sp>
        <p:nvSpPr>
          <p:cNvPr id="13" name="Google Shape;1591;p35">
            <a:extLst>
              <a:ext uri="{FF2B5EF4-FFF2-40B4-BE49-F238E27FC236}">
                <a16:creationId xmlns:a16="http://schemas.microsoft.com/office/drawing/2014/main" id="{D3A58306-ECBD-5847-D883-850BDB02672B}"/>
              </a:ext>
            </a:extLst>
          </p:cNvPr>
          <p:cNvSpPr txBox="1">
            <a:spLocks/>
          </p:cNvSpPr>
          <p:nvPr/>
        </p:nvSpPr>
        <p:spPr>
          <a:xfrm>
            <a:off x="2122912" y="3929731"/>
            <a:ext cx="23055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solidFill>
                <a:latin typeface="+mn-lt"/>
              </a:rPr>
              <a:t>How do you make stuff?</a:t>
            </a:r>
          </a:p>
        </p:txBody>
      </p:sp>
      <p:sp>
        <p:nvSpPr>
          <p:cNvPr id="14" name="Google Shape;1592;p35">
            <a:extLst>
              <a:ext uri="{FF2B5EF4-FFF2-40B4-BE49-F238E27FC236}">
                <a16:creationId xmlns:a16="http://schemas.microsoft.com/office/drawing/2014/main" id="{35C7F712-EA6B-3C2A-D217-D49AA37A1F0C}"/>
              </a:ext>
            </a:extLst>
          </p:cNvPr>
          <p:cNvSpPr txBox="1">
            <a:spLocks/>
          </p:cNvSpPr>
          <p:nvPr/>
        </p:nvSpPr>
        <p:spPr>
          <a:xfrm>
            <a:off x="4701118" y="3573450"/>
            <a:ext cx="2547629" cy="347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a:t>Your 1st 3D Print</a:t>
            </a:r>
          </a:p>
        </p:txBody>
      </p:sp>
      <p:sp>
        <p:nvSpPr>
          <p:cNvPr id="15" name="Google Shape;1593;p35">
            <a:extLst>
              <a:ext uri="{FF2B5EF4-FFF2-40B4-BE49-F238E27FC236}">
                <a16:creationId xmlns:a16="http://schemas.microsoft.com/office/drawing/2014/main" id="{6BFDD4D1-5199-F83B-D85F-B0AB988F6DCF}"/>
              </a:ext>
            </a:extLst>
          </p:cNvPr>
          <p:cNvSpPr txBox="1">
            <a:spLocks/>
          </p:cNvSpPr>
          <p:nvPr/>
        </p:nvSpPr>
        <p:spPr>
          <a:xfrm>
            <a:off x="4822182" y="3918629"/>
            <a:ext cx="23055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solidFill>
                <a:latin typeface="+mn-lt"/>
              </a:rPr>
              <a:t>Finally!</a:t>
            </a:r>
          </a:p>
        </p:txBody>
      </p:sp>
      <p:sp>
        <p:nvSpPr>
          <p:cNvPr id="16" name="Google Shape;1594;p35">
            <a:extLst>
              <a:ext uri="{FF2B5EF4-FFF2-40B4-BE49-F238E27FC236}">
                <a16:creationId xmlns:a16="http://schemas.microsoft.com/office/drawing/2014/main" id="{5C648B5A-C70A-0A95-2D28-AD71841523E7}"/>
              </a:ext>
            </a:extLst>
          </p:cNvPr>
          <p:cNvSpPr txBox="1">
            <a:spLocks/>
          </p:cNvSpPr>
          <p:nvPr/>
        </p:nvSpPr>
        <p:spPr>
          <a:xfrm>
            <a:off x="5966886" y="1987650"/>
            <a:ext cx="2547629" cy="3474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t>The Printing Process</a:t>
            </a:r>
          </a:p>
        </p:txBody>
      </p:sp>
      <p:sp>
        <p:nvSpPr>
          <p:cNvPr id="17" name="Google Shape;1595;p35">
            <a:extLst>
              <a:ext uri="{FF2B5EF4-FFF2-40B4-BE49-F238E27FC236}">
                <a16:creationId xmlns:a16="http://schemas.microsoft.com/office/drawing/2014/main" id="{BD608D05-ADCF-40CC-04E6-1AA89F18DE99}"/>
              </a:ext>
            </a:extLst>
          </p:cNvPr>
          <p:cNvSpPr txBox="1">
            <a:spLocks/>
          </p:cNvSpPr>
          <p:nvPr/>
        </p:nvSpPr>
        <p:spPr>
          <a:xfrm>
            <a:off x="6087950" y="2345575"/>
            <a:ext cx="2305500" cy="484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200" dirty="0">
                <a:solidFill>
                  <a:schemeClr val="tx1"/>
                </a:solidFill>
                <a:latin typeface="+mn-lt"/>
              </a:rPr>
              <a:t>Creating something out of your mind.</a:t>
            </a:r>
          </a:p>
        </p:txBody>
      </p:sp>
      <p:sp>
        <p:nvSpPr>
          <p:cNvPr id="18" name="Google Shape;1596;p35">
            <a:extLst>
              <a:ext uri="{FF2B5EF4-FFF2-40B4-BE49-F238E27FC236}">
                <a16:creationId xmlns:a16="http://schemas.microsoft.com/office/drawing/2014/main" id="{D9328FCA-6FF6-D959-2664-931CD849883D}"/>
              </a:ext>
            </a:extLst>
          </p:cNvPr>
          <p:cNvSpPr txBox="1">
            <a:spLocks/>
          </p:cNvSpPr>
          <p:nvPr/>
        </p:nvSpPr>
        <p:spPr>
          <a:xfrm>
            <a:off x="1446727" y="1288350"/>
            <a:ext cx="852000" cy="699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dirty="0"/>
              <a:t>01</a:t>
            </a:r>
          </a:p>
        </p:txBody>
      </p:sp>
      <p:sp>
        <p:nvSpPr>
          <p:cNvPr id="19" name="Google Shape;1597;p35">
            <a:extLst>
              <a:ext uri="{FF2B5EF4-FFF2-40B4-BE49-F238E27FC236}">
                <a16:creationId xmlns:a16="http://schemas.microsoft.com/office/drawing/2014/main" id="{B927AAE2-2EEC-8B3F-CA9A-1CB29EB0553B}"/>
              </a:ext>
            </a:extLst>
          </p:cNvPr>
          <p:cNvSpPr txBox="1">
            <a:spLocks/>
          </p:cNvSpPr>
          <p:nvPr/>
        </p:nvSpPr>
        <p:spPr>
          <a:xfrm>
            <a:off x="4024932" y="1290641"/>
            <a:ext cx="852000" cy="699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dirty="0"/>
              <a:t>02</a:t>
            </a:r>
          </a:p>
        </p:txBody>
      </p:sp>
      <p:sp>
        <p:nvSpPr>
          <p:cNvPr id="20" name="Google Shape;1598;p35">
            <a:extLst>
              <a:ext uri="{FF2B5EF4-FFF2-40B4-BE49-F238E27FC236}">
                <a16:creationId xmlns:a16="http://schemas.microsoft.com/office/drawing/2014/main" id="{3132347B-7F0C-7867-BC5B-3EB7DD9CA400}"/>
              </a:ext>
            </a:extLst>
          </p:cNvPr>
          <p:cNvSpPr txBox="1">
            <a:spLocks/>
          </p:cNvSpPr>
          <p:nvPr/>
        </p:nvSpPr>
        <p:spPr>
          <a:xfrm>
            <a:off x="6845277" y="1288350"/>
            <a:ext cx="852000" cy="699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a:t>03</a:t>
            </a:r>
          </a:p>
        </p:txBody>
      </p:sp>
      <p:sp>
        <p:nvSpPr>
          <p:cNvPr id="21" name="Google Shape;1599;p35">
            <a:extLst>
              <a:ext uri="{FF2B5EF4-FFF2-40B4-BE49-F238E27FC236}">
                <a16:creationId xmlns:a16="http://schemas.microsoft.com/office/drawing/2014/main" id="{084A41D5-8043-3A26-AAE3-9E705668D645}"/>
              </a:ext>
            </a:extLst>
          </p:cNvPr>
          <p:cNvSpPr txBox="1">
            <a:spLocks/>
          </p:cNvSpPr>
          <p:nvPr/>
        </p:nvSpPr>
        <p:spPr>
          <a:xfrm>
            <a:off x="2970715" y="2859750"/>
            <a:ext cx="852000" cy="699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a:t>04</a:t>
            </a:r>
          </a:p>
        </p:txBody>
      </p:sp>
      <p:sp>
        <p:nvSpPr>
          <p:cNvPr id="22" name="Google Shape;1600;p35">
            <a:extLst>
              <a:ext uri="{FF2B5EF4-FFF2-40B4-BE49-F238E27FC236}">
                <a16:creationId xmlns:a16="http://schemas.microsoft.com/office/drawing/2014/main" id="{E96C4925-D13E-90DB-636E-22BFA0040E73}"/>
              </a:ext>
            </a:extLst>
          </p:cNvPr>
          <p:cNvSpPr txBox="1">
            <a:spLocks/>
          </p:cNvSpPr>
          <p:nvPr/>
        </p:nvSpPr>
        <p:spPr>
          <a:xfrm>
            <a:off x="5669990" y="2859750"/>
            <a:ext cx="852000" cy="699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a:t>05</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19;p62">
            <a:extLst>
              <a:ext uri="{FF2B5EF4-FFF2-40B4-BE49-F238E27FC236}">
                <a16:creationId xmlns:a16="http://schemas.microsoft.com/office/drawing/2014/main" id="{ED2595B2-FB79-1B04-9DE5-EFB1836F01CC}"/>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Finalizing the Model</a:t>
            </a:r>
            <a:endParaRPr dirty="0">
              <a:solidFill>
                <a:schemeClr val="tx1"/>
              </a:solidFill>
            </a:endParaRPr>
          </a:p>
        </p:txBody>
      </p:sp>
      <p:sp>
        <p:nvSpPr>
          <p:cNvPr id="3" name="Google Shape;2120;p62">
            <a:extLst>
              <a:ext uri="{FF2B5EF4-FFF2-40B4-BE49-F238E27FC236}">
                <a16:creationId xmlns:a16="http://schemas.microsoft.com/office/drawing/2014/main" id="{30428AFB-1549-751A-CDFE-2806323ABBAE}"/>
              </a:ext>
            </a:extLst>
          </p:cNvPr>
          <p:cNvSpPr txBox="1">
            <a:spLocks noGrp="1"/>
          </p:cNvSpPr>
          <p:nvPr>
            <p:ph type="body" idx="1"/>
          </p:nvPr>
        </p:nvSpPr>
        <p:spPr>
          <a:xfrm>
            <a:off x="720000" y="863550"/>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dirty="0">
                <a:solidFill>
                  <a:schemeClr val="tx1"/>
                </a:solidFill>
              </a:rPr>
              <a:t>And then began transferring my sketch to my CAD software.</a:t>
            </a:r>
            <a:endParaRPr dirty="0">
              <a:solidFill>
                <a:schemeClr val="tx1"/>
              </a:solidFill>
            </a:endParaRPr>
          </a:p>
        </p:txBody>
      </p:sp>
      <p:sp>
        <p:nvSpPr>
          <p:cNvPr id="4" name="Google Shape;2121;p62">
            <a:extLst>
              <a:ext uri="{FF2B5EF4-FFF2-40B4-BE49-F238E27FC236}">
                <a16:creationId xmlns:a16="http://schemas.microsoft.com/office/drawing/2014/main" id="{F1FBBD79-10CF-AF2A-AC95-2EE1810F9D8F}"/>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122;p62">
            <a:extLst>
              <a:ext uri="{FF2B5EF4-FFF2-40B4-BE49-F238E27FC236}">
                <a16:creationId xmlns:a16="http://schemas.microsoft.com/office/drawing/2014/main" id="{EA16A01C-2548-92B4-7D94-493054166A80}"/>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123;p62">
            <a:extLst>
              <a:ext uri="{FF2B5EF4-FFF2-40B4-BE49-F238E27FC236}">
                <a16:creationId xmlns:a16="http://schemas.microsoft.com/office/drawing/2014/main" id="{57A460BC-C0C4-EDF9-1920-03DA7C900E93}"/>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124;p62">
            <a:extLst>
              <a:ext uri="{FF2B5EF4-FFF2-40B4-BE49-F238E27FC236}">
                <a16:creationId xmlns:a16="http://schemas.microsoft.com/office/drawing/2014/main" id="{771CC104-3989-D778-13C6-7CDB4B61EB59}"/>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125;p62">
            <a:extLst>
              <a:ext uri="{FF2B5EF4-FFF2-40B4-BE49-F238E27FC236}">
                <a16:creationId xmlns:a16="http://schemas.microsoft.com/office/drawing/2014/main" id="{75629D72-CE66-F208-856F-A836C7820A03}"/>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126;p62">
            <a:extLst>
              <a:ext uri="{FF2B5EF4-FFF2-40B4-BE49-F238E27FC236}">
                <a16:creationId xmlns:a16="http://schemas.microsoft.com/office/drawing/2014/main" id="{9C8BD768-BF7F-0A2A-6D2A-134C97FEC60E}"/>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127;p62">
            <a:extLst>
              <a:ext uri="{FF2B5EF4-FFF2-40B4-BE49-F238E27FC236}">
                <a16:creationId xmlns:a16="http://schemas.microsoft.com/office/drawing/2014/main" id="{F459F998-B4B0-2FD8-C8F0-92E047A40CF9}"/>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128;p62">
            <a:extLst>
              <a:ext uri="{FF2B5EF4-FFF2-40B4-BE49-F238E27FC236}">
                <a16:creationId xmlns:a16="http://schemas.microsoft.com/office/drawing/2014/main" id="{0BAA12F6-CEBC-3D50-2728-298F201FA4AB}"/>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129;p62">
            <a:extLst>
              <a:ext uri="{FF2B5EF4-FFF2-40B4-BE49-F238E27FC236}">
                <a16:creationId xmlns:a16="http://schemas.microsoft.com/office/drawing/2014/main" id="{443E38B5-87AB-DCA3-DAFB-B9A99B5416BE}"/>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130;p62">
            <a:extLst>
              <a:ext uri="{FF2B5EF4-FFF2-40B4-BE49-F238E27FC236}">
                <a16:creationId xmlns:a16="http://schemas.microsoft.com/office/drawing/2014/main" id="{F107ECD5-752E-A788-247E-DABFF461E98D}"/>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131;p62">
            <a:extLst>
              <a:ext uri="{FF2B5EF4-FFF2-40B4-BE49-F238E27FC236}">
                <a16:creationId xmlns:a16="http://schemas.microsoft.com/office/drawing/2014/main" id="{65A14F84-B6F7-224E-232E-253A75058EEB}"/>
              </a:ext>
            </a:extLst>
          </p:cNvPr>
          <p:cNvPicPr preferRelativeResize="0"/>
          <p:nvPr/>
        </p:nvPicPr>
        <p:blipFill>
          <a:blip r:embed="rId3">
            <a:alphaModFix/>
          </a:blip>
          <a:stretch>
            <a:fillRect/>
          </a:stretch>
        </p:blipFill>
        <p:spPr>
          <a:xfrm>
            <a:off x="884350" y="1924252"/>
            <a:ext cx="1984100" cy="2049773"/>
          </a:xfrm>
          <a:prstGeom prst="rect">
            <a:avLst/>
          </a:prstGeom>
          <a:noFill/>
          <a:ln>
            <a:noFill/>
          </a:ln>
        </p:spPr>
      </p:pic>
      <p:pic>
        <p:nvPicPr>
          <p:cNvPr id="15" name="Google Shape;2132;p62">
            <a:extLst>
              <a:ext uri="{FF2B5EF4-FFF2-40B4-BE49-F238E27FC236}">
                <a16:creationId xmlns:a16="http://schemas.microsoft.com/office/drawing/2014/main" id="{4EF2084A-9D2E-0049-CAC5-C6E2E18EF708}"/>
              </a:ext>
            </a:extLst>
          </p:cNvPr>
          <p:cNvPicPr preferRelativeResize="0"/>
          <p:nvPr/>
        </p:nvPicPr>
        <p:blipFill>
          <a:blip r:embed="rId4">
            <a:alphaModFix/>
          </a:blip>
          <a:stretch>
            <a:fillRect/>
          </a:stretch>
        </p:blipFill>
        <p:spPr>
          <a:xfrm>
            <a:off x="3088599" y="1823325"/>
            <a:ext cx="2203897" cy="2150700"/>
          </a:xfrm>
          <a:prstGeom prst="rect">
            <a:avLst/>
          </a:prstGeom>
          <a:noFill/>
          <a:ln>
            <a:noFill/>
          </a:ln>
        </p:spPr>
      </p:pic>
      <p:pic>
        <p:nvPicPr>
          <p:cNvPr id="16" name="Google Shape;2133;p62">
            <a:extLst>
              <a:ext uri="{FF2B5EF4-FFF2-40B4-BE49-F238E27FC236}">
                <a16:creationId xmlns:a16="http://schemas.microsoft.com/office/drawing/2014/main" id="{CED144FB-D356-1E5A-C2F6-3989111D574A}"/>
              </a:ext>
            </a:extLst>
          </p:cNvPr>
          <p:cNvPicPr preferRelativeResize="0"/>
          <p:nvPr/>
        </p:nvPicPr>
        <p:blipFill>
          <a:blip r:embed="rId5">
            <a:alphaModFix/>
          </a:blip>
          <a:stretch>
            <a:fillRect/>
          </a:stretch>
        </p:blipFill>
        <p:spPr>
          <a:xfrm>
            <a:off x="5948531" y="1494417"/>
            <a:ext cx="2352675" cy="2705100"/>
          </a:xfrm>
          <a:prstGeom prst="rect">
            <a:avLst/>
          </a:prstGeom>
          <a:noFill/>
          <a:ln>
            <a:noFill/>
          </a:ln>
        </p:spPr>
      </p:pic>
    </p:spTree>
    <p:extLst>
      <p:ext uri="{BB962C8B-B14F-4D97-AF65-F5344CB8AC3E}">
        <p14:creationId xmlns:p14="http://schemas.microsoft.com/office/powerpoint/2010/main" val="1458059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38;p63">
            <a:extLst>
              <a:ext uri="{FF2B5EF4-FFF2-40B4-BE49-F238E27FC236}">
                <a16:creationId xmlns:a16="http://schemas.microsoft.com/office/drawing/2014/main" id="{31B4B55A-4FFE-1B1F-D638-C17F6DD10072}"/>
              </a:ext>
            </a:extLst>
          </p:cNvPr>
          <p:cNvSpPr txBox="1">
            <a:spLocks noGrp="1"/>
          </p:cNvSpPr>
          <p:nvPr>
            <p:ph type="title"/>
          </p:nvPr>
        </p:nvSpPr>
        <p:spPr>
          <a:xfrm>
            <a:off x="342278" y="25198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Finalizing the Model</a:t>
            </a:r>
            <a:endParaRPr dirty="0">
              <a:solidFill>
                <a:schemeClr val="tx1"/>
              </a:solidFill>
            </a:endParaRPr>
          </a:p>
        </p:txBody>
      </p:sp>
      <p:sp>
        <p:nvSpPr>
          <p:cNvPr id="3" name="Google Shape;2139;p63">
            <a:extLst>
              <a:ext uri="{FF2B5EF4-FFF2-40B4-BE49-F238E27FC236}">
                <a16:creationId xmlns:a16="http://schemas.microsoft.com/office/drawing/2014/main" id="{19DD5BD3-4EA3-1F70-CA29-063E895C1F9E}"/>
              </a:ext>
            </a:extLst>
          </p:cNvPr>
          <p:cNvSpPr txBox="1">
            <a:spLocks noGrp="1"/>
          </p:cNvSpPr>
          <p:nvPr>
            <p:ph type="body" idx="1"/>
          </p:nvPr>
        </p:nvSpPr>
        <p:spPr>
          <a:xfrm>
            <a:off x="356992" y="824681"/>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dirty="0">
                <a:solidFill>
                  <a:schemeClr val="tx1"/>
                </a:solidFill>
              </a:rPr>
              <a:t>And then began transferring my sketch to my CAD software.</a:t>
            </a:r>
            <a:endParaRPr dirty="0">
              <a:solidFill>
                <a:schemeClr val="tx1"/>
              </a:solidFill>
            </a:endParaRPr>
          </a:p>
        </p:txBody>
      </p:sp>
      <p:sp>
        <p:nvSpPr>
          <p:cNvPr id="4" name="Google Shape;2140;p63">
            <a:extLst>
              <a:ext uri="{FF2B5EF4-FFF2-40B4-BE49-F238E27FC236}">
                <a16:creationId xmlns:a16="http://schemas.microsoft.com/office/drawing/2014/main" id="{11BE6319-57FC-F462-8FBF-31E4BA540D38}"/>
              </a:ext>
            </a:extLst>
          </p:cNvPr>
          <p:cNvSpPr txBox="1"/>
          <p:nvPr/>
        </p:nvSpPr>
        <p:spPr>
          <a:xfrm>
            <a:off x="548607"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141;p63">
            <a:extLst>
              <a:ext uri="{FF2B5EF4-FFF2-40B4-BE49-F238E27FC236}">
                <a16:creationId xmlns:a16="http://schemas.microsoft.com/office/drawing/2014/main" id="{DAA0572C-FD2A-40DD-3EB3-EE42CB637FDF}"/>
              </a:ext>
            </a:extLst>
          </p:cNvPr>
          <p:cNvSpPr txBox="1"/>
          <p:nvPr/>
        </p:nvSpPr>
        <p:spPr>
          <a:xfrm>
            <a:off x="1804058"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142;p63">
            <a:extLst>
              <a:ext uri="{FF2B5EF4-FFF2-40B4-BE49-F238E27FC236}">
                <a16:creationId xmlns:a16="http://schemas.microsoft.com/office/drawing/2014/main" id="{ECB00868-F825-A2F5-B5F6-69F299AE114D}"/>
              </a:ext>
            </a:extLst>
          </p:cNvPr>
          <p:cNvSpPr txBox="1"/>
          <p:nvPr/>
        </p:nvSpPr>
        <p:spPr>
          <a:xfrm>
            <a:off x="3059708" y="415696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143;p63">
            <a:extLst>
              <a:ext uri="{FF2B5EF4-FFF2-40B4-BE49-F238E27FC236}">
                <a16:creationId xmlns:a16="http://schemas.microsoft.com/office/drawing/2014/main" id="{D24ABE6A-FECF-E85A-EDCF-EC8AD8156C30}"/>
              </a:ext>
            </a:extLst>
          </p:cNvPr>
          <p:cNvSpPr txBox="1"/>
          <p:nvPr/>
        </p:nvSpPr>
        <p:spPr>
          <a:xfrm>
            <a:off x="4316696"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144;p63">
            <a:extLst>
              <a:ext uri="{FF2B5EF4-FFF2-40B4-BE49-F238E27FC236}">
                <a16:creationId xmlns:a16="http://schemas.microsoft.com/office/drawing/2014/main" id="{44F54F4E-787C-5621-BBA2-C7EF7A93F50C}"/>
              </a:ext>
            </a:extLst>
          </p:cNvPr>
          <p:cNvSpPr txBox="1"/>
          <p:nvPr/>
        </p:nvSpPr>
        <p:spPr>
          <a:xfrm>
            <a:off x="5570809"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145;p63">
            <a:extLst>
              <a:ext uri="{FF2B5EF4-FFF2-40B4-BE49-F238E27FC236}">
                <a16:creationId xmlns:a16="http://schemas.microsoft.com/office/drawing/2014/main" id="{FB1A8709-C099-897B-FD28-AB00DD328173}"/>
              </a:ext>
            </a:extLst>
          </p:cNvPr>
          <p:cNvSpPr txBox="1"/>
          <p:nvPr/>
        </p:nvSpPr>
        <p:spPr>
          <a:xfrm>
            <a:off x="152402"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146;p63">
            <a:extLst>
              <a:ext uri="{FF2B5EF4-FFF2-40B4-BE49-F238E27FC236}">
                <a16:creationId xmlns:a16="http://schemas.microsoft.com/office/drawing/2014/main" id="{52EF2B6B-E6C7-637E-6744-A22C0A945DE4}"/>
              </a:ext>
            </a:extLst>
          </p:cNvPr>
          <p:cNvSpPr txBox="1"/>
          <p:nvPr/>
        </p:nvSpPr>
        <p:spPr>
          <a:xfrm>
            <a:off x="1407849"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147;p63">
            <a:extLst>
              <a:ext uri="{FF2B5EF4-FFF2-40B4-BE49-F238E27FC236}">
                <a16:creationId xmlns:a16="http://schemas.microsoft.com/office/drawing/2014/main" id="{D41C6383-A578-0364-2FA2-BE3C0A7E0DB6}"/>
              </a:ext>
            </a:extLst>
          </p:cNvPr>
          <p:cNvSpPr txBox="1"/>
          <p:nvPr/>
        </p:nvSpPr>
        <p:spPr>
          <a:xfrm>
            <a:off x="3920497"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148;p63">
            <a:extLst>
              <a:ext uri="{FF2B5EF4-FFF2-40B4-BE49-F238E27FC236}">
                <a16:creationId xmlns:a16="http://schemas.microsoft.com/office/drawing/2014/main" id="{904559A3-2136-5211-84A9-A9206B27F644}"/>
              </a:ext>
            </a:extLst>
          </p:cNvPr>
          <p:cNvSpPr txBox="1"/>
          <p:nvPr/>
        </p:nvSpPr>
        <p:spPr>
          <a:xfrm>
            <a:off x="2663500" y="448261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149;p63">
            <a:extLst>
              <a:ext uri="{FF2B5EF4-FFF2-40B4-BE49-F238E27FC236}">
                <a16:creationId xmlns:a16="http://schemas.microsoft.com/office/drawing/2014/main" id="{C2E54CD9-DBC7-757E-EDC1-184CCAC74284}"/>
              </a:ext>
            </a:extLst>
          </p:cNvPr>
          <p:cNvSpPr txBox="1"/>
          <p:nvPr/>
        </p:nvSpPr>
        <p:spPr>
          <a:xfrm>
            <a:off x="5174610"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150;p63">
            <a:extLst>
              <a:ext uri="{FF2B5EF4-FFF2-40B4-BE49-F238E27FC236}">
                <a16:creationId xmlns:a16="http://schemas.microsoft.com/office/drawing/2014/main" id="{A5FD7C5A-02D4-382A-54CC-F202D1A8D5F5}"/>
              </a:ext>
            </a:extLst>
          </p:cNvPr>
          <p:cNvPicPr preferRelativeResize="0"/>
          <p:nvPr/>
        </p:nvPicPr>
        <p:blipFill>
          <a:blip r:embed="rId3">
            <a:alphaModFix/>
          </a:blip>
          <a:stretch>
            <a:fillRect/>
          </a:stretch>
        </p:blipFill>
        <p:spPr>
          <a:xfrm>
            <a:off x="407896" y="1516649"/>
            <a:ext cx="2256950" cy="2179875"/>
          </a:xfrm>
          <a:prstGeom prst="rect">
            <a:avLst/>
          </a:prstGeom>
          <a:noFill/>
          <a:ln>
            <a:noFill/>
          </a:ln>
        </p:spPr>
      </p:pic>
      <p:pic>
        <p:nvPicPr>
          <p:cNvPr id="15" name="Google Shape;2151;p63">
            <a:extLst>
              <a:ext uri="{FF2B5EF4-FFF2-40B4-BE49-F238E27FC236}">
                <a16:creationId xmlns:a16="http://schemas.microsoft.com/office/drawing/2014/main" id="{39604942-8D93-7B5D-039E-F28416A219F1}"/>
              </a:ext>
            </a:extLst>
          </p:cNvPr>
          <p:cNvPicPr preferRelativeResize="0"/>
          <p:nvPr/>
        </p:nvPicPr>
        <p:blipFill>
          <a:blip r:embed="rId4">
            <a:alphaModFix/>
          </a:blip>
          <a:stretch>
            <a:fillRect/>
          </a:stretch>
        </p:blipFill>
        <p:spPr>
          <a:xfrm>
            <a:off x="2848578" y="1516656"/>
            <a:ext cx="2144086" cy="2179875"/>
          </a:xfrm>
          <a:prstGeom prst="rect">
            <a:avLst/>
          </a:prstGeom>
          <a:noFill/>
          <a:ln>
            <a:noFill/>
          </a:ln>
        </p:spPr>
      </p:pic>
      <p:pic>
        <p:nvPicPr>
          <p:cNvPr id="16" name="Google Shape;2152;p63">
            <a:extLst>
              <a:ext uri="{FF2B5EF4-FFF2-40B4-BE49-F238E27FC236}">
                <a16:creationId xmlns:a16="http://schemas.microsoft.com/office/drawing/2014/main" id="{8C1F0FD1-CB1F-6C12-4B66-4C220F913EEA}"/>
              </a:ext>
            </a:extLst>
          </p:cNvPr>
          <p:cNvPicPr preferRelativeResize="0"/>
          <p:nvPr/>
        </p:nvPicPr>
        <p:blipFill>
          <a:blip r:embed="rId5">
            <a:alphaModFix/>
          </a:blip>
          <a:stretch>
            <a:fillRect/>
          </a:stretch>
        </p:blipFill>
        <p:spPr>
          <a:xfrm>
            <a:off x="5753137" y="1479670"/>
            <a:ext cx="2352675" cy="2705100"/>
          </a:xfrm>
          <a:prstGeom prst="rect">
            <a:avLst/>
          </a:prstGeom>
          <a:noFill/>
          <a:ln>
            <a:noFill/>
          </a:ln>
        </p:spPr>
      </p:pic>
    </p:spTree>
    <p:extLst>
      <p:ext uri="{BB962C8B-B14F-4D97-AF65-F5344CB8AC3E}">
        <p14:creationId xmlns:p14="http://schemas.microsoft.com/office/powerpoint/2010/main" val="90083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57;p64">
            <a:extLst>
              <a:ext uri="{FF2B5EF4-FFF2-40B4-BE49-F238E27FC236}">
                <a16:creationId xmlns:a16="http://schemas.microsoft.com/office/drawing/2014/main" id="{5B075665-4503-29B4-3D2E-8593F28F1204}"/>
              </a:ext>
            </a:extLst>
          </p:cNvPr>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Printing the Model</a:t>
            </a:r>
            <a:endParaRPr>
              <a:solidFill>
                <a:schemeClr val="tx1"/>
              </a:solidFill>
            </a:endParaRPr>
          </a:p>
        </p:txBody>
      </p:sp>
      <p:sp>
        <p:nvSpPr>
          <p:cNvPr id="3" name="Google Shape;2158;p64">
            <a:extLst>
              <a:ext uri="{FF2B5EF4-FFF2-40B4-BE49-F238E27FC236}">
                <a16:creationId xmlns:a16="http://schemas.microsoft.com/office/drawing/2014/main" id="{5A69518B-5F37-E72A-B110-1DB8C0EA05CD}"/>
              </a:ext>
            </a:extLst>
          </p:cNvPr>
          <p:cNvSpPr txBox="1">
            <a:spLocks noGrp="1"/>
          </p:cNvSpPr>
          <p:nvPr>
            <p:ph type="body" idx="1"/>
          </p:nvPr>
        </p:nvSpPr>
        <p:spPr>
          <a:xfrm>
            <a:off x="720000" y="1215752"/>
            <a:ext cx="3653125"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dirty="0">
                <a:solidFill>
                  <a:schemeClr val="tx1"/>
                </a:solidFill>
              </a:rPr>
              <a:t>I also printed a cover for it. Here they both are.</a:t>
            </a:r>
            <a:endParaRPr dirty="0">
              <a:solidFill>
                <a:schemeClr val="tx1"/>
              </a:solidFill>
            </a:endParaRPr>
          </a:p>
        </p:txBody>
      </p:sp>
      <p:sp>
        <p:nvSpPr>
          <p:cNvPr id="4" name="Google Shape;2159;p64">
            <a:extLst>
              <a:ext uri="{FF2B5EF4-FFF2-40B4-BE49-F238E27FC236}">
                <a16:creationId xmlns:a16="http://schemas.microsoft.com/office/drawing/2014/main" id="{3DB90478-A7F9-3411-111B-05D5DC044BEA}"/>
              </a:ext>
            </a:extLst>
          </p:cNvPr>
          <p:cNvSpPr txBox="1"/>
          <p:nvPr/>
        </p:nvSpPr>
        <p:spPr>
          <a:xfrm>
            <a:off x="926329"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2160;p64">
            <a:extLst>
              <a:ext uri="{FF2B5EF4-FFF2-40B4-BE49-F238E27FC236}">
                <a16:creationId xmlns:a16="http://schemas.microsoft.com/office/drawing/2014/main" id="{BA0AB055-495E-9383-93A6-B9DF5D340FFA}"/>
              </a:ext>
            </a:extLst>
          </p:cNvPr>
          <p:cNvSpPr txBox="1"/>
          <p:nvPr/>
        </p:nvSpPr>
        <p:spPr>
          <a:xfrm>
            <a:off x="2181780" y="435002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2161;p64">
            <a:extLst>
              <a:ext uri="{FF2B5EF4-FFF2-40B4-BE49-F238E27FC236}">
                <a16:creationId xmlns:a16="http://schemas.microsoft.com/office/drawing/2014/main" id="{1BA3E799-82FF-E5EF-5496-EF13A6A943DB}"/>
              </a:ext>
            </a:extLst>
          </p:cNvPr>
          <p:cNvSpPr txBox="1"/>
          <p:nvPr/>
        </p:nvSpPr>
        <p:spPr>
          <a:xfrm>
            <a:off x="3437430" y="435001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2162;p64">
            <a:extLst>
              <a:ext uri="{FF2B5EF4-FFF2-40B4-BE49-F238E27FC236}">
                <a16:creationId xmlns:a16="http://schemas.microsoft.com/office/drawing/2014/main" id="{50F9B0B3-A490-1711-D19E-3199C6A64D3F}"/>
              </a:ext>
            </a:extLst>
          </p:cNvPr>
          <p:cNvSpPr txBox="1"/>
          <p:nvPr/>
        </p:nvSpPr>
        <p:spPr>
          <a:xfrm>
            <a:off x="4694418"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2163;p64">
            <a:extLst>
              <a:ext uri="{FF2B5EF4-FFF2-40B4-BE49-F238E27FC236}">
                <a16:creationId xmlns:a16="http://schemas.microsoft.com/office/drawing/2014/main" id="{BA37C6EA-C738-4E1E-CAA9-F4312C54386E}"/>
              </a:ext>
            </a:extLst>
          </p:cNvPr>
          <p:cNvSpPr txBox="1"/>
          <p:nvPr/>
        </p:nvSpPr>
        <p:spPr>
          <a:xfrm>
            <a:off x="5948531" y="435002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2164;p64">
            <a:extLst>
              <a:ext uri="{FF2B5EF4-FFF2-40B4-BE49-F238E27FC236}">
                <a16:creationId xmlns:a16="http://schemas.microsoft.com/office/drawing/2014/main" id="{5B94039D-5172-F41C-F1E6-1F62B11B5C9E}"/>
              </a:ext>
            </a:extLst>
          </p:cNvPr>
          <p:cNvSpPr txBox="1"/>
          <p:nvPr/>
        </p:nvSpPr>
        <p:spPr>
          <a:xfrm>
            <a:off x="530124"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2165;p64">
            <a:extLst>
              <a:ext uri="{FF2B5EF4-FFF2-40B4-BE49-F238E27FC236}">
                <a16:creationId xmlns:a16="http://schemas.microsoft.com/office/drawing/2014/main" id="{F45A9000-2698-1993-F0C8-D33AA028DCC9}"/>
              </a:ext>
            </a:extLst>
          </p:cNvPr>
          <p:cNvSpPr txBox="1"/>
          <p:nvPr/>
        </p:nvSpPr>
        <p:spPr>
          <a:xfrm>
            <a:off x="1785571" y="467566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2166;p64">
            <a:extLst>
              <a:ext uri="{FF2B5EF4-FFF2-40B4-BE49-F238E27FC236}">
                <a16:creationId xmlns:a16="http://schemas.microsoft.com/office/drawing/2014/main" id="{729D3546-B987-CDFD-6C94-6FDE801E5F09}"/>
              </a:ext>
            </a:extLst>
          </p:cNvPr>
          <p:cNvSpPr txBox="1"/>
          <p:nvPr/>
        </p:nvSpPr>
        <p:spPr>
          <a:xfrm>
            <a:off x="4298219"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2167;p64">
            <a:extLst>
              <a:ext uri="{FF2B5EF4-FFF2-40B4-BE49-F238E27FC236}">
                <a16:creationId xmlns:a16="http://schemas.microsoft.com/office/drawing/2014/main" id="{1E86DED5-9153-C3C6-8089-C224EF4E5D8B}"/>
              </a:ext>
            </a:extLst>
          </p:cNvPr>
          <p:cNvSpPr txBox="1"/>
          <p:nvPr/>
        </p:nvSpPr>
        <p:spPr>
          <a:xfrm>
            <a:off x="3041222" y="467565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2168;p64">
            <a:extLst>
              <a:ext uri="{FF2B5EF4-FFF2-40B4-BE49-F238E27FC236}">
                <a16:creationId xmlns:a16="http://schemas.microsoft.com/office/drawing/2014/main" id="{8168F4CD-15CF-7394-E78E-7D014D7E3F38}"/>
              </a:ext>
            </a:extLst>
          </p:cNvPr>
          <p:cNvSpPr txBox="1"/>
          <p:nvPr/>
        </p:nvSpPr>
        <p:spPr>
          <a:xfrm>
            <a:off x="5552332" y="468236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2169;p64">
            <a:extLst>
              <a:ext uri="{FF2B5EF4-FFF2-40B4-BE49-F238E27FC236}">
                <a16:creationId xmlns:a16="http://schemas.microsoft.com/office/drawing/2014/main" id="{E9B5844D-23DB-D021-A7B8-81FCF740720C}"/>
              </a:ext>
            </a:extLst>
          </p:cNvPr>
          <p:cNvPicPr preferRelativeResize="0"/>
          <p:nvPr/>
        </p:nvPicPr>
        <p:blipFill>
          <a:blip r:embed="rId3">
            <a:alphaModFix/>
          </a:blip>
          <a:stretch>
            <a:fillRect/>
          </a:stretch>
        </p:blipFill>
        <p:spPr>
          <a:xfrm>
            <a:off x="4354262" y="1382925"/>
            <a:ext cx="3653125" cy="2739852"/>
          </a:xfrm>
          <a:prstGeom prst="rect">
            <a:avLst/>
          </a:prstGeom>
          <a:noFill/>
          <a:ln>
            <a:noFill/>
          </a:ln>
        </p:spPr>
      </p:pic>
    </p:spTree>
    <p:extLst>
      <p:ext uri="{BB962C8B-B14F-4D97-AF65-F5344CB8AC3E}">
        <p14:creationId xmlns:p14="http://schemas.microsoft.com/office/powerpoint/2010/main" val="28103490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74;p65">
            <a:extLst>
              <a:ext uri="{FF2B5EF4-FFF2-40B4-BE49-F238E27FC236}">
                <a16:creationId xmlns:a16="http://schemas.microsoft.com/office/drawing/2014/main" id="{32EDA675-BBC5-B02A-0973-1A48BED7AF6F}"/>
              </a:ext>
            </a:extLst>
          </p:cNvPr>
          <p:cNvSpPr txBox="1">
            <a:spLocks noGrp="1"/>
          </p:cNvSpPr>
          <p:nvPr>
            <p:ph type="title"/>
          </p:nvPr>
        </p:nvSpPr>
        <p:spPr>
          <a:xfrm>
            <a:off x="3763625" y="2029475"/>
            <a:ext cx="4459500" cy="1618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900">
                <a:solidFill>
                  <a:schemeClr val="tx1"/>
                </a:solidFill>
              </a:rPr>
              <a:t>Your 1st 3D Print</a:t>
            </a:r>
            <a:endParaRPr sz="4900">
              <a:solidFill>
                <a:schemeClr val="tx1"/>
              </a:solidFill>
            </a:endParaRPr>
          </a:p>
        </p:txBody>
      </p:sp>
      <p:sp>
        <p:nvSpPr>
          <p:cNvPr id="3" name="Google Shape;2175;p65">
            <a:extLst>
              <a:ext uri="{FF2B5EF4-FFF2-40B4-BE49-F238E27FC236}">
                <a16:creationId xmlns:a16="http://schemas.microsoft.com/office/drawing/2014/main" id="{893DEE80-5324-D5B2-1FD0-8D52DFE9BFC8}"/>
              </a:ext>
            </a:extLst>
          </p:cNvPr>
          <p:cNvSpPr txBox="1">
            <a:spLocks/>
          </p:cNvSpPr>
          <p:nvPr/>
        </p:nvSpPr>
        <p:spPr>
          <a:xfrm>
            <a:off x="6388925" y="757175"/>
            <a:ext cx="1834200" cy="127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9400">
                <a:solidFill>
                  <a:schemeClr val="tx1"/>
                </a:solidFill>
              </a:rPr>
              <a:t>05</a:t>
            </a:r>
          </a:p>
        </p:txBody>
      </p:sp>
      <p:sp>
        <p:nvSpPr>
          <p:cNvPr id="4" name="Google Shape;2176;p65">
            <a:extLst>
              <a:ext uri="{FF2B5EF4-FFF2-40B4-BE49-F238E27FC236}">
                <a16:creationId xmlns:a16="http://schemas.microsoft.com/office/drawing/2014/main" id="{4F2B0E43-36A0-3AAF-D7F8-081F981473A9}"/>
              </a:ext>
            </a:extLst>
          </p:cNvPr>
          <p:cNvSpPr txBox="1">
            <a:spLocks/>
          </p:cNvSpPr>
          <p:nvPr/>
        </p:nvSpPr>
        <p:spPr>
          <a:xfrm>
            <a:off x="3789275" y="3647975"/>
            <a:ext cx="4408200" cy="5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r">
              <a:spcAft>
                <a:spcPts val="1600"/>
              </a:spcAft>
              <a:buFont typeface="Arial"/>
              <a:buNone/>
            </a:pPr>
            <a:r>
              <a:rPr lang="en-US">
                <a:solidFill>
                  <a:schemeClr val="tx1"/>
                </a:solidFill>
              </a:rPr>
              <a:t>Finally!</a:t>
            </a:r>
          </a:p>
        </p:txBody>
      </p:sp>
      <p:sp>
        <p:nvSpPr>
          <p:cNvPr id="5" name="Google Shape;2177;p65">
            <a:extLst>
              <a:ext uri="{FF2B5EF4-FFF2-40B4-BE49-F238E27FC236}">
                <a16:creationId xmlns:a16="http://schemas.microsoft.com/office/drawing/2014/main" id="{E57D7825-DDA4-23DD-C34D-E1E455BA69E8}"/>
              </a:ext>
            </a:extLst>
          </p:cNvPr>
          <p:cNvSpPr/>
          <p:nvPr/>
        </p:nvSpPr>
        <p:spPr>
          <a:xfrm>
            <a:off x="741775" y="3447200"/>
            <a:ext cx="1291046" cy="1182608"/>
          </a:xfrm>
          <a:custGeom>
            <a:avLst/>
            <a:gdLst/>
            <a:ahLst/>
            <a:cxnLst/>
            <a:rect l="l" t="t" r="r" b="b"/>
            <a:pathLst>
              <a:path w="26669" h="24429" extrusionOk="0">
                <a:moveTo>
                  <a:pt x="10081" y="1"/>
                </a:moveTo>
                <a:lnTo>
                  <a:pt x="10081" y="1"/>
                </a:lnTo>
                <a:cubicBezTo>
                  <a:pt x="9005" y="381"/>
                  <a:pt x="7965" y="911"/>
                  <a:pt x="6992" y="1607"/>
                </a:cubicBezTo>
                <a:cubicBezTo>
                  <a:pt x="1329" y="5628"/>
                  <a:pt x="1" y="13474"/>
                  <a:pt x="4016" y="19131"/>
                </a:cubicBezTo>
                <a:cubicBezTo>
                  <a:pt x="6469" y="22585"/>
                  <a:pt x="10345" y="24429"/>
                  <a:pt x="14280" y="24429"/>
                </a:cubicBezTo>
                <a:cubicBezTo>
                  <a:pt x="16796" y="24429"/>
                  <a:pt x="19337" y="23675"/>
                  <a:pt x="21546" y="22107"/>
                </a:cubicBezTo>
                <a:cubicBezTo>
                  <a:pt x="24394" y="20084"/>
                  <a:pt x="26144" y="17098"/>
                  <a:pt x="26669" y="13901"/>
                </a:cubicBezTo>
                <a:lnTo>
                  <a:pt x="26669" y="13901"/>
                </a:lnTo>
                <a:cubicBezTo>
                  <a:pt x="25901" y="15254"/>
                  <a:pt x="24836" y="16454"/>
                  <a:pt x="23487" y="17411"/>
                </a:cubicBezTo>
                <a:cubicBezTo>
                  <a:pt x="21555" y="18783"/>
                  <a:pt x="19332" y="19443"/>
                  <a:pt x="17130" y="19443"/>
                </a:cubicBezTo>
                <a:cubicBezTo>
                  <a:pt x="13689" y="19443"/>
                  <a:pt x="10300" y="17832"/>
                  <a:pt x="8156" y="14812"/>
                </a:cubicBezTo>
                <a:cubicBezTo>
                  <a:pt x="4799" y="10090"/>
                  <a:pt x="5699" y="3634"/>
                  <a:pt x="10081" y="1"/>
                </a:cubicBezTo>
                <a:close/>
              </a:path>
            </a:pathLst>
          </a:custGeom>
          <a:solidFill>
            <a:srgbClr val="FFF3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Tree>
    <p:extLst>
      <p:ext uri="{BB962C8B-B14F-4D97-AF65-F5344CB8AC3E}">
        <p14:creationId xmlns:p14="http://schemas.microsoft.com/office/powerpoint/2010/main" val="2097351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2182;p66">
            <a:extLst>
              <a:ext uri="{FF2B5EF4-FFF2-40B4-BE49-F238E27FC236}">
                <a16:creationId xmlns:a16="http://schemas.microsoft.com/office/drawing/2014/main" id="{2B7DBD09-2D12-AFA4-F08F-D215023F1A50}"/>
              </a:ext>
            </a:extLst>
          </p:cNvPr>
          <p:cNvSpPr txBox="1">
            <a:spLocks noGrp="1"/>
          </p:cNvSpPr>
          <p:nvPr>
            <p:ph type="title"/>
          </p:nvPr>
        </p:nvSpPr>
        <p:spPr>
          <a:xfrm>
            <a:off x="342278" y="197252"/>
            <a:ext cx="7704000" cy="572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a:solidFill>
                  <a:schemeClr val="tx1"/>
                </a:solidFill>
              </a:rPr>
              <a:t>Your Problem</a:t>
            </a:r>
            <a:endParaRPr>
              <a:solidFill>
                <a:schemeClr val="tx1"/>
              </a:solidFill>
            </a:endParaRPr>
          </a:p>
        </p:txBody>
      </p:sp>
      <p:sp>
        <p:nvSpPr>
          <p:cNvPr id="3" name="Google Shape;2183;p66">
            <a:extLst>
              <a:ext uri="{FF2B5EF4-FFF2-40B4-BE49-F238E27FC236}">
                <a16:creationId xmlns:a16="http://schemas.microsoft.com/office/drawing/2014/main" id="{0C30DA17-A803-E411-6FDA-EEC8BC435A17}"/>
              </a:ext>
            </a:extLst>
          </p:cNvPr>
          <p:cNvSpPr txBox="1">
            <a:spLocks noGrp="1"/>
          </p:cNvSpPr>
          <p:nvPr>
            <p:ph type="body" idx="1"/>
          </p:nvPr>
        </p:nvSpPr>
        <p:spPr>
          <a:xfrm>
            <a:off x="342278" y="967979"/>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dirty="0">
                <a:solidFill>
                  <a:schemeClr val="tx1"/>
                </a:solidFill>
              </a:rPr>
              <a:t>Giving you a problem makes the rest easy, so here’s your problem: you want to hang a mass from a string. While you can use the hook part of the mass, that might not be a good idea because it would be unstable since the hook is tiny and it might apply too much force in one area. </a:t>
            </a:r>
            <a:r>
              <a:rPr lang="en" b="1" dirty="0">
                <a:solidFill>
                  <a:schemeClr val="tx1"/>
                </a:solidFill>
              </a:rPr>
              <a:t>You will be fancy and 3D print a hook to hang the mass from the string</a:t>
            </a:r>
            <a:r>
              <a:rPr lang="en" dirty="0">
                <a:solidFill>
                  <a:schemeClr val="tx1"/>
                </a:solidFill>
              </a:rPr>
              <a:t>.</a:t>
            </a:r>
            <a:endParaRPr dirty="0">
              <a:solidFill>
                <a:schemeClr val="tx1"/>
              </a:solidFill>
            </a:endParaRPr>
          </a:p>
        </p:txBody>
      </p:sp>
      <p:grpSp>
        <p:nvGrpSpPr>
          <p:cNvPr id="4" name="Google Shape;2184;p66">
            <a:extLst>
              <a:ext uri="{FF2B5EF4-FFF2-40B4-BE49-F238E27FC236}">
                <a16:creationId xmlns:a16="http://schemas.microsoft.com/office/drawing/2014/main" id="{A218CA63-5668-725C-EB6A-7659FD6C5782}"/>
              </a:ext>
            </a:extLst>
          </p:cNvPr>
          <p:cNvGrpSpPr/>
          <p:nvPr/>
        </p:nvGrpSpPr>
        <p:grpSpPr>
          <a:xfrm>
            <a:off x="7444985" y="3229540"/>
            <a:ext cx="808594" cy="1378522"/>
            <a:chOff x="7836857" y="3364113"/>
            <a:chExt cx="808594" cy="1378522"/>
          </a:xfrm>
        </p:grpSpPr>
        <p:sp>
          <p:nvSpPr>
            <p:cNvPr id="5" name="Google Shape;2185;p66">
              <a:extLst>
                <a:ext uri="{FF2B5EF4-FFF2-40B4-BE49-F238E27FC236}">
                  <a16:creationId xmlns:a16="http://schemas.microsoft.com/office/drawing/2014/main" id="{D015446A-0BBD-C7A0-1C32-670372000792}"/>
                </a:ext>
              </a:extLst>
            </p:cNvPr>
            <p:cNvSpPr/>
            <p:nvPr/>
          </p:nvSpPr>
          <p:spPr>
            <a:xfrm>
              <a:off x="8339858" y="3481553"/>
              <a:ext cx="297689" cy="764457"/>
            </a:xfrm>
            <a:custGeom>
              <a:avLst/>
              <a:gdLst/>
              <a:ahLst/>
              <a:cxnLst/>
              <a:rect l="l" t="t" r="r" b="b"/>
              <a:pathLst>
                <a:path w="7569" h="19437" extrusionOk="0">
                  <a:moveTo>
                    <a:pt x="0" y="0"/>
                  </a:moveTo>
                  <a:lnTo>
                    <a:pt x="273" y="19436"/>
                  </a:lnTo>
                  <a:cubicBezTo>
                    <a:pt x="4486" y="18231"/>
                    <a:pt x="7568" y="14349"/>
                    <a:pt x="7568" y="9751"/>
                  </a:cubicBezTo>
                  <a:cubicBezTo>
                    <a:pt x="7568" y="5056"/>
                    <a:pt x="4351" y="1112"/>
                    <a:pt x="0" y="0"/>
                  </a:cubicBezTo>
                  <a:close/>
                </a:path>
              </a:pathLst>
            </a:custGeom>
            <a:solidFill>
              <a:srgbClr val="856C8B"/>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6" name="Google Shape;2186;p66">
              <a:extLst>
                <a:ext uri="{FF2B5EF4-FFF2-40B4-BE49-F238E27FC236}">
                  <a16:creationId xmlns:a16="http://schemas.microsoft.com/office/drawing/2014/main" id="{D08F28C3-6425-7FDE-6A8B-06822E5E5DF8}"/>
                </a:ext>
              </a:extLst>
            </p:cNvPr>
            <p:cNvSpPr/>
            <p:nvPr/>
          </p:nvSpPr>
          <p:spPr>
            <a:xfrm>
              <a:off x="8330969" y="3473451"/>
              <a:ext cx="314483" cy="780622"/>
            </a:xfrm>
            <a:custGeom>
              <a:avLst/>
              <a:gdLst/>
              <a:ahLst/>
              <a:cxnLst/>
              <a:rect l="l" t="t" r="r" b="b"/>
              <a:pathLst>
                <a:path w="7996" h="19848" extrusionOk="0">
                  <a:moveTo>
                    <a:pt x="227" y="0"/>
                  </a:moveTo>
                  <a:cubicBezTo>
                    <a:pt x="134" y="0"/>
                    <a:pt x="52" y="59"/>
                    <a:pt x="26" y="155"/>
                  </a:cubicBezTo>
                  <a:cubicBezTo>
                    <a:pt x="0" y="263"/>
                    <a:pt x="67" y="377"/>
                    <a:pt x="176" y="403"/>
                  </a:cubicBezTo>
                  <a:cubicBezTo>
                    <a:pt x="4541" y="1520"/>
                    <a:pt x="7589" y="5452"/>
                    <a:pt x="7589" y="9957"/>
                  </a:cubicBezTo>
                  <a:cubicBezTo>
                    <a:pt x="7589" y="14339"/>
                    <a:pt x="4650" y="18241"/>
                    <a:pt x="443" y="19446"/>
                  </a:cubicBezTo>
                  <a:cubicBezTo>
                    <a:pt x="330" y="19476"/>
                    <a:pt x="268" y="19590"/>
                    <a:pt x="299" y="19698"/>
                  </a:cubicBezTo>
                  <a:cubicBezTo>
                    <a:pt x="325" y="19790"/>
                    <a:pt x="407" y="19847"/>
                    <a:pt x="499" y="19847"/>
                  </a:cubicBezTo>
                  <a:cubicBezTo>
                    <a:pt x="516" y="19847"/>
                    <a:pt x="535" y="19847"/>
                    <a:pt x="556" y="19842"/>
                  </a:cubicBezTo>
                  <a:cubicBezTo>
                    <a:pt x="4938" y="18586"/>
                    <a:pt x="7996" y="14524"/>
                    <a:pt x="7996" y="9957"/>
                  </a:cubicBezTo>
                  <a:cubicBezTo>
                    <a:pt x="7996" y="5262"/>
                    <a:pt x="4824" y="1170"/>
                    <a:pt x="278" y="6"/>
                  </a:cubicBezTo>
                  <a:cubicBezTo>
                    <a:pt x="261" y="2"/>
                    <a:pt x="244" y="0"/>
                    <a:pt x="227"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7" name="Google Shape;2187;p66">
              <a:extLst>
                <a:ext uri="{FF2B5EF4-FFF2-40B4-BE49-F238E27FC236}">
                  <a16:creationId xmlns:a16="http://schemas.microsoft.com/office/drawing/2014/main" id="{ED3DDBB2-F345-AA07-AC0F-51C4886BF2F6}"/>
                </a:ext>
              </a:extLst>
            </p:cNvPr>
            <p:cNvSpPr/>
            <p:nvPr/>
          </p:nvSpPr>
          <p:spPr>
            <a:xfrm>
              <a:off x="7844999" y="3487609"/>
              <a:ext cx="286952" cy="758400"/>
            </a:xfrm>
            <a:custGeom>
              <a:avLst/>
              <a:gdLst/>
              <a:ahLst/>
              <a:cxnLst/>
              <a:rect l="l" t="t" r="r" b="b"/>
              <a:pathLst>
                <a:path w="7296" h="19283" extrusionOk="0">
                  <a:moveTo>
                    <a:pt x="7017" y="1"/>
                  </a:moveTo>
                  <a:cubicBezTo>
                    <a:pt x="2951" y="1293"/>
                    <a:pt x="0" y="5097"/>
                    <a:pt x="0" y="9597"/>
                  </a:cubicBezTo>
                  <a:cubicBezTo>
                    <a:pt x="0" y="14195"/>
                    <a:pt x="3079" y="18077"/>
                    <a:pt x="7295" y="19282"/>
                  </a:cubicBezTo>
                  <a:lnTo>
                    <a:pt x="7017" y="1"/>
                  </a:lnTo>
                  <a:close/>
                </a:path>
              </a:pathLst>
            </a:custGeom>
            <a:solidFill>
              <a:srgbClr val="856C8B"/>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8" name="Google Shape;2188;p66">
              <a:extLst>
                <a:ext uri="{FF2B5EF4-FFF2-40B4-BE49-F238E27FC236}">
                  <a16:creationId xmlns:a16="http://schemas.microsoft.com/office/drawing/2014/main" id="{85466805-9BD9-5737-4EEC-ADF1CBC9EB05}"/>
                </a:ext>
              </a:extLst>
            </p:cNvPr>
            <p:cNvSpPr/>
            <p:nvPr/>
          </p:nvSpPr>
          <p:spPr>
            <a:xfrm>
              <a:off x="7836857" y="3479547"/>
              <a:ext cx="304021" cy="774526"/>
            </a:xfrm>
            <a:custGeom>
              <a:avLst/>
              <a:gdLst/>
              <a:ahLst/>
              <a:cxnLst/>
              <a:rect l="l" t="t" r="r" b="b"/>
              <a:pathLst>
                <a:path w="7730" h="19693" extrusionOk="0">
                  <a:moveTo>
                    <a:pt x="7226" y="0"/>
                  </a:moveTo>
                  <a:cubicBezTo>
                    <a:pt x="7205" y="0"/>
                    <a:pt x="7184" y="3"/>
                    <a:pt x="7162" y="10"/>
                  </a:cubicBezTo>
                  <a:cubicBezTo>
                    <a:pt x="2880" y="1370"/>
                    <a:pt x="1" y="5302"/>
                    <a:pt x="1" y="9802"/>
                  </a:cubicBezTo>
                  <a:cubicBezTo>
                    <a:pt x="1" y="14369"/>
                    <a:pt x="3059" y="18431"/>
                    <a:pt x="7445" y="19687"/>
                  </a:cubicBezTo>
                  <a:cubicBezTo>
                    <a:pt x="7461" y="19692"/>
                    <a:pt x="7482" y="19692"/>
                    <a:pt x="7502" y="19692"/>
                  </a:cubicBezTo>
                  <a:cubicBezTo>
                    <a:pt x="7590" y="19692"/>
                    <a:pt x="7673" y="19635"/>
                    <a:pt x="7699" y="19543"/>
                  </a:cubicBezTo>
                  <a:cubicBezTo>
                    <a:pt x="7730" y="19435"/>
                    <a:pt x="7668" y="19321"/>
                    <a:pt x="7559" y="19291"/>
                  </a:cubicBezTo>
                  <a:cubicBezTo>
                    <a:pt x="3353" y="18086"/>
                    <a:pt x="414" y="14184"/>
                    <a:pt x="414" y="9802"/>
                  </a:cubicBezTo>
                  <a:cubicBezTo>
                    <a:pt x="414" y="5483"/>
                    <a:pt x="3178" y="1704"/>
                    <a:pt x="7286" y="402"/>
                  </a:cubicBezTo>
                  <a:cubicBezTo>
                    <a:pt x="7395" y="366"/>
                    <a:pt x="7457" y="253"/>
                    <a:pt x="7421" y="144"/>
                  </a:cubicBezTo>
                  <a:cubicBezTo>
                    <a:pt x="7396" y="57"/>
                    <a:pt x="7314" y="0"/>
                    <a:pt x="7226"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9" name="Google Shape;2189;p66">
              <a:extLst>
                <a:ext uri="{FF2B5EF4-FFF2-40B4-BE49-F238E27FC236}">
                  <a16:creationId xmlns:a16="http://schemas.microsoft.com/office/drawing/2014/main" id="{120C40AA-BA0D-CFA9-4CF8-531E5AFAF054}"/>
                </a:ext>
              </a:extLst>
            </p:cNvPr>
            <p:cNvSpPr/>
            <p:nvPr/>
          </p:nvSpPr>
          <p:spPr>
            <a:xfrm>
              <a:off x="7897426" y="3521237"/>
              <a:ext cx="687882" cy="687882"/>
            </a:xfrm>
            <a:custGeom>
              <a:avLst/>
              <a:gdLst/>
              <a:ahLst/>
              <a:cxnLst/>
              <a:rect l="l" t="t" r="r" b="b"/>
              <a:pathLst>
                <a:path w="17490" h="17490" extrusionOk="0">
                  <a:moveTo>
                    <a:pt x="8742" y="1"/>
                  </a:moveTo>
                  <a:cubicBezTo>
                    <a:pt x="3914" y="1"/>
                    <a:pt x="1" y="3914"/>
                    <a:pt x="1" y="8742"/>
                  </a:cubicBezTo>
                  <a:cubicBezTo>
                    <a:pt x="1" y="13577"/>
                    <a:pt x="3914" y="17489"/>
                    <a:pt x="8742" y="17489"/>
                  </a:cubicBezTo>
                  <a:cubicBezTo>
                    <a:pt x="13572" y="17489"/>
                    <a:pt x="17489" y="13577"/>
                    <a:pt x="17489" y="8742"/>
                  </a:cubicBezTo>
                  <a:cubicBezTo>
                    <a:pt x="17489" y="3914"/>
                    <a:pt x="13572" y="1"/>
                    <a:pt x="8742" y="1"/>
                  </a:cubicBezTo>
                  <a:close/>
                </a:path>
              </a:pathLst>
            </a:custGeom>
            <a:solidFill>
              <a:srgbClr val="FFF3C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0" name="Google Shape;2190;p66">
              <a:extLst>
                <a:ext uri="{FF2B5EF4-FFF2-40B4-BE49-F238E27FC236}">
                  <a16:creationId xmlns:a16="http://schemas.microsoft.com/office/drawing/2014/main" id="{C302B78F-A311-B45E-F13C-9726087B073E}"/>
                </a:ext>
              </a:extLst>
            </p:cNvPr>
            <p:cNvSpPr/>
            <p:nvPr/>
          </p:nvSpPr>
          <p:spPr>
            <a:xfrm>
              <a:off x="7889364" y="3513135"/>
              <a:ext cx="703850" cy="704086"/>
            </a:xfrm>
            <a:custGeom>
              <a:avLst/>
              <a:gdLst/>
              <a:ahLst/>
              <a:cxnLst/>
              <a:rect l="l" t="t" r="r" b="b"/>
              <a:pathLst>
                <a:path w="17896" h="17902" extrusionOk="0">
                  <a:moveTo>
                    <a:pt x="8947" y="413"/>
                  </a:moveTo>
                  <a:cubicBezTo>
                    <a:pt x="13654" y="413"/>
                    <a:pt x="17489" y="4243"/>
                    <a:pt x="17489" y="8948"/>
                  </a:cubicBezTo>
                  <a:cubicBezTo>
                    <a:pt x="17489" y="13660"/>
                    <a:pt x="13654" y="17490"/>
                    <a:pt x="8947" y="17490"/>
                  </a:cubicBezTo>
                  <a:cubicBezTo>
                    <a:pt x="4237" y="17490"/>
                    <a:pt x="412" y="13660"/>
                    <a:pt x="412" y="8948"/>
                  </a:cubicBezTo>
                  <a:cubicBezTo>
                    <a:pt x="412" y="4243"/>
                    <a:pt x="4237" y="413"/>
                    <a:pt x="8947" y="413"/>
                  </a:cubicBezTo>
                  <a:close/>
                  <a:moveTo>
                    <a:pt x="8947" y="0"/>
                  </a:moveTo>
                  <a:cubicBezTo>
                    <a:pt x="4010" y="0"/>
                    <a:pt x="0" y="4016"/>
                    <a:pt x="0" y="8948"/>
                  </a:cubicBezTo>
                  <a:cubicBezTo>
                    <a:pt x="0" y="13886"/>
                    <a:pt x="4010" y="17902"/>
                    <a:pt x="8947" y="17902"/>
                  </a:cubicBezTo>
                  <a:cubicBezTo>
                    <a:pt x="13880" y="17902"/>
                    <a:pt x="17896" y="13886"/>
                    <a:pt x="17896" y="8948"/>
                  </a:cubicBezTo>
                  <a:cubicBezTo>
                    <a:pt x="17896" y="4016"/>
                    <a:pt x="13880" y="0"/>
                    <a:pt x="89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1" name="Google Shape;2191;p66">
              <a:extLst>
                <a:ext uri="{FF2B5EF4-FFF2-40B4-BE49-F238E27FC236}">
                  <a16:creationId xmlns:a16="http://schemas.microsoft.com/office/drawing/2014/main" id="{EFA09DEB-B55C-78E4-9233-029AEB7DFE39}"/>
                </a:ext>
              </a:extLst>
            </p:cNvPr>
            <p:cNvSpPr/>
            <p:nvPr/>
          </p:nvSpPr>
          <p:spPr>
            <a:xfrm>
              <a:off x="8153391" y="3788132"/>
              <a:ext cx="166681" cy="166681"/>
            </a:xfrm>
            <a:custGeom>
              <a:avLst/>
              <a:gdLst/>
              <a:ahLst/>
              <a:cxnLst/>
              <a:rect l="l" t="t" r="r" b="b"/>
              <a:pathLst>
                <a:path w="4238" h="4238" extrusionOk="0">
                  <a:moveTo>
                    <a:pt x="2116" y="0"/>
                  </a:moveTo>
                  <a:cubicBezTo>
                    <a:pt x="1246" y="0"/>
                    <a:pt x="495" y="526"/>
                    <a:pt x="176" y="1282"/>
                  </a:cubicBezTo>
                  <a:cubicBezTo>
                    <a:pt x="62" y="1540"/>
                    <a:pt x="0" y="1823"/>
                    <a:pt x="0" y="2116"/>
                  </a:cubicBezTo>
                  <a:cubicBezTo>
                    <a:pt x="0" y="3244"/>
                    <a:pt x="880" y="4166"/>
                    <a:pt x="1987" y="4232"/>
                  </a:cubicBezTo>
                  <a:cubicBezTo>
                    <a:pt x="2034" y="4237"/>
                    <a:pt x="2075" y="4237"/>
                    <a:pt x="2116" y="4237"/>
                  </a:cubicBezTo>
                  <a:cubicBezTo>
                    <a:pt x="3290" y="4237"/>
                    <a:pt x="4237" y="3290"/>
                    <a:pt x="4237" y="2116"/>
                  </a:cubicBezTo>
                  <a:cubicBezTo>
                    <a:pt x="4237" y="1956"/>
                    <a:pt x="4222" y="1797"/>
                    <a:pt x="4185" y="1648"/>
                  </a:cubicBezTo>
                  <a:cubicBezTo>
                    <a:pt x="4006" y="849"/>
                    <a:pt x="3377" y="227"/>
                    <a:pt x="2574" y="51"/>
                  </a:cubicBezTo>
                  <a:cubicBezTo>
                    <a:pt x="2425" y="15"/>
                    <a:pt x="2276" y="0"/>
                    <a:pt x="211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2" name="Google Shape;2192;p66">
              <a:extLst>
                <a:ext uri="{FF2B5EF4-FFF2-40B4-BE49-F238E27FC236}">
                  <a16:creationId xmlns:a16="http://schemas.microsoft.com/office/drawing/2014/main" id="{B5744CBE-7340-F7A2-14D1-8EA924EC0CEE}"/>
                </a:ext>
              </a:extLst>
            </p:cNvPr>
            <p:cNvSpPr/>
            <p:nvPr/>
          </p:nvSpPr>
          <p:spPr>
            <a:xfrm>
              <a:off x="8145289" y="3780030"/>
              <a:ext cx="182885" cy="182885"/>
            </a:xfrm>
            <a:custGeom>
              <a:avLst/>
              <a:gdLst/>
              <a:ahLst/>
              <a:cxnLst/>
              <a:rect l="l" t="t" r="r" b="b"/>
              <a:pathLst>
                <a:path w="4650" h="4650" extrusionOk="0">
                  <a:moveTo>
                    <a:pt x="2322" y="412"/>
                  </a:moveTo>
                  <a:cubicBezTo>
                    <a:pt x="2471" y="412"/>
                    <a:pt x="2606" y="428"/>
                    <a:pt x="2739" y="459"/>
                  </a:cubicBezTo>
                  <a:cubicBezTo>
                    <a:pt x="3460" y="618"/>
                    <a:pt x="4027" y="1179"/>
                    <a:pt x="4191" y="1900"/>
                  </a:cubicBezTo>
                  <a:lnTo>
                    <a:pt x="4191" y="1905"/>
                  </a:lnTo>
                  <a:cubicBezTo>
                    <a:pt x="4222" y="2029"/>
                    <a:pt x="4243" y="2172"/>
                    <a:pt x="4243" y="2322"/>
                  </a:cubicBezTo>
                  <a:cubicBezTo>
                    <a:pt x="4243" y="3383"/>
                    <a:pt x="3383" y="4237"/>
                    <a:pt x="2322" y="4237"/>
                  </a:cubicBezTo>
                  <a:cubicBezTo>
                    <a:pt x="2309" y="4239"/>
                    <a:pt x="2296" y="4240"/>
                    <a:pt x="2282" y="4240"/>
                  </a:cubicBezTo>
                  <a:cubicBezTo>
                    <a:pt x="2261" y="4240"/>
                    <a:pt x="2237" y="4238"/>
                    <a:pt x="2204" y="4232"/>
                  </a:cubicBezTo>
                  <a:cubicBezTo>
                    <a:pt x="1200" y="4170"/>
                    <a:pt x="413" y="3336"/>
                    <a:pt x="413" y="2322"/>
                  </a:cubicBezTo>
                  <a:cubicBezTo>
                    <a:pt x="413" y="2060"/>
                    <a:pt x="463" y="1808"/>
                    <a:pt x="567" y="1571"/>
                  </a:cubicBezTo>
                  <a:cubicBezTo>
                    <a:pt x="865" y="865"/>
                    <a:pt x="1556" y="412"/>
                    <a:pt x="2322" y="412"/>
                  </a:cubicBezTo>
                  <a:close/>
                  <a:moveTo>
                    <a:pt x="2322" y="0"/>
                  </a:moveTo>
                  <a:cubicBezTo>
                    <a:pt x="1390" y="0"/>
                    <a:pt x="551" y="551"/>
                    <a:pt x="190" y="1406"/>
                  </a:cubicBezTo>
                  <a:cubicBezTo>
                    <a:pt x="62" y="1694"/>
                    <a:pt x="0" y="2003"/>
                    <a:pt x="0" y="2322"/>
                  </a:cubicBezTo>
                  <a:cubicBezTo>
                    <a:pt x="0" y="3552"/>
                    <a:pt x="958" y="4572"/>
                    <a:pt x="2157" y="4639"/>
                  </a:cubicBezTo>
                  <a:cubicBezTo>
                    <a:pt x="2214" y="4650"/>
                    <a:pt x="2266" y="4650"/>
                    <a:pt x="2322" y="4650"/>
                  </a:cubicBezTo>
                  <a:cubicBezTo>
                    <a:pt x="3609" y="4650"/>
                    <a:pt x="4650" y="3609"/>
                    <a:pt x="4650" y="2322"/>
                  </a:cubicBezTo>
                  <a:cubicBezTo>
                    <a:pt x="4650" y="2136"/>
                    <a:pt x="4634" y="1967"/>
                    <a:pt x="4593" y="1808"/>
                  </a:cubicBezTo>
                  <a:cubicBezTo>
                    <a:pt x="4391" y="932"/>
                    <a:pt x="3697" y="247"/>
                    <a:pt x="2832" y="62"/>
                  </a:cubicBezTo>
                  <a:cubicBezTo>
                    <a:pt x="2673" y="21"/>
                    <a:pt x="2502" y="0"/>
                    <a:pt x="2322"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3" name="Google Shape;2193;p66">
              <a:extLst>
                <a:ext uri="{FF2B5EF4-FFF2-40B4-BE49-F238E27FC236}">
                  <a16:creationId xmlns:a16="http://schemas.microsoft.com/office/drawing/2014/main" id="{63C6DA56-483F-49C0-307C-2417EFAAE414}"/>
                </a:ext>
              </a:extLst>
            </p:cNvPr>
            <p:cNvSpPr/>
            <p:nvPr/>
          </p:nvSpPr>
          <p:spPr>
            <a:xfrm>
              <a:off x="8016481" y="3703847"/>
              <a:ext cx="427871" cy="362111"/>
            </a:xfrm>
            <a:custGeom>
              <a:avLst/>
              <a:gdLst/>
              <a:ahLst/>
              <a:cxnLst/>
              <a:rect l="l" t="t" r="r" b="b"/>
              <a:pathLst>
                <a:path w="10879" h="9207" extrusionOk="0">
                  <a:moveTo>
                    <a:pt x="10879" y="1"/>
                  </a:moveTo>
                  <a:cubicBezTo>
                    <a:pt x="10879" y="1"/>
                    <a:pt x="8274" y="1335"/>
                    <a:pt x="5613" y="2699"/>
                  </a:cubicBezTo>
                  <a:cubicBezTo>
                    <a:pt x="4789" y="3121"/>
                    <a:pt x="3971" y="3543"/>
                    <a:pt x="3213" y="3930"/>
                  </a:cubicBezTo>
                  <a:cubicBezTo>
                    <a:pt x="1500" y="4805"/>
                    <a:pt x="135" y="5499"/>
                    <a:pt x="1" y="5561"/>
                  </a:cubicBezTo>
                  <a:lnTo>
                    <a:pt x="3039" y="9206"/>
                  </a:lnTo>
                  <a:lnTo>
                    <a:pt x="5026" y="6875"/>
                  </a:lnTo>
                  <a:lnTo>
                    <a:pt x="7224" y="4295"/>
                  </a:lnTo>
                  <a:lnTo>
                    <a:pt x="108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4" name="Google Shape;2194;p66">
              <a:extLst>
                <a:ext uri="{FF2B5EF4-FFF2-40B4-BE49-F238E27FC236}">
                  <a16:creationId xmlns:a16="http://schemas.microsoft.com/office/drawing/2014/main" id="{6CA0DB3A-F081-1FD2-061C-9D0558AA1298}"/>
                </a:ext>
              </a:extLst>
            </p:cNvPr>
            <p:cNvSpPr/>
            <p:nvPr/>
          </p:nvSpPr>
          <p:spPr>
            <a:xfrm>
              <a:off x="8120982" y="3372215"/>
              <a:ext cx="218911" cy="115434"/>
            </a:xfrm>
            <a:custGeom>
              <a:avLst/>
              <a:gdLst/>
              <a:ahLst/>
              <a:cxnLst/>
              <a:rect l="l" t="t" r="r" b="b"/>
              <a:pathLst>
                <a:path w="5566" h="2935" extrusionOk="0">
                  <a:moveTo>
                    <a:pt x="0" y="0"/>
                  </a:moveTo>
                  <a:lnTo>
                    <a:pt x="0" y="2935"/>
                  </a:lnTo>
                  <a:cubicBezTo>
                    <a:pt x="963" y="2626"/>
                    <a:pt x="1993" y="2461"/>
                    <a:pt x="3058" y="2461"/>
                  </a:cubicBezTo>
                  <a:cubicBezTo>
                    <a:pt x="3923" y="2461"/>
                    <a:pt x="4762" y="2575"/>
                    <a:pt x="5565" y="2780"/>
                  </a:cubicBezTo>
                  <a:lnTo>
                    <a:pt x="556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5" name="Google Shape;2195;p66">
              <a:extLst>
                <a:ext uri="{FF2B5EF4-FFF2-40B4-BE49-F238E27FC236}">
                  <a16:creationId xmlns:a16="http://schemas.microsoft.com/office/drawing/2014/main" id="{D3F2DC3B-9468-D142-4E78-8DEADA499AB4}"/>
                </a:ext>
              </a:extLst>
            </p:cNvPr>
            <p:cNvSpPr/>
            <p:nvPr/>
          </p:nvSpPr>
          <p:spPr>
            <a:xfrm>
              <a:off x="8112919" y="3364113"/>
              <a:ext cx="235075" cy="131638"/>
            </a:xfrm>
            <a:custGeom>
              <a:avLst/>
              <a:gdLst/>
              <a:ahLst/>
              <a:cxnLst/>
              <a:rect l="l" t="t" r="r" b="b"/>
              <a:pathLst>
                <a:path w="5977" h="3347" extrusionOk="0">
                  <a:moveTo>
                    <a:pt x="5565" y="412"/>
                  </a:moveTo>
                  <a:lnTo>
                    <a:pt x="5565" y="2724"/>
                  </a:lnTo>
                  <a:cubicBezTo>
                    <a:pt x="4806" y="2550"/>
                    <a:pt x="4028" y="2463"/>
                    <a:pt x="3252" y="2463"/>
                  </a:cubicBezTo>
                  <a:cubicBezTo>
                    <a:pt x="2286" y="2463"/>
                    <a:pt x="1325" y="2597"/>
                    <a:pt x="412" y="2863"/>
                  </a:cubicBezTo>
                  <a:lnTo>
                    <a:pt x="412" y="412"/>
                  </a:lnTo>
                  <a:close/>
                  <a:moveTo>
                    <a:pt x="205" y="1"/>
                  </a:moveTo>
                  <a:cubicBezTo>
                    <a:pt x="93" y="1"/>
                    <a:pt x="0" y="94"/>
                    <a:pt x="0" y="206"/>
                  </a:cubicBezTo>
                  <a:lnTo>
                    <a:pt x="0" y="3141"/>
                  </a:lnTo>
                  <a:cubicBezTo>
                    <a:pt x="0" y="3209"/>
                    <a:pt x="31" y="3270"/>
                    <a:pt x="87" y="3306"/>
                  </a:cubicBezTo>
                  <a:cubicBezTo>
                    <a:pt x="124" y="3332"/>
                    <a:pt x="164" y="3347"/>
                    <a:pt x="205" y="3347"/>
                  </a:cubicBezTo>
                  <a:cubicBezTo>
                    <a:pt x="226" y="3347"/>
                    <a:pt x="247" y="3342"/>
                    <a:pt x="267" y="3337"/>
                  </a:cubicBezTo>
                  <a:cubicBezTo>
                    <a:pt x="1225" y="3030"/>
                    <a:pt x="2239" y="2875"/>
                    <a:pt x="3258" y="2875"/>
                  </a:cubicBezTo>
                  <a:cubicBezTo>
                    <a:pt x="4085" y="2875"/>
                    <a:pt x="4915" y="2977"/>
                    <a:pt x="5720" y="3183"/>
                  </a:cubicBezTo>
                  <a:cubicBezTo>
                    <a:pt x="5738" y="3187"/>
                    <a:pt x="5756" y="3189"/>
                    <a:pt x="5774" y="3189"/>
                  </a:cubicBezTo>
                  <a:cubicBezTo>
                    <a:pt x="5818" y="3189"/>
                    <a:pt x="5861" y="3176"/>
                    <a:pt x="5894" y="3147"/>
                  </a:cubicBezTo>
                  <a:cubicBezTo>
                    <a:pt x="5946" y="3110"/>
                    <a:pt x="5977" y="3048"/>
                    <a:pt x="5977" y="2986"/>
                  </a:cubicBezTo>
                  <a:lnTo>
                    <a:pt x="5977" y="206"/>
                  </a:lnTo>
                  <a:cubicBezTo>
                    <a:pt x="5977" y="94"/>
                    <a:pt x="5884" y="1"/>
                    <a:pt x="5770" y="1"/>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6" name="Google Shape;2196;p66">
              <a:extLst>
                <a:ext uri="{FF2B5EF4-FFF2-40B4-BE49-F238E27FC236}">
                  <a16:creationId xmlns:a16="http://schemas.microsoft.com/office/drawing/2014/main" id="{29216619-6E54-7A50-112C-4FE6F2DE9D64}"/>
                </a:ext>
              </a:extLst>
            </p:cNvPr>
            <p:cNvSpPr/>
            <p:nvPr/>
          </p:nvSpPr>
          <p:spPr>
            <a:xfrm>
              <a:off x="8131916" y="4245975"/>
              <a:ext cx="218714" cy="94353"/>
            </a:xfrm>
            <a:custGeom>
              <a:avLst/>
              <a:gdLst/>
              <a:ahLst/>
              <a:cxnLst/>
              <a:rect l="l" t="t" r="r" b="b"/>
              <a:pathLst>
                <a:path w="5561" h="2399" extrusionOk="0">
                  <a:moveTo>
                    <a:pt x="0" y="0"/>
                  </a:moveTo>
                  <a:lnTo>
                    <a:pt x="0" y="2398"/>
                  </a:lnTo>
                  <a:lnTo>
                    <a:pt x="5560" y="2398"/>
                  </a:lnTo>
                  <a:lnTo>
                    <a:pt x="5560" y="0"/>
                  </a:lnTo>
                  <a:cubicBezTo>
                    <a:pt x="4681" y="257"/>
                    <a:pt x="3743" y="390"/>
                    <a:pt x="2780" y="390"/>
                  </a:cubicBezTo>
                  <a:cubicBezTo>
                    <a:pt x="1813" y="390"/>
                    <a:pt x="881" y="2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7" name="Google Shape;2197;p66">
              <a:extLst>
                <a:ext uri="{FF2B5EF4-FFF2-40B4-BE49-F238E27FC236}">
                  <a16:creationId xmlns:a16="http://schemas.microsoft.com/office/drawing/2014/main" id="{4BB63707-BED2-68C0-AA0A-B647C07ECEAB}"/>
                </a:ext>
              </a:extLst>
            </p:cNvPr>
            <p:cNvSpPr/>
            <p:nvPr/>
          </p:nvSpPr>
          <p:spPr>
            <a:xfrm>
              <a:off x="8123853" y="4237873"/>
              <a:ext cx="234879" cy="110557"/>
            </a:xfrm>
            <a:custGeom>
              <a:avLst/>
              <a:gdLst/>
              <a:ahLst/>
              <a:cxnLst/>
              <a:rect l="l" t="t" r="r" b="b"/>
              <a:pathLst>
                <a:path w="5972" h="2811" extrusionOk="0">
                  <a:moveTo>
                    <a:pt x="205" y="1"/>
                  </a:moveTo>
                  <a:cubicBezTo>
                    <a:pt x="161" y="1"/>
                    <a:pt x="118" y="15"/>
                    <a:pt x="82" y="40"/>
                  </a:cubicBezTo>
                  <a:cubicBezTo>
                    <a:pt x="31" y="82"/>
                    <a:pt x="0" y="144"/>
                    <a:pt x="0" y="206"/>
                  </a:cubicBezTo>
                  <a:lnTo>
                    <a:pt x="0" y="2604"/>
                  </a:lnTo>
                  <a:cubicBezTo>
                    <a:pt x="0" y="2718"/>
                    <a:pt x="93" y="2811"/>
                    <a:pt x="205" y="2811"/>
                  </a:cubicBezTo>
                  <a:lnTo>
                    <a:pt x="2213" y="2811"/>
                  </a:lnTo>
                  <a:cubicBezTo>
                    <a:pt x="2327" y="2811"/>
                    <a:pt x="2415" y="2718"/>
                    <a:pt x="2415" y="2604"/>
                  </a:cubicBezTo>
                  <a:cubicBezTo>
                    <a:pt x="2415" y="2492"/>
                    <a:pt x="2327" y="2399"/>
                    <a:pt x="2213" y="2399"/>
                  </a:cubicBezTo>
                  <a:lnTo>
                    <a:pt x="412" y="2399"/>
                  </a:lnTo>
                  <a:lnTo>
                    <a:pt x="412" y="473"/>
                  </a:lnTo>
                  <a:cubicBezTo>
                    <a:pt x="1243" y="692"/>
                    <a:pt x="2113" y="801"/>
                    <a:pt x="2984" y="801"/>
                  </a:cubicBezTo>
                  <a:cubicBezTo>
                    <a:pt x="3855" y="801"/>
                    <a:pt x="4726" y="692"/>
                    <a:pt x="5560" y="473"/>
                  </a:cubicBezTo>
                  <a:lnTo>
                    <a:pt x="5560" y="2399"/>
                  </a:lnTo>
                  <a:lnTo>
                    <a:pt x="3805" y="2399"/>
                  </a:lnTo>
                  <a:cubicBezTo>
                    <a:pt x="3691" y="2399"/>
                    <a:pt x="3603" y="2492"/>
                    <a:pt x="3603" y="2604"/>
                  </a:cubicBezTo>
                  <a:cubicBezTo>
                    <a:pt x="3603" y="2718"/>
                    <a:pt x="3691" y="2811"/>
                    <a:pt x="3805" y="2811"/>
                  </a:cubicBezTo>
                  <a:lnTo>
                    <a:pt x="5765" y="2811"/>
                  </a:lnTo>
                  <a:cubicBezTo>
                    <a:pt x="5879" y="2811"/>
                    <a:pt x="5972" y="2718"/>
                    <a:pt x="5972" y="2604"/>
                  </a:cubicBezTo>
                  <a:lnTo>
                    <a:pt x="5972" y="206"/>
                  </a:lnTo>
                  <a:cubicBezTo>
                    <a:pt x="5972" y="144"/>
                    <a:pt x="5941" y="82"/>
                    <a:pt x="5889" y="40"/>
                  </a:cubicBezTo>
                  <a:cubicBezTo>
                    <a:pt x="5854" y="15"/>
                    <a:pt x="5808" y="1"/>
                    <a:pt x="5764" y="1"/>
                  </a:cubicBezTo>
                  <a:cubicBezTo>
                    <a:pt x="5745" y="1"/>
                    <a:pt x="5726" y="4"/>
                    <a:pt x="5709" y="10"/>
                  </a:cubicBezTo>
                  <a:cubicBezTo>
                    <a:pt x="4831" y="262"/>
                    <a:pt x="3907" y="389"/>
                    <a:pt x="2984" y="389"/>
                  </a:cubicBezTo>
                  <a:cubicBezTo>
                    <a:pt x="2061" y="389"/>
                    <a:pt x="1138" y="262"/>
                    <a:pt x="262" y="10"/>
                  </a:cubicBezTo>
                  <a:cubicBezTo>
                    <a:pt x="243" y="4"/>
                    <a:pt x="224" y="1"/>
                    <a:pt x="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8" name="Google Shape;2198;p66">
              <a:extLst>
                <a:ext uri="{FF2B5EF4-FFF2-40B4-BE49-F238E27FC236}">
                  <a16:creationId xmlns:a16="http://schemas.microsoft.com/office/drawing/2014/main" id="{816DE733-8BF0-E770-863C-40D961AAE673}"/>
                </a:ext>
              </a:extLst>
            </p:cNvPr>
            <p:cNvSpPr/>
            <p:nvPr/>
          </p:nvSpPr>
          <p:spPr>
            <a:xfrm>
              <a:off x="8210892" y="4340289"/>
              <a:ext cx="62613" cy="394283"/>
            </a:xfrm>
            <a:custGeom>
              <a:avLst/>
              <a:gdLst/>
              <a:ahLst/>
              <a:cxnLst/>
              <a:rect l="l" t="t" r="r" b="b"/>
              <a:pathLst>
                <a:path w="1592" h="10025" extrusionOk="0">
                  <a:moveTo>
                    <a:pt x="0" y="0"/>
                  </a:moveTo>
                  <a:lnTo>
                    <a:pt x="0" y="9226"/>
                  </a:lnTo>
                  <a:cubicBezTo>
                    <a:pt x="0" y="9669"/>
                    <a:pt x="356" y="10025"/>
                    <a:pt x="793" y="10025"/>
                  </a:cubicBezTo>
                  <a:cubicBezTo>
                    <a:pt x="1231" y="10025"/>
                    <a:pt x="1592" y="9669"/>
                    <a:pt x="1592" y="9226"/>
                  </a:cubicBezTo>
                  <a:lnTo>
                    <a:pt x="1592" y="0"/>
                  </a:lnTo>
                  <a:close/>
                </a:path>
              </a:pathLst>
            </a:custGeom>
            <a:solidFill>
              <a:srgbClr val="A4C5C6"/>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19" name="Google Shape;2199;p66">
              <a:extLst>
                <a:ext uri="{FF2B5EF4-FFF2-40B4-BE49-F238E27FC236}">
                  <a16:creationId xmlns:a16="http://schemas.microsoft.com/office/drawing/2014/main" id="{51B33E0C-1272-8986-DE48-A8EF7E5039C9}"/>
                </a:ext>
              </a:extLst>
            </p:cNvPr>
            <p:cNvSpPr/>
            <p:nvPr/>
          </p:nvSpPr>
          <p:spPr>
            <a:xfrm>
              <a:off x="8202829" y="4332226"/>
              <a:ext cx="78739" cy="410409"/>
            </a:xfrm>
            <a:custGeom>
              <a:avLst/>
              <a:gdLst/>
              <a:ahLst/>
              <a:cxnLst/>
              <a:rect l="l" t="t" r="r" b="b"/>
              <a:pathLst>
                <a:path w="2002" h="10435" extrusionOk="0">
                  <a:moveTo>
                    <a:pt x="1595" y="412"/>
                  </a:moveTo>
                  <a:lnTo>
                    <a:pt x="1595" y="9431"/>
                  </a:lnTo>
                  <a:cubicBezTo>
                    <a:pt x="1595" y="9755"/>
                    <a:pt x="1328" y="10023"/>
                    <a:pt x="998" y="10023"/>
                  </a:cubicBezTo>
                  <a:cubicBezTo>
                    <a:pt x="673" y="10023"/>
                    <a:pt x="407" y="9755"/>
                    <a:pt x="407" y="9431"/>
                  </a:cubicBezTo>
                  <a:lnTo>
                    <a:pt x="407" y="412"/>
                  </a:lnTo>
                  <a:close/>
                  <a:moveTo>
                    <a:pt x="205" y="0"/>
                  </a:moveTo>
                  <a:cubicBezTo>
                    <a:pt x="86" y="0"/>
                    <a:pt x="0" y="93"/>
                    <a:pt x="0" y="205"/>
                  </a:cubicBezTo>
                  <a:lnTo>
                    <a:pt x="0" y="9431"/>
                  </a:lnTo>
                  <a:cubicBezTo>
                    <a:pt x="0" y="9983"/>
                    <a:pt x="447" y="10435"/>
                    <a:pt x="998" y="10435"/>
                  </a:cubicBezTo>
                  <a:cubicBezTo>
                    <a:pt x="1554" y="10435"/>
                    <a:pt x="2002" y="9983"/>
                    <a:pt x="2002" y="9431"/>
                  </a:cubicBezTo>
                  <a:lnTo>
                    <a:pt x="2002" y="205"/>
                  </a:lnTo>
                  <a:cubicBezTo>
                    <a:pt x="2002" y="93"/>
                    <a:pt x="1915" y="0"/>
                    <a:pt x="17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20" name="Google Shape;2200;p66">
              <a:extLst>
                <a:ext uri="{FF2B5EF4-FFF2-40B4-BE49-F238E27FC236}">
                  <a16:creationId xmlns:a16="http://schemas.microsoft.com/office/drawing/2014/main" id="{3C18967E-F24C-A309-A643-A08C34B712CA}"/>
                </a:ext>
              </a:extLst>
            </p:cNvPr>
            <p:cNvSpPr/>
            <p:nvPr/>
          </p:nvSpPr>
          <p:spPr>
            <a:xfrm>
              <a:off x="8228512" y="3536222"/>
              <a:ext cx="16243" cy="127193"/>
            </a:xfrm>
            <a:custGeom>
              <a:avLst/>
              <a:gdLst/>
              <a:ahLst/>
              <a:cxnLst/>
              <a:rect l="l" t="t" r="r" b="b"/>
              <a:pathLst>
                <a:path w="413" h="3234" extrusionOk="0">
                  <a:moveTo>
                    <a:pt x="206" y="0"/>
                  </a:moveTo>
                  <a:cubicBezTo>
                    <a:pt x="93" y="0"/>
                    <a:pt x="1" y="88"/>
                    <a:pt x="1" y="207"/>
                  </a:cubicBezTo>
                  <a:lnTo>
                    <a:pt x="1" y="3027"/>
                  </a:lnTo>
                  <a:cubicBezTo>
                    <a:pt x="1" y="3141"/>
                    <a:pt x="93" y="3234"/>
                    <a:pt x="206" y="3234"/>
                  </a:cubicBezTo>
                  <a:cubicBezTo>
                    <a:pt x="319" y="3234"/>
                    <a:pt x="412" y="3141"/>
                    <a:pt x="412" y="3027"/>
                  </a:cubicBezTo>
                  <a:lnTo>
                    <a:pt x="412" y="207"/>
                  </a:lnTo>
                  <a:cubicBezTo>
                    <a:pt x="412" y="88"/>
                    <a:pt x="319" y="0"/>
                    <a:pt x="206"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21" name="Google Shape;2201;p66">
              <a:extLst>
                <a:ext uri="{FF2B5EF4-FFF2-40B4-BE49-F238E27FC236}">
                  <a16:creationId xmlns:a16="http://schemas.microsoft.com/office/drawing/2014/main" id="{ACF37AE6-A975-CB18-EF35-CCA64E11A3DA}"/>
                </a:ext>
              </a:extLst>
            </p:cNvPr>
            <p:cNvSpPr/>
            <p:nvPr/>
          </p:nvSpPr>
          <p:spPr>
            <a:xfrm>
              <a:off x="7914063" y="3838317"/>
              <a:ext cx="127390" cy="16047"/>
            </a:xfrm>
            <a:custGeom>
              <a:avLst/>
              <a:gdLst/>
              <a:ahLst/>
              <a:cxnLst/>
              <a:rect l="l" t="t" r="r" b="b"/>
              <a:pathLst>
                <a:path w="3239" h="408" extrusionOk="0">
                  <a:moveTo>
                    <a:pt x="206" y="1"/>
                  </a:moveTo>
                  <a:cubicBezTo>
                    <a:pt x="93" y="1"/>
                    <a:pt x="0" y="89"/>
                    <a:pt x="0" y="207"/>
                  </a:cubicBezTo>
                  <a:cubicBezTo>
                    <a:pt x="0" y="320"/>
                    <a:pt x="93" y="407"/>
                    <a:pt x="206" y="407"/>
                  </a:cubicBezTo>
                  <a:lnTo>
                    <a:pt x="3032" y="407"/>
                  </a:lnTo>
                  <a:cubicBezTo>
                    <a:pt x="3146" y="407"/>
                    <a:pt x="3239" y="320"/>
                    <a:pt x="3239" y="207"/>
                  </a:cubicBezTo>
                  <a:cubicBezTo>
                    <a:pt x="3239" y="89"/>
                    <a:pt x="3146" y="1"/>
                    <a:pt x="3032" y="1"/>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sp>
          <p:nvSpPr>
            <p:cNvPr id="22" name="Google Shape;2202;p66">
              <a:extLst>
                <a:ext uri="{FF2B5EF4-FFF2-40B4-BE49-F238E27FC236}">
                  <a16:creationId xmlns:a16="http://schemas.microsoft.com/office/drawing/2014/main" id="{4553EEF8-36CE-6F17-125D-719908BD44A5}"/>
                </a:ext>
              </a:extLst>
            </p:cNvPr>
            <p:cNvSpPr/>
            <p:nvPr/>
          </p:nvSpPr>
          <p:spPr>
            <a:xfrm>
              <a:off x="8233193" y="4057859"/>
              <a:ext cx="16204" cy="127390"/>
            </a:xfrm>
            <a:custGeom>
              <a:avLst/>
              <a:gdLst/>
              <a:ahLst/>
              <a:cxnLst/>
              <a:rect l="l" t="t" r="r" b="b"/>
              <a:pathLst>
                <a:path w="412" h="3239" extrusionOk="0">
                  <a:moveTo>
                    <a:pt x="205" y="0"/>
                  </a:moveTo>
                  <a:cubicBezTo>
                    <a:pt x="93" y="0"/>
                    <a:pt x="0" y="93"/>
                    <a:pt x="0" y="205"/>
                  </a:cubicBezTo>
                  <a:lnTo>
                    <a:pt x="0" y="3032"/>
                  </a:lnTo>
                  <a:cubicBezTo>
                    <a:pt x="0" y="3146"/>
                    <a:pt x="93" y="3239"/>
                    <a:pt x="205" y="3239"/>
                  </a:cubicBezTo>
                  <a:cubicBezTo>
                    <a:pt x="319" y="3239"/>
                    <a:pt x="412" y="3146"/>
                    <a:pt x="412" y="3032"/>
                  </a:cubicBezTo>
                  <a:lnTo>
                    <a:pt x="412" y="205"/>
                  </a:lnTo>
                  <a:cubicBezTo>
                    <a:pt x="412" y="93"/>
                    <a:pt x="319" y="0"/>
                    <a:pt x="205" y="0"/>
                  </a:cubicBezTo>
                  <a:close/>
                </a:path>
              </a:pathLst>
            </a:custGeom>
            <a:solidFill>
              <a:srgbClr val="4C3D4F"/>
            </a:solidFill>
            <a:ln>
              <a:noFill/>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endParaRPr>
                <a:solidFill>
                  <a:schemeClr val="tx1"/>
                </a:solidFill>
              </a:endParaRPr>
            </a:p>
          </p:txBody>
        </p:sp>
      </p:grpSp>
      <p:sp>
        <p:nvSpPr>
          <p:cNvPr id="23" name="Google Shape;2203;p66">
            <a:extLst>
              <a:ext uri="{FF2B5EF4-FFF2-40B4-BE49-F238E27FC236}">
                <a16:creationId xmlns:a16="http://schemas.microsoft.com/office/drawing/2014/main" id="{2A6005F9-BF6F-34BC-58EC-47B01049F881}"/>
              </a:ext>
            </a:extLst>
          </p:cNvPr>
          <p:cNvSpPr txBox="1"/>
          <p:nvPr/>
        </p:nvSpPr>
        <p:spPr>
          <a:xfrm>
            <a:off x="548607" y="410225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24" name="Google Shape;2204;p66">
            <a:extLst>
              <a:ext uri="{FF2B5EF4-FFF2-40B4-BE49-F238E27FC236}">
                <a16:creationId xmlns:a16="http://schemas.microsoft.com/office/drawing/2014/main" id="{9F2ECA93-6E9F-EF0E-9B66-85C1DF6D5611}"/>
              </a:ext>
            </a:extLst>
          </p:cNvPr>
          <p:cNvSpPr txBox="1"/>
          <p:nvPr/>
        </p:nvSpPr>
        <p:spPr>
          <a:xfrm>
            <a:off x="1804058" y="4102253"/>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25" name="Google Shape;2205;p66">
            <a:extLst>
              <a:ext uri="{FF2B5EF4-FFF2-40B4-BE49-F238E27FC236}">
                <a16:creationId xmlns:a16="http://schemas.microsoft.com/office/drawing/2014/main" id="{9F4C4D70-2DA7-DCF6-DCF1-B08989EF32B0}"/>
              </a:ext>
            </a:extLst>
          </p:cNvPr>
          <p:cNvSpPr txBox="1"/>
          <p:nvPr/>
        </p:nvSpPr>
        <p:spPr>
          <a:xfrm>
            <a:off x="3059708" y="4102240"/>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26" name="Google Shape;2206;p66">
            <a:extLst>
              <a:ext uri="{FF2B5EF4-FFF2-40B4-BE49-F238E27FC236}">
                <a16:creationId xmlns:a16="http://schemas.microsoft.com/office/drawing/2014/main" id="{AF2C470B-4584-9FFB-D257-96303C1AF6BF}"/>
              </a:ext>
            </a:extLst>
          </p:cNvPr>
          <p:cNvSpPr txBox="1"/>
          <p:nvPr/>
        </p:nvSpPr>
        <p:spPr>
          <a:xfrm>
            <a:off x="4316696" y="4102250"/>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27" name="Google Shape;2207;p66">
            <a:extLst>
              <a:ext uri="{FF2B5EF4-FFF2-40B4-BE49-F238E27FC236}">
                <a16:creationId xmlns:a16="http://schemas.microsoft.com/office/drawing/2014/main" id="{3EE9B99E-A596-2157-E64C-84122C290047}"/>
              </a:ext>
            </a:extLst>
          </p:cNvPr>
          <p:cNvSpPr txBox="1"/>
          <p:nvPr/>
        </p:nvSpPr>
        <p:spPr>
          <a:xfrm>
            <a:off x="5570809" y="4102250"/>
            <a:ext cx="464400" cy="3255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28" name="Google Shape;2208;p66">
            <a:extLst>
              <a:ext uri="{FF2B5EF4-FFF2-40B4-BE49-F238E27FC236}">
                <a16:creationId xmlns:a16="http://schemas.microsoft.com/office/drawing/2014/main" id="{BC26D47A-D230-013C-D5BF-F621B87412DF}"/>
              </a:ext>
            </a:extLst>
          </p:cNvPr>
          <p:cNvSpPr txBox="1"/>
          <p:nvPr/>
        </p:nvSpPr>
        <p:spPr>
          <a:xfrm>
            <a:off x="152402" y="4427893"/>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29" name="Google Shape;2209;p66">
            <a:extLst>
              <a:ext uri="{FF2B5EF4-FFF2-40B4-BE49-F238E27FC236}">
                <a16:creationId xmlns:a16="http://schemas.microsoft.com/office/drawing/2014/main" id="{226DA188-EBBA-C904-657A-943E92D4C9B9}"/>
              </a:ext>
            </a:extLst>
          </p:cNvPr>
          <p:cNvSpPr txBox="1"/>
          <p:nvPr/>
        </p:nvSpPr>
        <p:spPr>
          <a:xfrm>
            <a:off x="1407849" y="4427893"/>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30" name="Google Shape;2210;p66">
            <a:extLst>
              <a:ext uri="{FF2B5EF4-FFF2-40B4-BE49-F238E27FC236}">
                <a16:creationId xmlns:a16="http://schemas.microsoft.com/office/drawing/2014/main" id="{BACFF5AB-2C95-D187-E75D-444FD7FD2B07}"/>
              </a:ext>
            </a:extLst>
          </p:cNvPr>
          <p:cNvSpPr txBox="1"/>
          <p:nvPr/>
        </p:nvSpPr>
        <p:spPr>
          <a:xfrm>
            <a:off x="3920497" y="443459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31" name="Google Shape;2211;p66">
            <a:extLst>
              <a:ext uri="{FF2B5EF4-FFF2-40B4-BE49-F238E27FC236}">
                <a16:creationId xmlns:a16="http://schemas.microsoft.com/office/drawing/2014/main" id="{33564C6A-174F-9F08-A2C5-DF3B5501C652}"/>
              </a:ext>
            </a:extLst>
          </p:cNvPr>
          <p:cNvSpPr txBox="1"/>
          <p:nvPr/>
        </p:nvSpPr>
        <p:spPr>
          <a:xfrm>
            <a:off x="2663500" y="4427881"/>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65" name="Google Shape;2212;p66">
            <a:extLst>
              <a:ext uri="{FF2B5EF4-FFF2-40B4-BE49-F238E27FC236}">
                <a16:creationId xmlns:a16="http://schemas.microsoft.com/office/drawing/2014/main" id="{520A955E-D9D0-D6BF-45BF-5D046DE21213}"/>
              </a:ext>
            </a:extLst>
          </p:cNvPr>
          <p:cNvSpPr txBox="1"/>
          <p:nvPr/>
        </p:nvSpPr>
        <p:spPr>
          <a:xfrm>
            <a:off x="5174610" y="4434596"/>
            <a:ext cx="1257000" cy="1617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spTree>
    <p:extLst>
      <p:ext uri="{BB962C8B-B14F-4D97-AF65-F5344CB8AC3E}">
        <p14:creationId xmlns:p14="http://schemas.microsoft.com/office/powerpoint/2010/main" val="2132386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611;p36">
            <a:extLst>
              <a:ext uri="{FF2B5EF4-FFF2-40B4-BE49-F238E27FC236}">
                <a16:creationId xmlns:a16="http://schemas.microsoft.com/office/drawing/2014/main" id="{F390192C-3F9F-F177-F58B-1FC41C91C439}"/>
              </a:ext>
            </a:extLst>
          </p:cNvPr>
          <p:cNvSpPr txBox="1">
            <a:spLocks noGrp="1"/>
          </p:cNvSpPr>
          <p:nvPr>
            <p:ph type="title"/>
          </p:nvPr>
        </p:nvSpPr>
        <p:spPr>
          <a:xfrm>
            <a:off x="3763625" y="2029475"/>
            <a:ext cx="4459500" cy="1618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4900" dirty="0"/>
              <a:t>Introductory Question</a:t>
            </a:r>
            <a:endParaRPr sz="4900" dirty="0"/>
          </a:p>
        </p:txBody>
      </p:sp>
      <p:sp>
        <p:nvSpPr>
          <p:cNvPr id="3" name="Google Shape;1612;p36">
            <a:extLst>
              <a:ext uri="{FF2B5EF4-FFF2-40B4-BE49-F238E27FC236}">
                <a16:creationId xmlns:a16="http://schemas.microsoft.com/office/drawing/2014/main" id="{13B2A29C-3917-3F1C-4754-9F0ECABF3C2C}"/>
              </a:ext>
            </a:extLst>
          </p:cNvPr>
          <p:cNvSpPr txBox="1">
            <a:spLocks/>
          </p:cNvSpPr>
          <p:nvPr/>
        </p:nvSpPr>
        <p:spPr>
          <a:xfrm>
            <a:off x="6388925" y="757175"/>
            <a:ext cx="1834200" cy="127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 sz="9400" dirty="0"/>
              <a:t>01</a:t>
            </a:r>
          </a:p>
        </p:txBody>
      </p:sp>
      <p:sp>
        <p:nvSpPr>
          <p:cNvPr id="4" name="Google Shape;1613;p36">
            <a:extLst>
              <a:ext uri="{FF2B5EF4-FFF2-40B4-BE49-F238E27FC236}">
                <a16:creationId xmlns:a16="http://schemas.microsoft.com/office/drawing/2014/main" id="{BD9E412A-580E-C06C-75F5-27588A41E46B}"/>
              </a:ext>
            </a:extLst>
          </p:cNvPr>
          <p:cNvSpPr txBox="1">
            <a:spLocks/>
          </p:cNvSpPr>
          <p:nvPr/>
        </p:nvSpPr>
        <p:spPr>
          <a:xfrm>
            <a:off x="3789275" y="3647975"/>
            <a:ext cx="4408200" cy="5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r">
              <a:spcAft>
                <a:spcPts val="1600"/>
              </a:spcAft>
              <a:buFont typeface="Arial"/>
              <a:buNone/>
            </a:pPr>
            <a:r>
              <a:rPr lang="en-US" dirty="0"/>
              <a:t>What do you know?</a:t>
            </a:r>
          </a:p>
        </p:txBody>
      </p:sp>
    </p:spTree>
    <p:extLst>
      <p:ext uri="{BB962C8B-B14F-4D97-AF65-F5344CB8AC3E}">
        <p14:creationId xmlns:p14="http://schemas.microsoft.com/office/powerpoint/2010/main" val="88117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630;p37">
            <a:extLst>
              <a:ext uri="{FF2B5EF4-FFF2-40B4-BE49-F238E27FC236}">
                <a16:creationId xmlns:a16="http://schemas.microsoft.com/office/drawing/2014/main" id="{17608FF5-7EAF-1C32-D9B5-9DB1CD8077CC}"/>
              </a:ext>
            </a:extLst>
          </p:cNvPr>
          <p:cNvSpPr txBox="1">
            <a:spLocks noGrp="1"/>
          </p:cNvSpPr>
          <p:nvPr>
            <p:ph type="title"/>
          </p:nvPr>
        </p:nvSpPr>
        <p:spPr>
          <a:xfrm>
            <a:off x="419132" y="25197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Introductory Question</a:t>
            </a:r>
            <a:endParaRPr>
              <a:solidFill>
                <a:schemeClr val="tx1"/>
              </a:solidFill>
            </a:endParaRPr>
          </a:p>
        </p:txBody>
      </p:sp>
      <p:sp>
        <p:nvSpPr>
          <p:cNvPr id="3" name="Google Shape;1631;p37">
            <a:extLst>
              <a:ext uri="{FF2B5EF4-FFF2-40B4-BE49-F238E27FC236}">
                <a16:creationId xmlns:a16="http://schemas.microsoft.com/office/drawing/2014/main" id="{2FA34309-DDAC-8C75-AB35-B9E98C570B8B}"/>
              </a:ext>
            </a:extLst>
          </p:cNvPr>
          <p:cNvSpPr txBox="1">
            <a:spLocks noGrp="1"/>
          </p:cNvSpPr>
          <p:nvPr>
            <p:ph type="body" idx="1"/>
          </p:nvPr>
        </p:nvSpPr>
        <p:spPr>
          <a:xfrm>
            <a:off x="419132" y="1022702"/>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dirty="0">
                <a:solidFill>
                  <a:schemeClr val="tx1"/>
                </a:solidFill>
              </a:rPr>
              <a:t>What do you know about 3D printing?</a:t>
            </a:r>
            <a:endParaRPr baseline="30000" dirty="0">
              <a:solidFill>
                <a:schemeClr val="tx1"/>
              </a:solidFill>
            </a:endParaRPr>
          </a:p>
          <a:p>
            <a:pPr marL="0" lvl="0" indent="0" algn="l" rtl="0">
              <a:lnSpc>
                <a:spcPct val="150000"/>
              </a:lnSpc>
              <a:spcBef>
                <a:spcPts val="1600"/>
              </a:spcBef>
              <a:spcAft>
                <a:spcPts val="1600"/>
              </a:spcAft>
              <a:buNone/>
            </a:pPr>
            <a:r>
              <a:rPr lang="en" dirty="0">
                <a:solidFill>
                  <a:schemeClr val="tx1"/>
                </a:solidFill>
              </a:rPr>
              <a:t>Discuss in your groups for </a:t>
            </a:r>
            <a:r>
              <a:rPr lang="en" b="1" dirty="0">
                <a:solidFill>
                  <a:schemeClr val="tx1"/>
                </a:solidFill>
              </a:rPr>
              <a:t>two minutes</a:t>
            </a:r>
            <a:r>
              <a:rPr lang="en" dirty="0">
                <a:solidFill>
                  <a:schemeClr val="tx1"/>
                </a:solidFill>
              </a:rPr>
              <a:t> and then we will discuss as a class.</a:t>
            </a:r>
            <a:endParaRPr dirty="0">
              <a:solidFill>
                <a:schemeClr val="tx1"/>
              </a:solidFill>
            </a:endParaRPr>
          </a:p>
        </p:txBody>
      </p:sp>
      <p:sp>
        <p:nvSpPr>
          <p:cNvPr id="4" name="Google Shape;1632;p37">
            <a:extLst>
              <a:ext uri="{FF2B5EF4-FFF2-40B4-BE49-F238E27FC236}">
                <a16:creationId xmlns:a16="http://schemas.microsoft.com/office/drawing/2014/main" id="{6B9D3FB0-1A60-35DE-86E6-0CB0551D763E}"/>
              </a:ext>
            </a:extLst>
          </p:cNvPr>
          <p:cNvSpPr txBox="1"/>
          <p:nvPr/>
        </p:nvSpPr>
        <p:spPr>
          <a:xfrm>
            <a:off x="229256" y="448261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5" name="Google Shape;1633;p37">
            <a:extLst>
              <a:ext uri="{FF2B5EF4-FFF2-40B4-BE49-F238E27FC236}">
                <a16:creationId xmlns:a16="http://schemas.microsoft.com/office/drawing/2014/main" id="{5E70C49B-8DC2-F9E2-1D5C-9676DB0004C9}"/>
              </a:ext>
            </a:extLst>
          </p:cNvPr>
          <p:cNvSpPr txBox="1"/>
          <p:nvPr/>
        </p:nvSpPr>
        <p:spPr>
          <a:xfrm>
            <a:off x="1484703" y="448261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6" name="Google Shape;1634;p37">
            <a:extLst>
              <a:ext uri="{FF2B5EF4-FFF2-40B4-BE49-F238E27FC236}">
                <a16:creationId xmlns:a16="http://schemas.microsoft.com/office/drawing/2014/main" id="{DBCFFAD8-EFB6-36FB-29E2-405560B31DF5}"/>
              </a:ext>
            </a:extLst>
          </p:cNvPr>
          <p:cNvSpPr txBox="1"/>
          <p:nvPr/>
        </p:nvSpPr>
        <p:spPr>
          <a:xfrm>
            <a:off x="5394703" y="3258940"/>
            <a:ext cx="1257000" cy="22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tx1"/>
              </a:solidFill>
              <a:latin typeface="Assistant"/>
              <a:ea typeface="Assistant"/>
              <a:cs typeface="Assistant"/>
              <a:sym typeface="Assistant"/>
            </a:endParaRPr>
          </a:p>
        </p:txBody>
      </p:sp>
      <p:sp>
        <p:nvSpPr>
          <p:cNvPr id="7" name="Google Shape;1635;p37">
            <a:extLst>
              <a:ext uri="{FF2B5EF4-FFF2-40B4-BE49-F238E27FC236}">
                <a16:creationId xmlns:a16="http://schemas.microsoft.com/office/drawing/2014/main" id="{E70A8023-F83D-203B-C1BB-099FBFD7B60D}"/>
              </a:ext>
            </a:extLst>
          </p:cNvPr>
          <p:cNvSpPr txBox="1"/>
          <p:nvPr/>
        </p:nvSpPr>
        <p:spPr>
          <a:xfrm>
            <a:off x="3997351" y="448931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8" name="Google Shape;1636;p37">
            <a:extLst>
              <a:ext uri="{FF2B5EF4-FFF2-40B4-BE49-F238E27FC236}">
                <a16:creationId xmlns:a16="http://schemas.microsoft.com/office/drawing/2014/main" id="{B1DFAE12-C473-984A-BBFD-3211A810FAD1}"/>
              </a:ext>
            </a:extLst>
          </p:cNvPr>
          <p:cNvSpPr txBox="1"/>
          <p:nvPr/>
        </p:nvSpPr>
        <p:spPr>
          <a:xfrm>
            <a:off x="4753976" y="3997393"/>
            <a:ext cx="1257000" cy="22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tx1"/>
              </a:solidFill>
              <a:latin typeface="Assistant"/>
              <a:ea typeface="Assistant"/>
              <a:cs typeface="Assistant"/>
              <a:sym typeface="Assistant"/>
            </a:endParaRPr>
          </a:p>
        </p:txBody>
      </p:sp>
      <p:sp>
        <p:nvSpPr>
          <p:cNvPr id="9" name="Google Shape;1637;p37">
            <a:extLst>
              <a:ext uri="{FF2B5EF4-FFF2-40B4-BE49-F238E27FC236}">
                <a16:creationId xmlns:a16="http://schemas.microsoft.com/office/drawing/2014/main" id="{6027463B-B6D8-F320-6E5E-A4356BEF3891}"/>
              </a:ext>
            </a:extLst>
          </p:cNvPr>
          <p:cNvSpPr txBox="1"/>
          <p:nvPr/>
        </p:nvSpPr>
        <p:spPr>
          <a:xfrm>
            <a:off x="2740354" y="448260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0" name="Google Shape;1638;p37">
            <a:extLst>
              <a:ext uri="{FF2B5EF4-FFF2-40B4-BE49-F238E27FC236}">
                <a16:creationId xmlns:a16="http://schemas.microsoft.com/office/drawing/2014/main" id="{FAABD149-554F-7341-F2EF-E53727A04EF6}"/>
              </a:ext>
            </a:extLst>
          </p:cNvPr>
          <p:cNvSpPr txBox="1"/>
          <p:nvPr/>
        </p:nvSpPr>
        <p:spPr>
          <a:xfrm>
            <a:off x="6866279" y="3258940"/>
            <a:ext cx="1257000" cy="225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700">
              <a:solidFill>
                <a:schemeClr val="tx1"/>
              </a:solidFill>
              <a:latin typeface="Assistant"/>
              <a:ea typeface="Assistant"/>
              <a:cs typeface="Assistant"/>
              <a:sym typeface="Assistant"/>
            </a:endParaRPr>
          </a:p>
        </p:txBody>
      </p:sp>
      <p:sp>
        <p:nvSpPr>
          <p:cNvPr id="11" name="Google Shape;1639;p37">
            <a:extLst>
              <a:ext uri="{FF2B5EF4-FFF2-40B4-BE49-F238E27FC236}">
                <a16:creationId xmlns:a16="http://schemas.microsoft.com/office/drawing/2014/main" id="{685CB773-A326-DDC9-4566-0664B89B78A5}"/>
              </a:ext>
            </a:extLst>
          </p:cNvPr>
          <p:cNvSpPr txBox="1"/>
          <p:nvPr/>
        </p:nvSpPr>
        <p:spPr>
          <a:xfrm>
            <a:off x="625461" y="415697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12" name="Google Shape;1640;p37">
            <a:extLst>
              <a:ext uri="{FF2B5EF4-FFF2-40B4-BE49-F238E27FC236}">
                <a16:creationId xmlns:a16="http://schemas.microsoft.com/office/drawing/2014/main" id="{38F805B1-EC72-D98C-BB06-EDC2FAC4195C}"/>
              </a:ext>
            </a:extLst>
          </p:cNvPr>
          <p:cNvSpPr txBox="1"/>
          <p:nvPr/>
        </p:nvSpPr>
        <p:spPr>
          <a:xfrm>
            <a:off x="1880912" y="415697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13" name="Google Shape;1641;p37">
            <a:extLst>
              <a:ext uri="{FF2B5EF4-FFF2-40B4-BE49-F238E27FC236}">
                <a16:creationId xmlns:a16="http://schemas.microsoft.com/office/drawing/2014/main" id="{1F4AD795-C871-50EF-0716-EDB768B8156C}"/>
              </a:ext>
            </a:extLst>
          </p:cNvPr>
          <p:cNvSpPr txBox="1"/>
          <p:nvPr/>
        </p:nvSpPr>
        <p:spPr>
          <a:xfrm>
            <a:off x="3136562" y="415696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14" name="Google Shape;1642;p37">
            <a:extLst>
              <a:ext uri="{FF2B5EF4-FFF2-40B4-BE49-F238E27FC236}">
                <a16:creationId xmlns:a16="http://schemas.microsoft.com/office/drawing/2014/main" id="{908376F3-4F04-5705-309F-76EA51B93751}"/>
              </a:ext>
            </a:extLst>
          </p:cNvPr>
          <p:cNvSpPr txBox="1"/>
          <p:nvPr/>
        </p:nvSpPr>
        <p:spPr>
          <a:xfrm>
            <a:off x="4393550" y="415697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15" name="Google Shape;1643;p37">
            <a:extLst>
              <a:ext uri="{FF2B5EF4-FFF2-40B4-BE49-F238E27FC236}">
                <a16:creationId xmlns:a16="http://schemas.microsoft.com/office/drawing/2014/main" id="{6E211F9D-BC71-6EE6-67D6-D089A11D3FEA}"/>
              </a:ext>
            </a:extLst>
          </p:cNvPr>
          <p:cNvSpPr txBox="1"/>
          <p:nvPr/>
        </p:nvSpPr>
        <p:spPr>
          <a:xfrm>
            <a:off x="6621750" y="349837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100">
              <a:solidFill>
                <a:schemeClr val="tx1"/>
              </a:solidFill>
              <a:latin typeface="Encode Sans Black"/>
              <a:ea typeface="Encode Sans Black"/>
              <a:cs typeface="Encode Sans Black"/>
              <a:sym typeface="Encode Sans Black"/>
            </a:endParaRPr>
          </a:p>
        </p:txBody>
      </p:sp>
      <p:grpSp>
        <p:nvGrpSpPr>
          <p:cNvPr id="16" name="Google Shape;1644;p37">
            <a:extLst>
              <a:ext uri="{FF2B5EF4-FFF2-40B4-BE49-F238E27FC236}">
                <a16:creationId xmlns:a16="http://schemas.microsoft.com/office/drawing/2014/main" id="{83DFAF4C-B4AB-8E92-2D13-5340D0F5A778}"/>
              </a:ext>
            </a:extLst>
          </p:cNvPr>
          <p:cNvGrpSpPr/>
          <p:nvPr/>
        </p:nvGrpSpPr>
        <p:grpSpPr>
          <a:xfrm>
            <a:off x="6444062" y="3292529"/>
            <a:ext cx="1823815" cy="1358496"/>
            <a:chOff x="4972436" y="1171675"/>
            <a:chExt cx="3697173" cy="2826078"/>
          </a:xfrm>
        </p:grpSpPr>
        <p:sp>
          <p:nvSpPr>
            <p:cNvPr id="17" name="Google Shape;1645;p37">
              <a:extLst>
                <a:ext uri="{FF2B5EF4-FFF2-40B4-BE49-F238E27FC236}">
                  <a16:creationId xmlns:a16="http://schemas.microsoft.com/office/drawing/2014/main" id="{5E10E570-B0BC-1D8E-0369-83405C04B948}"/>
                </a:ext>
              </a:extLst>
            </p:cNvPr>
            <p:cNvSpPr/>
            <p:nvPr/>
          </p:nvSpPr>
          <p:spPr>
            <a:xfrm>
              <a:off x="5065825" y="1253975"/>
              <a:ext cx="3534300" cy="2197200"/>
            </a:xfrm>
            <a:prstGeom prst="rect">
              <a:avLst/>
            </a:prstGeom>
            <a:solidFill>
              <a:srgbClr val="D4EB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8" name="Google Shape;1646;p37">
              <a:extLst>
                <a:ext uri="{FF2B5EF4-FFF2-40B4-BE49-F238E27FC236}">
                  <a16:creationId xmlns:a16="http://schemas.microsoft.com/office/drawing/2014/main" id="{72FA87C2-DC7E-0266-4E88-45E31E0E76B0}"/>
                </a:ext>
              </a:extLst>
            </p:cNvPr>
            <p:cNvGrpSpPr/>
            <p:nvPr/>
          </p:nvGrpSpPr>
          <p:grpSpPr>
            <a:xfrm>
              <a:off x="6174729" y="3511804"/>
              <a:ext cx="1295997" cy="485949"/>
              <a:chOff x="6186183" y="3515973"/>
              <a:chExt cx="1273207" cy="477404"/>
            </a:xfrm>
          </p:grpSpPr>
          <p:sp>
            <p:nvSpPr>
              <p:cNvPr id="70" name="Google Shape;1647;p37">
                <a:extLst>
                  <a:ext uri="{FF2B5EF4-FFF2-40B4-BE49-F238E27FC236}">
                    <a16:creationId xmlns:a16="http://schemas.microsoft.com/office/drawing/2014/main" id="{D9B6D670-DA22-1A97-AC5C-4FC75DCCA6E6}"/>
                  </a:ext>
                </a:extLst>
              </p:cNvPr>
              <p:cNvSpPr/>
              <p:nvPr/>
            </p:nvSpPr>
            <p:spPr>
              <a:xfrm flipH="1">
                <a:off x="7125532" y="3594865"/>
                <a:ext cx="309346" cy="378385"/>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D4EBD0"/>
              </a:solidFill>
              <a:ln>
                <a:noFill/>
              </a:ln>
            </p:spPr>
          </p:sp>
          <p:sp>
            <p:nvSpPr>
              <p:cNvPr id="71" name="Google Shape;1648;p37">
                <a:extLst>
                  <a:ext uri="{FF2B5EF4-FFF2-40B4-BE49-F238E27FC236}">
                    <a16:creationId xmlns:a16="http://schemas.microsoft.com/office/drawing/2014/main" id="{005358E4-DF4E-8408-4318-B0B6976CCD86}"/>
                  </a:ext>
                </a:extLst>
              </p:cNvPr>
              <p:cNvSpPr/>
              <p:nvPr/>
            </p:nvSpPr>
            <p:spPr>
              <a:xfrm>
                <a:off x="6207065" y="3613098"/>
                <a:ext cx="309346" cy="355805"/>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D4EBD0"/>
              </a:solidFill>
              <a:ln>
                <a:noFill/>
              </a:ln>
            </p:spPr>
          </p:sp>
          <p:sp>
            <p:nvSpPr>
              <p:cNvPr id="72" name="Google Shape;1649;p37">
                <a:extLst>
                  <a:ext uri="{FF2B5EF4-FFF2-40B4-BE49-F238E27FC236}">
                    <a16:creationId xmlns:a16="http://schemas.microsoft.com/office/drawing/2014/main" id="{34AB6965-65E7-ACB5-7ED4-E2E956E827FD}"/>
                  </a:ext>
                </a:extLst>
              </p:cNvPr>
              <p:cNvSpPr/>
              <p:nvPr/>
            </p:nvSpPr>
            <p:spPr>
              <a:xfrm>
                <a:off x="6442905" y="3531808"/>
                <a:ext cx="759000" cy="143400"/>
              </a:xfrm>
              <a:prstGeom prst="rect">
                <a:avLst/>
              </a:prstGeom>
              <a:solidFill>
                <a:srgbClr val="D4EBD0"/>
              </a:solidFill>
              <a:ln w="9525" cap="flat" cmpd="sng">
                <a:solidFill>
                  <a:srgbClr val="666666"/>
                </a:solidFill>
                <a:prstDash val="solid"/>
                <a:round/>
                <a:headEnd type="none" w="sm" len="sm"/>
                <a:tailEnd type="none" w="sm" len="sm"/>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3" name="Google Shape;1650;p37">
                <a:extLst>
                  <a:ext uri="{FF2B5EF4-FFF2-40B4-BE49-F238E27FC236}">
                    <a16:creationId xmlns:a16="http://schemas.microsoft.com/office/drawing/2014/main" id="{B71A8A6D-305D-0845-E21F-4CC72626B6A1}"/>
                  </a:ext>
                </a:extLst>
              </p:cNvPr>
              <p:cNvSpPr/>
              <p:nvPr/>
            </p:nvSpPr>
            <p:spPr>
              <a:xfrm>
                <a:off x="6373742" y="3779238"/>
                <a:ext cx="22" cy="1833"/>
              </a:xfrm>
              <a:custGeom>
                <a:avLst/>
                <a:gdLst/>
                <a:ahLst/>
                <a:cxnLst/>
                <a:rect l="l" t="t" r="r" b="b"/>
                <a:pathLst>
                  <a:path w="1" h="82" extrusionOk="0">
                    <a:moveTo>
                      <a:pt x="1" y="81"/>
                    </a:moveTo>
                    <a:lnTo>
                      <a:pt x="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4" name="Google Shape;1651;p37">
                <a:extLst>
                  <a:ext uri="{FF2B5EF4-FFF2-40B4-BE49-F238E27FC236}">
                    <a16:creationId xmlns:a16="http://schemas.microsoft.com/office/drawing/2014/main" id="{38DCB668-9FDD-BBC0-005A-F1BFAB41A4F0}"/>
                  </a:ext>
                </a:extLst>
              </p:cNvPr>
              <p:cNvSpPr/>
              <p:nvPr/>
            </p:nvSpPr>
            <p:spPr>
              <a:xfrm>
                <a:off x="6346692" y="3813503"/>
                <a:ext cx="1833" cy="5432"/>
              </a:xfrm>
              <a:custGeom>
                <a:avLst/>
                <a:gdLst/>
                <a:ahLst/>
                <a:cxnLst/>
                <a:rect l="l" t="t" r="r" b="b"/>
                <a:pathLst>
                  <a:path w="82" h="243" extrusionOk="0">
                    <a:moveTo>
                      <a:pt x="1" y="243"/>
                    </a:moveTo>
                    <a:lnTo>
                      <a:pt x="8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5" name="Google Shape;1652;p37">
                <a:extLst>
                  <a:ext uri="{FF2B5EF4-FFF2-40B4-BE49-F238E27FC236}">
                    <a16:creationId xmlns:a16="http://schemas.microsoft.com/office/drawing/2014/main" id="{29BD72DA-642D-1CF7-2F35-5FB7B573F3A2}"/>
                  </a:ext>
                </a:extLst>
              </p:cNvPr>
              <p:cNvSpPr/>
              <p:nvPr/>
            </p:nvSpPr>
            <p:spPr>
              <a:xfrm>
                <a:off x="7293519" y="3813503"/>
                <a:ext cx="3644" cy="3621"/>
              </a:xfrm>
              <a:custGeom>
                <a:avLst/>
                <a:gdLst/>
                <a:ahLst/>
                <a:cxnLst/>
                <a:rect l="l" t="t" r="r" b="b"/>
                <a:pathLst>
                  <a:path w="163" h="162" extrusionOk="0">
                    <a:moveTo>
                      <a:pt x="1" y="1"/>
                    </a:moveTo>
                    <a:lnTo>
                      <a:pt x="162" y="162"/>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6" name="Google Shape;1653;p37">
                <a:extLst>
                  <a:ext uri="{FF2B5EF4-FFF2-40B4-BE49-F238E27FC236}">
                    <a16:creationId xmlns:a16="http://schemas.microsoft.com/office/drawing/2014/main" id="{E32D1071-9FCB-5107-EF89-7AABD0C4C19E}"/>
                  </a:ext>
                </a:extLst>
              </p:cNvPr>
              <p:cNvSpPr/>
              <p:nvPr/>
            </p:nvSpPr>
            <p:spPr>
              <a:xfrm>
                <a:off x="7270091" y="3781048"/>
                <a:ext cx="22" cy="1833"/>
              </a:xfrm>
              <a:custGeom>
                <a:avLst/>
                <a:gdLst/>
                <a:ahLst/>
                <a:cxnLst/>
                <a:rect l="l" t="t" r="r" b="b"/>
                <a:pathLst>
                  <a:path w="1" h="82" extrusionOk="0">
                    <a:moveTo>
                      <a:pt x="0" y="0"/>
                    </a:moveTo>
                    <a:lnTo>
                      <a:pt x="0" y="8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7" name="Google Shape;1654;p37">
                <a:extLst>
                  <a:ext uri="{FF2B5EF4-FFF2-40B4-BE49-F238E27FC236}">
                    <a16:creationId xmlns:a16="http://schemas.microsoft.com/office/drawing/2014/main" id="{B4AE3A8A-F384-A67C-626E-66CB9A21B850}"/>
                  </a:ext>
                </a:extLst>
              </p:cNvPr>
              <p:cNvSpPr/>
              <p:nvPr/>
            </p:nvSpPr>
            <p:spPr>
              <a:xfrm>
                <a:off x="6391782" y="3515973"/>
                <a:ext cx="858477" cy="232645"/>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8" name="Google Shape;1655;p37">
                <a:extLst>
                  <a:ext uri="{FF2B5EF4-FFF2-40B4-BE49-F238E27FC236}">
                    <a16:creationId xmlns:a16="http://schemas.microsoft.com/office/drawing/2014/main" id="{F03551F6-5780-7811-D017-C9A5FC266242}"/>
                  </a:ext>
                </a:extLst>
              </p:cNvPr>
              <p:cNvSpPr/>
              <p:nvPr/>
            </p:nvSpPr>
            <p:spPr>
              <a:xfrm>
                <a:off x="7320569" y="3844148"/>
                <a:ext cx="7243" cy="7242"/>
              </a:xfrm>
              <a:custGeom>
                <a:avLst/>
                <a:gdLst/>
                <a:ahLst/>
                <a:cxnLst/>
                <a:rect l="l" t="t" r="r" b="b"/>
                <a:pathLst>
                  <a:path w="324" h="324" extrusionOk="0">
                    <a:moveTo>
                      <a:pt x="324" y="324"/>
                    </a:moveTo>
                    <a:lnTo>
                      <a:pt x="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79" name="Google Shape;1656;p37">
                <a:extLst>
                  <a:ext uri="{FF2B5EF4-FFF2-40B4-BE49-F238E27FC236}">
                    <a16:creationId xmlns:a16="http://schemas.microsoft.com/office/drawing/2014/main" id="{46F9020B-34EB-43B5-68BA-D46CA2470188}"/>
                  </a:ext>
                </a:extLst>
              </p:cNvPr>
              <p:cNvSpPr/>
              <p:nvPr/>
            </p:nvSpPr>
            <p:spPr>
              <a:xfrm>
                <a:off x="6316043" y="3844148"/>
                <a:ext cx="7221" cy="7242"/>
              </a:xfrm>
              <a:custGeom>
                <a:avLst/>
                <a:gdLst/>
                <a:ahLst/>
                <a:cxnLst/>
                <a:rect l="l" t="t" r="r" b="b"/>
                <a:pathLst>
                  <a:path w="323" h="324" extrusionOk="0">
                    <a:moveTo>
                      <a:pt x="323" y="1"/>
                    </a:moveTo>
                    <a:lnTo>
                      <a:pt x="0" y="324"/>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80" name="Google Shape;1657;p37">
                <a:extLst>
                  <a:ext uri="{FF2B5EF4-FFF2-40B4-BE49-F238E27FC236}">
                    <a16:creationId xmlns:a16="http://schemas.microsoft.com/office/drawing/2014/main" id="{CF33747D-0875-8715-383A-59C91464027C}"/>
                  </a:ext>
                </a:extLst>
              </p:cNvPr>
              <p:cNvSpPr/>
              <p:nvPr/>
            </p:nvSpPr>
            <p:spPr>
              <a:xfrm>
                <a:off x="6446020" y="3703299"/>
                <a:ext cx="741900" cy="197400"/>
              </a:xfrm>
              <a:prstGeom prst="rect">
                <a:avLst/>
              </a:pr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81" name="Google Shape;1658;p37">
                <a:extLst>
                  <a:ext uri="{FF2B5EF4-FFF2-40B4-BE49-F238E27FC236}">
                    <a16:creationId xmlns:a16="http://schemas.microsoft.com/office/drawing/2014/main" id="{AAD368A7-233A-7060-FD59-B6B90DCA4969}"/>
                  </a:ext>
                </a:extLst>
              </p:cNvPr>
              <p:cNvSpPr/>
              <p:nvPr/>
            </p:nvSpPr>
            <p:spPr>
              <a:xfrm>
                <a:off x="6195192" y="3871239"/>
                <a:ext cx="1253445" cy="75730"/>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82" name="Google Shape;1659;p37">
                <a:extLst>
                  <a:ext uri="{FF2B5EF4-FFF2-40B4-BE49-F238E27FC236}">
                    <a16:creationId xmlns:a16="http://schemas.microsoft.com/office/drawing/2014/main" id="{3EE9767E-8137-C72D-CEC7-DA2909305C60}"/>
                  </a:ext>
                </a:extLst>
              </p:cNvPr>
              <p:cNvSpPr/>
              <p:nvPr/>
            </p:nvSpPr>
            <p:spPr>
              <a:xfrm>
                <a:off x="6186183" y="3944559"/>
                <a:ext cx="1273207" cy="48818"/>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grpSp>
        <p:grpSp>
          <p:nvGrpSpPr>
            <p:cNvPr id="19" name="Google Shape;1660;p37">
              <a:extLst>
                <a:ext uri="{FF2B5EF4-FFF2-40B4-BE49-F238E27FC236}">
                  <a16:creationId xmlns:a16="http://schemas.microsoft.com/office/drawing/2014/main" id="{26C2A439-E9C9-F07B-34B0-0C68AEA11C47}"/>
                </a:ext>
              </a:extLst>
            </p:cNvPr>
            <p:cNvGrpSpPr/>
            <p:nvPr/>
          </p:nvGrpSpPr>
          <p:grpSpPr>
            <a:xfrm>
              <a:off x="4972436" y="1171675"/>
              <a:ext cx="3697173" cy="2821701"/>
              <a:chOff x="4972436" y="1171675"/>
              <a:chExt cx="3697173" cy="2821701"/>
            </a:xfrm>
          </p:grpSpPr>
          <p:sp>
            <p:nvSpPr>
              <p:cNvPr id="20" name="Google Shape;1661;p37">
                <a:extLst>
                  <a:ext uri="{FF2B5EF4-FFF2-40B4-BE49-F238E27FC236}">
                    <a16:creationId xmlns:a16="http://schemas.microsoft.com/office/drawing/2014/main" id="{34B38EB3-883C-8BD0-EBA5-8ACEAA6772DE}"/>
                  </a:ext>
                </a:extLst>
              </p:cNvPr>
              <p:cNvSpPr/>
              <p:nvPr/>
            </p:nvSpPr>
            <p:spPr>
              <a:xfrm>
                <a:off x="4972436" y="1171675"/>
                <a:ext cx="3688150" cy="2324504"/>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grpSp>
            <p:nvGrpSpPr>
              <p:cNvPr id="21" name="Google Shape;1662;p37">
                <a:extLst>
                  <a:ext uri="{FF2B5EF4-FFF2-40B4-BE49-F238E27FC236}">
                    <a16:creationId xmlns:a16="http://schemas.microsoft.com/office/drawing/2014/main" id="{BD779F2A-48F1-72DE-7253-D67DC3577842}"/>
                  </a:ext>
                </a:extLst>
              </p:cNvPr>
              <p:cNvGrpSpPr/>
              <p:nvPr/>
            </p:nvGrpSpPr>
            <p:grpSpPr>
              <a:xfrm>
                <a:off x="6186183" y="1172642"/>
                <a:ext cx="2483426" cy="2820734"/>
                <a:chOff x="5016531" y="760800"/>
                <a:chExt cx="3209390" cy="3645773"/>
              </a:xfrm>
            </p:grpSpPr>
            <p:sp>
              <p:nvSpPr>
                <p:cNvPr id="22" name="Google Shape;1663;p37">
                  <a:extLst>
                    <a:ext uri="{FF2B5EF4-FFF2-40B4-BE49-F238E27FC236}">
                      <a16:creationId xmlns:a16="http://schemas.microsoft.com/office/drawing/2014/main" id="{C63A1CF3-E54A-8EF2-4F52-38FF127410D0}"/>
                    </a:ext>
                  </a:extLst>
                </p:cNvPr>
                <p:cNvSpPr/>
                <p:nvPr/>
              </p:nvSpPr>
              <p:spPr>
                <a:xfrm flipH="1">
                  <a:off x="6230475" y="3891500"/>
                  <a:ext cx="399775" cy="489077"/>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D4EBD0"/>
                </a:solidFill>
                <a:ln>
                  <a:noFill/>
                </a:ln>
              </p:spPr>
            </p:sp>
            <p:sp>
              <p:nvSpPr>
                <p:cNvPr id="23" name="Google Shape;1664;p37">
                  <a:extLst>
                    <a:ext uri="{FF2B5EF4-FFF2-40B4-BE49-F238E27FC236}">
                      <a16:creationId xmlns:a16="http://schemas.microsoft.com/office/drawing/2014/main" id="{454F56B2-5420-3A21-CBC7-292C196F4585}"/>
                    </a:ext>
                  </a:extLst>
                </p:cNvPr>
                <p:cNvSpPr/>
                <p:nvPr/>
              </p:nvSpPr>
              <p:spPr>
                <a:xfrm>
                  <a:off x="5348300" y="3810000"/>
                  <a:ext cx="981000" cy="185400"/>
                </a:xfrm>
                <a:prstGeom prst="rect">
                  <a:avLst/>
                </a:pr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4" name="Google Shape;1665;p37">
                  <a:extLst>
                    <a:ext uri="{FF2B5EF4-FFF2-40B4-BE49-F238E27FC236}">
                      <a16:creationId xmlns:a16="http://schemas.microsoft.com/office/drawing/2014/main" id="{8FD2F26E-5231-7A37-4D01-6AA841FAA932}"/>
                    </a:ext>
                  </a:extLst>
                </p:cNvPr>
                <p:cNvSpPr/>
                <p:nvPr/>
              </p:nvSpPr>
              <p:spPr>
                <a:xfrm>
                  <a:off x="5258919" y="4129800"/>
                  <a:ext cx="29" cy="2369"/>
                </a:xfrm>
                <a:custGeom>
                  <a:avLst/>
                  <a:gdLst/>
                  <a:ahLst/>
                  <a:cxnLst/>
                  <a:rect l="l" t="t" r="r" b="b"/>
                  <a:pathLst>
                    <a:path w="1" h="82" extrusionOk="0">
                      <a:moveTo>
                        <a:pt x="1" y="81"/>
                      </a:moveTo>
                      <a:lnTo>
                        <a:pt x="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5" name="Google Shape;1666;p37">
                  <a:extLst>
                    <a:ext uri="{FF2B5EF4-FFF2-40B4-BE49-F238E27FC236}">
                      <a16:creationId xmlns:a16="http://schemas.microsoft.com/office/drawing/2014/main" id="{8C20A4AE-A34A-56A7-20C0-DC6B6C181214}"/>
                    </a:ext>
                  </a:extLst>
                </p:cNvPr>
                <p:cNvSpPr/>
                <p:nvPr/>
              </p:nvSpPr>
              <p:spPr>
                <a:xfrm>
                  <a:off x="5223962" y="4174089"/>
                  <a:ext cx="2369" cy="7020"/>
                </a:xfrm>
                <a:custGeom>
                  <a:avLst/>
                  <a:gdLst/>
                  <a:ahLst/>
                  <a:cxnLst/>
                  <a:rect l="l" t="t" r="r" b="b"/>
                  <a:pathLst>
                    <a:path w="82" h="243" extrusionOk="0">
                      <a:moveTo>
                        <a:pt x="1" y="243"/>
                      </a:moveTo>
                      <a:lnTo>
                        <a:pt x="8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6" name="Google Shape;1667;p37">
                  <a:extLst>
                    <a:ext uri="{FF2B5EF4-FFF2-40B4-BE49-F238E27FC236}">
                      <a16:creationId xmlns:a16="http://schemas.microsoft.com/office/drawing/2014/main" id="{CD9AC1B1-B962-9228-0920-270048878468}"/>
                    </a:ext>
                  </a:extLst>
                </p:cNvPr>
                <p:cNvSpPr/>
                <p:nvPr/>
              </p:nvSpPr>
              <p:spPr>
                <a:xfrm>
                  <a:off x="6447569" y="4174089"/>
                  <a:ext cx="4709" cy="4680"/>
                </a:xfrm>
                <a:custGeom>
                  <a:avLst/>
                  <a:gdLst/>
                  <a:ahLst/>
                  <a:cxnLst/>
                  <a:rect l="l" t="t" r="r" b="b"/>
                  <a:pathLst>
                    <a:path w="163" h="162" extrusionOk="0">
                      <a:moveTo>
                        <a:pt x="1" y="1"/>
                      </a:moveTo>
                      <a:lnTo>
                        <a:pt x="162" y="162"/>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7" name="Google Shape;1668;p37">
                  <a:extLst>
                    <a:ext uri="{FF2B5EF4-FFF2-40B4-BE49-F238E27FC236}">
                      <a16:creationId xmlns:a16="http://schemas.microsoft.com/office/drawing/2014/main" id="{F5463925-9C18-3495-86ED-D1BF49B46240}"/>
                    </a:ext>
                  </a:extLst>
                </p:cNvPr>
                <p:cNvSpPr/>
                <p:nvPr/>
              </p:nvSpPr>
              <p:spPr>
                <a:xfrm>
                  <a:off x="6417292" y="4132140"/>
                  <a:ext cx="29" cy="2369"/>
                </a:xfrm>
                <a:custGeom>
                  <a:avLst/>
                  <a:gdLst/>
                  <a:ahLst/>
                  <a:cxnLst/>
                  <a:rect l="l" t="t" r="r" b="b"/>
                  <a:pathLst>
                    <a:path w="1" h="82" extrusionOk="0">
                      <a:moveTo>
                        <a:pt x="0" y="0"/>
                      </a:moveTo>
                      <a:lnTo>
                        <a:pt x="0" y="8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8" name="Google Shape;1669;p37">
                  <a:extLst>
                    <a:ext uri="{FF2B5EF4-FFF2-40B4-BE49-F238E27FC236}">
                      <a16:creationId xmlns:a16="http://schemas.microsoft.com/office/drawing/2014/main" id="{BC930C3D-53CD-80FB-36F5-705A82EF36E4}"/>
                    </a:ext>
                  </a:extLst>
                </p:cNvPr>
                <p:cNvSpPr/>
                <p:nvPr/>
              </p:nvSpPr>
              <p:spPr>
                <a:xfrm>
                  <a:off x="6482526" y="4213697"/>
                  <a:ext cx="9360" cy="9360"/>
                </a:xfrm>
                <a:custGeom>
                  <a:avLst/>
                  <a:gdLst/>
                  <a:ahLst/>
                  <a:cxnLst/>
                  <a:rect l="l" t="t" r="r" b="b"/>
                  <a:pathLst>
                    <a:path w="324" h="324" extrusionOk="0">
                      <a:moveTo>
                        <a:pt x="324" y="324"/>
                      </a:moveTo>
                      <a:lnTo>
                        <a:pt x="1" y="1"/>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29" name="Google Shape;1670;p37">
                  <a:extLst>
                    <a:ext uri="{FF2B5EF4-FFF2-40B4-BE49-F238E27FC236}">
                      <a16:creationId xmlns:a16="http://schemas.microsoft.com/office/drawing/2014/main" id="{E32A60F3-0895-134F-E687-3E0BDB231741}"/>
                    </a:ext>
                  </a:extLst>
                </p:cNvPr>
                <p:cNvSpPr/>
                <p:nvPr/>
              </p:nvSpPr>
              <p:spPr>
                <a:xfrm>
                  <a:off x="5184353" y="4213697"/>
                  <a:ext cx="9331" cy="9360"/>
                </a:xfrm>
                <a:custGeom>
                  <a:avLst/>
                  <a:gdLst/>
                  <a:ahLst/>
                  <a:cxnLst/>
                  <a:rect l="l" t="t" r="r" b="b"/>
                  <a:pathLst>
                    <a:path w="323" h="324" extrusionOk="0">
                      <a:moveTo>
                        <a:pt x="323" y="1"/>
                      </a:moveTo>
                      <a:lnTo>
                        <a:pt x="0" y="324"/>
                      </a:ln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30" name="Google Shape;1671;p37">
                  <a:extLst>
                    <a:ext uri="{FF2B5EF4-FFF2-40B4-BE49-F238E27FC236}">
                      <a16:creationId xmlns:a16="http://schemas.microsoft.com/office/drawing/2014/main" id="{6E1A1BA9-4B46-5E6B-F29B-7D880BA0BFDC}"/>
                    </a:ext>
                  </a:extLst>
                </p:cNvPr>
                <p:cNvSpPr/>
                <p:nvPr/>
              </p:nvSpPr>
              <p:spPr>
                <a:xfrm>
                  <a:off x="5801964" y="796934"/>
                  <a:ext cx="62980" cy="51915"/>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D4EBD0"/>
                </a:solidFill>
                <a:ln w="9525" cap="flat" cmpd="sng">
                  <a:solidFill>
                    <a:srgbClr val="856C8B"/>
                  </a:solidFill>
                  <a:prstDash val="solid"/>
                  <a:round/>
                  <a:headEnd type="none" w="sm" len="sm"/>
                  <a:tailEnd type="none" w="sm" len="sm"/>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31" name="Google Shape;1672;p37">
                  <a:extLst>
                    <a:ext uri="{FF2B5EF4-FFF2-40B4-BE49-F238E27FC236}">
                      <a16:creationId xmlns:a16="http://schemas.microsoft.com/office/drawing/2014/main" id="{3360CCC5-0B21-9AC3-9DB4-7B07990E37D0}"/>
                    </a:ext>
                  </a:extLst>
                </p:cNvPr>
                <p:cNvSpPr/>
                <p:nvPr/>
              </p:nvSpPr>
              <p:spPr>
                <a:xfrm>
                  <a:off x="5028174" y="4248712"/>
                  <a:ext cx="1619862" cy="97879"/>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65" name="Google Shape;1673;p37">
                  <a:extLst>
                    <a:ext uri="{FF2B5EF4-FFF2-40B4-BE49-F238E27FC236}">
                      <a16:creationId xmlns:a16="http://schemas.microsoft.com/office/drawing/2014/main" id="{33CD7FED-12F9-AA17-B14F-903710617683}"/>
                    </a:ext>
                  </a:extLst>
                </p:cNvPr>
                <p:cNvSpPr/>
                <p:nvPr/>
              </p:nvSpPr>
              <p:spPr>
                <a:xfrm>
                  <a:off x="5151708" y="4085512"/>
                  <a:ext cx="1377475" cy="167851"/>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66" name="Google Shape;1674;p37">
                  <a:extLst>
                    <a:ext uri="{FF2B5EF4-FFF2-40B4-BE49-F238E27FC236}">
                      <a16:creationId xmlns:a16="http://schemas.microsoft.com/office/drawing/2014/main" id="{451F9BF9-E5A5-C976-E625-1044F3669F8F}"/>
                    </a:ext>
                  </a:extLst>
                </p:cNvPr>
                <p:cNvSpPr/>
                <p:nvPr/>
              </p:nvSpPr>
              <p:spPr>
                <a:xfrm>
                  <a:off x="5016531" y="4343477"/>
                  <a:ext cx="1645401" cy="6309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67" name="Google Shape;1675;p37">
                  <a:extLst>
                    <a:ext uri="{FF2B5EF4-FFF2-40B4-BE49-F238E27FC236}">
                      <a16:creationId xmlns:a16="http://schemas.microsoft.com/office/drawing/2014/main" id="{C20685CD-1416-DF8E-414B-92CD0A7CF952}"/>
                    </a:ext>
                  </a:extLst>
                </p:cNvPr>
                <p:cNvSpPr/>
                <p:nvPr/>
              </p:nvSpPr>
              <p:spPr>
                <a:xfrm>
                  <a:off x="5327261" y="3763914"/>
                  <a:ext cx="1010700" cy="210900"/>
                </a:xfrm>
                <a:prstGeom prst="rect">
                  <a:avLst/>
                </a:pr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sp>
              <p:nvSpPr>
                <p:cNvPr id="68" name="Google Shape;1676;p37">
                  <a:extLst>
                    <a:ext uri="{FF2B5EF4-FFF2-40B4-BE49-F238E27FC236}">
                      <a16:creationId xmlns:a16="http://schemas.microsoft.com/office/drawing/2014/main" id="{DE874EE0-3506-6B44-7B02-44A98BE96E0E}"/>
                    </a:ext>
                  </a:extLst>
                </p:cNvPr>
                <p:cNvSpPr/>
                <p:nvPr/>
              </p:nvSpPr>
              <p:spPr>
                <a:xfrm>
                  <a:off x="8071400" y="760800"/>
                  <a:ext cx="153000" cy="153000"/>
                </a:xfrm>
                <a:prstGeom prst="ellipse">
                  <a:avLst/>
                </a:pr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sz="600">
                    <a:solidFill>
                      <a:schemeClr val="tx1"/>
                    </a:solidFill>
                  </a:endParaRPr>
                </a:p>
              </p:txBody>
            </p:sp>
            <p:sp>
              <p:nvSpPr>
                <p:cNvPr id="69" name="Google Shape;1677;p37">
                  <a:extLst>
                    <a:ext uri="{FF2B5EF4-FFF2-40B4-BE49-F238E27FC236}">
                      <a16:creationId xmlns:a16="http://schemas.microsoft.com/office/drawing/2014/main" id="{D94DE3A4-5A50-2714-C397-E922E608979D}"/>
                    </a:ext>
                  </a:extLst>
                </p:cNvPr>
                <p:cNvSpPr/>
                <p:nvPr/>
              </p:nvSpPr>
              <p:spPr>
                <a:xfrm>
                  <a:off x="5258919" y="803926"/>
                  <a:ext cx="2967003" cy="2959983"/>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rgbClr val="D4EBD0"/>
                </a:solidFill>
                <a:ln>
                  <a:noFill/>
                </a:ln>
              </p:spPr>
              <p:txBody>
                <a:bodyPr spcFirstLastPara="1" wrap="square" lIns="41575" tIns="41575" rIns="41575" bIns="41575" anchor="ctr" anchorCtr="0">
                  <a:noAutofit/>
                </a:bodyPr>
                <a:lstStyle/>
                <a:p>
                  <a:pPr marL="0" lvl="0" indent="0" algn="l" rtl="0">
                    <a:spcBef>
                      <a:spcPts val="0"/>
                    </a:spcBef>
                    <a:spcAft>
                      <a:spcPts val="0"/>
                    </a:spcAft>
                    <a:buNone/>
                  </a:pPr>
                  <a:endParaRPr>
                    <a:solidFill>
                      <a:schemeClr val="tx1"/>
                    </a:solidFill>
                  </a:endParaRPr>
                </a:p>
              </p:txBody>
            </p:sp>
          </p:grpSp>
        </p:grpSp>
      </p:grpSp>
      <p:pic>
        <p:nvPicPr>
          <p:cNvPr id="83" name="Google Shape;1678;p37" descr="The original 4K resolution countdown animation with a minimalistic design. Beeps at the start/end." title="2 Minute Countdown Timer">
            <a:hlinkClick r:id="rId3"/>
            <a:extLst>
              <a:ext uri="{FF2B5EF4-FFF2-40B4-BE49-F238E27FC236}">
                <a16:creationId xmlns:a16="http://schemas.microsoft.com/office/drawing/2014/main" id="{EA34B0A9-5B2B-4B7D-4C0F-80B0EDB1FC94}"/>
              </a:ext>
            </a:extLst>
          </p:cNvPr>
          <p:cNvPicPr preferRelativeResize="0"/>
          <p:nvPr/>
        </p:nvPicPr>
        <p:blipFill>
          <a:blip r:embed="rId4">
            <a:alphaModFix/>
          </a:blip>
          <a:stretch>
            <a:fillRect/>
          </a:stretch>
        </p:blipFill>
        <p:spPr>
          <a:xfrm>
            <a:off x="6727457" y="3397250"/>
            <a:ext cx="1257000" cy="942745"/>
          </a:xfrm>
          <a:prstGeom prst="rect">
            <a:avLst/>
          </a:prstGeom>
          <a:noFill/>
          <a:ln>
            <a:noFill/>
          </a:ln>
        </p:spPr>
      </p:pic>
      <p:sp>
        <p:nvSpPr>
          <p:cNvPr id="84" name="Google Shape;1679;p37">
            <a:extLst>
              <a:ext uri="{FF2B5EF4-FFF2-40B4-BE49-F238E27FC236}">
                <a16:creationId xmlns:a16="http://schemas.microsoft.com/office/drawing/2014/main" id="{F63309E5-0318-1D64-EAB8-6AC1E8846E56}"/>
              </a:ext>
            </a:extLst>
          </p:cNvPr>
          <p:cNvSpPr txBox="1"/>
          <p:nvPr/>
        </p:nvSpPr>
        <p:spPr>
          <a:xfrm>
            <a:off x="5251464" y="448931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sp>
        <p:nvSpPr>
          <p:cNvPr id="85" name="Google Shape;1680;p37">
            <a:extLst>
              <a:ext uri="{FF2B5EF4-FFF2-40B4-BE49-F238E27FC236}">
                <a16:creationId xmlns:a16="http://schemas.microsoft.com/office/drawing/2014/main" id="{15976AE4-D834-15BD-D6AA-FBA6F7E22981}"/>
              </a:ext>
            </a:extLst>
          </p:cNvPr>
          <p:cNvSpPr txBox="1"/>
          <p:nvPr/>
        </p:nvSpPr>
        <p:spPr>
          <a:xfrm>
            <a:off x="5647663" y="415697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Tree>
    <p:extLst>
      <p:ext uri="{BB962C8B-B14F-4D97-AF65-F5344CB8AC3E}">
        <p14:creationId xmlns:p14="http://schemas.microsoft.com/office/powerpoint/2010/main" val="151336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685;p38">
            <a:extLst>
              <a:ext uri="{FF2B5EF4-FFF2-40B4-BE49-F238E27FC236}">
                <a16:creationId xmlns:a16="http://schemas.microsoft.com/office/drawing/2014/main" id="{4A0E1099-51F2-2C17-2E6B-BB2248A61BAF}"/>
              </a:ext>
            </a:extLst>
          </p:cNvPr>
          <p:cNvSpPr txBox="1">
            <a:spLocks noGrp="1"/>
          </p:cNvSpPr>
          <p:nvPr>
            <p:ph type="title"/>
          </p:nvPr>
        </p:nvSpPr>
        <p:spPr>
          <a:xfrm>
            <a:off x="2218364" y="1822995"/>
            <a:ext cx="4459500" cy="161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900" dirty="0"/>
              <a:t>All About 3D Printers</a:t>
            </a:r>
            <a:endParaRPr sz="4900" dirty="0"/>
          </a:p>
        </p:txBody>
      </p:sp>
      <p:sp>
        <p:nvSpPr>
          <p:cNvPr id="3" name="Google Shape;1687;p38">
            <a:extLst>
              <a:ext uri="{FF2B5EF4-FFF2-40B4-BE49-F238E27FC236}">
                <a16:creationId xmlns:a16="http://schemas.microsoft.com/office/drawing/2014/main" id="{BA590CF5-AD07-E830-3612-6E3F37CC12E8}"/>
              </a:ext>
            </a:extLst>
          </p:cNvPr>
          <p:cNvSpPr txBox="1">
            <a:spLocks/>
          </p:cNvSpPr>
          <p:nvPr/>
        </p:nvSpPr>
        <p:spPr>
          <a:xfrm>
            <a:off x="2244014" y="3441495"/>
            <a:ext cx="4408200" cy="561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spcAft>
                <a:spcPts val="1600"/>
              </a:spcAft>
              <a:buFont typeface="Arial"/>
              <a:buNone/>
            </a:pPr>
            <a:r>
              <a:rPr lang="en-US" dirty="0"/>
              <a:t>TMI probably.</a:t>
            </a:r>
          </a:p>
        </p:txBody>
      </p:sp>
      <p:sp>
        <p:nvSpPr>
          <p:cNvPr id="4" name="Google Shape;1686;p38">
            <a:extLst>
              <a:ext uri="{FF2B5EF4-FFF2-40B4-BE49-F238E27FC236}">
                <a16:creationId xmlns:a16="http://schemas.microsoft.com/office/drawing/2014/main" id="{CE9C3A55-D944-A233-D7C8-5BA07A68F516}"/>
              </a:ext>
            </a:extLst>
          </p:cNvPr>
          <p:cNvSpPr txBox="1">
            <a:spLocks/>
          </p:cNvSpPr>
          <p:nvPr/>
        </p:nvSpPr>
        <p:spPr>
          <a:xfrm>
            <a:off x="3531014" y="503955"/>
            <a:ext cx="1834200" cy="12723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9400" dirty="0"/>
              <a:t>02</a:t>
            </a:r>
          </a:p>
        </p:txBody>
      </p:sp>
    </p:spTree>
    <p:extLst>
      <p:ext uri="{BB962C8B-B14F-4D97-AF65-F5344CB8AC3E}">
        <p14:creationId xmlns:p14="http://schemas.microsoft.com/office/powerpoint/2010/main" val="1547695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705;p39">
            <a:extLst>
              <a:ext uri="{FF2B5EF4-FFF2-40B4-BE49-F238E27FC236}">
                <a16:creationId xmlns:a16="http://schemas.microsoft.com/office/drawing/2014/main" id="{993620EF-8AAB-30FC-9ACA-93BFB87B4D5D}"/>
              </a:ext>
            </a:extLst>
          </p:cNvPr>
          <p:cNvSpPr txBox="1">
            <a:spLocks noGrp="1"/>
          </p:cNvSpPr>
          <p:nvPr>
            <p:ph type="title"/>
          </p:nvPr>
        </p:nvSpPr>
        <p:spPr>
          <a:xfrm>
            <a:off x="436831" y="25198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The Many 3D Printers</a:t>
            </a:r>
            <a:endParaRPr dirty="0">
              <a:solidFill>
                <a:schemeClr val="tx1"/>
              </a:solidFill>
            </a:endParaRPr>
          </a:p>
        </p:txBody>
      </p:sp>
      <p:sp>
        <p:nvSpPr>
          <p:cNvPr id="3" name="Google Shape;1706;p39">
            <a:extLst>
              <a:ext uri="{FF2B5EF4-FFF2-40B4-BE49-F238E27FC236}">
                <a16:creationId xmlns:a16="http://schemas.microsoft.com/office/drawing/2014/main" id="{1119F0EC-DBD2-0E76-7071-EF8C436DCAE3}"/>
              </a:ext>
            </a:extLst>
          </p:cNvPr>
          <p:cNvSpPr txBox="1">
            <a:spLocks noGrp="1"/>
          </p:cNvSpPr>
          <p:nvPr>
            <p:ph type="body" idx="1"/>
          </p:nvPr>
        </p:nvSpPr>
        <p:spPr>
          <a:xfrm>
            <a:off x="436831" y="814071"/>
            <a:ext cx="7704000"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0"/>
              </a:spcAft>
              <a:buNone/>
            </a:pPr>
            <a:r>
              <a:rPr lang="en" dirty="0">
                <a:solidFill>
                  <a:schemeClr val="tx1"/>
                </a:solidFill>
              </a:rPr>
              <a:t>There are many types of 3D printers. Here’s a selection of them:</a:t>
            </a:r>
          </a:p>
          <a:p>
            <a:pPr marL="171450" indent="-171450">
              <a:lnSpc>
                <a:spcPct val="150000"/>
              </a:lnSpc>
            </a:pPr>
            <a:r>
              <a:rPr lang="en" sz="1200" dirty="0">
                <a:solidFill>
                  <a:schemeClr val="tx1"/>
                </a:solidFill>
              </a:rPr>
              <a:t>Stereolithography (SLA)</a:t>
            </a:r>
          </a:p>
          <a:p>
            <a:pPr marL="171450" indent="-171450">
              <a:lnSpc>
                <a:spcPct val="150000"/>
              </a:lnSpc>
            </a:pPr>
            <a:r>
              <a:rPr lang="en" sz="1200" dirty="0">
                <a:solidFill>
                  <a:schemeClr val="tx1"/>
                </a:solidFill>
              </a:rPr>
              <a:t>Digital Light Processing (DLP)</a:t>
            </a:r>
          </a:p>
          <a:p>
            <a:pPr marL="171450" indent="-171450">
              <a:lnSpc>
                <a:spcPct val="150000"/>
              </a:lnSpc>
            </a:pPr>
            <a:r>
              <a:rPr lang="en" sz="1200" b="1" dirty="0">
                <a:solidFill>
                  <a:schemeClr val="tx1"/>
                </a:solidFill>
              </a:rPr>
              <a:t>Fused Deposition Modeling (FDM)</a:t>
            </a:r>
          </a:p>
          <a:p>
            <a:pPr marL="171450" indent="-171450">
              <a:lnSpc>
                <a:spcPct val="150000"/>
              </a:lnSpc>
            </a:pPr>
            <a:r>
              <a:rPr lang="en" sz="1200" dirty="0">
                <a:solidFill>
                  <a:schemeClr val="tx1"/>
                </a:solidFill>
              </a:rPr>
              <a:t>Selective Laser Sintering (SLS)</a:t>
            </a:r>
          </a:p>
          <a:p>
            <a:pPr marL="171450" indent="-171450">
              <a:lnSpc>
                <a:spcPct val="150000"/>
              </a:lnSpc>
            </a:pPr>
            <a:r>
              <a:rPr lang="en" sz="1200" dirty="0">
                <a:solidFill>
                  <a:schemeClr val="tx1"/>
                </a:solidFill>
              </a:rPr>
              <a:t>Selective Laser Melting (SLM)</a:t>
            </a:r>
          </a:p>
          <a:p>
            <a:pPr marL="171450" indent="-171450">
              <a:lnSpc>
                <a:spcPct val="150000"/>
              </a:lnSpc>
            </a:pPr>
            <a:r>
              <a:rPr lang="en" sz="1200" dirty="0">
                <a:solidFill>
                  <a:schemeClr val="tx1"/>
                </a:solidFill>
              </a:rPr>
              <a:t>Electronic Beam Melting (EBM)</a:t>
            </a:r>
          </a:p>
          <a:p>
            <a:pPr marL="171450" indent="-171450">
              <a:lnSpc>
                <a:spcPct val="150000"/>
              </a:lnSpc>
            </a:pPr>
            <a:r>
              <a:rPr lang="en" sz="1200" dirty="0">
                <a:solidFill>
                  <a:schemeClr val="tx1"/>
                </a:solidFill>
              </a:rPr>
              <a:t>Laminated Object Manufacturing (LOM)</a:t>
            </a:r>
          </a:p>
          <a:p>
            <a:pPr marL="171450" indent="-171450">
              <a:lnSpc>
                <a:spcPct val="150000"/>
              </a:lnSpc>
            </a:pPr>
            <a:r>
              <a:rPr lang="en" sz="1200" dirty="0">
                <a:solidFill>
                  <a:schemeClr val="tx1"/>
                </a:solidFill>
              </a:rPr>
              <a:t>Binder Jetting (BJ)</a:t>
            </a:r>
          </a:p>
          <a:p>
            <a:pPr marL="171450" indent="-171450">
              <a:lnSpc>
                <a:spcPct val="150000"/>
              </a:lnSpc>
            </a:pPr>
            <a:r>
              <a:rPr lang="en" sz="1200" dirty="0">
                <a:solidFill>
                  <a:schemeClr val="tx1"/>
                </a:solidFill>
              </a:rPr>
              <a:t>Material Jetting (MJ)</a:t>
            </a:r>
            <a:endParaRPr sz="1200" dirty="0">
              <a:solidFill>
                <a:schemeClr val="tx1"/>
              </a:solidFill>
            </a:endParaRPr>
          </a:p>
        </p:txBody>
      </p:sp>
      <p:sp>
        <p:nvSpPr>
          <p:cNvPr id="4" name="Google Shape;1707;p39">
            <a:extLst>
              <a:ext uri="{FF2B5EF4-FFF2-40B4-BE49-F238E27FC236}">
                <a16:creationId xmlns:a16="http://schemas.microsoft.com/office/drawing/2014/main" id="{728AA734-4FDF-812A-2EDB-B363F2A5423A}"/>
              </a:ext>
            </a:extLst>
          </p:cNvPr>
          <p:cNvSpPr txBox="1"/>
          <p:nvPr/>
        </p:nvSpPr>
        <p:spPr>
          <a:xfrm>
            <a:off x="643160"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08;p39">
            <a:extLst>
              <a:ext uri="{FF2B5EF4-FFF2-40B4-BE49-F238E27FC236}">
                <a16:creationId xmlns:a16="http://schemas.microsoft.com/office/drawing/2014/main" id="{3F7FBA8C-55CB-E39C-F379-3C3FC4761696}"/>
              </a:ext>
            </a:extLst>
          </p:cNvPr>
          <p:cNvSpPr txBox="1"/>
          <p:nvPr/>
        </p:nvSpPr>
        <p:spPr>
          <a:xfrm>
            <a:off x="1898611"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dirty="0">
                <a:solidFill>
                  <a:schemeClr val="tx1"/>
                </a:solidFill>
                <a:latin typeface="Encode Sans Black"/>
                <a:ea typeface="Encode Sans Black"/>
                <a:cs typeface="Encode Sans Black"/>
                <a:sym typeface="Encode Sans Black"/>
              </a:rPr>
              <a:t>02</a:t>
            </a:r>
            <a:endParaRPr sz="1500" dirty="0">
              <a:solidFill>
                <a:schemeClr val="tx1"/>
              </a:solidFill>
              <a:latin typeface="Encode Sans Black"/>
              <a:ea typeface="Encode Sans Black"/>
              <a:cs typeface="Encode Sans Black"/>
              <a:sym typeface="Encode Sans Black"/>
            </a:endParaRPr>
          </a:p>
        </p:txBody>
      </p:sp>
      <p:sp>
        <p:nvSpPr>
          <p:cNvPr id="6" name="Google Shape;1709;p39">
            <a:extLst>
              <a:ext uri="{FF2B5EF4-FFF2-40B4-BE49-F238E27FC236}">
                <a16:creationId xmlns:a16="http://schemas.microsoft.com/office/drawing/2014/main" id="{61841C76-7623-7B93-BB21-A1CF09D1D227}"/>
              </a:ext>
            </a:extLst>
          </p:cNvPr>
          <p:cNvSpPr txBox="1"/>
          <p:nvPr/>
        </p:nvSpPr>
        <p:spPr>
          <a:xfrm>
            <a:off x="3154261" y="415696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10;p39">
            <a:extLst>
              <a:ext uri="{FF2B5EF4-FFF2-40B4-BE49-F238E27FC236}">
                <a16:creationId xmlns:a16="http://schemas.microsoft.com/office/drawing/2014/main" id="{EABB35BC-2288-0A55-DB16-C152B8D6C2CD}"/>
              </a:ext>
            </a:extLst>
          </p:cNvPr>
          <p:cNvSpPr txBox="1"/>
          <p:nvPr/>
        </p:nvSpPr>
        <p:spPr>
          <a:xfrm>
            <a:off x="4411249"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11;p39">
            <a:extLst>
              <a:ext uri="{FF2B5EF4-FFF2-40B4-BE49-F238E27FC236}">
                <a16:creationId xmlns:a16="http://schemas.microsoft.com/office/drawing/2014/main" id="{E470C99E-D93D-5485-787A-E0602A6CC64F}"/>
              </a:ext>
            </a:extLst>
          </p:cNvPr>
          <p:cNvSpPr txBox="1"/>
          <p:nvPr/>
        </p:nvSpPr>
        <p:spPr>
          <a:xfrm>
            <a:off x="5665362"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12;p39">
            <a:extLst>
              <a:ext uri="{FF2B5EF4-FFF2-40B4-BE49-F238E27FC236}">
                <a16:creationId xmlns:a16="http://schemas.microsoft.com/office/drawing/2014/main" id="{2E63F57A-2839-7DF3-8310-5030A747132F}"/>
              </a:ext>
            </a:extLst>
          </p:cNvPr>
          <p:cNvSpPr txBox="1"/>
          <p:nvPr/>
        </p:nvSpPr>
        <p:spPr>
          <a:xfrm>
            <a:off x="246955"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13;p39">
            <a:extLst>
              <a:ext uri="{FF2B5EF4-FFF2-40B4-BE49-F238E27FC236}">
                <a16:creationId xmlns:a16="http://schemas.microsoft.com/office/drawing/2014/main" id="{E29C3A5E-E058-82F8-E371-1116D72FE9CD}"/>
              </a:ext>
            </a:extLst>
          </p:cNvPr>
          <p:cNvSpPr txBox="1"/>
          <p:nvPr/>
        </p:nvSpPr>
        <p:spPr>
          <a:xfrm>
            <a:off x="1502402"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500">
              <a:solidFill>
                <a:schemeClr val="tx1"/>
              </a:solidFill>
              <a:latin typeface="Encode Sans Black"/>
              <a:ea typeface="Encode Sans Black"/>
              <a:cs typeface="Encode Sans Black"/>
              <a:sym typeface="Encode Sans Black"/>
            </a:endParaRPr>
          </a:p>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a:p>
            <a:pPr marL="0" lvl="0" indent="0" algn="ctr" rtl="0">
              <a:spcBef>
                <a:spcPts val="0"/>
              </a:spcBef>
              <a:spcAft>
                <a:spcPts val="0"/>
              </a:spcAft>
              <a:buNone/>
            </a:pPr>
            <a:endParaRPr sz="500">
              <a:solidFill>
                <a:schemeClr val="tx1"/>
              </a:solidFill>
              <a:latin typeface="Encode Sans Black"/>
              <a:ea typeface="Encode Sans Black"/>
              <a:cs typeface="Encode Sans Black"/>
              <a:sym typeface="Encode Sans Black"/>
            </a:endParaRPr>
          </a:p>
        </p:txBody>
      </p:sp>
      <p:sp>
        <p:nvSpPr>
          <p:cNvPr id="11" name="Google Shape;1714;p39">
            <a:extLst>
              <a:ext uri="{FF2B5EF4-FFF2-40B4-BE49-F238E27FC236}">
                <a16:creationId xmlns:a16="http://schemas.microsoft.com/office/drawing/2014/main" id="{40D66138-A749-AE1A-99B5-D7884CCF7083}"/>
              </a:ext>
            </a:extLst>
          </p:cNvPr>
          <p:cNvSpPr txBox="1"/>
          <p:nvPr/>
        </p:nvSpPr>
        <p:spPr>
          <a:xfrm>
            <a:off x="4015050"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715;p39">
            <a:extLst>
              <a:ext uri="{FF2B5EF4-FFF2-40B4-BE49-F238E27FC236}">
                <a16:creationId xmlns:a16="http://schemas.microsoft.com/office/drawing/2014/main" id="{78234B85-2436-4C8C-D0EF-006A400EE31D}"/>
              </a:ext>
            </a:extLst>
          </p:cNvPr>
          <p:cNvSpPr txBox="1"/>
          <p:nvPr/>
        </p:nvSpPr>
        <p:spPr>
          <a:xfrm>
            <a:off x="2758053" y="448261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716;p39">
            <a:extLst>
              <a:ext uri="{FF2B5EF4-FFF2-40B4-BE49-F238E27FC236}">
                <a16:creationId xmlns:a16="http://schemas.microsoft.com/office/drawing/2014/main" id="{BDE7F1F9-B84B-4602-DA8D-2C4316EE85B7}"/>
              </a:ext>
            </a:extLst>
          </p:cNvPr>
          <p:cNvSpPr txBox="1"/>
          <p:nvPr/>
        </p:nvSpPr>
        <p:spPr>
          <a:xfrm>
            <a:off x="5269163"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717;p39">
            <a:extLst>
              <a:ext uri="{FF2B5EF4-FFF2-40B4-BE49-F238E27FC236}">
                <a16:creationId xmlns:a16="http://schemas.microsoft.com/office/drawing/2014/main" id="{D5B6486B-EB8E-4687-4192-CEF7449F2E08}"/>
              </a:ext>
            </a:extLst>
          </p:cNvPr>
          <p:cNvPicPr preferRelativeResize="0"/>
          <p:nvPr/>
        </p:nvPicPr>
        <p:blipFill>
          <a:blip r:embed="rId3">
            <a:alphaModFix/>
          </a:blip>
          <a:stretch>
            <a:fillRect/>
          </a:stretch>
        </p:blipFill>
        <p:spPr>
          <a:xfrm>
            <a:off x="4762170" y="1428007"/>
            <a:ext cx="2956611" cy="2605802"/>
          </a:xfrm>
          <a:prstGeom prst="rect">
            <a:avLst/>
          </a:prstGeom>
          <a:noFill/>
          <a:ln>
            <a:noFill/>
          </a:ln>
        </p:spPr>
      </p:pic>
    </p:spTree>
    <p:extLst>
      <p:ext uri="{BB962C8B-B14F-4D97-AF65-F5344CB8AC3E}">
        <p14:creationId xmlns:p14="http://schemas.microsoft.com/office/powerpoint/2010/main" val="406602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722;p40">
            <a:extLst>
              <a:ext uri="{FF2B5EF4-FFF2-40B4-BE49-F238E27FC236}">
                <a16:creationId xmlns:a16="http://schemas.microsoft.com/office/drawing/2014/main" id="{3FEE7C8E-2ADA-86B7-F924-9860448532FD}"/>
              </a:ext>
            </a:extLst>
          </p:cNvPr>
          <p:cNvSpPr txBox="1">
            <a:spLocks noGrp="1"/>
          </p:cNvSpPr>
          <p:nvPr>
            <p:ph type="title"/>
          </p:nvPr>
        </p:nvSpPr>
        <p:spPr>
          <a:xfrm>
            <a:off x="277549" y="17365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tx1"/>
                </a:solidFill>
              </a:rPr>
              <a:t>The Parts of a 3D Printer</a:t>
            </a:r>
            <a:endParaRPr dirty="0">
              <a:solidFill>
                <a:schemeClr val="tx1"/>
              </a:solidFill>
            </a:endParaRPr>
          </a:p>
        </p:txBody>
      </p:sp>
      <p:sp>
        <p:nvSpPr>
          <p:cNvPr id="3" name="Google Shape;1723;p40">
            <a:extLst>
              <a:ext uri="{FF2B5EF4-FFF2-40B4-BE49-F238E27FC236}">
                <a16:creationId xmlns:a16="http://schemas.microsoft.com/office/drawing/2014/main" id="{59D2E4EB-3149-6B69-FE9E-C6BF1A4C0704}"/>
              </a:ext>
            </a:extLst>
          </p:cNvPr>
          <p:cNvSpPr txBox="1">
            <a:spLocks noGrp="1"/>
          </p:cNvSpPr>
          <p:nvPr>
            <p:ph type="body" idx="1"/>
          </p:nvPr>
        </p:nvSpPr>
        <p:spPr>
          <a:xfrm>
            <a:off x="277549" y="944382"/>
            <a:ext cx="4341646" cy="3416400"/>
          </a:xfrm>
          <a:prstGeom prst="rect">
            <a:avLst/>
          </a:prstGeom>
        </p:spPr>
        <p:txBody>
          <a:bodyPr spcFirstLastPara="1" wrap="square" lIns="91425" tIns="91425" rIns="91425" bIns="91425" anchor="t" anchorCtr="0">
            <a:noAutofit/>
          </a:bodyPr>
          <a:lstStyle/>
          <a:p>
            <a:pPr marL="0" lvl="0" indent="0" algn="l" rtl="0">
              <a:lnSpc>
                <a:spcPct val="200000"/>
              </a:lnSpc>
              <a:spcBef>
                <a:spcPts val="0"/>
              </a:spcBef>
              <a:spcAft>
                <a:spcPts val="1600"/>
              </a:spcAft>
              <a:buNone/>
            </a:pPr>
            <a:r>
              <a:rPr lang="en" dirty="0">
                <a:solidFill>
                  <a:schemeClr val="tx1"/>
                </a:solidFill>
              </a:rPr>
              <a:t>Almost all printers have these parts. Let’s take a look at them.</a:t>
            </a:r>
            <a:endParaRPr sz="950" dirty="0">
              <a:solidFill>
                <a:schemeClr val="tx1"/>
              </a:solidFill>
            </a:endParaRPr>
          </a:p>
        </p:txBody>
      </p:sp>
      <p:sp>
        <p:nvSpPr>
          <p:cNvPr id="4" name="Google Shape;1724;p40">
            <a:extLst>
              <a:ext uri="{FF2B5EF4-FFF2-40B4-BE49-F238E27FC236}">
                <a16:creationId xmlns:a16="http://schemas.microsoft.com/office/drawing/2014/main" id="{2F527E6E-458F-9130-DB37-1946E0E66D68}"/>
              </a:ext>
            </a:extLst>
          </p:cNvPr>
          <p:cNvSpPr txBox="1"/>
          <p:nvPr/>
        </p:nvSpPr>
        <p:spPr>
          <a:xfrm>
            <a:off x="483878" y="407865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25;p40">
            <a:extLst>
              <a:ext uri="{FF2B5EF4-FFF2-40B4-BE49-F238E27FC236}">
                <a16:creationId xmlns:a16="http://schemas.microsoft.com/office/drawing/2014/main" id="{9F6DDF64-F177-2E6E-AE1D-1F17B088A085}"/>
              </a:ext>
            </a:extLst>
          </p:cNvPr>
          <p:cNvSpPr txBox="1"/>
          <p:nvPr/>
        </p:nvSpPr>
        <p:spPr>
          <a:xfrm>
            <a:off x="1739329" y="4078656"/>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726;p40">
            <a:extLst>
              <a:ext uri="{FF2B5EF4-FFF2-40B4-BE49-F238E27FC236}">
                <a16:creationId xmlns:a16="http://schemas.microsoft.com/office/drawing/2014/main" id="{2026F42B-008F-E86D-DDC0-06BC11D263AB}"/>
              </a:ext>
            </a:extLst>
          </p:cNvPr>
          <p:cNvSpPr txBox="1"/>
          <p:nvPr/>
        </p:nvSpPr>
        <p:spPr>
          <a:xfrm>
            <a:off x="2994979" y="407864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27;p40">
            <a:extLst>
              <a:ext uri="{FF2B5EF4-FFF2-40B4-BE49-F238E27FC236}">
                <a16:creationId xmlns:a16="http://schemas.microsoft.com/office/drawing/2014/main" id="{70A7D573-956C-8B03-FF5A-A5EF181652A2}"/>
              </a:ext>
            </a:extLst>
          </p:cNvPr>
          <p:cNvSpPr txBox="1"/>
          <p:nvPr/>
        </p:nvSpPr>
        <p:spPr>
          <a:xfrm>
            <a:off x="4251967" y="407865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28;p40">
            <a:extLst>
              <a:ext uri="{FF2B5EF4-FFF2-40B4-BE49-F238E27FC236}">
                <a16:creationId xmlns:a16="http://schemas.microsoft.com/office/drawing/2014/main" id="{E2D5DE78-97E9-2870-EBA9-6AB63D9B9B7D}"/>
              </a:ext>
            </a:extLst>
          </p:cNvPr>
          <p:cNvSpPr txBox="1"/>
          <p:nvPr/>
        </p:nvSpPr>
        <p:spPr>
          <a:xfrm>
            <a:off x="5506080" y="4078653"/>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29;p40">
            <a:extLst>
              <a:ext uri="{FF2B5EF4-FFF2-40B4-BE49-F238E27FC236}">
                <a16:creationId xmlns:a16="http://schemas.microsoft.com/office/drawing/2014/main" id="{E87DD67C-9605-F735-2B2A-81C589656D98}"/>
              </a:ext>
            </a:extLst>
          </p:cNvPr>
          <p:cNvSpPr txBox="1"/>
          <p:nvPr/>
        </p:nvSpPr>
        <p:spPr>
          <a:xfrm>
            <a:off x="87673" y="440429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30;p40">
            <a:extLst>
              <a:ext uri="{FF2B5EF4-FFF2-40B4-BE49-F238E27FC236}">
                <a16:creationId xmlns:a16="http://schemas.microsoft.com/office/drawing/2014/main" id="{02FD3CBC-881E-3C2F-F4FC-3CDEF2AC0839}"/>
              </a:ext>
            </a:extLst>
          </p:cNvPr>
          <p:cNvSpPr txBox="1"/>
          <p:nvPr/>
        </p:nvSpPr>
        <p:spPr>
          <a:xfrm>
            <a:off x="1343120" y="4404296"/>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731;p40">
            <a:extLst>
              <a:ext uri="{FF2B5EF4-FFF2-40B4-BE49-F238E27FC236}">
                <a16:creationId xmlns:a16="http://schemas.microsoft.com/office/drawing/2014/main" id="{4269453E-245C-54DC-0A6B-F191AA919F98}"/>
              </a:ext>
            </a:extLst>
          </p:cNvPr>
          <p:cNvSpPr txBox="1"/>
          <p:nvPr/>
        </p:nvSpPr>
        <p:spPr>
          <a:xfrm>
            <a:off x="3855768" y="441099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732;p40">
            <a:extLst>
              <a:ext uri="{FF2B5EF4-FFF2-40B4-BE49-F238E27FC236}">
                <a16:creationId xmlns:a16="http://schemas.microsoft.com/office/drawing/2014/main" id="{ECEBB811-6477-A34C-C27E-634557BE4BD6}"/>
              </a:ext>
            </a:extLst>
          </p:cNvPr>
          <p:cNvSpPr txBox="1"/>
          <p:nvPr/>
        </p:nvSpPr>
        <p:spPr>
          <a:xfrm>
            <a:off x="2598771" y="4404284"/>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733;p40">
            <a:extLst>
              <a:ext uri="{FF2B5EF4-FFF2-40B4-BE49-F238E27FC236}">
                <a16:creationId xmlns:a16="http://schemas.microsoft.com/office/drawing/2014/main" id="{2F425DCB-EBBA-8E62-2F61-0BE03B2693E3}"/>
              </a:ext>
            </a:extLst>
          </p:cNvPr>
          <p:cNvSpPr txBox="1"/>
          <p:nvPr/>
        </p:nvSpPr>
        <p:spPr>
          <a:xfrm>
            <a:off x="5109881" y="4410999"/>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734;p40">
            <a:extLst>
              <a:ext uri="{FF2B5EF4-FFF2-40B4-BE49-F238E27FC236}">
                <a16:creationId xmlns:a16="http://schemas.microsoft.com/office/drawing/2014/main" id="{5F3CB4D5-FE03-8ED0-0556-4B8C5D8C5A41}"/>
              </a:ext>
            </a:extLst>
          </p:cNvPr>
          <p:cNvPicPr preferRelativeResize="0"/>
          <p:nvPr/>
        </p:nvPicPr>
        <p:blipFill>
          <a:blip r:embed="rId3">
            <a:alphaModFix/>
          </a:blip>
          <a:stretch>
            <a:fillRect/>
          </a:stretch>
        </p:blipFill>
        <p:spPr>
          <a:xfrm>
            <a:off x="4716379" y="1025144"/>
            <a:ext cx="3428996" cy="2550474"/>
          </a:xfrm>
          <a:prstGeom prst="rect">
            <a:avLst/>
          </a:prstGeom>
          <a:noFill/>
          <a:ln>
            <a:noFill/>
          </a:ln>
        </p:spPr>
      </p:pic>
    </p:spTree>
    <p:extLst>
      <p:ext uri="{BB962C8B-B14F-4D97-AF65-F5344CB8AC3E}">
        <p14:creationId xmlns:p14="http://schemas.microsoft.com/office/powerpoint/2010/main" val="1920713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2" name="Google Shape;1739;p41">
            <a:extLst>
              <a:ext uri="{FF2B5EF4-FFF2-40B4-BE49-F238E27FC236}">
                <a16:creationId xmlns:a16="http://schemas.microsoft.com/office/drawing/2014/main" id="{03C064A4-77B0-F93F-2D12-E9AA05C7B10A}"/>
              </a:ext>
            </a:extLst>
          </p:cNvPr>
          <p:cNvSpPr txBox="1">
            <a:spLocks noGrp="1"/>
          </p:cNvSpPr>
          <p:nvPr>
            <p:ph type="title"/>
          </p:nvPr>
        </p:nvSpPr>
        <p:spPr>
          <a:xfrm>
            <a:off x="295246" y="251981"/>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tx1"/>
                </a:solidFill>
              </a:rPr>
              <a:t>The Parts of a 3D Printer</a:t>
            </a:r>
            <a:endParaRPr>
              <a:solidFill>
                <a:schemeClr val="tx1"/>
              </a:solidFill>
            </a:endParaRPr>
          </a:p>
        </p:txBody>
      </p:sp>
      <p:sp>
        <p:nvSpPr>
          <p:cNvPr id="3" name="Google Shape;1740;p41">
            <a:extLst>
              <a:ext uri="{FF2B5EF4-FFF2-40B4-BE49-F238E27FC236}">
                <a16:creationId xmlns:a16="http://schemas.microsoft.com/office/drawing/2014/main" id="{55BF70C8-375D-EA1E-46A5-A7385F344051}"/>
              </a:ext>
            </a:extLst>
          </p:cNvPr>
          <p:cNvSpPr txBox="1">
            <a:spLocks noGrp="1"/>
          </p:cNvSpPr>
          <p:nvPr>
            <p:ph type="body" idx="1"/>
          </p:nvPr>
        </p:nvSpPr>
        <p:spPr>
          <a:xfrm>
            <a:off x="295246" y="1022708"/>
            <a:ext cx="7704000" cy="34164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1600"/>
              </a:spcAft>
              <a:buNone/>
            </a:pPr>
            <a:r>
              <a:rPr lang="en" b="1" dirty="0">
                <a:solidFill>
                  <a:schemeClr val="tx1"/>
                </a:solidFill>
              </a:rPr>
              <a:t>Motherboard or Control Board</a:t>
            </a:r>
            <a:r>
              <a:rPr lang="en" dirty="0">
                <a:solidFill>
                  <a:schemeClr val="tx1"/>
                </a:solidFill>
              </a:rPr>
              <a:t>: Not pictured here, but often behind the Print Display. It is the brain of the 3D printer and it tells the stepper motors how to move. In addition to this, it interprets signals from sensors (like the temperature sensors).</a:t>
            </a:r>
            <a:endParaRPr dirty="0">
              <a:solidFill>
                <a:schemeClr val="tx1"/>
              </a:solidFill>
            </a:endParaRPr>
          </a:p>
        </p:txBody>
      </p:sp>
      <p:sp>
        <p:nvSpPr>
          <p:cNvPr id="4" name="Google Shape;1741;p41">
            <a:extLst>
              <a:ext uri="{FF2B5EF4-FFF2-40B4-BE49-F238E27FC236}">
                <a16:creationId xmlns:a16="http://schemas.microsoft.com/office/drawing/2014/main" id="{9810B00A-DE30-2CD0-D116-ABC1E3BC9B25}"/>
              </a:ext>
            </a:extLst>
          </p:cNvPr>
          <p:cNvSpPr txBox="1"/>
          <p:nvPr/>
        </p:nvSpPr>
        <p:spPr>
          <a:xfrm>
            <a:off x="501575"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01</a:t>
            </a:r>
            <a:endParaRPr sz="1500">
              <a:solidFill>
                <a:schemeClr val="tx1"/>
              </a:solidFill>
              <a:latin typeface="Encode Sans Black"/>
              <a:ea typeface="Encode Sans Black"/>
              <a:cs typeface="Encode Sans Black"/>
              <a:sym typeface="Encode Sans Black"/>
            </a:endParaRPr>
          </a:p>
        </p:txBody>
      </p:sp>
      <p:sp>
        <p:nvSpPr>
          <p:cNvPr id="5" name="Google Shape;1742;p41">
            <a:extLst>
              <a:ext uri="{FF2B5EF4-FFF2-40B4-BE49-F238E27FC236}">
                <a16:creationId xmlns:a16="http://schemas.microsoft.com/office/drawing/2014/main" id="{614FBFB9-928B-B3DD-AA72-E6E8CC828DB1}"/>
              </a:ext>
            </a:extLst>
          </p:cNvPr>
          <p:cNvSpPr txBox="1"/>
          <p:nvPr/>
        </p:nvSpPr>
        <p:spPr>
          <a:xfrm>
            <a:off x="1757026" y="4156982"/>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02</a:t>
            </a:r>
            <a:endParaRPr sz="1500">
              <a:solidFill>
                <a:schemeClr val="tx1"/>
              </a:solidFill>
              <a:latin typeface="Encode Sans Black"/>
              <a:ea typeface="Encode Sans Black"/>
              <a:cs typeface="Encode Sans Black"/>
              <a:sym typeface="Encode Sans Black"/>
            </a:endParaRPr>
          </a:p>
        </p:txBody>
      </p:sp>
      <p:sp>
        <p:nvSpPr>
          <p:cNvPr id="6" name="Google Shape;1743;p41">
            <a:extLst>
              <a:ext uri="{FF2B5EF4-FFF2-40B4-BE49-F238E27FC236}">
                <a16:creationId xmlns:a16="http://schemas.microsoft.com/office/drawing/2014/main" id="{8D69F5AF-B84B-2C66-1B6F-6F4ACCED87BE}"/>
              </a:ext>
            </a:extLst>
          </p:cNvPr>
          <p:cNvSpPr txBox="1"/>
          <p:nvPr/>
        </p:nvSpPr>
        <p:spPr>
          <a:xfrm>
            <a:off x="3012676" y="415696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03</a:t>
            </a:r>
            <a:endParaRPr sz="1500">
              <a:solidFill>
                <a:schemeClr val="tx1"/>
              </a:solidFill>
              <a:latin typeface="Encode Sans Black"/>
              <a:ea typeface="Encode Sans Black"/>
              <a:cs typeface="Encode Sans Black"/>
              <a:sym typeface="Encode Sans Black"/>
            </a:endParaRPr>
          </a:p>
        </p:txBody>
      </p:sp>
      <p:sp>
        <p:nvSpPr>
          <p:cNvPr id="7" name="Google Shape;1744;p41">
            <a:extLst>
              <a:ext uri="{FF2B5EF4-FFF2-40B4-BE49-F238E27FC236}">
                <a16:creationId xmlns:a16="http://schemas.microsoft.com/office/drawing/2014/main" id="{142258DA-F38D-C06D-4255-8C9A7A37A406}"/>
              </a:ext>
            </a:extLst>
          </p:cNvPr>
          <p:cNvSpPr txBox="1"/>
          <p:nvPr/>
        </p:nvSpPr>
        <p:spPr>
          <a:xfrm>
            <a:off x="4269664"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04</a:t>
            </a:r>
            <a:endParaRPr sz="1500">
              <a:solidFill>
                <a:schemeClr val="tx1"/>
              </a:solidFill>
              <a:latin typeface="Encode Sans Black"/>
              <a:ea typeface="Encode Sans Black"/>
              <a:cs typeface="Encode Sans Black"/>
              <a:sym typeface="Encode Sans Black"/>
            </a:endParaRPr>
          </a:p>
        </p:txBody>
      </p:sp>
      <p:sp>
        <p:nvSpPr>
          <p:cNvPr id="8" name="Google Shape;1745;p41">
            <a:extLst>
              <a:ext uri="{FF2B5EF4-FFF2-40B4-BE49-F238E27FC236}">
                <a16:creationId xmlns:a16="http://schemas.microsoft.com/office/drawing/2014/main" id="{50C22BFC-D104-1A02-42F2-20777119911B}"/>
              </a:ext>
            </a:extLst>
          </p:cNvPr>
          <p:cNvSpPr txBox="1"/>
          <p:nvPr/>
        </p:nvSpPr>
        <p:spPr>
          <a:xfrm>
            <a:off x="5523777" y="4156979"/>
            <a:ext cx="464400" cy="32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chemeClr val="tx1"/>
                </a:solidFill>
                <a:latin typeface="Encode Sans Black"/>
                <a:ea typeface="Encode Sans Black"/>
                <a:cs typeface="Encode Sans Black"/>
                <a:sym typeface="Encode Sans Black"/>
              </a:rPr>
              <a:t>05</a:t>
            </a:r>
            <a:endParaRPr sz="1500">
              <a:solidFill>
                <a:schemeClr val="tx1"/>
              </a:solidFill>
              <a:latin typeface="Encode Sans Black"/>
              <a:ea typeface="Encode Sans Black"/>
              <a:cs typeface="Encode Sans Black"/>
              <a:sym typeface="Encode Sans Black"/>
            </a:endParaRPr>
          </a:p>
        </p:txBody>
      </p:sp>
      <p:sp>
        <p:nvSpPr>
          <p:cNvPr id="9" name="Google Shape;1746;p41">
            <a:extLst>
              <a:ext uri="{FF2B5EF4-FFF2-40B4-BE49-F238E27FC236}">
                <a16:creationId xmlns:a16="http://schemas.microsoft.com/office/drawing/2014/main" id="{FB9B45DD-4FD1-9BD9-933E-211244395C66}"/>
              </a:ext>
            </a:extLst>
          </p:cNvPr>
          <p:cNvSpPr txBox="1"/>
          <p:nvPr/>
        </p:nvSpPr>
        <p:spPr>
          <a:xfrm>
            <a:off x="105370"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Introductory Question</a:t>
            </a:r>
            <a:endParaRPr sz="500">
              <a:solidFill>
                <a:schemeClr val="tx1"/>
              </a:solidFill>
              <a:latin typeface="Encode Sans Black"/>
              <a:ea typeface="Encode Sans Black"/>
              <a:cs typeface="Encode Sans Black"/>
              <a:sym typeface="Encode Sans Black"/>
            </a:endParaRPr>
          </a:p>
        </p:txBody>
      </p:sp>
      <p:sp>
        <p:nvSpPr>
          <p:cNvPr id="10" name="Google Shape;1747;p41">
            <a:extLst>
              <a:ext uri="{FF2B5EF4-FFF2-40B4-BE49-F238E27FC236}">
                <a16:creationId xmlns:a16="http://schemas.microsoft.com/office/drawing/2014/main" id="{4E7308CD-57E5-E81F-E43D-C30102E29072}"/>
              </a:ext>
            </a:extLst>
          </p:cNvPr>
          <p:cNvSpPr txBox="1"/>
          <p:nvPr/>
        </p:nvSpPr>
        <p:spPr>
          <a:xfrm>
            <a:off x="1360817" y="4482622"/>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All About 3D Printers</a:t>
            </a:r>
            <a:endParaRPr sz="500">
              <a:solidFill>
                <a:schemeClr val="tx1"/>
              </a:solidFill>
              <a:latin typeface="Encode Sans Black"/>
              <a:ea typeface="Encode Sans Black"/>
              <a:cs typeface="Encode Sans Black"/>
              <a:sym typeface="Encode Sans Black"/>
            </a:endParaRPr>
          </a:p>
        </p:txBody>
      </p:sp>
      <p:sp>
        <p:nvSpPr>
          <p:cNvPr id="11" name="Google Shape;1748;p41">
            <a:extLst>
              <a:ext uri="{FF2B5EF4-FFF2-40B4-BE49-F238E27FC236}">
                <a16:creationId xmlns:a16="http://schemas.microsoft.com/office/drawing/2014/main" id="{CF0AEDCE-E4C4-B880-4A9F-D5BCCEA3F87C}"/>
              </a:ext>
            </a:extLst>
          </p:cNvPr>
          <p:cNvSpPr txBox="1"/>
          <p:nvPr/>
        </p:nvSpPr>
        <p:spPr>
          <a:xfrm>
            <a:off x="3873465"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CAD Process</a:t>
            </a:r>
            <a:endParaRPr sz="500">
              <a:solidFill>
                <a:schemeClr val="tx1"/>
              </a:solidFill>
              <a:latin typeface="Encode Sans Black"/>
              <a:ea typeface="Encode Sans Black"/>
              <a:cs typeface="Encode Sans Black"/>
              <a:sym typeface="Encode Sans Black"/>
            </a:endParaRPr>
          </a:p>
        </p:txBody>
      </p:sp>
      <p:sp>
        <p:nvSpPr>
          <p:cNvPr id="12" name="Google Shape;1749;p41">
            <a:extLst>
              <a:ext uri="{FF2B5EF4-FFF2-40B4-BE49-F238E27FC236}">
                <a16:creationId xmlns:a16="http://schemas.microsoft.com/office/drawing/2014/main" id="{FC5CB2B9-0C8F-5DBB-4A73-F90AA5239191}"/>
              </a:ext>
            </a:extLst>
          </p:cNvPr>
          <p:cNvSpPr txBox="1"/>
          <p:nvPr/>
        </p:nvSpPr>
        <p:spPr>
          <a:xfrm>
            <a:off x="2616468" y="4482610"/>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The Printing Process</a:t>
            </a:r>
            <a:endParaRPr sz="500">
              <a:solidFill>
                <a:schemeClr val="tx1"/>
              </a:solidFill>
              <a:latin typeface="Encode Sans Black"/>
              <a:ea typeface="Encode Sans Black"/>
              <a:cs typeface="Encode Sans Black"/>
              <a:sym typeface="Encode Sans Black"/>
            </a:endParaRPr>
          </a:p>
        </p:txBody>
      </p:sp>
      <p:sp>
        <p:nvSpPr>
          <p:cNvPr id="13" name="Google Shape;1750;p41">
            <a:extLst>
              <a:ext uri="{FF2B5EF4-FFF2-40B4-BE49-F238E27FC236}">
                <a16:creationId xmlns:a16="http://schemas.microsoft.com/office/drawing/2014/main" id="{398CBF07-11DF-23B8-575E-2007E4F3B9D6}"/>
              </a:ext>
            </a:extLst>
          </p:cNvPr>
          <p:cNvSpPr txBox="1"/>
          <p:nvPr/>
        </p:nvSpPr>
        <p:spPr>
          <a:xfrm>
            <a:off x="5127578" y="4489325"/>
            <a:ext cx="1257000" cy="1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500">
                <a:solidFill>
                  <a:schemeClr val="tx1"/>
                </a:solidFill>
                <a:latin typeface="Encode Sans Black"/>
                <a:ea typeface="Encode Sans Black"/>
                <a:cs typeface="Encode Sans Black"/>
                <a:sym typeface="Encode Sans Black"/>
              </a:rPr>
              <a:t>Your 1st 3D Print</a:t>
            </a:r>
            <a:endParaRPr sz="500">
              <a:solidFill>
                <a:schemeClr val="tx1"/>
              </a:solidFill>
              <a:latin typeface="Encode Sans Black"/>
              <a:ea typeface="Encode Sans Black"/>
              <a:cs typeface="Encode Sans Black"/>
              <a:sym typeface="Encode Sans Black"/>
            </a:endParaRPr>
          </a:p>
        </p:txBody>
      </p:sp>
      <p:pic>
        <p:nvPicPr>
          <p:cNvPr id="14" name="Google Shape;1751;p41">
            <a:extLst>
              <a:ext uri="{FF2B5EF4-FFF2-40B4-BE49-F238E27FC236}">
                <a16:creationId xmlns:a16="http://schemas.microsoft.com/office/drawing/2014/main" id="{30E6AFA8-A474-A5EE-8656-759D6F855AF6}"/>
              </a:ext>
            </a:extLst>
          </p:cNvPr>
          <p:cNvPicPr preferRelativeResize="0"/>
          <p:nvPr/>
        </p:nvPicPr>
        <p:blipFill>
          <a:blip r:embed="rId3">
            <a:alphaModFix/>
          </a:blip>
          <a:stretch>
            <a:fillRect/>
          </a:stretch>
        </p:blipFill>
        <p:spPr>
          <a:xfrm>
            <a:off x="5988177" y="2382271"/>
            <a:ext cx="2282771" cy="1774698"/>
          </a:xfrm>
          <a:prstGeom prst="rect">
            <a:avLst/>
          </a:prstGeom>
          <a:noFill/>
          <a:ln>
            <a:noFill/>
          </a:ln>
        </p:spPr>
      </p:pic>
    </p:spTree>
    <p:extLst>
      <p:ext uri="{BB962C8B-B14F-4D97-AF65-F5344CB8AC3E}">
        <p14:creationId xmlns:p14="http://schemas.microsoft.com/office/powerpoint/2010/main" val="491699478"/>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2127</TotalTime>
  <Words>2152</Words>
  <Application>Microsoft Office PowerPoint</Application>
  <PresentationFormat>On-screen Show (16:9)</PresentationFormat>
  <Paragraphs>383</Paragraphs>
  <Slides>34</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Assistant</vt:lpstr>
      <vt:lpstr>Open Sans</vt:lpstr>
      <vt:lpstr>Encode Sans Black</vt:lpstr>
      <vt:lpstr>Simple Light</vt:lpstr>
      <vt:lpstr>PowerPoint Presentation</vt:lpstr>
      <vt:lpstr>Objective</vt:lpstr>
      <vt:lpstr>Table of contents</vt:lpstr>
      <vt:lpstr>Introductory Question</vt:lpstr>
      <vt:lpstr>Introductory Question</vt:lpstr>
      <vt:lpstr>All About 3D Printers</vt:lpstr>
      <vt:lpstr>The Many 3D Printers</vt:lpstr>
      <vt:lpstr>The Parts of a 3D Printer</vt:lpstr>
      <vt:lpstr>The Parts of a 3D Printer</vt:lpstr>
      <vt:lpstr>The Parts of a 3D Printer</vt:lpstr>
      <vt:lpstr>The Parts of a 3D Printer</vt:lpstr>
      <vt:lpstr>The Parts of a 3D Printer</vt:lpstr>
      <vt:lpstr>The Parts of a 3D Printer</vt:lpstr>
      <vt:lpstr>The Parts of a 3D Printer</vt:lpstr>
      <vt:lpstr>The Parts of a 3D Printer</vt:lpstr>
      <vt:lpstr>The Parts of a 3D Printer</vt:lpstr>
      <vt:lpstr>The Parts of a 3D Printer</vt:lpstr>
      <vt:lpstr>The Parts of a 3D Printer</vt:lpstr>
      <vt:lpstr>The Printing Process</vt:lpstr>
      <vt:lpstr>The Steps</vt:lpstr>
      <vt:lpstr>The CAD Model</vt:lpstr>
      <vt:lpstr>The STL File</vt:lpstr>
      <vt:lpstr>Slicer Software</vt:lpstr>
      <vt:lpstr>The CAD Process</vt:lpstr>
      <vt:lpstr>Creating the Model</vt:lpstr>
      <vt:lpstr>The Problem</vt:lpstr>
      <vt:lpstr>The Measurements</vt:lpstr>
      <vt:lpstr>Sketching It Out</vt:lpstr>
      <vt:lpstr>Finalizing the Model</vt:lpstr>
      <vt:lpstr>Finalizing the Model</vt:lpstr>
      <vt:lpstr>Finalizing the Model</vt:lpstr>
      <vt:lpstr>Printing the Model</vt:lpstr>
      <vt:lpstr>Your 1st 3D Print</vt:lpstr>
      <vt:lpstr>Your Problem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Walsh, Diane</dc:creator>
  <cp:lastModifiedBy>Zain Alexander Iqbal</cp:lastModifiedBy>
  <cp:revision>27</cp:revision>
  <dcterms:modified xsi:type="dcterms:W3CDTF">2023-06-13T19:50:51Z</dcterms:modified>
</cp:coreProperties>
</file>