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8"/>
  </p:notesMasterIdLst>
  <p:sldIdLst>
    <p:sldId id="256" r:id="rId2"/>
    <p:sldId id="258" r:id="rId3"/>
    <p:sldId id="259" r:id="rId4"/>
    <p:sldId id="260" r:id="rId5"/>
    <p:sldId id="261" r:id="rId6"/>
    <p:sldId id="262" r:id="rId7"/>
    <p:sldId id="263" r:id="rId8"/>
    <p:sldId id="271" r:id="rId9"/>
    <p:sldId id="264" r:id="rId10"/>
    <p:sldId id="272" r:id="rId11"/>
    <p:sldId id="265" r:id="rId12"/>
    <p:sldId id="266" r:id="rId13"/>
    <p:sldId id="267" r:id="rId14"/>
    <p:sldId id="273" r:id="rId15"/>
    <p:sldId id="268" r:id="rId16"/>
    <p:sldId id="269" r:id="rId17"/>
  </p:sldIdLst>
  <p:sldSz cx="9144000" cy="5143500" type="screen16x9"/>
  <p:notesSz cx="6858000" cy="9144000"/>
  <p:embeddedFontLst>
    <p:embeddedFont>
      <p:font typeface="Open Sans" pitchFamily="2"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9" roundtripDataSignature="AMtx7mgU5nbcyCvo9YJit6CHK8MXSIPoA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83101D9-1FF8-446E-B227-11AA67FFFC63}">
  <a:tblStyle styleId="{E83101D9-1FF8-446E-B227-11AA67FFFC6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p:cViewPr varScale="1">
        <p:scale>
          <a:sx n="117" d="100"/>
          <a:sy n="117" d="100"/>
        </p:scale>
        <p:origin x="848"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9ee9dade5_2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g2e9ee9dade5_2_7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823092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e9ee9dade5_2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e9ee9dade5_2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e9ee9dade5_2_1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e9ee9dade5_2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e9ee9dade5_2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e9ee9dade5_2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e9ee9dade5_2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e9ee9dade5_2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19211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e9ee9dade5_2_1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g2e9ee9dade5_2_16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2e9ee9dade5_2_1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1" name="Google Shape;151;g2e9ee9dade5_2_1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2e9ee9dade5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g2e9ee9dade5_2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e9ee9dade5_2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e9ee9dade5_2_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2e9ee9dade5_2_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g2e9ee9dade5_2_17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9ee9dade5_2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 name="Google Shape;86;g2e9ee9dade5_2_6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9ee9dade5_2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g2e9ee9dade5_2_18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e9ee9dade5_2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2e9ee9dade5_2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9ee9dade5_2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g2e9ee9dade5_2_7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497214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9ee9dade5_2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g2e9ee9dade5_2_7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5v7bN13PjZ8"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abCykcw5os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mt="37000"/>
          </a:blip>
          <a:srcRect t="4924" b="-5447"/>
          <a:stretch/>
        </p:blipFill>
        <p:spPr>
          <a:xfrm>
            <a:off x="-46375" y="0"/>
            <a:ext cx="9190377" cy="5438551"/>
          </a:xfrm>
          <a:prstGeom prst="rect">
            <a:avLst/>
          </a:prstGeom>
          <a:noFill/>
          <a:ln>
            <a:noFill/>
          </a:ln>
        </p:spPr>
      </p:pic>
      <p:pic>
        <p:nvPicPr>
          <p:cNvPr id="55" name="Google Shape;55;p1"/>
          <p:cNvPicPr preferRelativeResize="0"/>
          <p:nvPr/>
        </p:nvPicPr>
        <p:blipFill rotWithShape="1">
          <a:blip r:embed="rId4">
            <a:alphaModFix/>
          </a:blip>
          <a:srcRect/>
          <a:stretch/>
        </p:blipFill>
        <p:spPr>
          <a:xfrm>
            <a:off x="160536" y="4663675"/>
            <a:ext cx="8822928" cy="402275"/>
          </a:xfrm>
          <a:prstGeom prst="rect">
            <a:avLst/>
          </a:prstGeom>
          <a:noFill/>
          <a:ln>
            <a:noFill/>
          </a:ln>
        </p:spPr>
      </p:pic>
      <p:pic>
        <p:nvPicPr>
          <p:cNvPr id="56" name="Google Shape;56;p1"/>
          <p:cNvPicPr preferRelativeResize="0"/>
          <p:nvPr/>
        </p:nvPicPr>
        <p:blipFill rotWithShape="1">
          <a:blip r:embed="rId5">
            <a:alphaModFix/>
          </a:blip>
          <a:srcRect/>
          <a:stretch/>
        </p:blipFill>
        <p:spPr>
          <a:xfrm>
            <a:off x="484463" y="2670200"/>
            <a:ext cx="8175075" cy="813975"/>
          </a:xfrm>
          <a:prstGeom prst="rect">
            <a:avLst/>
          </a:prstGeom>
          <a:noFill/>
          <a:ln>
            <a:noFill/>
          </a:ln>
        </p:spPr>
      </p:pic>
      <p:sp>
        <p:nvSpPr>
          <p:cNvPr id="57" name="Google Shape;57;p1"/>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 sz="1600" b="1" dirty="0">
                <a:solidFill>
                  <a:srgbClr val="FFFFFF"/>
                </a:solidFill>
                <a:latin typeface="Open Sans"/>
                <a:ea typeface="Open Sans"/>
                <a:cs typeface="Open Sans"/>
                <a:sym typeface="Open Sans"/>
              </a:rPr>
              <a:t>Telescope Building Notebook</a:t>
            </a:r>
            <a:endParaRPr sz="1600" b="1" i="0" u="none" strike="noStrike" cap="none" dirty="0">
              <a:solidFill>
                <a:srgbClr val="FFFFFF"/>
              </a:solidFill>
              <a:latin typeface="Open Sans"/>
              <a:ea typeface="Open Sans"/>
              <a:cs typeface="Open Sans"/>
              <a:sym typeface="Open Sans"/>
            </a:endParaRPr>
          </a:p>
        </p:txBody>
      </p:sp>
      <p:pic>
        <p:nvPicPr>
          <p:cNvPr id="58" name="Google Shape;58;p1"/>
          <p:cNvPicPr preferRelativeResize="0"/>
          <p:nvPr/>
        </p:nvPicPr>
        <p:blipFill rotWithShape="1">
          <a:blip r:embed="rId6">
            <a:alphaModFix/>
          </a:blip>
          <a:srcRect/>
          <a:stretch/>
        </p:blipFill>
        <p:spPr>
          <a:xfrm>
            <a:off x="724330" y="1598027"/>
            <a:ext cx="7695340" cy="93584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2e9ee9dade5_2_75"/>
          <p:cNvSpPr txBox="1">
            <a:spLocks noGrp="1"/>
          </p:cNvSpPr>
          <p:nvPr>
            <p:ph type="title"/>
          </p:nvPr>
        </p:nvSpPr>
        <p:spPr>
          <a:xfrm>
            <a:off x="315900" y="910575"/>
            <a:ext cx="8661284" cy="39558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endParaRPr sz="200" b="1" dirty="0">
              <a:solidFill>
                <a:srgbClr val="6091BA"/>
              </a:solidFill>
              <a:latin typeface="Open Sans"/>
              <a:ea typeface="Open Sans"/>
              <a:cs typeface="Open Sans"/>
              <a:sym typeface="Open Sans"/>
            </a:endParaRP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Draw your telescope design in the space below, incorporating the necessary focal length. Make sure to label what materials you will be using.  </a:t>
            </a:r>
          </a:p>
        </p:txBody>
      </p:sp>
      <p:sp>
        <p:nvSpPr>
          <p:cNvPr id="109" name="Google Shape;109;g2e9ee9dade5_2_75"/>
          <p:cNvSpPr txBox="1"/>
          <p:nvPr/>
        </p:nvSpPr>
        <p:spPr>
          <a:xfrm>
            <a:off x="0" y="126600"/>
            <a:ext cx="9144000" cy="609367"/>
          </a:xfrm>
          <a:prstGeom prst="rect">
            <a:avLst/>
          </a:prstGeom>
          <a:solidFill>
            <a:srgbClr val="F8A821"/>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US" sz="2400" b="1" dirty="0">
                <a:effectLst/>
                <a:latin typeface="Arial" panose="020B0604020202020204" pitchFamily="34" charset="0"/>
                <a:ea typeface="Arial" panose="020B0604020202020204" pitchFamily="34" charset="0"/>
              </a:rPr>
              <a:t>Design and Plan Your Telescope</a:t>
            </a:r>
            <a:endParaRPr sz="2400" b="1" dirty="0">
              <a:solidFill>
                <a:schemeClr val="dk1"/>
              </a:solidFill>
              <a:latin typeface="Open Sans"/>
              <a:ea typeface="Open Sans"/>
              <a:cs typeface="Open Sans"/>
              <a:sym typeface="Open Sans"/>
            </a:endParaRPr>
          </a:p>
        </p:txBody>
      </p:sp>
    </p:spTree>
    <p:extLst>
      <p:ext uri="{BB962C8B-B14F-4D97-AF65-F5344CB8AC3E}">
        <p14:creationId xmlns:p14="http://schemas.microsoft.com/office/powerpoint/2010/main" val="455736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g2e9ee9dade5_2_84"/>
          <p:cNvSpPr txBox="1">
            <a:spLocks noGrp="1"/>
          </p:cNvSpPr>
          <p:nvPr>
            <p:ph type="body" idx="1"/>
          </p:nvPr>
        </p:nvSpPr>
        <p:spPr>
          <a:xfrm>
            <a:off x="381000" y="828050"/>
            <a:ext cx="8570700" cy="4129200"/>
          </a:xfrm>
          <a:prstGeom prst="rect">
            <a:avLst/>
          </a:prstGeom>
        </p:spPr>
        <p:txBody>
          <a:bodyPr spcFirstLastPara="1" wrap="square" lIns="91425" tIns="91425" rIns="91425" bIns="91425" anchor="t" anchorCtr="0">
            <a:noAutofit/>
          </a:bodyPr>
          <a:lstStyle/>
          <a:p>
            <a:pPr marL="139700" indent="0">
              <a:lnSpc>
                <a:spcPct val="100000"/>
              </a:lnSpc>
              <a:buClr>
                <a:schemeClr val="dk1"/>
              </a:buClr>
              <a:buSzPts val="1400"/>
              <a:buNone/>
            </a:pPr>
            <a:r>
              <a:rPr lang="en-US" sz="1800" dirty="0">
                <a:solidFill>
                  <a:schemeClr val="tx1"/>
                </a:solidFill>
                <a:effectLst/>
                <a:latin typeface="Arial" panose="020B0604020202020204" pitchFamily="34" charset="0"/>
                <a:ea typeface="Arial" panose="020B0604020202020204" pitchFamily="34" charset="0"/>
              </a:rPr>
              <a:t>With your partner, spend the remainder of today building your telescope based on your design drawing!</a:t>
            </a:r>
          </a:p>
          <a:p>
            <a:pPr marL="457200" lvl="0" indent="-317500" algn="l" rtl="0">
              <a:lnSpc>
                <a:spcPct val="100000"/>
              </a:lnSpc>
              <a:spcBef>
                <a:spcPts val="0"/>
              </a:spcBef>
              <a:spcAft>
                <a:spcPts val="0"/>
              </a:spcAft>
              <a:buClr>
                <a:schemeClr val="dk1"/>
              </a:buClr>
              <a:buSzPts val="1400"/>
              <a:buFont typeface="Open Sans"/>
              <a:buAutoNum type="arabicPeriod"/>
            </a:pPr>
            <a:endParaRPr sz="1400" dirty="0">
              <a:solidFill>
                <a:schemeClr val="dk1"/>
              </a:solidFill>
              <a:latin typeface="Open Sans"/>
              <a:ea typeface="Open Sans"/>
              <a:cs typeface="Open Sans"/>
              <a:sym typeface="Open Sans"/>
            </a:endParaRPr>
          </a:p>
          <a:p>
            <a:pPr marL="45720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p:txBody>
      </p:sp>
      <p:sp>
        <p:nvSpPr>
          <p:cNvPr id="116" name="Google Shape;116;g2e9ee9dade5_2_84"/>
          <p:cNvSpPr txBox="1">
            <a:spLocks noGrp="1"/>
          </p:cNvSpPr>
          <p:nvPr>
            <p:ph type="title"/>
          </p:nvPr>
        </p:nvSpPr>
        <p:spPr>
          <a:xfrm>
            <a:off x="0" y="114600"/>
            <a:ext cx="9144000" cy="584100"/>
          </a:xfrm>
          <a:prstGeom prst="rect">
            <a:avLst/>
          </a:prstGeom>
          <a:solidFill>
            <a:srgbClr val="F8A81E"/>
          </a:solidFill>
        </p:spPr>
        <p:txBody>
          <a:bodyPr spcFirstLastPara="1" wrap="square" lIns="91425" tIns="91425" rIns="91425" bIns="91425" anchor="t" anchorCtr="0">
            <a:noAutofit/>
          </a:bodyPr>
          <a:lstStyle/>
          <a:p>
            <a:pPr marL="0" lvl="0" indent="0" algn="ctr" rtl="0">
              <a:spcBef>
                <a:spcPts val="0"/>
              </a:spcBef>
              <a:spcAft>
                <a:spcPts val="0"/>
              </a:spcAft>
              <a:buNone/>
            </a:pPr>
            <a:r>
              <a:rPr lang="en" sz="2600" b="1" dirty="0">
                <a:latin typeface="Open Sans"/>
                <a:ea typeface="Open Sans"/>
                <a:cs typeface="Open Sans"/>
                <a:sym typeface="Open Sans"/>
              </a:rPr>
              <a:t>Create</a:t>
            </a:r>
            <a:endParaRPr sz="2600" b="1" dirty="0">
              <a:latin typeface="Open Sans"/>
              <a:ea typeface="Open Sans"/>
              <a:cs typeface="Open Sans"/>
              <a:sym typeface="Open Sans"/>
            </a:endParaRPr>
          </a:p>
        </p:txBody>
      </p:sp>
      <p:sp>
        <p:nvSpPr>
          <p:cNvPr id="2" name="Google Shape;116;g2e9ee9dade5_2_84">
            <a:extLst>
              <a:ext uri="{FF2B5EF4-FFF2-40B4-BE49-F238E27FC236}">
                <a16:creationId xmlns:a16="http://schemas.microsoft.com/office/drawing/2014/main" id="{D80CF21F-406A-5DC9-EA78-4668D3289BA1}"/>
              </a:ext>
            </a:extLst>
          </p:cNvPr>
          <p:cNvSpPr txBox="1">
            <a:spLocks/>
          </p:cNvSpPr>
          <p:nvPr/>
        </p:nvSpPr>
        <p:spPr>
          <a:xfrm>
            <a:off x="0" y="1842486"/>
            <a:ext cx="9144000" cy="584100"/>
          </a:xfrm>
          <a:prstGeom prst="rect">
            <a:avLst/>
          </a:prstGeom>
          <a:solidFill>
            <a:srgbClr val="F8A81E"/>
          </a:solid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en-US" sz="2600" b="1" dirty="0">
                <a:latin typeface="Open Sans"/>
                <a:ea typeface="Open Sans"/>
                <a:cs typeface="Open Sans"/>
                <a:sym typeface="Open Sans"/>
              </a:rPr>
              <a:t>Test</a:t>
            </a:r>
          </a:p>
        </p:txBody>
      </p:sp>
      <p:sp>
        <p:nvSpPr>
          <p:cNvPr id="4" name="TextBox 3">
            <a:extLst>
              <a:ext uri="{FF2B5EF4-FFF2-40B4-BE49-F238E27FC236}">
                <a16:creationId xmlns:a16="http://schemas.microsoft.com/office/drawing/2014/main" id="{9EBB0797-7205-2EF8-C0C7-3ED0CA27D968}"/>
              </a:ext>
            </a:extLst>
          </p:cNvPr>
          <p:cNvSpPr txBox="1"/>
          <p:nvPr/>
        </p:nvSpPr>
        <p:spPr>
          <a:xfrm>
            <a:off x="472905" y="2634262"/>
            <a:ext cx="8238609" cy="1976567"/>
          </a:xfrm>
          <a:prstGeom prst="rect">
            <a:avLst/>
          </a:prstGeom>
          <a:noFill/>
        </p:spPr>
        <p:txBody>
          <a:bodyPr wrap="square">
            <a:spAutoFit/>
          </a:bodyPr>
          <a:lstStyle/>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Once built, coordinate with your partner to take the telescope home and take two types of images of the moon:</a:t>
            </a:r>
          </a:p>
          <a:p>
            <a:pPr marL="342900" marR="0" lvl="0" indent="-342900">
              <a:lnSpc>
                <a:spcPct val="115000"/>
              </a:lnSpc>
              <a:spcBef>
                <a:spcPts val="0"/>
              </a:spcBef>
              <a:spcAft>
                <a:spcPts val="0"/>
              </a:spcAft>
              <a:buFont typeface="+mj-lt"/>
              <a:buAutoNum type="arabicPeriod"/>
            </a:pPr>
            <a:r>
              <a:rPr lang="en-US" sz="1800" u="none" strike="noStrike" dirty="0">
                <a:effectLst/>
                <a:latin typeface="Arial" panose="020B0604020202020204" pitchFamily="34" charset="0"/>
                <a:ea typeface="Arial" panose="020B0604020202020204" pitchFamily="34" charset="0"/>
              </a:rPr>
              <a:t>One image with only your smartphone</a:t>
            </a:r>
          </a:p>
          <a:p>
            <a:pPr marL="342900" marR="0" lvl="0" indent="-342900">
              <a:lnSpc>
                <a:spcPct val="115000"/>
              </a:lnSpc>
              <a:spcBef>
                <a:spcPts val="0"/>
              </a:spcBef>
              <a:spcAft>
                <a:spcPts val="0"/>
              </a:spcAft>
              <a:buFont typeface="+mj-lt"/>
              <a:buAutoNum type="arabicPeriod"/>
            </a:pPr>
            <a:r>
              <a:rPr lang="en-US" sz="1800" u="none" strike="noStrike" dirty="0">
                <a:effectLst/>
                <a:latin typeface="Arial" panose="020B0604020202020204" pitchFamily="34" charset="0"/>
                <a:ea typeface="Arial" panose="020B0604020202020204" pitchFamily="34" charset="0"/>
              </a:rPr>
              <a:t>One image with your smartphone aided by the telescope</a:t>
            </a: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 </a:t>
            </a:r>
          </a:p>
          <a:p>
            <a:pPr marL="0" marR="0">
              <a:lnSpc>
                <a:spcPct val="115000"/>
              </a:lnSpc>
              <a:spcBef>
                <a:spcPts val="0"/>
              </a:spcBef>
              <a:spcAft>
                <a:spcPts val="0"/>
              </a:spcAft>
            </a:pPr>
            <a:r>
              <a:rPr lang="en-US" sz="1800" dirty="0">
                <a:latin typeface="Arial" panose="020B0604020202020204" pitchFamily="34" charset="0"/>
                <a:ea typeface="Arial" panose="020B0604020202020204" pitchFamily="34" charset="0"/>
              </a:rPr>
              <a:t>Insert your images on the next slide. </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2e9ee9dade5_2_135"/>
          <p:cNvSpPr txBox="1">
            <a:spLocks noGrp="1"/>
          </p:cNvSpPr>
          <p:nvPr>
            <p:ph type="body" idx="1"/>
          </p:nvPr>
        </p:nvSpPr>
        <p:spPr>
          <a:xfrm>
            <a:off x="697700" y="771525"/>
            <a:ext cx="3426600" cy="4176600"/>
          </a:xfrm>
          <a:prstGeom prst="rect">
            <a:avLst/>
          </a:prstGeom>
          <a:solidFill>
            <a:srgbClr val="9FCC3A"/>
          </a:solidFill>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700" b="1" dirty="0">
                <a:solidFill>
                  <a:schemeClr val="dk1"/>
                </a:solidFill>
                <a:latin typeface="Open Sans"/>
                <a:ea typeface="Open Sans"/>
                <a:cs typeface="Open Sans"/>
                <a:sym typeface="Open Sans"/>
              </a:rPr>
              <a:t>Without Telescope Aid: </a:t>
            </a:r>
            <a:endParaRPr sz="1700" b="1" dirty="0">
              <a:solidFill>
                <a:schemeClr val="dk1"/>
              </a:solidFill>
              <a:latin typeface="Open Sans"/>
              <a:ea typeface="Open Sans"/>
              <a:cs typeface="Open Sans"/>
              <a:sym typeface="Open Sans"/>
            </a:endParaRPr>
          </a:p>
        </p:txBody>
      </p:sp>
      <p:sp>
        <p:nvSpPr>
          <p:cNvPr id="124" name="Google Shape;124;g2e9ee9dade5_2_135"/>
          <p:cNvSpPr txBox="1">
            <a:spLocks noGrp="1"/>
          </p:cNvSpPr>
          <p:nvPr>
            <p:ph type="title"/>
          </p:nvPr>
        </p:nvSpPr>
        <p:spPr>
          <a:xfrm>
            <a:off x="0" y="114600"/>
            <a:ext cx="9144000" cy="584100"/>
          </a:xfrm>
          <a:prstGeom prst="rect">
            <a:avLst/>
          </a:prstGeom>
          <a:solidFill>
            <a:srgbClr val="F8A81E"/>
          </a:solidFill>
        </p:spPr>
        <p:txBody>
          <a:bodyPr spcFirstLastPara="1" wrap="square" lIns="91425" tIns="91425" rIns="91425" bIns="91425" anchor="t" anchorCtr="0">
            <a:noAutofit/>
          </a:bodyPr>
          <a:lstStyle/>
          <a:p>
            <a:pPr marL="0" lvl="0" indent="0" algn="ctr" rtl="0">
              <a:spcBef>
                <a:spcPts val="0"/>
              </a:spcBef>
              <a:spcAft>
                <a:spcPts val="0"/>
              </a:spcAft>
              <a:buNone/>
            </a:pPr>
            <a:r>
              <a:rPr lang="en" sz="2600" b="1" dirty="0">
                <a:latin typeface="Open Sans"/>
                <a:ea typeface="Open Sans"/>
                <a:cs typeface="Open Sans"/>
                <a:sym typeface="Open Sans"/>
              </a:rPr>
              <a:t>Insert Your Pictures On This Slide:</a:t>
            </a:r>
            <a:endParaRPr sz="2600" b="1" dirty="0">
              <a:latin typeface="Open Sans"/>
              <a:ea typeface="Open Sans"/>
              <a:cs typeface="Open Sans"/>
              <a:sym typeface="Open Sans"/>
            </a:endParaRPr>
          </a:p>
        </p:txBody>
      </p:sp>
      <p:pic>
        <p:nvPicPr>
          <p:cNvPr id="125" name="Google Shape;125;g2e9ee9dade5_2_135"/>
          <p:cNvPicPr preferRelativeResize="0"/>
          <p:nvPr/>
        </p:nvPicPr>
        <p:blipFill rotWithShape="1">
          <a:blip r:embed="rId3">
            <a:alphaModFix/>
          </a:blip>
          <a:srcRect l="8880" r="18745"/>
          <a:stretch/>
        </p:blipFill>
        <p:spPr>
          <a:xfrm rot="394984">
            <a:off x="1403811" y="2896264"/>
            <a:ext cx="2308025" cy="1784030"/>
          </a:xfrm>
          <a:prstGeom prst="rect">
            <a:avLst/>
          </a:prstGeom>
          <a:noFill/>
          <a:ln>
            <a:noFill/>
          </a:ln>
          <a:effectLst>
            <a:outerShdw blurRad="57150" dist="19050" dir="5400000" algn="bl" rotWithShape="0">
              <a:srgbClr val="000000">
                <a:alpha val="50000"/>
              </a:srgbClr>
            </a:outerShdw>
          </a:effectLst>
        </p:spPr>
      </p:pic>
      <p:sp>
        <p:nvSpPr>
          <p:cNvPr id="126" name="Google Shape;126;g2e9ee9dade5_2_135"/>
          <p:cNvSpPr/>
          <p:nvPr/>
        </p:nvSpPr>
        <p:spPr>
          <a:xfrm rot="-326108">
            <a:off x="980236" y="2684109"/>
            <a:ext cx="1378970" cy="680384"/>
          </a:xfrm>
          <a:custGeom>
            <a:avLst/>
            <a:gdLst/>
            <a:ahLst/>
            <a:cxnLst/>
            <a:rect l="l" t="t" r="r" b="b"/>
            <a:pathLst>
              <a:path w="44052" h="25961" extrusionOk="0">
                <a:moveTo>
                  <a:pt x="0" y="15402"/>
                </a:moveTo>
                <a:lnTo>
                  <a:pt x="40035" y="0"/>
                </a:lnTo>
                <a:cubicBezTo>
                  <a:pt x="40035" y="0"/>
                  <a:pt x="39175" y="1442"/>
                  <a:pt x="39491" y="2221"/>
                </a:cubicBezTo>
                <a:cubicBezTo>
                  <a:pt x="39806" y="2993"/>
                  <a:pt x="41434" y="3418"/>
                  <a:pt x="41434" y="3418"/>
                </a:cubicBezTo>
                <a:cubicBezTo>
                  <a:pt x="41434" y="3418"/>
                  <a:pt x="40574" y="5040"/>
                  <a:pt x="41047" y="5753"/>
                </a:cubicBezTo>
                <a:cubicBezTo>
                  <a:pt x="41521" y="6466"/>
                  <a:pt x="42609" y="7168"/>
                  <a:pt x="42609" y="7168"/>
                </a:cubicBezTo>
                <a:cubicBezTo>
                  <a:pt x="42609" y="7168"/>
                  <a:pt x="41510" y="9791"/>
                  <a:pt x="44051" y="10684"/>
                </a:cubicBezTo>
                <a:lnTo>
                  <a:pt x="4327" y="25960"/>
                </a:lnTo>
                <a:cubicBezTo>
                  <a:pt x="4327" y="25960"/>
                  <a:pt x="4958" y="24252"/>
                  <a:pt x="4703" y="23631"/>
                </a:cubicBezTo>
                <a:cubicBezTo>
                  <a:pt x="4447" y="23011"/>
                  <a:pt x="2885" y="22439"/>
                  <a:pt x="2885" y="22439"/>
                </a:cubicBezTo>
                <a:cubicBezTo>
                  <a:pt x="2885" y="22439"/>
                  <a:pt x="3767" y="20752"/>
                  <a:pt x="3380" y="19816"/>
                </a:cubicBezTo>
                <a:cubicBezTo>
                  <a:pt x="2999" y="18885"/>
                  <a:pt x="1524" y="18526"/>
                  <a:pt x="1524" y="18526"/>
                </a:cubicBezTo>
                <a:cubicBezTo>
                  <a:pt x="1524" y="18526"/>
                  <a:pt x="2237" y="17514"/>
                  <a:pt x="1873" y="16638"/>
                </a:cubicBezTo>
                <a:cubicBezTo>
                  <a:pt x="1513" y="15761"/>
                  <a:pt x="0" y="15402"/>
                  <a:pt x="0" y="15402"/>
                </a:cubicBez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127" name="Google Shape;127;g2e9ee9dade5_2_135"/>
          <p:cNvPicPr preferRelativeResize="0"/>
          <p:nvPr/>
        </p:nvPicPr>
        <p:blipFill>
          <a:blip r:embed="rId4">
            <a:alphaModFix/>
          </a:blip>
          <a:stretch>
            <a:fillRect/>
          </a:stretch>
        </p:blipFill>
        <p:spPr>
          <a:xfrm>
            <a:off x="1222967" y="1279049"/>
            <a:ext cx="2509106" cy="1395482"/>
          </a:xfrm>
          <a:prstGeom prst="rect">
            <a:avLst/>
          </a:prstGeom>
          <a:noFill/>
          <a:ln>
            <a:noFill/>
          </a:ln>
          <a:effectLst>
            <a:outerShdw blurRad="57150" dist="19050" dir="5400000" algn="bl" rotWithShape="0">
              <a:srgbClr val="000000">
                <a:alpha val="50000"/>
              </a:srgbClr>
            </a:outerShdw>
          </a:effectLst>
        </p:spPr>
      </p:pic>
      <p:sp>
        <p:nvSpPr>
          <p:cNvPr id="128" name="Google Shape;128;g2e9ee9dade5_2_135"/>
          <p:cNvSpPr/>
          <p:nvPr/>
        </p:nvSpPr>
        <p:spPr>
          <a:xfrm rot="-1860812">
            <a:off x="979966" y="1242726"/>
            <a:ext cx="768652" cy="298685"/>
          </a:xfrm>
          <a:custGeom>
            <a:avLst/>
            <a:gdLst/>
            <a:ahLst/>
            <a:cxnLst/>
            <a:rect l="l" t="t" r="r" b="b"/>
            <a:pathLst>
              <a:path w="36226" h="14902" extrusionOk="0">
                <a:moveTo>
                  <a:pt x="991" y="1"/>
                </a:moveTo>
                <a:lnTo>
                  <a:pt x="36226" y="3565"/>
                </a:lnTo>
                <a:cubicBezTo>
                  <a:pt x="36226" y="3565"/>
                  <a:pt x="34800" y="4452"/>
                  <a:pt x="34729" y="5291"/>
                </a:cubicBezTo>
                <a:cubicBezTo>
                  <a:pt x="34658" y="6123"/>
                  <a:pt x="35905" y="7244"/>
                  <a:pt x="35905" y="7244"/>
                </a:cubicBezTo>
                <a:cubicBezTo>
                  <a:pt x="35905" y="7244"/>
                  <a:pt x="34397" y="8289"/>
                  <a:pt x="34495" y="9138"/>
                </a:cubicBezTo>
                <a:cubicBezTo>
                  <a:pt x="34588" y="9993"/>
                  <a:pt x="35230" y="11114"/>
                  <a:pt x="35230" y="11114"/>
                </a:cubicBezTo>
                <a:cubicBezTo>
                  <a:pt x="35230" y="11114"/>
                  <a:pt x="33053" y="12943"/>
                  <a:pt x="34903" y="14902"/>
                </a:cubicBezTo>
                <a:lnTo>
                  <a:pt x="1" y="11364"/>
                </a:lnTo>
                <a:cubicBezTo>
                  <a:pt x="1" y="11364"/>
                  <a:pt x="1345" y="10134"/>
                  <a:pt x="1400" y="9465"/>
                </a:cubicBezTo>
                <a:cubicBezTo>
                  <a:pt x="1460" y="8801"/>
                  <a:pt x="333" y="7576"/>
                  <a:pt x="333" y="7576"/>
                </a:cubicBezTo>
                <a:cubicBezTo>
                  <a:pt x="333" y="7576"/>
                  <a:pt x="1884" y="6477"/>
                  <a:pt x="1977" y="5476"/>
                </a:cubicBezTo>
                <a:cubicBezTo>
                  <a:pt x="2064" y="4469"/>
                  <a:pt x="915" y="3473"/>
                  <a:pt x="915" y="3473"/>
                </a:cubicBezTo>
                <a:cubicBezTo>
                  <a:pt x="915" y="3473"/>
                  <a:pt x="2015" y="2901"/>
                  <a:pt x="2091" y="1954"/>
                </a:cubicBezTo>
                <a:cubicBezTo>
                  <a:pt x="2172" y="1007"/>
                  <a:pt x="991" y="1"/>
                  <a:pt x="991" y="1"/>
                </a:cubicBezTo>
                <a:close/>
              </a:path>
            </a:pathLst>
          </a:custGeom>
          <a:solidFill>
            <a:srgbClr val="595959">
              <a:alpha val="26789"/>
            </a:srgbClr>
          </a:solidFill>
          <a:ln>
            <a:noFill/>
          </a:ln>
          <a:effectLst>
            <a:outerShdw blurRad="57150" dist="19050" dir="5400000" algn="bl" rotWithShape="0">
              <a:srgbClr val="000000">
                <a:alpha val="31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595959"/>
              </a:solidFill>
            </a:endParaRPr>
          </a:p>
        </p:txBody>
      </p:sp>
      <p:sp>
        <p:nvSpPr>
          <p:cNvPr id="129" name="Google Shape;129;g2e9ee9dade5_2_135"/>
          <p:cNvSpPr/>
          <p:nvPr/>
        </p:nvSpPr>
        <p:spPr>
          <a:xfrm>
            <a:off x="3217360" y="1081125"/>
            <a:ext cx="633080" cy="686244"/>
          </a:xfrm>
          <a:custGeom>
            <a:avLst/>
            <a:gdLst/>
            <a:ahLst/>
            <a:cxnLst/>
            <a:rect l="l" t="t" r="r" b="b"/>
            <a:pathLst>
              <a:path w="28231" h="36727" extrusionOk="0">
                <a:moveTo>
                  <a:pt x="9835" y="1"/>
                </a:moveTo>
                <a:cubicBezTo>
                  <a:pt x="9835" y="1"/>
                  <a:pt x="9694" y="1552"/>
                  <a:pt x="8877" y="2031"/>
                </a:cubicBezTo>
                <a:cubicBezTo>
                  <a:pt x="8631" y="2175"/>
                  <a:pt x="8359" y="2226"/>
                  <a:pt x="8099" y="2226"/>
                </a:cubicBezTo>
                <a:cubicBezTo>
                  <a:pt x="7495" y="2226"/>
                  <a:pt x="6956" y="1955"/>
                  <a:pt x="6956" y="1955"/>
                </a:cubicBezTo>
                <a:cubicBezTo>
                  <a:pt x="6956" y="1955"/>
                  <a:pt x="6815" y="3468"/>
                  <a:pt x="5944" y="3979"/>
                </a:cubicBezTo>
                <a:cubicBezTo>
                  <a:pt x="5694" y="4127"/>
                  <a:pt x="5367" y="4179"/>
                  <a:pt x="5027" y="4179"/>
                </a:cubicBezTo>
                <a:cubicBezTo>
                  <a:pt x="4189" y="4179"/>
                  <a:pt x="3277" y="3860"/>
                  <a:pt x="3277" y="3860"/>
                </a:cubicBezTo>
                <a:cubicBezTo>
                  <a:pt x="3277" y="3860"/>
                  <a:pt x="2940" y="5492"/>
                  <a:pt x="2363" y="5830"/>
                </a:cubicBezTo>
                <a:cubicBezTo>
                  <a:pt x="2184" y="5936"/>
                  <a:pt x="1888" y="5973"/>
                  <a:pt x="1566" y="5973"/>
                </a:cubicBezTo>
                <a:cubicBezTo>
                  <a:pt x="850" y="5973"/>
                  <a:pt x="1" y="5792"/>
                  <a:pt x="1" y="5792"/>
                </a:cubicBezTo>
                <a:lnTo>
                  <a:pt x="1" y="5792"/>
                </a:lnTo>
                <a:lnTo>
                  <a:pt x="18233" y="36726"/>
                </a:lnTo>
                <a:cubicBezTo>
                  <a:pt x="18569" y="35013"/>
                  <a:pt x="19849" y="34712"/>
                  <a:pt x="20707" y="34712"/>
                </a:cubicBezTo>
                <a:cubicBezTo>
                  <a:pt x="21170" y="34712"/>
                  <a:pt x="21509" y="34800"/>
                  <a:pt x="21509" y="34800"/>
                </a:cubicBezTo>
                <a:cubicBezTo>
                  <a:pt x="21509" y="34800"/>
                  <a:pt x="22048" y="33624"/>
                  <a:pt x="22685" y="33053"/>
                </a:cubicBezTo>
                <a:cubicBezTo>
                  <a:pt x="22886" y="32873"/>
                  <a:pt x="23195" y="32811"/>
                  <a:pt x="23525" y="32811"/>
                </a:cubicBezTo>
                <a:cubicBezTo>
                  <a:pt x="24241" y="32811"/>
                  <a:pt x="25052" y="33102"/>
                  <a:pt x="25052" y="33102"/>
                </a:cubicBezTo>
                <a:cubicBezTo>
                  <a:pt x="25052" y="33102"/>
                  <a:pt x="25237" y="31431"/>
                  <a:pt x="25961" y="31006"/>
                </a:cubicBezTo>
                <a:cubicBezTo>
                  <a:pt x="26140" y="30901"/>
                  <a:pt x="26369" y="30861"/>
                  <a:pt x="26614" y="30861"/>
                </a:cubicBezTo>
                <a:cubicBezTo>
                  <a:pt x="27354" y="30861"/>
                  <a:pt x="28231" y="31224"/>
                  <a:pt x="28231" y="31224"/>
                </a:cubicBezTo>
                <a:lnTo>
                  <a:pt x="9835" y="1"/>
                </a:ln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595959"/>
              </a:solidFill>
            </a:endParaRPr>
          </a:p>
        </p:txBody>
      </p:sp>
      <p:sp>
        <p:nvSpPr>
          <p:cNvPr id="130" name="Google Shape;130;g2e9ee9dade5_2_135"/>
          <p:cNvSpPr txBox="1">
            <a:spLocks noGrp="1"/>
          </p:cNvSpPr>
          <p:nvPr>
            <p:ph type="body" idx="1"/>
          </p:nvPr>
        </p:nvSpPr>
        <p:spPr>
          <a:xfrm>
            <a:off x="4888700" y="771525"/>
            <a:ext cx="3426600" cy="4176600"/>
          </a:xfrm>
          <a:prstGeom prst="rect">
            <a:avLst/>
          </a:prstGeom>
          <a:solidFill>
            <a:srgbClr val="9FCC3A"/>
          </a:solidFill>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700" b="1" dirty="0">
                <a:solidFill>
                  <a:schemeClr val="dk1"/>
                </a:solidFill>
                <a:latin typeface="Open Sans"/>
                <a:ea typeface="Open Sans"/>
                <a:cs typeface="Open Sans"/>
                <a:sym typeface="Open Sans"/>
              </a:rPr>
              <a:t>With Telescope Aid: </a:t>
            </a:r>
            <a:endParaRPr sz="1700" b="1" dirty="0">
              <a:solidFill>
                <a:schemeClr val="dk1"/>
              </a:solidFill>
              <a:latin typeface="Open Sans"/>
              <a:ea typeface="Open Sans"/>
              <a:cs typeface="Open Sans"/>
              <a:sym typeface="Open Sans"/>
            </a:endParaRPr>
          </a:p>
        </p:txBody>
      </p:sp>
      <p:pic>
        <p:nvPicPr>
          <p:cNvPr id="131" name="Google Shape;131;g2e9ee9dade5_2_135"/>
          <p:cNvPicPr preferRelativeResize="0"/>
          <p:nvPr/>
        </p:nvPicPr>
        <p:blipFill rotWithShape="1">
          <a:blip r:embed="rId3">
            <a:alphaModFix/>
          </a:blip>
          <a:srcRect l="8880" r="18745"/>
          <a:stretch/>
        </p:blipFill>
        <p:spPr>
          <a:xfrm rot="394984">
            <a:off x="5594811" y="2896264"/>
            <a:ext cx="2308025" cy="1784030"/>
          </a:xfrm>
          <a:prstGeom prst="rect">
            <a:avLst/>
          </a:prstGeom>
          <a:noFill/>
          <a:ln>
            <a:noFill/>
          </a:ln>
          <a:effectLst>
            <a:outerShdw blurRad="57150" dist="19050" dir="5400000" algn="bl" rotWithShape="0">
              <a:srgbClr val="000000">
                <a:alpha val="50000"/>
              </a:srgbClr>
            </a:outerShdw>
          </a:effectLst>
        </p:spPr>
      </p:pic>
      <p:sp>
        <p:nvSpPr>
          <p:cNvPr id="132" name="Google Shape;132;g2e9ee9dade5_2_135"/>
          <p:cNvSpPr/>
          <p:nvPr/>
        </p:nvSpPr>
        <p:spPr>
          <a:xfrm rot="-326108">
            <a:off x="5171236" y="2684109"/>
            <a:ext cx="1378970" cy="680384"/>
          </a:xfrm>
          <a:custGeom>
            <a:avLst/>
            <a:gdLst/>
            <a:ahLst/>
            <a:cxnLst/>
            <a:rect l="l" t="t" r="r" b="b"/>
            <a:pathLst>
              <a:path w="44052" h="25961" extrusionOk="0">
                <a:moveTo>
                  <a:pt x="0" y="15402"/>
                </a:moveTo>
                <a:lnTo>
                  <a:pt x="40035" y="0"/>
                </a:lnTo>
                <a:cubicBezTo>
                  <a:pt x="40035" y="0"/>
                  <a:pt x="39175" y="1442"/>
                  <a:pt x="39491" y="2221"/>
                </a:cubicBezTo>
                <a:cubicBezTo>
                  <a:pt x="39806" y="2993"/>
                  <a:pt x="41434" y="3418"/>
                  <a:pt x="41434" y="3418"/>
                </a:cubicBezTo>
                <a:cubicBezTo>
                  <a:pt x="41434" y="3418"/>
                  <a:pt x="40574" y="5040"/>
                  <a:pt x="41047" y="5753"/>
                </a:cubicBezTo>
                <a:cubicBezTo>
                  <a:pt x="41521" y="6466"/>
                  <a:pt x="42609" y="7168"/>
                  <a:pt x="42609" y="7168"/>
                </a:cubicBezTo>
                <a:cubicBezTo>
                  <a:pt x="42609" y="7168"/>
                  <a:pt x="41510" y="9791"/>
                  <a:pt x="44051" y="10684"/>
                </a:cubicBezTo>
                <a:lnTo>
                  <a:pt x="4327" y="25960"/>
                </a:lnTo>
                <a:cubicBezTo>
                  <a:pt x="4327" y="25960"/>
                  <a:pt x="4958" y="24252"/>
                  <a:pt x="4703" y="23631"/>
                </a:cubicBezTo>
                <a:cubicBezTo>
                  <a:pt x="4447" y="23011"/>
                  <a:pt x="2885" y="22439"/>
                  <a:pt x="2885" y="22439"/>
                </a:cubicBezTo>
                <a:cubicBezTo>
                  <a:pt x="2885" y="22439"/>
                  <a:pt x="3767" y="20752"/>
                  <a:pt x="3380" y="19816"/>
                </a:cubicBezTo>
                <a:cubicBezTo>
                  <a:pt x="2999" y="18885"/>
                  <a:pt x="1524" y="18526"/>
                  <a:pt x="1524" y="18526"/>
                </a:cubicBezTo>
                <a:cubicBezTo>
                  <a:pt x="1524" y="18526"/>
                  <a:pt x="2237" y="17514"/>
                  <a:pt x="1873" y="16638"/>
                </a:cubicBezTo>
                <a:cubicBezTo>
                  <a:pt x="1513" y="15761"/>
                  <a:pt x="0" y="15402"/>
                  <a:pt x="0" y="15402"/>
                </a:cubicBez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133" name="Google Shape;133;g2e9ee9dade5_2_135"/>
          <p:cNvPicPr preferRelativeResize="0"/>
          <p:nvPr/>
        </p:nvPicPr>
        <p:blipFill>
          <a:blip r:embed="rId4">
            <a:alphaModFix/>
          </a:blip>
          <a:stretch>
            <a:fillRect/>
          </a:stretch>
        </p:blipFill>
        <p:spPr>
          <a:xfrm>
            <a:off x="5413967" y="1279049"/>
            <a:ext cx="2509106" cy="1395482"/>
          </a:xfrm>
          <a:prstGeom prst="rect">
            <a:avLst/>
          </a:prstGeom>
          <a:noFill/>
          <a:ln>
            <a:noFill/>
          </a:ln>
          <a:effectLst>
            <a:outerShdw blurRad="57150" dist="19050" dir="5400000" algn="bl" rotWithShape="0">
              <a:srgbClr val="000000">
                <a:alpha val="50000"/>
              </a:srgbClr>
            </a:outerShdw>
          </a:effectLst>
        </p:spPr>
      </p:pic>
      <p:sp>
        <p:nvSpPr>
          <p:cNvPr id="134" name="Google Shape;134;g2e9ee9dade5_2_135"/>
          <p:cNvSpPr/>
          <p:nvPr/>
        </p:nvSpPr>
        <p:spPr>
          <a:xfrm rot="-1860812">
            <a:off x="5170966" y="1242726"/>
            <a:ext cx="768652" cy="298685"/>
          </a:xfrm>
          <a:custGeom>
            <a:avLst/>
            <a:gdLst/>
            <a:ahLst/>
            <a:cxnLst/>
            <a:rect l="l" t="t" r="r" b="b"/>
            <a:pathLst>
              <a:path w="36226" h="14902" extrusionOk="0">
                <a:moveTo>
                  <a:pt x="991" y="1"/>
                </a:moveTo>
                <a:lnTo>
                  <a:pt x="36226" y="3565"/>
                </a:lnTo>
                <a:cubicBezTo>
                  <a:pt x="36226" y="3565"/>
                  <a:pt x="34800" y="4452"/>
                  <a:pt x="34729" y="5291"/>
                </a:cubicBezTo>
                <a:cubicBezTo>
                  <a:pt x="34658" y="6123"/>
                  <a:pt x="35905" y="7244"/>
                  <a:pt x="35905" y="7244"/>
                </a:cubicBezTo>
                <a:cubicBezTo>
                  <a:pt x="35905" y="7244"/>
                  <a:pt x="34397" y="8289"/>
                  <a:pt x="34495" y="9138"/>
                </a:cubicBezTo>
                <a:cubicBezTo>
                  <a:pt x="34588" y="9993"/>
                  <a:pt x="35230" y="11114"/>
                  <a:pt x="35230" y="11114"/>
                </a:cubicBezTo>
                <a:cubicBezTo>
                  <a:pt x="35230" y="11114"/>
                  <a:pt x="33053" y="12943"/>
                  <a:pt x="34903" y="14902"/>
                </a:cubicBezTo>
                <a:lnTo>
                  <a:pt x="1" y="11364"/>
                </a:lnTo>
                <a:cubicBezTo>
                  <a:pt x="1" y="11364"/>
                  <a:pt x="1345" y="10134"/>
                  <a:pt x="1400" y="9465"/>
                </a:cubicBezTo>
                <a:cubicBezTo>
                  <a:pt x="1460" y="8801"/>
                  <a:pt x="333" y="7576"/>
                  <a:pt x="333" y="7576"/>
                </a:cubicBezTo>
                <a:cubicBezTo>
                  <a:pt x="333" y="7576"/>
                  <a:pt x="1884" y="6477"/>
                  <a:pt x="1977" y="5476"/>
                </a:cubicBezTo>
                <a:cubicBezTo>
                  <a:pt x="2064" y="4469"/>
                  <a:pt x="915" y="3473"/>
                  <a:pt x="915" y="3473"/>
                </a:cubicBezTo>
                <a:cubicBezTo>
                  <a:pt x="915" y="3473"/>
                  <a:pt x="2015" y="2901"/>
                  <a:pt x="2091" y="1954"/>
                </a:cubicBezTo>
                <a:cubicBezTo>
                  <a:pt x="2172" y="1007"/>
                  <a:pt x="991" y="1"/>
                  <a:pt x="991" y="1"/>
                </a:cubicBezTo>
                <a:close/>
              </a:path>
            </a:pathLst>
          </a:custGeom>
          <a:solidFill>
            <a:srgbClr val="595959">
              <a:alpha val="26789"/>
            </a:srgbClr>
          </a:solidFill>
          <a:ln>
            <a:noFill/>
          </a:ln>
          <a:effectLst>
            <a:outerShdw blurRad="57150" dist="19050" dir="5400000" algn="bl" rotWithShape="0">
              <a:srgbClr val="000000">
                <a:alpha val="31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595959"/>
              </a:solidFill>
            </a:endParaRPr>
          </a:p>
        </p:txBody>
      </p:sp>
      <p:sp>
        <p:nvSpPr>
          <p:cNvPr id="135" name="Google Shape;135;g2e9ee9dade5_2_135"/>
          <p:cNvSpPr/>
          <p:nvPr/>
        </p:nvSpPr>
        <p:spPr>
          <a:xfrm>
            <a:off x="7408360" y="1081125"/>
            <a:ext cx="633080" cy="686244"/>
          </a:xfrm>
          <a:custGeom>
            <a:avLst/>
            <a:gdLst/>
            <a:ahLst/>
            <a:cxnLst/>
            <a:rect l="l" t="t" r="r" b="b"/>
            <a:pathLst>
              <a:path w="28231" h="36727" extrusionOk="0">
                <a:moveTo>
                  <a:pt x="9835" y="1"/>
                </a:moveTo>
                <a:cubicBezTo>
                  <a:pt x="9835" y="1"/>
                  <a:pt x="9694" y="1552"/>
                  <a:pt x="8877" y="2031"/>
                </a:cubicBezTo>
                <a:cubicBezTo>
                  <a:pt x="8631" y="2175"/>
                  <a:pt x="8359" y="2226"/>
                  <a:pt x="8099" y="2226"/>
                </a:cubicBezTo>
                <a:cubicBezTo>
                  <a:pt x="7495" y="2226"/>
                  <a:pt x="6956" y="1955"/>
                  <a:pt x="6956" y="1955"/>
                </a:cubicBezTo>
                <a:cubicBezTo>
                  <a:pt x="6956" y="1955"/>
                  <a:pt x="6815" y="3468"/>
                  <a:pt x="5944" y="3979"/>
                </a:cubicBezTo>
                <a:cubicBezTo>
                  <a:pt x="5694" y="4127"/>
                  <a:pt x="5367" y="4179"/>
                  <a:pt x="5027" y="4179"/>
                </a:cubicBezTo>
                <a:cubicBezTo>
                  <a:pt x="4189" y="4179"/>
                  <a:pt x="3277" y="3860"/>
                  <a:pt x="3277" y="3860"/>
                </a:cubicBezTo>
                <a:cubicBezTo>
                  <a:pt x="3277" y="3860"/>
                  <a:pt x="2940" y="5492"/>
                  <a:pt x="2363" y="5830"/>
                </a:cubicBezTo>
                <a:cubicBezTo>
                  <a:pt x="2184" y="5936"/>
                  <a:pt x="1888" y="5973"/>
                  <a:pt x="1566" y="5973"/>
                </a:cubicBezTo>
                <a:cubicBezTo>
                  <a:pt x="850" y="5973"/>
                  <a:pt x="1" y="5792"/>
                  <a:pt x="1" y="5792"/>
                </a:cubicBezTo>
                <a:lnTo>
                  <a:pt x="1" y="5792"/>
                </a:lnTo>
                <a:lnTo>
                  <a:pt x="18233" y="36726"/>
                </a:lnTo>
                <a:cubicBezTo>
                  <a:pt x="18569" y="35013"/>
                  <a:pt x="19849" y="34712"/>
                  <a:pt x="20707" y="34712"/>
                </a:cubicBezTo>
                <a:cubicBezTo>
                  <a:pt x="21170" y="34712"/>
                  <a:pt x="21509" y="34800"/>
                  <a:pt x="21509" y="34800"/>
                </a:cubicBezTo>
                <a:cubicBezTo>
                  <a:pt x="21509" y="34800"/>
                  <a:pt x="22048" y="33624"/>
                  <a:pt x="22685" y="33053"/>
                </a:cubicBezTo>
                <a:cubicBezTo>
                  <a:pt x="22886" y="32873"/>
                  <a:pt x="23195" y="32811"/>
                  <a:pt x="23525" y="32811"/>
                </a:cubicBezTo>
                <a:cubicBezTo>
                  <a:pt x="24241" y="32811"/>
                  <a:pt x="25052" y="33102"/>
                  <a:pt x="25052" y="33102"/>
                </a:cubicBezTo>
                <a:cubicBezTo>
                  <a:pt x="25052" y="33102"/>
                  <a:pt x="25237" y="31431"/>
                  <a:pt x="25961" y="31006"/>
                </a:cubicBezTo>
                <a:cubicBezTo>
                  <a:pt x="26140" y="30901"/>
                  <a:pt x="26369" y="30861"/>
                  <a:pt x="26614" y="30861"/>
                </a:cubicBezTo>
                <a:cubicBezTo>
                  <a:pt x="27354" y="30861"/>
                  <a:pt x="28231" y="31224"/>
                  <a:pt x="28231" y="31224"/>
                </a:cubicBezTo>
                <a:lnTo>
                  <a:pt x="9835" y="1"/>
                </a:lnTo>
                <a:close/>
              </a:path>
            </a:pathLst>
          </a:custGeom>
          <a:solidFill>
            <a:srgbClr val="595959">
              <a:alpha val="2678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59595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2e9ee9dade5_2_153"/>
          <p:cNvSpPr txBox="1">
            <a:spLocks noGrp="1"/>
          </p:cNvSpPr>
          <p:nvPr>
            <p:ph type="body" idx="1"/>
          </p:nvPr>
        </p:nvSpPr>
        <p:spPr>
          <a:xfrm>
            <a:off x="593100" y="996500"/>
            <a:ext cx="8002200" cy="3732300"/>
          </a:xfrm>
          <a:prstGeom prst="rect">
            <a:avLst/>
          </a:prstGeom>
          <a:solidFill>
            <a:srgbClr val="9FCC3A"/>
          </a:solidFill>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600" dirty="0">
                <a:solidFill>
                  <a:schemeClr val="dk1"/>
                </a:solidFill>
                <a:latin typeface="Open Sans"/>
                <a:ea typeface="Open Sans"/>
                <a:cs typeface="Open Sans"/>
                <a:sym typeface="Open Sans"/>
              </a:rPr>
              <a:t>Write your procedure for capturing your images below and note any </a:t>
            </a:r>
            <a:r>
              <a:rPr lang="en" sz="1600" u="sng" dirty="0">
                <a:solidFill>
                  <a:schemeClr val="dk1"/>
                </a:solidFill>
                <a:latin typeface="Open Sans"/>
                <a:ea typeface="Open Sans"/>
                <a:cs typeface="Open Sans"/>
                <a:sym typeface="Open Sans"/>
              </a:rPr>
              <a:t>specific details about your captured images.</a:t>
            </a:r>
            <a:endParaRPr sz="1400" u="sng" dirty="0">
              <a:solidFill>
                <a:schemeClr val="dk1"/>
              </a:solidFill>
              <a:latin typeface="Open Sans"/>
              <a:ea typeface="Open Sans"/>
              <a:cs typeface="Open Sans"/>
              <a:sym typeface="Open Sans"/>
            </a:endParaRPr>
          </a:p>
          <a:p>
            <a:pPr marL="45720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p:txBody>
      </p:sp>
      <p:sp>
        <p:nvSpPr>
          <p:cNvPr id="141" name="Google Shape;141;g2e9ee9dade5_2_153"/>
          <p:cNvSpPr txBox="1">
            <a:spLocks noGrp="1"/>
          </p:cNvSpPr>
          <p:nvPr>
            <p:ph type="title"/>
          </p:nvPr>
        </p:nvSpPr>
        <p:spPr>
          <a:xfrm>
            <a:off x="0" y="114600"/>
            <a:ext cx="9144000" cy="584100"/>
          </a:xfrm>
          <a:prstGeom prst="rect">
            <a:avLst/>
          </a:prstGeom>
          <a:solidFill>
            <a:srgbClr val="F8A81E"/>
          </a:solidFill>
        </p:spPr>
        <p:txBody>
          <a:bodyPr spcFirstLastPara="1" wrap="square" lIns="91425" tIns="91425" rIns="91425" bIns="91425" anchor="t" anchorCtr="0">
            <a:noAutofit/>
          </a:bodyPr>
          <a:lstStyle/>
          <a:p>
            <a:pPr marL="0" lvl="0" indent="0" algn="ctr" rtl="0">
              <a:spcBef>
                <a:spcPts val="0"/>
              </a:spcBef>
              <a:spcAft>
                <a:spcPts val="0"/>
              </a:spcAft>
              <a:buNone/>
            </a:pPr>
            <a:r>
              <a:rPr lang="en-US" sz="2600" b="1" dirty="0">
                <a:latin typeface="Open Sans"/>
                <a:ea typeface="Open Sans"/>
                <a:cs typeface="Open Sans"/>
                <a:sym typeface="Open Sans"/>
              </a:rPr>
              <a:t>Testing </a:t>
            </a:r>
            <a:endParaRPr sz="2600" b="1" dirty="0">
              <a:latin typeface="Open Sans"/>
              <a:ea typeface="Open Sans"/>
              <a:cs typeface="Open Sans"/>
              <a:sym typeface="Open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2e9ee9dade5_2_153"/>
          <p:cNvSpPr txBox="1">
            <a:spLocks noGrp="1"/>
          </p:cNvSpPr>
          <p:nvPr>
            <p:ph type="body" idx="1"/>
          </p:nvPr>
        </p:nvSpPr>
        <p:spPr>
          <a:xfrm>
            <a:off x="593100" y="996500"/>
            <a:ext cx="8002200" cy="3732300"/>
          </a:xfrm>
          <a:prstGeom prst="rect">
            <a:avLst/>
          </a:prstGeom>
          <a:solidFill>
            <a:srgbClr val="9FCC3A"/>
          </a:solidFill>
        </p:spPr>
        <p:txBody>
          <a:bodyPr spcFirstLastPara="1" wrap="square" lIns="91425" tIns="91425" rIns="91425" bIns="91425" anchor="t" anchorCtr="0">
            <a:noAutofit/>
          </a:bodyPr>
          <a:lstStyle/>
          <a:p>
            <a:pPr marL="342900" lvl="0" rtl="0">
              <a:lnSpc>
                <a:spcPct val="100000"/>
              </a:lnSpc>
              <a:spcBef>
                <a:spcPts val="0"/>
              </a:spcBef>
              <a:spcAft>
                <a:spcPts val="0"/>
              </a:spcAft>
              <a:buAutoNum type="arabicPeriod"/>
            </a:pPr>
            <a:r>
              <a:rPr lang="en-US" sz="1600" dirty="0">
                <a:solidFill>
                  <a:schemeClr val="dk1"/>
                </a:solidFill>
                <a:latin typeface="Open Sans"/>
                <a:ea typeface="Open Sans"/>
                <a:cs typeface="Open Sans"/>
                <a:sym typeface="Open Sans"/>
              </a:rPr>
              <a:t>What worked? </a:t>
            </a:r>
          </a:p>
          <a:p>
            <a:pPr marL="342900" lvl="0" rtl="0">
              <a:lnSpc>
                <a:spcPct val="100000"/>
              </a:lnSpc>
              <a:spcBef>
                <a:spcPts val="0"/>
              </a:spcBef>
              <a:spcAft>
                <a:spcPts val="0"/>
              </a:spcAft>
              <a:buAutoNum type="arabicPeriod"/>
            </a:pPr>
            <a:endParaRPr lang="en-US" sz="1600" u="sng" dirty="0">
              <a:solidFill>
                <a:schemeClr val="dk1"/>
              </a:solidFill>
              <a:latin typeface="Open Sans"/>
              <a:ea typeface="Open Sans"/>
              <a:cs typeface="Open Sans"/>
              <a:sym typeface="Open Sans"/>
            </a:endParaRPr>
          </a:p>
          <a:p>
            <a:pPr marL="342900" lvl="0" rtl="0">
              <a:lnSpc>
                <a:spcPct val="100000"/>
              </a:lnSpc>
              <a:spcBef>
                <a:spcPts val="0"/>
              </a:spcBef>
              <a:spcAft>
                <a:spcPts val="0"/>
              </a:spcAft>
              <a:buAutoNum type="arabicPeriod"/>
            </a:pPr>
            <a:endParaRPr lang="en-US" sz="1600" u="sng" dirty="0">
              <a:solidFill>
                <a:schemeClr val="dk1"/>
              </a:solidFill>
              <a:latin typeface="Open Sans"/>
              <a:ea typeface="Open Sans"/>
              <a:cs typeface="Open Sans"/>
              <a:sym typeface="Open Sans"/>
            </a:endParaRPr>
          </a:p>
          <a:p>
            <a:pPr marL="342900" lvl="0" rtl="0">
              <a:lnSpc>
                <a:spcPct val="100000"/>
              </a:lnSpc>
              <a:spcBef>
                <a:spcPts val="0"/>
              </a:spcBef>
              <a:spcAft>
                <a:spcPts val="0"/>
              </a:spcAft>
              <a:buAutoNum type="arabicPeriod"/>
            </a:pPr>
            <a:endParaRPr lang="en-US" sz="1600" u="sng" dirty="0">
              <a:solidFill>
                <a:schemeClr val="dk1"/>
              </a:solidFill>
              <a:latin typeface="Open Sans"/>
              <a:ea typeface="Open Sans"/>
              <a:cs typeface="Open Sans"/>
              <a:sym typeface="Open Sans"/>
            </a:endParaRPr>
          </a:p>
          <a:p>
            <a:pPr marL="342900" lvl="0" rtl="0">
              <a:lnSpc>
                <a:spcPct val="100000"/>
              </a:lnSpc>
              <a:spcBef>
                <a:spcPts val="0"/>
              </a:spcBef>
              <a:spcAft>
                <a:spcPts val="0"/>
              </a:spcAft>
              <a:buAutoNum type="arabicPeriod"/>
            </a:pPr>
            <a:endParaRPr lang="en-US" sz="1600" u="sng" dirty="0">
              <a:solidFill>
                <a:schemeClr val="dk1"/>
              </a:solidFill>
              <a:latin typeface="Open Sans"/>
              <a:ea typeface="Open Sans"/>
              <a:cs typeface="Open Sans"/>
              <a:sym typeface="Open Sans"/>
            </a:endParaRPr>
          </a:p>
          <a:p>
            <a:pPr marL="342900" lvl="0" rtl="0">
              <a:lnSpc>
                <a:spcPct val="100000"/>
              </a:lnSpc>
              <a:spcBef>
                <a:spcPts val="0"/>
              </a:spcBef>
              <a:spcAft>
                <a:spcPts val="0"/>
              </a:spcAft>
              <a:buAutoNum type="arabicPeriod"/>
            </a:pPr>
            <a:endParaRPr lang="en-US" sz="1600" u="sng" dirty="0">
              <a:solidFill>
                <a:schemeClr val="dk1"/>
              </a:solidFill>
              <a:latin typeface="Open Sans"/>
              <a:ea typeface="Open Sans"/>
              <a:cs typeface="Open Sans"/>
              <a:sym typeface="Open Sans"/>
            </a:endParaRPr>
          </a:p>
          <a:p>
            <a:pPr marL="342900" lvl="0" rtl="0">
              <a:lnSpc>
                <a:spcPct val="100000"/>
              </a:lnSpc>
              <a:spcBef>
                <a:spcPts val="0"/>
              </a:spcBef>
              <a:spcAft>
                <a:spcPts val="0"/>
              </a:spcAft>
              <a:buAutoNum type="arabicPeriod"/>
            </a:pPr>
            <a:endParaRPr lang="en-US" sz="1600" u="sng" dirty="0">
              <a:solidFill>
                <a:schemeClr val="dk1"/>
              </a:solidFill>
              <a:latin typeface="Open Sans"/>
              <a:ea typeface="Open Sans"/>
              <a:cs typeface="Open Sans"/>
              <a:sym typeface="Open Sans"/>
            </a:endParaRPr>
          </a:p>
          <a:p>
            <a:pPr marL="342900" lvl="0" rtl="0">
              <a:lnSpc>
                <a:spcPct val="100000"/>
              </a:lnSpc>
              <a:spcBef>
                <a:spcPts val="0"/>
              </a:spcBef>
              <a:spcAft>
                <a:spcPts val="0"/>
              </a:spcAft>
              <a:buAutoNum type="arabicPeriod"/>
            </a:pPr>
            <a:r>
              <a:rPr lang="en-US" sz="1600" dirty="0">
                <a:solidFill>
                  <a:schemeClr val="dk1"/>
                </a:solidFill>
                <a:latin typeface="Open Sans"/>
                <a:ea typeface="Open Sans"/>
                <a:cs typeface="Open Sans"/>
                <a:sym typeface="Open Sans"/>
              </a:rPr>
              <a:t>What didn’t work?</a:t>
            </a:r>
            <a:endParaRPr sz="1400" dirty="0">
              <a:solidFill>
                <a:schemeClr val="dk1"/>
              </a:solidFill>
              <a:latin typeface="Open Sans"/>
              <a:ea typeface="Open Sans"/>
              <a:cs typeface="Open Sans"/>
              <a:sym typeface="Open Sans"/>
            </a:endParaRPr>
          </a:p>
          <a:p>
            <a:pPr marL="45720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p:txBody>
      </p:sp>
      <p:sp>
        <p:nvSpPr>
          <p:cNvPr id="141" name="Google Shape;141;g2e9ee9dade5_2_153"/>
          <p:cNvSpPr txBox="1">
            <a:spLocks noGrp="1"/>
          </p:cNvSpPr>
          <p:nvPr>
            <p:ph type="title"/>
          </p:nvPr>
        </p:nvSpPr>
        <p:spPr>
          <a:xfrm>
            <a:off x="0" y="114600"/>
            <a:ext cx="9144000" cy="584100"/>
          </a:xfrm>
          <a:prstGeom prst="rect">
            <a:avLst/>
          </a:prstGeom>
          <a:solidFill>
            <a:srgbClr val="F8A81E"/>
          </a:solidFill>
        </p:spPr>
        <p:txBody>
          <a:bodyPr spcFirstLastPara="1" wrap="square" lIns="91425" tIns="91425" rIns="91425" bIns="91425" anchor="t" anchorCtr="0">
            <a:noAutofit/>
          </a:bodyPr>
          <a:lstStyle/>
          <a:p>
            <a:pPr marL="0" lvl="0" indent="0" algn="ctr" rtl="0">
              <a:spcBef>
                <a:spcPts val="0"/>
              </a:spcBef>
              <a:spcAft>
                <a:spcPts val="0"/>
              </a:spcAft>
              <a:buNone/>
            </a:pPr>
            <a:r>
              <a:rPr lang="en-US" sz="2600" b="1" dirty="0">
                <a:latin typeface="Open Sans"/>
                <a:ea typeface="Open Sans"/>
                <a:cs typeface="Open Sans"/>
                <a:sym typeface="Open Sans"/>
              </a:rPr>
              <a:t>Improve</a:t>
            </a:r>
            <a:endParaRPr sz="2600" b="1" dirty="0">
              <a:latin typeface="Open Sans"/>
              <a:ea typeface="Open Sans"/>
              <a:cs typeface="Open Sans"/>
              <a:sym typeface="Open Sans"/>
            </a:endParaRPr>
          </a:p>
        </p:txBody>
      </p:sp>
    </p:spTree>
    <p:extLst>
      <p:ext uri="{BB962C8B-B14F-4D97-AF65-F5344CB8AC3E}">
        <p14:creationId xmlns:p14="http://schemas.microsoft.com/office/powerpoint/2010/main" val="4279957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2e9ee9dade5_2_160"/>
          <p:cNvSpPr txBox="1">
            <a:spLocks noGrp="1"/>
          </p:cNvSpPr>
          <p:nvPr>
            <p:ph type="title"/>
          </p:nvPr>
        </p:nvSpPr>
        <p:spPr>
          <a:xfrm>
            <a:off x="393025" y="855625"/>
            <a:ext cx="4102800" cy="39006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400" dirty="0">
                <a:latin typeface="Open Sans"/>
                <a:ea typeface="Open Sans"/>
                <a:cs typeface="Open Sans"/>
                <a:sym typeface="Open Sans"/>
              </a:rPr>
              <a:t>For this last part, we are going to be comparing our images class-wide. As we do this, think about the following questions and write your responses, after our discussion, on the right hand side of this slide:</a:t>
            </a:r>
            <a:endParaRPr sz="1400" dirty="0">
              <a:latin typeface="Open Sans"/>
              <a:ea typeface="Open Sans"/>
              <a:cs typeface="Open Sans"/>
              <a:sym typeface="Open Sans"/>
            </a:endParaRPr>
          </a:p>
          <a:p>
            <a:pPr marL="0" lvl="0" indent="0" algn="l" rtl="0">
              <a:lnSpc>
                <a:spcPct val="115000"/>
              </a:lnSpc>
              <a:spcBef>
                <a:spcPts val="0"/>
              </a:spcBef>
              <a:spcAft>
                <a:spcPts val="0"/>
              </a:spcAft>
              <a:buNone/>
            </a:pPr>
            <a:endParaRPr sz="600" dirty="0">
              <a:latin typeface="Open Sans"/>
              <a:ea typeface="Open Sans"/>
              <a:cs typeface="Open Sans"/>
              <a:sym typeface="Open Sans"/>
            </a:endParaRPr>
          </a:p>
          <a:p>
            <a:pPr marL="914400" lvl="0" indent="-317500" algn="l" rtl="0">
              <a:lnSpc>
                <a:spcPct val="115000"/>
              </a:lnSpc>
              <a:spcBef>
                <a:spcPts val="0"/>
              </a:spcBef>
              <a:spcAft>
                <a:spcPts val="0"/>
              </a:spcAft>
              <a:buSzPts val="1400"/>
              <a:buFont typeface="Open Sans"/>
              <a:buAutoNum type="arabicPeriod"/>
            </a:pPr>
            <a:r>
              <a:rPr lang="en" sz="1400" dirty="0">
                <a:latin typeface="Open Sans"/>
                <a:ea typeface="Open Sans"/>
                <a:cs typeface="Open Sans"/>
                <a:sym typeface="Open Sans"/>
              </a:rPr>
              <a:t>Who took the best images?</a:t>
            </a:r>
            <a:endParaRPr sz="1400" dirty="0">
              <a:latin typeface="Open Sans"/>
              <a:ea typeface="Open Sans"/>
              <a:cs typeface="Open Sans"/>
              <a:sym typeface="Open Sans"/>
            </a:endParaRPr>
          </a:p>
          <a:p>
            <a:pPr marL="1143000" lvl="0" indent="-228600" algn="l" rtl="0">
              <a:lnSpc>
                <a:spcPct val="115000"/>
              </a:lnSpc>
              <a:spcBef>
                <a:spcPts val="0"/>
              </a:spcBef>
              <a:spcAft>
                <a:spcPts val="0"/>
              </a:spcAft>
              <a:buFont typeface="+mj-lt"/>
              <a:buAutoNum type="arabicPeriod"/>
            </a:pPr>
            <a:endParaRPr sz="300" dirty="0">
              <a:latin typeface="Open Sans"/>
              <a:ea typeface="Open Sans"/>
              <a:cs typeface="Open Sans"/>
              <a:sym typeface="Open Sans"/>
            </a:endParaRPr>
          </a:p>
          <a:p>
            <a:pPr marL="914400" lvl="0" indent="-317500" algn="l" rtl="0">
              <a:lnSpc>
                <a:spcPct val="115000"/>
              </a:lnSpc>
              <a:spcBef>
                <a:spcPts val="0"/>
              </a:spcBef>
              <a:spcAft>
                <a:spcPts val="0"/>
              </a:spcAft>
              <a:buSzPts val="1400"/>
              <a:buFont typeface="Open Sans"/>
              <a:buAutoNum type="arabicPeriod"/>
            </a:pPr>
            <a:r>
              <a:rPr lang="en" sz="1400" dirty="0">
                <a:latin typeface="Open Sans"/>
                <a:ea typeface="Open Sans"/>
                <a:cs typeface="Open Sans"/>
                <a:sym typeface="Open Sans"/>
              </a:rPr>
              <a:t>How does their telescope differ from yours, or—if this is yours — why did you design it the way that you did?</a:t>
            </a:r>
            <a:endParaRPr sz="1400" dirty="0">
              <a:latin typeface="Open Sans"/>
              <a:ea typeface="Open Sans"/>
              <a:cs typeface="Open Sans"/>
              <a:sym typeface="Open Sans"/>
            </a:endParaRPr>
          </a:p>
          <a:p>
            <a:pPr marL="1143000" lvl="0" indent="-228600" algn="l" rtl="0">
              <a:lnSpc>
                <a:spcPct val="115000"/>
              </a:lnSpc>
              <a:spcBef>
                <a:spcPts val="0"/>
              </a:spcBef>
              <a:spcAft>
                <a:spcPts val="0"/>
              </a:spcAft>
              <a:buFont typeface="+mj-lt"/>
              <a:buAutoNum type="arabicPeriod"/>
            </a:pPr>
            <a:endParaRPr sz="300" dirty="0">
              <a:latin typeface="Open Sans"/>
              <a:ea typeface="Open Sans"/>
              <a:cs typeface="Open Sans"/>
              <a:sym typeface="Open Sans"/>
            </a:endParaRPr>
          </a:p>
          <a:p>
            <a:pPr marL="914400" lvl="0" indent="-317500" algn="l" rtl="0">
              <a:lnSpc>
                <a:spcPct val="115000"/>
              </a:lnSpc>
              <a:spcBef>
                <a:spcPts val="0"/>
              </a:spcBef>
              <a:spcAft>
                <a:spcPts val="0"/>
              </a:spcAft>
              <a:buSzPts val="1400"/>
              <a:buFont typeface="Open Sans"/>
              <a:buAutoNum type="arabicPeriod"/>
            </a:pPr>
            <a:r>
              <a:rPr lang="en" sz="1400" dirty="0">
                <a:latin typeface="Open Sans"/>
                <a:ea typeface="Open Sans"/>
                <a:cs typeface="Open Sans"/>
                <a:sym typeface="Open Sans"/>
              </a:rPr>
              <a:t>If you were to continue refining your telescope design, what might be your next steps for a clearer image of the moon?</a:t>
            </a:r>
            <a:endParaRPr sz="1400" dirty="0">
              <a:latin typeface="Open Sans"/>
              <a:ea typeface="Open Sans"/>
              <a:cs typeface="Open Sans"/>
              <a:sym typeface="Open Sans"/>
            </a:endParaRPr>
          </a:p>
          <a:p>
            <a:pPr marL="914400" lvl="0" indent="-241300" algn="l" rtl="0">
              <a:lnSpc>
                <a:spcPct val="115000"/>
              </a:lnSpc>
              <a:spcBef>
                <a:spcPts val="0"/>
              </a:spcBef>
              <a:spcAft>
                <a:spcPts val="0"/>
              </a:spcAft>
              <a:buSzPts val="200"/>
              <a:buFont typeface="Open Sans"/>
              <a:buAutoNum type="arabicPeriod"/>
            </a:pPr>
            <a:endParaRPr sz="200" dirty="0">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147" name="Google Shape;147;g2e9ee9dade5_2_160"/>
          <p:cNvSpPr/>
          <p:nvPr/>
        </p:nvSpPr>
        <p:spPr>
          <a:xfrm>
            <a:off x="4793475" y="855625"/>
            <a:ext cx="3947700" cy="3900600"/>
          </a:xfrm>
          <a:prstGeom prst="rect">
            <a:avLst/>
          </a:prstGeom>
          <a:solidFill>
            <a:srgbClr val="9FCC3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b="1" dirty="0">
                <a:solidFill>
                  <a:schemeClr val="dk1"/>
                </a:solidFill>
                <a:latin typeface="Open Sans"/>
                <a:ea typeface="Open Sans"/>
                <a:cs typeface="Open Sans"/>
                <a:sym typeface="Open Sans"/>
              </a:rPr>
              <a:t>Type your responses here:</a:t>
            </a:r>
            <a:endParaRPr b="1" dirty="0">
              <a:solidFill>
                <a:schemeClr val="dk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p:txBody>
      </p:sp>
      <p:sp>
        <p:nvSpPr>
          <p:cNvPr id="148" name="Google Shape;148;g2e9ee9dade5_2_160"/>
          <p:cNvSpPr txBox="1"/>
          <p:nvPr/>
        </p:nvSpPr>
        <p:spPr>
          <a:xfrm>
            <a:off x="0" y="126600"/>
            <a:ext cx="9144000" cy="585000"/>
          </a:xfrm>
          <a:prstGeom prst="rect">
            <a:avLst/>
          </a:prstGeom>
          <a:solidFill>
            <a:srgbClr val="F7A81E"/>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Building Your Telescope! Part 4</a:t>
            </a:r>
            <a:endParaRPr sz="2600" b="1" dirty="0">
              <a:solidFill>
                <a:schemeClr val="dk1"/>
              </a:solidFill>
              <a:latin typeface="Open Sans"/>
              <a:ea typeface="Open Sans"/>
              <a:cs typeface="Open Sans"/>
              <a:sym typeface="Open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2e9ee9dade5_2_167"/>
          <p:cNvSpPr txBox="1"/>
          <p:nvPr/>
        </p:nvSpPr>
        <p:spPr>
          <a:xfrm>
            <a:off x="0" y="126600"/>
            <a:ext cx="9144000" cy="585000"/>
          </a:xfrm>
          <a:prstGeom prst="rect">
            <a:avLst/>
          </a:prstGeom>
          <a:solidFill>
            <a:srgbClr val="8D64AA"/>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Telescope Project Rubric</a:t>
            </a:r>
            <a:endParaRPr sz="2600" b="1" dirty="0">
              <a:solidFill>
                <a:schemeClr val="dk1"/>
              </a:solidFill>
              <a:latin typeface="Open Sans"/>
              <a:ea typeface="Open Sans"/>
              <a:cs typeface="Open Sans"/>
              <a:sym typeface="Open Sans"/>
            </a:endParaRPr>
          </a:p>
        </p:txBody>
      </p:sp>
      <p:graphicFrame>
        <p:nvGraphicFramePr>
          <p:cNvPr id="154" name="Google Shape;154;g2e9ee9dade5_2_167"/>
          <p:cNvGraphicFramePr/>
          <p:nvPr/>
        </p:nvGraphicFramePr>
        <p:xfrm>
          <a:off x="256144" y="848863"/>
          <a:ext cx="8656725" cy="4130395"/>
        </p:xfrm>
        <a:graphic>
          <a:graphicData uri="http://schemas.openxmlformats.org/drawingml/2006/table">
            <a:tbl>
              <a:tblPr>
                <a:noFill/>
                <a:tableStyleId>{E83101D9-1FF8-446E-B227-11AA67FFFC63}</a:tableStyleId>
              </a:tblPr>
              <a:tblGrid>
                <a:gridCol w="2778625">
                  <a:extLst>
                    <a:ext uri="{9D8B030D-6E8A-4147-A177-3AD203B41FA5}">
                      <a16:colId xmlns:a16="http://schemas.microsoft.com/office/drawing/2014/main" val="20000"/>
                    </a:ext>
                  </a:extLst>
                </a:gridCol>
                <a:gridCol w="2992525">
                  <a:extLst>
                    <a:ext uri="{9D8B030D-6E8A-4147-A177-3AD203B41FA5}">
                      <a16:colId xmlns:a16="http://schemas.microsoft.com/office/drawing/2014/main" val="20001"/>
                    </a:ext>
                  </a:extLst>
                </a:gridCol>
                <a:gridCol w="2885575">
                  <a:extLst>
                    <a:ext uri="{9D8B030D-6E8A-4147-A177-3AD203B41FA5}">
                      <a16:colId xmlns:a16="http://schemas.microsoft.com/office/drawing/2014/main" val="20002"/>
                    </a:ext>
                  </a:extLst>
                </a:gridCol>
              </a:tblGrid>
              <a:tr h="607950">
                <a:tc>
                  <a:txBody>
                    <a:bodyPr/>
                    <a:lstStyle/>
                    <a:p>
                      <a:pPr marL="0" lvl="0" indent="0" algn="ctr" rtl="0">
                        <a:spcBef>
                          <a:spcPts val="0"/>
                        </a:spcBef>
                        <a:spcAft>
                          <a:spcPts val="0"/>
                        </a:spcAft>
                        <a:buNone/>
                      </a:pPr>
                      <a:r>
                        <a:rPr lang="en" sz="1700" b="1" dirty="0">
                          <a:solidFill>
                            <a:schemeClr val="dk1"/>
                          </a:solidFill>
                          <a:latin typeface="Open Sans"/>
                          <a:ea typeface="Open Sans"/>
                          <a:cs typeface="Open Sans"/>
                          <a:sym typeface="Open Sans"/>
                        </a:rPr>
                        <a:t>Content Skill</a:t>
                      </a:r>
                      <a:r>
                        <a:rPr lang="en" sz="1700" dirty="0">
                          <a:solidFill>
                            <a:schemeClr val="dk1"/>
                          </a:solidFill>
                          <a:latin typeface="Open Sans"/>
                          <a:ea typeface="Open Sans"/>
                          <a:cs typeface="Open Sans"/>
                          <a:sym typeface="Open Sans"/>
                        </a:rPr>
                        <a:t>:</a:t>
                      </a:r>
                      <a:endParaRPr sz="17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gridSpan="2">
                  <a:txBody>
                    <a:bodyPr/>
                    <a:lstStyle/>
                    <a:p>
                      <a:pPr marL="0" lvl="0" indent="0" algn="l" rtl="0">
                        <a:spcBef>
                          <a:spcPts val="0"/>
                        </a:spcBef>
                        <a:spcAft>
                          <a:spcPts val="0"/>
                        </a:spcAft>
                        <a:buNone/>
                      </a:pPr>
                      <a:r>
                        <a:rPr lang="en" sz="1100" b="1" dirty="0">
                          <a:solidFill>
                            <a:schemeClr val="dk1"/>
                          </a:solidFill>
                          <a:latin typeface="Open Sans"/>
                          <a:ea typeface="Open Sans"/>
                          <a:cs typeface="Open Sans"/>
                          <a:sym typeface="Open Sans"/>
                        </a:rPr>
                        <a:t>Data</a:t>
                      </a:r>
                      <a:r>
                        <a:rPr lang="en" sz="1100" dirty="0">
                          <a:solidFill>
                            <a:schemeClr val="dk1"/>
                          </a:solidFill>
                          <a:latin typeface="Open Sans"/>
                          <a:ea typeface="Open Sans"/>
                          <a:cs typeface="Open Sans"/>
                          <a:sym typeface="Open Sans"/>
                        </a:rPr>
                        <a:t>: Students develop skills in accurate observation, data collection, analysis, and interpretation of celestial phenomena, utilizing various astronomical instruments and applying statistical and mathematical techniques.</a:t>
                      </a:r>
                      <a:endParaRPr sz="11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427475">
                <a:tc>
                  <a:txBody>
                    <a:bodyPr/>
                    <a:lstStyle/>
                    <a:p>
                      <a:pPr marL="0" lvl="0" indent="0" algn="ctr" rtl="0">
                        <a:spcBef>
                          <a:spcPts val="0"/>
                        </a:spcBef>
                        <a:spcAft>
                          <a:spcPts val="0"/>
                        </a:spcAft>
                        <a:buNone/>
                      </a:pPr>
                      <a:r>
                        <a:rPr lang="en" sz="1700" b="1" dirty="0">
                          <a:solidFill>
                            <a:schemeClr val="dk1"/>
                          </a:solidFill>
                          <a:latin typeface="Open Sans"/>
                          <a:ea typeface="Open Sans"/>
                          <a:cs typeface="Open Sans"/>
                          <a:sym typeface="Open Sans"/>
                        </a:rPr>
                        <a:t>Not Yet</a:t>
                      </a:r>
                      <a:endParaRPr sz="10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solidFill>
                      <a:srgbClr val="5F91BA"/>
                    </a:solidFill>
                  </a:tcPr>
                </a:tc>
                <a:tc>
                  <a:txBody>
                    <a:bodyPr/>
                    <a:lstStyle/>
                    <a:p>
                      <a:pPr marL="0" lvl="0" indent="0" algn="ctr" rtl="0">
                        <a:spcBef>
                          <a:spcPts val="0"/>
                        </a:spcBef>
                        <a:spcAft>
                          <a:spcPts val="0"/>
                        </a:spcAft>
                        <a:buNone/>
                      </a:pPr>
                      <a:r>
                        <a:rPr lang="en" sz="1700" b="1" dirty="0">
                          <a:solidFill>
                            <a:schemeClr val="dk1"/>
                          </a:solidFill>
                          <a:latin typeface="Open Sans"/>
                          <a:ea typeface="Open Sans"/>
                          <a:cs typeface="Open Sans"/>
                          <a:sym typeface="Open Sans"/>
                        </a:rPr>
                        <a:t>Proficient</a:t>
                      </a:r>
                      <a:endParaRPr sz="10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solidFill>
                      <a:srgbClr val="5F91BA"/>
                    </a:solidFill>
                  </a:tcPr>
                </a:tc>
                <a:tc>
                  <a:txBody>
                    <a:bodyPr/>
                    <a:lstStyle/>
                    <a:p>
                      <a:pPr marL="0" lvl="0" indent="0" algn="ctr" rtl="0">
                        <a:spcBef>
                          <a:spcPts val="0"/>
                        </a:spcBef>
                        <a:spcAft>
                          <a:spcPts val="0"/>
                        </a:spcAft>
                        <a:buNone/>
                      </a:pPr>
                      <a:r>
                        <a:rPr lang="en" sz="1700" b="1" dirty="0">
                          <a:solidFill>
                            <a:schemeClr val="dk1"/>
                          </a:solidFill>
                          <a:latin typeface="Open Sans"/>
                          <a:ea typeface="Open Sans"/>
                          <a:cs typeface="Open Sans"/>
                          <a:sym typeface="Open Sans"/>
                        </a:rPr>
                        <a:t>Exceeding Proficiency</a:t>
                      </a:r>
                      <a:endParaRPr sz="10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solidFill>
                      <a:srgbClr val="5F91BA"/>
                    </a:solidFill>
                  </a:tcPr>
                </a:tc>
                <a:extLst>
                  <a:ext uri="{0D108BD9-81ED-4DB2-BD59-A6C34878D82A}">
                    <a16:rowId xmlns:a16="http://schemas.microsoft.com/office/drawing/2014/main" val="10001"/>
                  </a:ext>
                </a:extLst>
              </a:tr>
              <a:tr h="884425">
                <a:tc>
                  <a:txBody>
                    <a:bodyPr/>
                    <a:lstStyle/>
                    <a:p>
                      <a:pPr marL="457200" lvl="0" indent="-298450" algn="l" rtl="0">
                        <a:spcBef>
                          <a:spcPts val="0"/>
                        </a:spcBef>
                        <a:spcAft>
                          <a:spcPts val="0"/>
                        </a:spcAft>
                        <a:buClr>
                          <a:schemeClr val="dk1"/>
                        </a:buClr>
                        <a:buSzPts val="1100"/>
                        <a:buFont typeface="Open Sans"/>
                        <a:buChar char="❏"/>
                      </a:pPr>
                      <a:endParaRPr sz="11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304800" algn="l" rtl="0">
                        <a:spcBef>
                          <a:spcPts val="0"/>
                        </a:spcBef>
                        <a:spcAft>
                          <a:spcPts val="0"/>
                        </a:spcAft>
                        <a:buClr>
                          <a:schemeClr val="dk1"/>
                        </a:buClr>
                        <a:buSzPts val="1200"/>
                        <a:buFont typeface="Open Sans"/>
                        <a:buChar char="❏"/>
                      </a:pPr>
                      <a:r>
                        <a:rPr lang="en" sz="1200" dirty="0">
                          <a:solidFill>
                            <a:schemeClr val="dk1"/>
                          </a:solidFill>
                          <a:latin typeface="Open Sans"/>
                          <a:ea typeface="Open Sans"/>
                          <a:cs typeface="Open Sans"/>
                          <a:sym typeface="Open Sans"/>
                        </a:rPr>
                        <a:t>Demonstrates a solid understanding of telescope components and their assembly.</a:t>
                      </a:r>
                      <a:endParaRPr sz="12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298450" algn="l" rtl="0">
                        <a:spcBef>
                          <a:spcPts val="0"/>
                        </a:spcBef>
                        <a:spcAft>
                          <a:spcPts val="0"/>
                        </a:spcAft>
                        <a:buClr>
                          <a:schemeClr val="dk1"/>
                        </a:buClr>
                        <a:buSzPts val="1100"/>
                        <a:buFont typeface="Open Sans"/>
                        <a:buChar char="❏"/>
                      </a:pPr>
                      <a:endParaRPr sz="11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extLst>
                  <a:ext uri="{0D108BD9-81ED-4DB2-BD59-A6C34878D82A}">
                    <a16:rowId xmlns:a16="http://schemas.microsoft.com/office/drawing/2014/main" val="10002"/>
                  </a:ext>
                </a:extLst>
              </a:tr>
              <a:tr h="884425">
                <a:tc>
                  <a:txBody>
                    <a:bodyPr/>
                    <a:lstStyle/>
                    <a:p>
                      <a:pPr marL="457200" lvl="0" indent="-298450" algn="l" rtl="0">
                        <a:spcBef>
                          <a:spcPts val="0"/>
                        </a:spcBef>
                        <a:spcAft>
                          <a:spcPts val="0"/>
                        </a:spcAft>
                        <a:buClr>
                          <a:schemeClr val="dk1"/>
                        </a:buClr>
                        <a:buSzPts val="1100"/>
                        <a:buFont typeface="Open Sans"/>
                        <a:buChar char="❏"/>
                      </a:pPr>
                      <a:endParaRPr sz="11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304800" algn="l" rtl="0">
                        <a:spcBef>
                          <a:spcPts val="0"/>
                        </a:spcBef>
                        <a:spcAft>
                          <a:spcPts val="0"/>
                        </a:spcAft>
                        <a:buClr>
                          <a:schemeClr val="dk1"/>
                        </a:buClr>
                        <a:buSzPts val="1200"/>
                        <a:buFont typeface="Open Sans"/>
                        <a:buChar char="❏"/>
                      </a:pPr>
                      <a:r>
                        <a:rPr lang="en" sz="1200" dirty="0">
                          <a:solidFill>
                            <a:schemeClr val="dk1"/>
                          </a:solidFill>
                          <a:latin typeface="Open Sans"/>
                          <a:ea typeface="Open Sans"/>
                          <a:cs typeface="Open Sans"/>
                          <a:sym typeface="Open Sans"/>
                        </a:rPr>
                        <a:t>Aligns the telescope accurately for moon observation, consistently achieving clear views.</a:t>
                      </a:r>
                      <a:endParaRPr sz="12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298450" algn="l" rtl="0">
                        <a:spcBef>
                          <a:spcPts val="0"/>
                        </a:spcBef>
                        <a:spcAft>
                          <a:spcPts val="0"/>
                        </a:spcAft>
                        <a:buClr>
                          <a:schemeClr val="dk1"/>
                        </a:buClr>
                        <a:buSzPts val="1100"/>
                        <a:buFont typeface="Open Sans"/>
                        <a:buChar char="❏"/>
                      </a:pPr>
                      <a:endParaRPr sz="11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extLst>
                  <a:ext uri="{0D108BD9-81ED-4DB2-BD59-A6C34878D82A}">
                    <a16:rowId xmlns:a16="http://schemas.microsoft.com/office/drawing/2014/main" val="10003"/>
                  </a:ext>
                </a:extLst>
              </a:tr>
              <a:tr h="707550">
                <a:tc>
                  <a:txBody>
                    <a:bodyPr/>
                    <a:lstStyle/>
                    <a:p>
                      <a:pPr marL="457200" lvl="0" indent="-298450" algn="l" rtl="0">
                        <a:spcBef>
                          <a:spcPts val="0"/>
                        </a:spcBef>
                        <a:spcAft>
                          <a:spcPts val="0"/>
                        </a:spcAft>
                        <a:buClr>
                          <a:schemeClr val="dk1"/>
                        </a:buClr>
                        <a:buSzPts val="1100"/>
                        <a:buFont typeface="Open Sans"/>
                        <a:buChar char="❏"/>
                      </a:pPr>
                      <a:endParaRPr sz="11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304800" algn="l" rtl="0">
                        <a:spcBef>
                          <a:spcPts val="0"/>
                        </a:spcBef>
                        <a:spcAft>
                          <a:spcPts val="0"/>
                        </a:spcAft>
                        <a:buClr>
                          <a:schemeClr val="dk1"/>
                        </a:buClr>
                        <a:buSzPts val="1200"/>
                        <a:buFont typeface="Open Sans"/>
                        <a:buChar char="❏"/>
                      </a:pPr>
                      <a:r>
                        <a:rPr lang="en" sz="1200" dirty="0">
                          <a:solidFill>
                            <a:schemeClr val="dk1"/>
                          </a:solidFill>
                          <a:latin typeface="Open Sans"/>
                          <a:ea typeface="Open Sans"/>
                          <a:cs typeface="Open Sans"/>
                          <a:sym typeface="Open Sans"/>
                        </a:rPr>
                        <a:t>Captures high-quality pictures of the moon, showcasing good clarity, composition, and detail.</a:t>
                      </a:r>
                      <a:endParaRPr sz="12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tc>
                  <a:txBody>
                    <a:bodyPr/>
                    <a:lstStyle/>
                    <a:p>
                      <a:pPr marL="457200" lvl="0" indent="-298450" algn="l" rtl="0">
                        <a:spcBef>
                          <a:spcPts val="0"/>
                        </a:spcBef>
                        <a:spcAft>
                          <a:spcPts val="0"/>
                        </a:spcAft>
                        <a:buClr>
                          <a:schemeClr val="dk1"/>
                        </a:buClr>
                        <a:buSzPts val="1100"/>
                        <a:buFont typeface="Open Sans"/>
                        <a:buChar char="❏"/>
                      </a:pPr>
                      <a:endParaRPr sz="11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tcPr>
                </a:tc>
                <a:extLst>
                  <a:ext uri="{0D108BD9-81ED-4DB2-BD59-A6C34878D82A}">
                    <a16:rowId xmlns:a16="http://schemas.microsoft.com/office/drawing/2014/main" val="10004"/>
                  </a:ext>
                </a:extLst>
              </a:tr>
              <a:tr h="456950">
                <a:tc>
                  <a:txBody>
                    <a:bodyPr/>
                    <a:lstStyle/>
                    <a:p>
                      <a:pPr marL="0" lvl="0" indent="0" algn="ctr" rtl="0">
                        <a:spcBef>
                          <a:spcPts val="0"/>
                        </a:spcBef>
                        <a:spcAft>
                          <a:spcPts val="0"/>
                        </a:spcAft>
                        <a:buNone/>
                      </a:pPr>
                      <a:r>
                        <a:rPr lang="en" sz="1900" b="1" dirty="0">
                          <a:solidFill>
                            <a:schemeClr val="dk1"/>
                          </a:solidFill>
                          <a:latin typeface="Open Sans"/>
                          <a:ea typeface="Open Sans"/>
                          <a:cs typeface="Open Sans"/>
                          <a:sym typeface="Open Sans"/>
                        </a:rPr>
                        <a:t>Overall Rating</a:t>
                      </a:r>
                      <a:r>
                        <a:rPr lang="en" sz="1900" dirty="0">
                          <a:solidFill>
                            <a:schemeClr val="dk1"/>
                          </a:solidFill>
                          <a:latin typeface="Open Sans"/>
                          <a:ea typeface="Open Sans"/>
                          <a:cs typeface="Open Sans"/>
                          <a:sym typeface="Open Sans"/>
                        </a:rPr>
                        <a:t>:</a:t>
                      </a:r>
                      <a:endParaRPr sz="12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solidFill>
                      <a:srgbClr val="5F91BA"/>
                    </a:solidFill>
                  </a:tcPr>
                </a:tc>
                <a:tc gridSpan="2">
                  <a:txBody>
                    <a:bodyPr/>
                    <a:lstStyle/>
                    <a:p>
                      <a:pPr marL="0" lvl="0" indent="0" algn="l" rtl="0">
                        <a:spcBef>
                          <a:spcPts val="0"/>
                        </a:spcBef>
                        <a:spcAft>
                          <a:spcPts val="0"/>
                        </a:spcAft>
                        <a:buNone/>
                      </a:pPr>
                      <a:endParaRPr sz="1200" dirty="0">
                        <a:solidFill>
                          <a:schemeClr val="dk1"/>
                        </a:solidFill>
                        <a:latin typeface="Open Sans"/>
                        <a:ea typeface="Open Sans"/>
                        <a:cs typeface="Open Sans"/>
                        <a:sym typeface="Open Sans"/>
                      </a:endParaRPr>
                    </a:p>
                  </a:txBody>
                  <a:tcPr marL="91425" marR="91425" marT="91425" marB="91425" anchor="ctr">
                    <a:lnL w="19050" cap="flat" cmpd="sng">
                      <a:solidFill>
                        <a:srgbClr val="6091BA"/>
                      </a:solidFill>
                      <a:prstDash val="solid"/>
                      <a:round/>
                      <a:headEnd type="none" w="sm" len="sm"/>
                      <a:tailEnd type="none" w="sm" len="sm"/>
                    </a:lnL>
                    <a:lnR w="19050" cap="flat" cmpd="sng">
                      <a:solidFill>
                        <a:srgbClr val="6091BA"/>
                      </a:solidFill>
                      <a:prstDash val="solid"/>
                      <a:round/>
                      <a:headEnd type="none" w="sm" len="sm"/>
                      <a:tailEnd type="none" w="sm" len="sm"/>
                    </a:lnR>
                    <a:lnT w="19050" cap="flat" cmpd="sng">
                      <a:solidFill>
                        <a:srgbClr val="6091BA"/>
                      </a:solidFill>
                      <a:prstDash val="solid"/>
                      <a:round/>
                      <a:headEnd type="none" w="sm" len="sm"/>
                      <a:tailEnd type="none" w="sm" len="sm"/>
                    </a:lnT>
                    <a:lnB w="19050" cap="flat" cmpd="sng">
                      <a:solidFill>
                        <a:srgbClr val="6091BA"/>
                      </a:solidFill>
                      <a:prstDash val="solid"/>
                      <a:round/>
                      <a:headEnd type="none" w="sm" len="sm"/>
                      <a:tailEnd type="none" w="sm" len="sm"/>
                    </a:lnB>
                    <a:solidFill>
                      <a:srgbClr val="5F91BA"/>
                    </a:solidFill>
                  </a:tcPr>
                </a:tc>
                <a:tc hMerge="1">
                  <a:txBody>
                    <a:bodyPr/>
                    <a:lstStyle/>
                    <a:p>
                      <a:endParaRPr lang="en-US"/>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g2e9ee9dade5_2_0"/>
          <p:cNvSpPr/>
          <p:nvPr/>
        </p:nvSpPr>
        <p:spPr>
          <a:xfrm>
            <a:off x="0" y="1229175"/>
            <a:ext cx="9144000" cy="2634000"/>
          </a:xfrm>
          <a:prstGeom prst="rect">
            <a:avLst/>
          </a:prstGeom>
          <a:solidFill>
            <a:srgbClr val="F8A81C"/>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6100" b="1" dirty="0">
                <a:solidFill>
                  <a:schemeClr val="lt1"/>
                </a:solidFill>
                <a:latin typeface="Open Sans"/>
                <a:ea typeface="Open Sans"/>
                <a:cs typeface="Open Sans"/>
                <a:sym typeface="Open Sans"/>
              </a:rPr>
              <a:t>Building a Telescope</a:t>
            </a:r>
            <a:endParaRPr sz="6100" b="1" dirty="0">
              <a:solidFill>
                <a:schemeClr val="lt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endParaRPr sz="1000" b="1" dirty="0">
              <a:solidFill>
                <a:schemeClr val="lt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endParaRPr sz="1000" b="1" dirty="0">
              <a:solidFill>
                <a:schemeClr val="lt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r>
              <a:rPr lang="en" sz="1900" b="1" dirty="0">
                <a:solidFill>
                  <a:schemeClr val="lt1"/>
                </a:solidFill>
                <a:latin typeface="Open Sans"/>
                <a:ea typeface="Open Sans"/>
                <a:cs typeface="Open Sans"/>
                <a:sym typeface="Open Sans"/>
              </a:rPr>
              <a:t>And taking images of the moon!</a:t>
            </a:r>
            <a:endParaRPr sz="1900" b="1" dirty="0">
              <a:solidFill>
                <a:schemeClr val="lt1"/>
              </a:solidFill>
              <a:latin typeface="Open Sans"/>
              <a:ea typeface="Open Sans"/>
              <a:cs typeface="Open Sans"/>
              <a:sym typeface="Open Sans"/>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2e9ee9dade5_2_49"/>
          <p:cNvSpPr txBox="1">
            <a:spLocks noGrp="1"/>
          </p:cNvSpPr>
          <p:nvPr>
            <p:ph type="title"/>
          </p:nvPr>
        </p:nvSpPr>
        <p:spPr>
          <a:xfrm>
            <a:off x="321276" y="980786"/>
            <a:ext cx="8625016" cy="1385533"/>
          </a:xfrm>
          <a:prstGeom prst="rect">
            <a:avLst/>
          </a:prstGeom>
          <a:noFill/>
          <a:ln>
            <a:noFill/>
          </a:ln>
        </p:spPr>
        <p:txBody>
          <a:bodyPr spcFirstLastPara="1" wrap="square" lIns="91425" tIns="91425" rIns="91425" bIns="91425" anchor="t" anchorCtr="0">
            <a:noAutofit/>
          </a:bodyPr>
          <a:lstStyle/>
          <a:p>
            <a:pPr marL="0" marR="0">
              <a:lnSpc>
                <a:spcPct val="115000"/>
              </a:lnSpc>
              <a:spcBef>
                <a:spcPts val="0"/>
              </a:spcBef>
              <a:spcAft>
                <a:spcPts val="0"/>
              </a:spcAft>
            </a:pPr>
            <a:r>
              <a:rPr lang="en-US" sz="2000" dirty="0">
                <a:effectLst/>
                <a:latin typeface="Arial" panose="020B0604020202020204" pitchFamily="34" charset="0"/>
                <a:ea typeface="Times New Roman" panose="02020603050405020304" pitchFamily="18" charset="0"/>
              </a:rPr>
              <a:t>Overview: Telescopes and similar instruments allow us to explore the night sky and see what lies beyond. With different types and sizes, telescopes can capture images of the moon, planets, galaxies, nebulae, and more. In this activity, you will become an astronomical instrument engineer and:</a:t>
            </a:r>
            <a:endParaRPr sz="2000" dirty="0">
              <a:solidFill>
                <a:srgbClr val="000000"/>
              </a:solidFill>
              <a:latin typeface="Open Sans"/>
              <a:ea typeface="Open Sans"/>
              <a:cs typeface="Open Sans"/>
              <a:sym typeface="Open Sans"/>
            </a:endParaRPr>
          </a:p>
        </p:txBody>
      </p:sp>
      <p:sp>
        <p:nvSpPr>
          <p:cNvPr id="75" name="Google Shape;75;g2e9ee9dade5_2_49"/>
          <p:cNvSpPr txBox="1"/>
          <p:nvPr/>
        </p:nvSpPr>
        <p:spPr>
          <a:xfrm>
            <a:off x="0" y="202800"/>
            <a:ext cx="9144000" cy="644762"/>
          </a:xfrm>
          <a:prstGeom prst="rect">
            <a:avLst/>
          </a:prstGeom>
          <a:solidFill>
            <a:srgbClr val="F8A81C"/>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Ask</a:t>
            </a:r>
            <a:endParaRPr sz="2600" b="1" dirty="0">
              <a:solidFill>
                <a:schemeClr val="dk1"/>
              </a:solidFill>
              <a:latin typeface="Open Sans"/>
              <a:ea typeface="Open Sans"/>
              <a:cs typeface="Open Sans"/>
              <a:sym typeface="Open Sans"/>
            </a:endParaRPr>
          </a:p>
        </p:txBody>
      </p:sp>
      <p:sp>
        <p:nvSpPr>
          <p:cNvPr id="3" name="TextBox 2">
            <a:extLst>
              <a:ext uri="{FF2B5EF4-FFF2-40B4-BE49-F238E27FC236}">
                <a16:creationId xmlns:a16="http://schemas.microsoft.com/office/drawing/2014/main" id="{3C341250-B7A2-4554-6D59-86BF39DCE09C}"/>
              </a:ext>
            </a:extLst>
          </p:cNvPr>
          <p:cNvSpPr txBox="1"/>
          <p:nvPr/>
        </p:nvSpPr>
        <p:spPr>
          <a:xfrm>
            <a:off x="1118286" y="2777182"/>
            <a:ext cx="7593228" cy="1323439"/>
          </a:xfrm>
          <a:prstGeom prst="rect">
            <a:avLst/>
          </a:prstGeom>
          <a:noFill/>
        </p:spPr>
        <p:txBody>
          <a:bodyPr wrap="square">
            <a:spAutoFit/>
          </a:bodyPr>
          <a:lstStyle/>
          <a:p>
            <a:pPr marL="285750" indent="-285750">
              <a:buFont typeface="Arial" panose="020B0604020202020204" pitchFamily="34" charset="0"/>
              <a:buChar char="•"/>
            </a:pPr>
            <a:r>
              <a:rPr lang="en-US" sz="2000" u="none" strike="noStrike" dirty="0">
                <a:effectLst/>
                <a:latin typeface="Arial" panose="020B0604020202020204" pitchFamily="34" charset="0"/>
                <a:ea typeface="Times New Roman" panose="02020603050405020304" pitchFamily="18" charset="0"/>
              </a:rPr>
              <a:t>Design and build a telescope.</a:t>
            </a:r>
            <a:endParaRPr lang="en-US" sz="2000" dirty="0">
              <a:latin typeface="Arial" panose="020B0604020202020204" pitchFamily="34" charset="0"/>
              <a:ea typeface="Times New Roman" panose="02020603050405020304" pitchFamily="18" charset="0"/>
            </a:endParaRPr>
          </a:p>
          <a:p>
            <a:pPr marL="285750" indent="-285750">
              <a:buFont typeface="Arial" panose="020B0604020202020204" pitchFamily="34" charset="0"/>
              <a:buChar char="•"/>
            </a:pPr>
            <a:r>
              <a:rPr lang="en-US" sz="2000" u="none" strike="noStrike" dirty="0">
                <a:effectLst/>
                <a:latin typeface="Arial" panose="020B0604020202020204" pitchFamily="34" charset="0"/>
                <a:ea typeface="Times New Roman" panose="02020603050405020304" pitchFamily="18" charset="0"/>
              </a:rPr>
              <a:t>Capture images through the telescope using your smartphone.</a:t>
            </a:r>
            <a:endParaRPr lang="en-US" sz="2000" dirty="0">
              <a:latin typeface="Arial" panose="020B0604020202020204" pitchFamily="34" charset="0"/>
              <a:ea typeface="Times New Roman" panose="02020603050405020304" pitchFamily="18" charset="0"/>
            </a:endParaRPr>
          </a:p>
          <a:p>
            <a:pPr marL="285750" indent="-285750">
              <a:buFont typeface="Arial" panose="020B0604020202020204" pitchFamily="34" charset="0"/>
              <a:buChar char="•"/>
            </a:pPr>
            <a:r>
              <a:rPr lang="en-US" sz="2000" dirty="0">
                <a:effectLst/>
                <a:latin typeface="Arial" panose="020B0604020202020204" pitchFamily="34" charset="0"/>
                <a:ea typeface="Times New Roman" panose="02020603050405020304" pitchFamily="18" charset="0"/>
              </a:rPr>
              <a:t>Collaborate with classmates to identify which telescope features produce the best images.</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g2e9ee9dade5_2_174"/>
          <p:cNvSpPr txBox="1">
            <a:spLocks noGrp="1"/>
          </p:cNvSpPr>
          <p:nvPr>
            <p:ph type="title"/>
          </p:nvPr>
        </p:nvSpPr>
        <p:spPr>
          <a:xfrm>
            <a:off x="289575" y="855100"/>
            <a:ext cx="4842900" cy="39774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228600" lvl="0" indent="-228600" algn="l" rtl="0">
              <a:lnSpc>
                <a:spcPct val="115000"/>
              </a:lnSpc>
              <a:spcBef>
                <a:spcPts val="0"/>
              </a:spcBef>
              <a:spcAft>
                <a:spcPts val="0"/>
              </a:spcAft>
              <a:buSzPts val="2800"/>
              <a:buFont typeface="+mj-lt"/>
              <a:buAutoNum type="arabicPeriod"/>
            </a:pPr>
            <a:endParaRPr sz="200" b="1" dirty="0">
              <a:solidFill>
                <a:srgbClr val="6091BA"/>
              </a:solidFill>
              <a:latin typeface="Open Sans"/>
              <a:ea typeface="Open Sans"/>
              <a:cs typeface="Open Sans"/>
              <a:sym typeface="Open Sans"/>
            </a:endParaRPr>
          </a:p>
          <a:p>
            <a:pPr marL="482600" lvl="0" indent="-342900" algn="l" rtl="0">
              <a:lnSpc>
                <a:spcPct val="115000"/>
              </a:lnSpc>
              <a:spcBef>
                <a:spcPts val="0"/>
              </a:spcBef>
              <a:spcAft>
                <a:spcPts val="0"/>
              </a:spcAft>
              <a:buClr>
                <a:srgbClr val="000000"/>
              </a:buClr>
              <a:buSzPts val="1400"/>
              <a:buFont typeface="+mj-lt"/>
              <a:buAutoNum type="arabicPeriod"/>
            </a:pPr>
            <a:r>
              <a:rPr lang="en" sz="1400" dirty="0">
                <a:solidFill>
                  <a:srgbClr val="000000"/>
                </a:solidFill>
                <a:latin typeface="Open Sans"/>
                <a:ea typeface="Open Sans"/>
                <a:cs typeface="Open Sans"/>
                <a:sym typeface="Open Sans"/>
              </a:rPr>
              <a:t>Watch the video below:</a:t>
            </a: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5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5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5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5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800" dirty="0">
              <a:solidFill>
                <a:srgbClr val="000000"/>
              </a:solidFill>
              <a:latin typeface="Open Sans"/>
              <a:ea typeface="Open Sans"/>
              <a:cs typeface="Open Sans"/>
              <a:sym typeface="Open Sans"/>
            </a:endParaRPr>
          </a:p>
          <a:p>
            <a:pPr marL="457200" lvl="0" indent="-317500" algn="l" rtl="0">
              <a:lnSpc>
                <a:spcPct val="115000"/>
              </a:lnSpc>
              <a:spcBef>
                <a:spcPts val="0"/>
              </a:spcBef>
              <a:spcAft>
                <a:spcPts val="0"/>
              </a:spcAft>
              <a:buClr>
                <a:srgbClr val="000000"/>
              </a:buClr>
              <a:buSzPts val="1400"/>
              <a:buFont typeface="Open Sans"/>
              <a:buAutoNum type="arabicPeriod"/>
            </a:pPr>
            <a:r>
              <a:rPr lang="en" sz="1400" dirty="0">
                <a:solidFill>
                  <a:srgbClr val="000000"/>
                </a:solidFill>
                <a:latin typeface="Open Sans"/>
                <a:ea typeface="Open Sans"/>
                <a:cs typeface="Open Sans"/>
                <a:sym typeface="Open Sans"/>
              </a:rPr>
              <a:t>In the space provided on the right, respond to the following questions:</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What does long-distance viewing rely on? What part of the telescope can do this?</a:t>
            </a:r>
            <a:endParaRPr sz="14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What is the focal point of a lens?</a:t>
            </a:r>
            <a:endParaRPr sz="14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What two types of lens does a telescope use?</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81" name="Google Shape;81;g2e9ee9dade5_2_174"/>
          <p:cNvSpPr/>
          <p:nvPr/>
        </p:nvSpPr>
        <p:spPr>
          <a:xfrm>
            <a:off x="5287300" y="855100"/>
            <a:ext cx="3550500" cy="3977400"/>
          </a:xfrm>
          <a:prstGeom prst="rect">
            <a:avLst/>
          </a:prstGeom>
          <a:solidFill>
            <a:srgbClr val="9FCC3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b="1" dirty="0">
                <a:solidFill>
                  <a:schemeClr val="dk1"/>
                </a:solidFill>
                <a:latin typeface="Open Sans"/>
                <a:ea typeface="Open Sans"/>
                <a:cs typeface="Open Sans"/>
                <a:sym typeface="Open Sans"/>
              </a:rPr>
              <a:t>Type your responses here:</a:t>
            </a:r>
            <a:endParaRPr b="1" dirty="0">
              <a:solidFill>
                <a:schemeClr val="dk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p:txBody>
      </p:sp>
      <p:pic>
        <p:nvPicPr>
          <p:cNvPr id="82" name="Google Shape;82;g2e9ee9dade5_2_174" descr="Greg Foot explains the inner workings of a telescope. Science has come a long way since the first two lens prototype invented back in 1608.&#10;Subscribe for more awesome science: http://bit.ly/SubscribeToEarthLab&#10;&#10;1 http://www.space.com/21950-who-invented-the-telescope.html&#10;2 http://astro.uchicago.edu/vtour/inside/stats.html&#10;3 http://www.gtc.iac.es/gtc/gtc.php&#10;4 http://www.space.com/22505-worlds-largest-telescopes-explained-infographic.html&#10;5 https://www.nasa.gov/mission_pages/hubble/story/index.html&#10;6 http://www.spitzer.caltech.edu/mission&#10;7 https://kepler.nasa.gov/Mission/faq/#a4&#10;&#10;Welcome to BBC Earth Science! We answer all your curious questions about science in the world around you. If you have a question let us know in the comments on any of our videos and it could be answered by one of our Earth Science experts." title="How Do Telescopes Work? | Earth Science">
            <a:hlinkClick r:id="rId3"/>
          </p:cNvPr>
          <p:cNvPicPr preferRelativeResize="0"/>
          <p:nvPr/>
        </p:nvPicPr>
        <p:blipFill>
          <a:blip r:embed="rId4">
            <a:alphaModFix/>
          </a:blip>
          <a:stretch>
            <a:fillRect/>
          </a:stretch>
        </p:blipFill>
        <p:spPr>
          <a:xfrm>
            <a:off x="1099975" y="1258175"/>
            <a:ext cx="3444075" cy="1937300"/>
          </a:xfrm>
          <a:prstGeom prst="rect">
            <a:avLst/>
          </a:prstGeom>
          <a:noFill/>
          <a:ln>
            <a:noFill/>
          </a:ln>
        </p:spPr>
      </p:pic>
      <p:sp>
        <p:nvSpPr>
          <p:cNvPr id="83" name="Google Shape;83;g2e9ee9dade5_2_174"/>
          <p:cNvSpPr txBox="1"/>
          <p:nvPr/>
        </p:nvSpPr>
        <p:spPr>
          <a:xfrm>
            <a:off x="0" y="202800"/>
            <a:ext cx="9144000" cy="585000"/>
          </a:xfrm>
          <a:prstGeom prst="rect">
            <a:avLst/>
          </a:prstGeom>
          <a:solidFill>
            <a:srgbClr val="F8A81C"/>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Refracting Telescope Introduction</a:t>
            </a:r>
            <a:endParaRPr sz="2600" b="1" dirty="0">
              <a:solidFill>
                <a:schemeClr val="dk1"/>
              </a:solidFill>
              <a:latin typeface="Open Sans"/>
              <a:ea typeface="Open Sans"/>
              <a:cs typeface="Open Sans"/>
              <a:sym typeface="Open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10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g2e9ee9dade5_2_67"/>
          <p:cNvSpPr txBox="1">
            <a:spLocks noGrp="1"/>
          </p:cNvSpPr>
          <p:nvPr>
            <p:ph type="title"/>
          </p:nvPr>
        </p:nvSpPr>
        <p:spPr>
          <a:xfrm>
            <a:off x="184750" y="855625"/>
            <a:ext cx="5532300" cy="39006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endParaRPr sz="200" b="1" dirty="0">
              <a:solidFill>
                <a:srgbClr val="6091BA"/>
              </a:solidFill>
              <a:latin typeface="Open Sans"/>
              <a:ea typeface="Open Sans"/>
              <a:cs typeface="Open Sans"/>
              <a:sym typeface="Open Sans"/>
            </a:endParaRPr>
          </a:p>
          <a:p>
            <a:pPr marL="457200" lvl="0" indent="-317500" algn="l" rtl="0">
              <a:lnSpc>
                <a:spcPct val="115000"/>
              </a:lnSpc>
              <a:spcBef>
                <a:spcPts val="0"/>
              </a:spcBef>
              <a:spcAft>
                <a:spcPts val="0"/>
              </a:spcAft>
              <a:buClr>
                <a:srgbClr val="000000"/>
              </a:buClr>
              <a:buSzPts val="1400"/>
              <a:buFont typeface="Open Sans"/>
              <a:buAutoNum type="arabicPeriod"/>
            </a:pPr>
            <a:r>
              <a:rPr lang="en" sz="1400" dirty="0">
                <a:solidFill>
                  <a:srgbClr val="000000"/>
                </a:solidFill>
                <a:latin typeface="Open Sans"/>
                <a:ea typeface="Open Sans"/>
                <a:cs typeface="Open Sans"/>
                <a:sym typeface="Open Sans"/>
              </a:rPr>
              <a:t>Watch the video below:</a:t>
            </a: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342900" lvl="0" indent="-342900" algn="l" rtl="0">
              <a:lnSpc>
                <a:spcPct val="115000"/>
              </a:lnSpc>
              <a:spcBef>
                <a:spcPts val="0"/>
              </a:spcBef>
              <a:spcAft>
                <a:spcPts val="0"/>
              </a:spcAft>
              <a:buFont typeface="+mj-lt"/>
              <a:buAutoNum type="arabicPeriod"/>
            </a:pPr>
            <a:endParaRPr sz="1400" dirty="0">
              <a:solidFill>
                <a:srgbClr val="000000"/>
              </a:solidFill>
              <a:latin typeface="Open Sans"/>
              <a:ea typeface="Open Sans"/>
              <a:cs typeface="Open Sans"/>
              <a:sym typeface="Open Sans"/>
            </a:endParaRPr>
          </a:p>
          <a:p>
            <a:pPr marL="228600" lvl="0" indent="-228600" algn="l" rtl="0">
              <a:lnSpc>
                <a:spcPct val="115000"/>
              </a:lnSpc>
              <a:spcBef>
                <a:spcPts val="0"/>
              </a:spcBef>
              <a:spcAft>
                <a:spcPts val="0"/>
              </a:spcAft>
              <a:buFont typeface="+mj-lt"/>
              <a:buAutoNum type="arabicPeriod"/>
            </a:pPr>
            <a:endParaRPr sz="800" dirty="0">
              <a:solidFill>
                <a:srgbClr val="000000"/>
              </a:solidFill>
              <a:latin typeface="Open Sans"/>
              <a:ea typeface="Open Sans"/>
              <a:cs typeface="Open Sans"/>
              <a:sym typeface="Open Sans"/>
            </a:endParaRPr>
          </a:p>
          <a:p>
            <a:pPr marL="482600" lvl="0" indent="-342900" algn="l" rtl="0">
              <a:lnSpc>
                <a:spcPct val="115000"/>
              </a:lnSpc>
              <a:spcBef>
                <a:spcPts val="0"/>
              </a:spcBef>
              <a:spcAft>
                <a:spcPts val="0"/>
              </a:spcAft>
              <a:buClr>
                <a:srgbClr val="000000"/>
              </a:buClr>
              <a:buSzPts val="1400"/>
              <a:buFont typeface="+mj-lt"/>
              <a:buAutoNum type="arabicPeriod"/>
            </a:pPr>
            <a:r>
              <a:rPr lang="en" sz="1400" dirty="0">
                <a:solidFill>
                  <a:srgbClr val="000000"/>
                </a:solidFill>
                <a:latin typeface="Open Sans"/>
                <a:ea typeface="Open Sans"/>
                <a:cs typeface="Open Sans"/>
                <a:sym typeface="Open Sans"/>
              </a:rPr>
              <a:t>In the space provided on the right, respond to the following questions:</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None/>
            </a:pPr>
            <a:endParaRPr sz="2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How can you make sure the focal lengths overlap?</a:t>
            </a:r>
            <a:endParaRPr sz="14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Why do we need to take pictures from the refracting telescope and turn them 180 degrees?</a:t>
            </a:r>
            <a:endParaRPr sz="1400" dirty="0">
              <a:solidFill>
                <a:srgbClr val="000000"/>
              </a:solidFill>
              <a:latin typeface="Open Sans"/>
              <a:ea typeface="Open Sans"/>
              <a:cs typeface="Open Sans"/>
              <a:sym typeface="Open Sans"/>
            </a:endParaRPr>
          </a:p>
          <a:p>
            <a:pPr marL="914400" lvl="0" indent="-317500" algn="l" rtl="0">
              <a:lnSpc>
                <a:spcPct val="115000"/>
              </a:lnSpc>
              <a:spcBef>
                <a:spcPts val="0"/>
              </a:spcBef>
              <a:spcAft>
                <a:spcPts val="0"/>
              </a:spcAft>
              <a:buClr>
                <a:srgbClr val="000000"/>
              </a:buClr>
              <a:buSzPts val="1400"/>
              <a:buFont typeface="Open Sans"/>
              <a:buChar char="●"/>
            </a:pPr>
            <a:r>
              <a:rPr lang="en" sz="1400" dirty="0">
                <a:solidFill>
                  <a:srgbClr val="000000"/>
                </a:solidFill>
                <a:latin typeface="Open Sans"/>
                <a:ea typeface="Open Sans"/>
                <a:cs typeface="Open Sans"/>
                <a:sym typeface="Open Sans"/>
              </a:rPr>
              <a:t>How can you determine the magnification of an image from your telescope?</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89" name="Google Shape;89;g2e9ee9dade5_2_67"/>
          <p:cNvSpPr/>
          <p:nvPr/>
        </p:nvSpPr>
        <p:spPr>
          <a:xfrm>
            <a:off x="5911625" y="855625"/>
            <a:ext cx="2984700" cy="3900600"/>
          </a:xfrm>
          <a:prstGeom prst="rect">
            <a:avLst/>
          </a:prstGeom>
          <a:solidFill>
            <a:srgbClr val="9FCC3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b="1" dirty="0">
                <a:solidFill>
                  <a:schemeClr val="dk1"/>
                </a:solidFill>
                <a:latin typeface="Open Sans"/>
                <a:ea typeface="Open Sans"/>
                <a:cs typeface="Open Sans"/>
                <a:sym typeface="Open Sans"/>
              </a:rPr>
              <a:t>Type your responses here:</a:t>
            </a:r>
            <a:endParaRPr b="1" dirty="0">
              <a:solidFill>
                <a:schemeClr val="dk1"/>
              </a:solidFill>
              <a:latin typeface="Open Sans"/>
              <a:ea typeface="Open Sans"/>
              <a:cs typeface="Open Sans"/>
              <a:sym typeface="Open Sans"/>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a:p>
            <a:pPr marL="0" marR="0" lvl="0" indent="0" algn="ctr" rtl="0">
              <a:lnSpc>
                <a:spcPct val="100000"/>
              </a:lnSpc>
              <a:spcBef>
                <a:spcPts val="0"/>
              </a:spcBef>
              <a:spcAft>
                <a:spcPts val="0"/>
              </a:spcAft>
              <a:buClr>
                <a:srgbClr val="000000"/>
              </a:buClr>
              <a:buSzPts val="1400"/>
              <a:buFont typeface="Arial"/>
              <a:buNone/>
            </a:pPr>
            <a:endParaRPr b="1" dirty="0">
              <a:solidFill>
                <a:schemeClr val="lt1"/>
              </a:solidFill>
            </a:endParaRPr>
          </a:p>
        </p:txBody>
      </p:sp>
      <p:sp>
        <p:nvSpPr>
          <p:cNvPr id="90" name="Google Shape;90;g2e9ee9dade5_2_67"/>
          <p:cNvSpPr txBox="1"/>
          <p:nvPr/>
        </p:nvSpPr>
        <p:spPr>
          <a:xfrm>
            <a:off x="0" y="126600"/>
            <a:ext cx="9144000" cy="585000"/>
          </a:xfrm>
          <a:prstGeom prst="rect">
            <a:avLst/>
          </a:prstGeom>
          <a:solidFill>
            <a:srgbClr val="F7A81E"/>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Refracting Telescope Introduction</a:t>
            </a:r>
            <a:endParaRPr sz="2600" b="1" dirty="0">
              <a:solidFill>
                <a:schemeClr val="dk1"/>
              </a:solidFill>
              <a:latin typeface="Open Sans"/>
              <a:ea typeface="Open Sans"/>
              <a:cs typeface="Open Sans"/>
              <a:sym typeface="Open Sans"/>
            </a:endParaRPr>
          </a:p>
        </p:txBody>
      </p:sp>
      <p:pic>
        <p:nvPicPr>
          <p:cNvPr id="91" name="Google Shape;91;g2e9ee9dade5_2_67" descr="Visit http://ilectureonline.com for more math and science lectures!&#10;&#10;In this video I will explain how the refracting telescope is built." title="Astronomy - Ch. 6: Telescopes (5 of 21) How the Refracting Telescope is Built">
            <a:hlinkClick r:id="rId3"/>
          </p:cNvPr>
          <p:cNvPicPr preferRelativeResize="0"/>
          <p:nvPr/>
        </p:nvPicPr>
        <p:blipFill>
          <a:blip r:embed="rId4">
            <a:alphaModFix/>
          </a:blip>
          <a:stretch>
            <a:fillRect/>
          </a:stretch>
        </p:blipFill>
        <p:spPr>
          <a:xfrm>
            <a:off x="1510475" y="1310375"/>
            <a:ext cx="2513375" cy="14137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fade">
                                      <p:cBhvr>
                                        <p:cTn id="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2e9ee9dade5_2_186"/>
          <p:cNvSpPr txBox="1">
            <a:spLocks noGrp="1"/>
          </p:cNvSpPr>
          <p:nvPr>
            <p:ph type="title"/>
          </p:nvPr>
        </p:nvSpPr>
        <p:spPr>
          <a:xfrm>
            <a:off x="456975" y="869575"/>
            <a:ext cx="8196600" cy="1299036"/>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800" dirty="0">
                <a:latin typeface="Open Sans"/>
                <a:ea typeface="Open Sans"/>
                <a:cs typeface="Open Sans"/>
                <a:sym typeface="Open Sans"/>
              </a:rPr>
              <a:t>On the slide that follows, </a:t>
            </a:r>
            <a:r>
              <a:rPr lang="en-US" sz="1800" dirty="0">
                <a:effectLst/>
                <a:latin typeface="Arial" panose="020B0604020202020204" pitchFamily="34" charset="0"/>
                <a:ea typeface="Arial" panose="020B0604020202020204" pitchFamily="34" charset="0"/>
              </a:rPr>
              <a:t>draw an accurate diagram of how a refracting telescope works, including the path that rays of light take from one end of the telescope to the other.</a:t>
            </a:r>
          </a:p>
        </p:txBody>
      </p:sp>
      <p:sp>
        <p:nvSpPr>
          <p:cNvPr id="97" name="Google Shape;97;g2e9ee9dade5_2_186"/>
          <p:cNvSpPr txBox="1"/>
          <p:nvPr/>
        </p:nvSpPr>
        <p:spPr>
          <a:xfrm>
            <a:off x="0" y="202800"/>
            <a:ext cx="9144000" cy="585000"/>
          </a:xfrm>
          <a:prstGeom prst="rect">
            <a:avLst/>
          </a:prstGeom>
          <a:solidFill>
            <a:srgbClr val="F8A81C"/>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Telescope Diagram</a:t>
            </a:r>
            <a:endParaRPr sz="2600" b="1" dirty="0">
              <a:solidFill>
                <a:schemeClr val="dk1"/>
              </a:solidFill>
              <a:latin typeface="Open Sans"/>
              <a:ea typeface="Open Sans"/>
              <a:cs typeface="Open Sans"/>
              <a:sym typeface="Open Sans"/>
            </a:endParaRPr>
          </a:p>
        </p:txBody>
      </p:sp>
      <p:cxnSp>
        <p:nvCxnSpPr>
          <p:cNvPr id="98" name="Google Shape;98;g2e9ee9dade5_2_186"/>
          <p:cNvCxnSpPr/>
          <p:nvPr/>
        </p:nvCxnSpPr>
        <p:spPr>
          <a:xfrm>
            <a:off x="990600" y="2054450"/>
            <a:ext cx="7356900" cy="0"/>
          </a:xfrm>
          <a:prstGeom prst="straightConnector1">
            <a:avLst/>
          </a:prstGeom>
          <a:noFill/>
          <a:ln w="19050" cap="flat" cmpd="sng">
            <a:solidFill>
              <a:srgbClr val="9FCC3A"/>
            </a:solidFill>
            <a:prstDash val="solid"/>
            <a:round/>
            <a:headEnd type="none" w="med" len="med"/>
            <a:tailEnd type="none" w="med" len="med"/>
          </a:ln>
        </p:spPr>
      </p:cxnSp>
      <p:sp>
        <p:nvSpPr>
          <p:cNvPr id="3" name="TextBox 2">
            <a:extLst>
              <a:ext uri="{FF2B5EF4-FFF2-40B4-BE49-F238E27FC236}">
                <a16:creationId xmlns:a16="http://schemas.microsoft.com/office/drawing/2014/main" id="{755F8E91-AAAB-E652-F72B-EBC5DE8129E1}"/>
              </a:ext>
            </a:extLst>
          </p:cNvPr>
          <p:cNvSpPr txBox="1"/>
          <p:nvPr/>
        </p:nvSpPr>
        <p:spPr>
          <a:xfrm>
            <a:off x="353452" y="2168611"/>
            <a:ext cx="8631195" cy="1809919"/>
          </a:xfrm>
          <a:prstGeom prst="rect">
            <a:avLst/>
          </a:prstGeom>
          <a:noFill/>
        </p:spPr>
        <p:txBody>
          <a:bodyPr wrap="square">
            <a:spAutoFit/>
          </a:bodyPr>
          <a:lstStyle/>
          <a:p>
            <a:pPr marL="0" lvl="0" indent="0" algn="ctr" rtl="0">
              <a:lnSpc>
                <a:spcPct val="115000"/>
              </a:lnSpc>
              <a:spcBef>
                <a:spcPts val="0"/>
              </a:spcBef>
              <a:spcAft>
                <a:spcPts val="0"/>
              </a:spcAft>
              <a:buNone/>
            </a:pPr>
            <a:r>
              <a:rPr lang="en-US" dirty="0">
                <a:latin typeface="Open Sans"/>
                <a:ea typeface="Open Sans"/>
                <a:cs typeface="Open Sans"/>
                <a:sym typeface="Open Sans"/>
              </a:rPr>
              <a:t>You can either draw on paper and upload the image to your Google Drive to post on this presentation OR take the following steps to draw it on the slideshow that follows:</a:t>
            </a:r>
          </a:p>
          <a:p>
            <a:pPr marL="0" lvl="0" indent="0" algn="ctr" rtl="0">
              <a:lnSpc>
                <a:spcPct val="115000"/>
              </a:lnSpc>
              <a:spcBef>
                <a:spcPts val="0"/>
              </a:spcBef>
              <a:spcAft>
                <a:spcPts val="0"/>
              </a:spcAft>
              <a:buNone/>
            </a:pPr>
            <a:endParaRPr lang="en-US" dirty="0">
              <a:latin typeface="Open Sans"/>
              <a:ea typeface="Open Sans"/>
              <a:cs typeface="Open Sans"/>
              <a:sym typeface="Open Sans"/>
            </a:endParaRPr>
          </a:p>
          <a:p>
            <a:pPr marL="457200" lvl="0" indent="-342900" algn="l" rtl="0">
              <a:lnSpc>
                <a:spcPct val="115000"/>
              </a:lnSpc>
              <a:spcBef>
                <a:spcPts val="0"/>
              </a:spcBef>
              <a:spcAft>
                <a:spcPts val="0"/>
              </a:spcAft>
              <a:buSzPts val="1800"/>
              <a:buFont typeface="Open Sans"/>
              <a:buAutoNum type="arabicPeriod"/>
            </a:pPr>
            <a:r>
              <a:rPr lang="en-US" dirty="0">
                <a:latin typeface="Open Sans"/>
                <a:ea typeface="Open Sans"/>
                <a:cs typeface="Open Sans"/>
                <a:sym typeface="Open Sans"/>
              </a:rPr>
              <a:t>Go to Google Drawings.</a:t>
            </a:r>
          </a:p>
          <a:p>
            <a:pPr marL="457200" lvl="0" indent="-342900" algn="l" rtl="0">
              <a:lnSpc>
                <a:spcPct val="115000"/>
              </a:lnSpc>
              <a:spcBef>
                <a:spcPts val="0"/>
              </a:spcBef>
              <a:spcAft>
                <a:spcPts val="0"/>
              </a:spcAft>
              <a:buSzPts val="1800"/>
              <a:buFont typeface="Open Sans"/>
              <a:buAutoNum type="arabicPeriod"/>
            </a:pPr>
            <a:r>
              <a:rPr lang="en-US" dirty="0">
                <a:latin typeface="Open Sans"/>
                <a:ea typeface="Open Sans"/>
                <a:cs typeface="Open Sans"/>
                <a:sym typeface="Open Sans"/>
              </a:rPr>
              <a:t>Create your drawing and save it by clicking File-&gt;Download-&gt;PNG image.</a:t>
            </a:r>
          </a:p>
          <a:p>
            <a:pPr marL="457200" lvl="0" indent="-342900" algn="l" rtl="0">
              <a:lnSpc>
                <a:spcPct val="115000"/>
              </a:lnSpc>
              <a:spcBef>
                <a:spcPts val="0"/>
              </a:spcBef>
              <a:spcAft>
                <a:spcPts val="0"/>
              </a:spcAft>
              <a:buSzPts val="1800"/>
              <a:buFont typeface="Open Sans"/>
              <a:buAutoNum type="arabicPeriod"/>
            </a:pPr>
            <a:r>
              <a:rPr lang="en-US" dirty="0">
                <a:latin typeface="Open Sans"/>
                <a:ea typeface="Open Sans"/>
                <a:cs typeface="Open Sans"/>
                <a:sym typeface="Open Sans"/>
              </a:rPr>
              <a:t>Go back to this slideshow and click Insert-&gt;Image-&gt;Upload from computer and select your saved PNG image.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g2e9ee9dade5_2_197"/>
          <p:cNvSpPr txBox="1">
            <a:spLocks noGrp="1"/>
          </p:cNvSpPr>
          <p:nvPr>
            <p:ph type="body" idx="1"/>
          </p:nvPr>
        </p:nvSpPr>
        <p:spPr>
          <a:xfrm>
            <a:off x="593100" y="418100"/>
            <a:ext cx="8002200" cy="4310700"/>
          </a:xfrm>
          <a:prstGeom prst="rect">
            <a:avLst/>
          </a:prstGeom>
          <a:solidFill>
            <a:srgbClr val="9FCC3A"/>
          </a:solidFill>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600" dirty="0">
                <a:solidFill>
                  <a:schemeClr val="dk1"/>
                </a:solidFill>
                <a:latin typeface="Open Sans"/>
                <a:ea typeface="Open Sans"/>
                <a:cs typeface="Open Sans"/>
                <a:sym typeface="Open Sans"/>
              </a:rPr>
              <a:t>Insert your image here:</a:t>
            </a:r>
            <a:endParaRPr sz="1400" u="sng" dirty="0">
              <a:solidFill>
                <a:schemeClr val="dk1"/>
              </a:solidFill>
              <a:latin typeface="Open Sans"/>
              <a:ea typeface="Open Sans"/>
              <a:cs typeface="Open Sans"/>
              <a:sym typeface="Open Sans"/>
            </a:endParaRPr>
          </a:p>
          <a:p>
            <a:pPr marL="45720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a:p>
            <a:pPr marL="0" lvl="0" indent="0" algn="l" rtl="0">
              <a:lnSpc>
                <a:spcPct val="100000"/>
              </a:lnSpc>
              <a:spcBef>
                <a:spcPts val="0"/>
              </a:spcBef>
              <a:spcAft>
                <a:spcPts val="0"/>
              </a:spcAft>
              <a:buNone/>
            </a:pPr>
            <a:endParaRPr sz="1600" dirty="0">
              <a:solidFill>
                <a:schemeClr val="dk1"/>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2e9ee9dade5_2_75"/>
          <p:cNvSpPr txBox="1">
            <a:spLocks noGrp="1"/>
          </p:cNvSpPr>
          <p:nvPr>
            <p:ph type="title"/>
          </p:nvPr>
        </p:nvSpPr>
        <p:spPr>
          <a:xfrm>
            <a:off x="315900" y="910575"/>
            <a:ext cx="8661284" cy="39558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endParaRPr sz="200" b="1" dirty="0">
              <a:solidFill>
                <a:srgbClr val="6091BA"/>
              </a:solidFill>
              <a:latin typeface="Open Sans"/>
              <a:ea typeface="Open Sans"/>
              <a:cs typeface="Open Sans"/>
              <a:sym typeface="Open Sans"/>
            </a:endParaRPr>
          </a:p>
          <a:p>
            <a:pPr marL="0" marR="0">
              <a:lnSpc>
                <a:spcPct val="115000"/>
              </a:lnSpc>
              <a:spcBef>
                <a:spcPts val="0"/>
              </a:spcBef>
              <a:spcAft>
                <a:spcPts val="0"/>
              </a:spcAft>
            </a:pPr>
            <a:r>
              <a:rPr lang="en-US" sz="1800" dirty="0">
                <a:effectLst/>
                <a:latin typeface="Arial" panose="020B0604020202020204" pitchFamily="34" charset="0"/>
                <a:ea typeface="Arial" panose="020B0604020202020204" pitchFamily="34" charset="0"/>
              </a:rPr>
              <a:t>Sketch your telescope design in the space below. Make sure to label what materials you will be using.  </a:t>
            </a:r>
          </a:p>
        </p:txBody>
      </p:sp>
      <p:sp>
        <p:nvSpPr>
          <p:cNvPr id="109" name="Google Shape;109;g2e9ee9dade5_2_75"/>
          <p:cNvSpPr txBox="1"/>
          <p:nvPr/>
        </p:nvSpPr>
        <p:spPr>
          <a:xfrm>
            <a:off x="0" y="126600"/>
            <a:ext cx="9144000" cy="644762"/>
          </a:xfrm>
          <a:prstGeom prst="rect">
            <a:avLst/>
          </a:prstGeom>
          <a:solidFill>
            <a:srgbClr val="F8A821"/>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Imagine</a:t>
            </a:r>
            <a:endParaRPr sz="2600" b="1" dirty="0">
              <a:solidFill>
                <a:schemeClr val="dk1"/>
              </a:solidFill>
              <a:latin typeface="Open Sans"/>
              <a:ea typeface="Open Sans"/>
              <a:cs typeface="Open Sans"/>
              <a:sym typeface="Open Sans"/>
            </a:endParaRPr>
          </a:p>
        </p:txBody>
      </p:sp>
    </p:spTree>
    <p:extLst>
      <p:ext uri="{BB962C8B-B14F-4D97-AF65-F5344CB8AC3E}">
        <p14:creationId xmlns:p14="http://schemas.microsoft.com/office/powerpoint/2010/main" val="1392939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2e9ee9dade5_2_75"/>
          <p:cNvSpPr txBox="1">
            <a:spLocks noGrp="1"/>
          </p:cNvSpPr>
          <p:nvPr>
            <p:ph type="title"/>
          </p:nvPr>
        </p:nvSpPr>
        <p:spPr>
          <a:xfrm>
            <a:off x="315900" y="910575"/>
            <a:ext cx="6398100" cy="3955800"/>
          </a:xfrm>
          <a:prstGeom prst="rect">
            <a:avLst/>
          </a:prstGeom>
          <a:noFill/>
          <a:ln w="28575" cap="flat" cmpd="sng">
            <a:solidFill>
              <a:srgbClr val="9FCC3A"/>
            </a:solidFill>
            <a:prstDash val="solid"/>
            <a:round/>
            <a:headEnd type="none" w="sm" len="sm"/>
            <a:tailEnd type="none" w="sm" len="sm"/>
          </a:ln>
        </p:spPr>
        <p:txBody>
          <a:bodyPr spcFirstLastPara="1" wrap="square" lIns="91425" tIns="91425" rIns="91425" bIns="91425" anchor="t" anchorCtr="0">
            <a:noAutofit/>
          </a:bodyPr>
          <a:lstStyle/>
          <a:p>
            <a:pPr marL="0" marR="0">
              <a:lnSpc>
                <a:spcPct val="115000"/>
              </a:lnSpc>
              <a:spcBef>
                <a:spcPts val="0"/>
              </a:spcBef>
              <a:spcAft>
                <a:spcPts val="0"/>
              </a:spcAft>
            </a:pPr>
            <a:r>
              <a:rPr lang="en-US" sz="2000" dirty="0">
                <a:effectLst/>
                <a:latin typeface="Arial" panose="020B0604020202020204" pitchFamily="34" charset="0"/>
                <a:ea typeface="Arial" panose="020B0604020202020204" pitchFamily="34" charset="0"/>
              </a:rPr>
              <a:t>Before you build your telescope, you need to find the ideal distance between the two lenses to maximize magnification. To do this, follow the directions below:</a:t>
            </a:r>
            <a:br>
              <a:rPr lang="en-US" sz="1200" dirty="0">
                <a:effectLst/>
                <a:latin typeface="Arial" panose="020B0604020202020204" pitchFamily="34" charset="0"/>
                <a:ea typeface="Arial" panose="020B0604020202020204" pitchFamily="34" charset="0"/>
              </a:rPr>
            </a:br>
            <a:endParaRPr lang="en-US" sz="1200" u="none" strike="noStrike" dirty="0">
              <a:effectLst/>
              <a:latin typeface="Arial" panose="020B0604020202020204" pitchFamily="34" charset="0"/>
              <a:ea typeface="Arial" panose="020B0604020202020204" pitchFamily="34" charset="0"/>
            </a:endParaRPr>
          </a:p>
        </p:txBody>
      </p:sp>
      <p:sp>
        <p:nvSpPr>
          <p:cNvPr id="109" name="Google Shape;109;g2e9ee9dade5_2_75"/>
          <p:cNvSpPr txBox="1"/>
          <p:nvPr/>
        </p:nvSpPr>
        <p:spPr>
          <a:xfrm>
            <a:off x="0" y="126600"/>
            <a:ext cx="9144000" cy="644762"/>
          </a:xfrm>
          <a:prstGeom prst="rect">
            <a:avLst/>
          </a:prstGeom>
          <a:solidFill>
            <a:srgbClr val="F8A821"/>
          </a:solid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2600" b="1" dirty="0">
                <a:solidFill>
                  <a:schemeClr val="dk1"/>
                </a:solidFill>
                <a:latin typeface="Open Sans"/>
                <a:ea typeface="Open Sans"/>
                <a:cs typeface="Open Sans"/>
                <a:sym typeface="Open Sans"/>
              </a:rPr>
              <a:t>Plan</a:t>
            </a:r>
            <a:endParaRPr sz="2600" b="1" dirty="0">
              <a:solidFill>
                <a:schemeClr val="dk1"/>
              </a:solidFill>
              <a:latin typeface="Open Sans"/>
              <a:ea typeface="Open Sans"/>
              <a:cs typeface="Open Sans"/>
              <a:sym typeface="Open Sans"/>
            </a:endParaRPr>
          </a:p>
        </p:txBody>
      </p:sp>
      <p:sp>
        <p:nvSpPr>
          <p:cNvPr id="110" name="Google Shape;110;g2e9ee9dade5_2_75"/>
          <p:cNvSpPr txBox="1"/>
          <p:nvPr/>
        </p:nvSpPr>
        <p:spPr>
          <a:xfrm>
            <a:off x="6903375" y="933400"/>
            <a:ext cx="2001300" cy="3955800"/>
          </a:xfrm>
          <a:prstGeom prst="rect">
            <a:avLst/>
          </a:prstGeom>
          <a:solidFill>
            <a:srgbClr val="9FCC3A"/>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b="1" u="sng" dirty="0">
                <a:solidFill>
                  <a:schemeClr val="dk1"/>
                </a:solidFill>
                <a:latin typeface="Open Sans"/>
                <a:ea typeface="Open Sans"/>
                <a:cs typeface="Open Sans"/>
                <a:sym typeface="Open Sans"/>
              </a:rPr>
              <a:t>LENS SPECIFICATIONS</a:t>
            </a:r>
            <a:endParaRPr b="1" u="sng" dirty="0">
              <a:solidFill>
                <a:schemeClr val="dk1"/>
              </a:solidFill>
              <a:latin typeface="Open Sans"/>
              <a:ea typeface="Open Sans"/>
              <a:cs typeface="Open Sans"/>
              <a:sym typeface="Open Sans"/>
            </a:endParaRPr>
          </a:p>
          <a:p>
            <a:pPr marL="0" lvl="0" indent="0" algn="l" rtl="0">
              <a:spcBef>
                <a:spcPts val="0"/>
              </a:spcBef>
              <a:spcAft>
                <a:spcPts val="0"/>
              </a:spcAft>
              <a:buNone/>
            </a:pPr>
            <a:endParaRPr dirty="0">
              <a:solidFill>
                <a:schemeClr val="dk1"/>
              </a:solidFill>
              <a:latin typeface="Open Sans"/>
              <a:ea typeface="Open Sans"/>
              <a:cs typeface="Open Sans"/>
              <a:sym typeface="Open Sans"/>
            </a:endParaRPr>
          </a:p>
          <a:p>
            <a:pPr marL="0" lvl="0" indent="0" algn="ctr" rtl="0">
              <a:spcBef>
                <a:spcPts val="0"/>
              </a:spcBef>
              <a:spcAft>
                <a:spcPts val="0"/>
              </a:spcAft>
              <a:buNone/>
            </a:pPr>
            <a:r>
              <a:rPr lang="en" dirty="0">
                <a:solidFill>
                  <a:schemeClr val="dk1"/>
                </a:solidFill>
                <a:latin typeface="Open Sans"/>
                <a:ea typeface="Open Sans"/>
                <a:cs typeface="Open Sans"/>
                <a:sym typeface="Open Sans"/>
              </a:rPr>
              <a:t>Lens A Focal Length:</a:t>
            </a:r>
            <a:endParaRPr dirty="0">
              <a:solidFill>
                <a:schemeClr val="dk1"/>
              </a:solidFill>
              <a:latin typeface="Open Sans"/>
              <a:ea typeface="Open Sans"/>
              <a:cs typeface="Open Sans"/>
              <a:sym typeface="Open Sans"/>
            </a:endParaRPr>
          </a:p>
          <a:p>
            <a:pPr marL="0" lvl="0" indent="0" algn="ctr" rtl="0">
              <a:spcBef>
                <a:spcPts val="0"/>
              </a:spcBef>
              <a:spcAft>
                <a:spcPts val="0"/>
              </a:spcAft>
              <a:buNone/>
            </a:pPr>
            <a:r>
              <a:rPr lang="en" dirty="0">
                <a:solidFill>
                  <a:schemeClr val="dk1"/>
                </a:solidFill>
                <a:latin typeface="Open Sans"/>
                <a:ea typeface="Open Sans"/>
                <a:cs typeface="Open Sans"/>
                <a:sym typeface="Open Sans"/>
              </a:rPr>
              <a:t>___________</a:t>
            </a:r>
            <a:endParaRPr dirty="0">
              <a:solidFill>
                <a:schemeClr val="dk1"/>
              </a:solidFill>
              <a:latin typeface="Open Sans"/>
              <a:ea typeface="Open Sans"/>
              <a:cs typeface="Open Sans"/>
              <a:sym typeface="Open Sans"/>
            </a:endParaRPr>
          </a:p>
          <a:p>
            <a:pPr marL="0" lvl="0" indent="0" algn="ctr" rtl="0">
              <a:spcBef>
                <a:spcPts val="0"/>
              </a:spcBef>
              <a:spcAft>
                <a:spcPts val="0"/>
              </a:spcAft>
              <a:buNone/>
            </a:pPr>
            <a:endParaRPr dirty="0">
              <a:solidFill>
                <a:schemeClr val="dk1"/>
              </a:solidFill>
              <a:latin typeface="Open Sans"/>
              <a:ea typeface="Open Sans"/>
              <a:cs typeface="Open Sans"/>
              <a:sym typeface="Open Sans"/>
            </a:endParaRPr>
          </a:p>
          <a:p>
            <a:pPr marL="0" lvl="0" indent="0" algn="ctr" rtl="0">
              <a:spcBef>
                <a:spcPts val="0"/>
              </a:spcBef>
              <a:spcAft>
                <a:spcPts val="0"/>
              </a:spcAft>
              <a:buNone/>
            </a:pPr>
            <a:r>
              <a:rPr lang="en" dirty="0">
                <a:solidFill>
                  <a:schemeClr val="dk1"/>
                </a:solidFill>
                <a:latin typeface="Open Sans"/>
                <a:ea typeface="Open Sans"/>
                <a:cs typeface="Open Sans"/>
                <a:sym typeface="Open Sans"/>
              </a:rPr>
              <a:t>Lens B Focal Length:</a:t>
            </a:r>
            <a:endParaRPr dirty="0">
              <a:solidFill>
                <a:schemeClr val="dk1"/>
              </a:solidFill>
              <a:latin typeface="Open Sans"/>
              <a:ea typeface="Open Sans"/>
              <a:cs typeface="Open Sans"/>
              <a:sym typeface="Open Sans"/>
            </a:endParaRPr>
          </a:p>
          <a:p>
            <a:pPr marL="0" lvl="0" indent="0" algn="ctr" rtl="0">
              <a:spcBef>
                <a:spcPts val="0"/>
              </a:spcBef>
              <a:spcAft>
                <a:spcPts val="0"/>
              </a:spcAft>
              <a:buNone/>
            </a:pPr>
            <a:r>
              <a:rPr lang="en" dirty="0">
                <a:solidFill>
                  <a:schemeClr val="dk1"/>
                </a:solidFill>
                <a:latin typeface="Open Sans"/>
                <a:ea typeface="Open Sans"/>
                <a:cs typeface="Open Sans"/>
                <a:sym typeface="Open Sans"/>
              </a:rPr>
              <a:t>___________</a:t>
            </a:r>
            <a:endParaRPr dirty="0">
              <a:solidFill>
                <a:schemeClr val="dk1"/>
              </a:solidFill>
              <a:latin typeface="Open Sans"/>
              <a:ea typeface="Open Sans"/>
              <a:cs typeface="Open Sans"/>
              <a:sym typeface="Open Sans"/>
            </a:endParaRPr>
          </a:p>
          <a:p>
            <a:pPr marL="0" lvl="0" indent="0" algn="ctr" rtl="0">
              <a:spcBef>
                <a:spcPts val="0"/>
              </a:spcBef>
              <a:spcAft>
                <a:spcPts val="0"/>
              </a:spcAft>
              <a:buNone/>
            </a:pPr>
            <a:endParaRPr dirty="0">
              <a:solidFill>
                <a:schemeClr val="dk1"/>
              </a:solidFill>
              <a:latin typeface="Open Sans"/>
              <a:ea typeface="Open Sans"/>
              <a:cs typeface="Open Sans"/>
              <a:sym typeface="Open Sans"/>
            </a:endParaRPr>
          </a:p>
          <a:p>
            <a:pPr marL="0" lvl="0" indent="0" algn="ctr" rtl="0">
              <a:spcBef>
                <a:spcPts val="0"/>
              </a:spcBef>
              <a:spcAft>
                <a:spcPts val="0"/>
              </a:spcAft>
              <a:buNone/>
            </a:pPr>
            <a:r>
              <a:rPr lang="en" dirty="0">
                <a:solidFill>
                  <a:schemeClr val="dk1"/>
                </a:solidFill>
                <a:latin typeface="Open Sans"/>
                <a:ea typeface="Open Sans"/>
                <a:cs typeface="Open Sans"/>
                <a:sym typeface="Open Sans"/>
              </a:rPr>
              <a:t>Lens Setup:</a:t>
            </a:r>
            <a:endParaRPr dirty="0">
              <a:solidFill>
                <a:schemeClr val="dk1"/>
              </a:solidFill>
              <a:latin typeface="Open Sans"/>
              <a:ea typeface="Open Sans"/>
              <a:cs typeface="Open Sans"/>
              <a:sym typeface="Open Sans"/>
            </a:endParaRPr>
          </a:p>
          <a:p>
            <a:pPr marL="0" lvl="0" indent="0" algn="l" rtl="0">
              <a:spcBef>
                <a:spcPts val="0"/>
              </a:spcBef>
              <a:spcAft>
                <a:spcPts val="0"/>
              </a:spcAft>
              <a:buNone/>
            </a:pPr>
            <a:endParaRPr sz="2500" b="1" u="sng" dirty="0">
              <a:solidFill>
                <a:schemeClr val="dk1"/>
              </a:solidFill>
            </a:endParaRPr>
          </a:p>
          <a:p>
            <a:pPr marL="0" lvl="0" indent="0" algn="l" rtl="0">
              <a:spcBef>
                <a:spcPts val="0"/>
              </a:spcBef>
              <a:spcAft>
                <a:spcPts val="0"/>
              </a:spcAft>
              <a:buNone/>
            </a:pPr>
            <a:endParaRPr sz="2500" b="1" u="sng" dirty="0">
              <a:solidFill>
                <a:schemeClr val="dk1"/>
              </a:solidFill>
            </a:endParaRPr>
          </a:p>
          <a:p>
            <a:pPr marL="0" lvl="0" indent="0" algn="l" rtl="0">
              <a:spcBef>
                <a:spcPts val="0"/>
              </a:spcBef>
              <a:spcAft>
                <a:spcPts val="0"/>
              </a:spcAft>
              <a:buNone/>
            </a:pPr>
            <a:endParaRPr sz="1000" b="1" u="sng" dirty="0">
              <a:solidFill>
                <a:schemeClr val="dk1"/>
              </a:solidFill>
            </a:endParaRPr>
          </a:p>
          <a:p>
            <a:pPr marL="0" lvl="0" indent="0" algn="l" rtl="0">
              <a:spcBef>
                <a:spcPts val="0"/>
              </a:spcBef>
              <a:spcAft>
                <a:spcPts val="0"/>
              </a:spcAft>
              <a:buNone/>
            </a:pPr>
            <a:endParaRPr sz="1000" b="1" u="sng" dirty="0">
              <a:solidFill>
                <a:schemeClr val="dk1"/>
              </a:solidFill>
            </a:endParaRPr>
          </a:p>
          <a:p>
            <a:pPr marL="0" lvl="0" indent="0" algn="l" rtl="0">
              <a:spcBef>
                <a:spcPts val="0"/>
              </a:spcBef>
              <a:spcAft>
                <a:spcPts val="0"/>
              </a:spcAft>
              <a:buNone/>
            </a:pPr>
            <a:endParaRPr sz="1000" b="1" u="sng" dirty="0">
              <a:solidFill>
                <a:schemeClr val="dk1"/>
              </a:solidFill>
            </a:endParaRPr>
          </a:p>
          <a:p>
            <a:pPr marL="0" lvl="0" indent="0" algn="l" rtl="0">
              <a:spcBef>
                <a:spcPts val="0"/>
              </a:spcBef>
              <a:spcAft>
                <a:spcPts val="0"/>
              </a:spcAft>
              <a:buNone/>
            </a:pPr>
            <a:endParaRPr sz="2500" b="1" u="sng" dirty="0">
              <a:solidFill>
                <a:schemeClr val="dk1"/>
              </a:solidFill>
            </a:endParaRPr>
          </a:p>
        </p:txBody>
      </p:sp>
      <p:sp>
        <p:nvSpPr>
          <p:cNvPr id="3" name="TextBox 2">
            <a:extLst>
              <a:ext uri="{FF2B5EF4-FFF2-40B4-BE49-F238E27FC236}">
                <a16:creationId xmlns:a16="http://schemas.microsoft.com/office/drawing/2014/main" id="{38FD0B07-A59B-806B-9325-8ACCF0FB3A9A}"/>
              </a:ext>
            </a:extLst>
          </p:cNvPr>
          <p:cNvSpPr txBox="1"/>
          <p:nvPr/>
        </p:nvSpPr>
        <p:spPr>
          <a:xfrm>
            <a:off x="339926" y="2273234"/>
            <a:ext cx="6468762" cy="2462213"/>
          </a:xfrm>
          <a:prstGeom prst="rect">
            <a:avLst/>
          </a:prstGeom>
          <a:noFill/>
        </p:spPr>
        <p:txBody>
          <a:bodyPr wrap="square">
            <a:spAutoFit/>
          </a:bodyPr>
          <a:lstStyle/>
          <a:p>
            <a:pPr marL="342900" indent="-342900">
              <a:buFont typeface="+mj-lt"/>
              <a:buAutoNum type="arabicPeriod"/>
            </a:pPr>
            <a:r>
              <a:rPr lang="en-US" sz="1400" u="none" strike="noStrike" dirty="0">
                <a:effectLst/>
                <a:latin typeface="Arial" panose="020B0604020202020204" pitchFamily="34" charset="0"/>
                <a:ea typeface="Arial" panose="020B0604020202020204" pitchFamily="34" charset="0"/>
              </a:rPr>
              <a:t>Gather the following materials from the materials table: </a:t>
            </a:r>
            <a:r>
              <a:rPr lang="en-US" u="none" strike="noStrike" dirty="0">
                <a:effectLst/>
                <a:latin typeface="Arial" panose="020B0604020202020204" pitchFamily="34" charset="0"/>
                <a:ea typeface="Arial" panose="020B0604020202020204" pitchFamily="34" charset="0"/>
              </a:rPr>
              <a:t>1 double convex lens, 1 double concave lens, several sheets of black paper, &amp; 1 meter stick</a:t>
            </a:r>
          </a:p>
          <a:p>
            <a:pPr marL="342900" indent="-342900">
              <a:buFont typeface="+mj-lt"/>
              <a:buAutoNum type="arabicPeriod"/>
            </a:pPr>
            <a:r>
              <a:rPr lang="en-US" u="none" strike="noStrike" dirty="0">
                <a:effectLst/>
                <a:latin typeface="Arial" panose="020B0604020202020204" pitchFamily="34" charset="0"/>
                <a:ea typeface="Arial" panose="020B0604020202020204" pitchFamily="34" charset="0"/>
              </a:rPr>
              <a:t>Hold the double concave lens (the thick one) in front of your eye, and the double convex lens (the thin one) further out while focusing on the red lightbulb source.</a:t>
            </a:r>
            <a:endParaRPr lang="en-US" dirty="0">
              <a:latin typeface="Arial" panose="020B0604020202020204" pitchFamily="34" charset="0"/>
              <a:ea typeface="Arial" panose="020B0604020202020204" pitchFamily="34" charset="0"/>
            </a:endParaRPr>
          </a:p>
          <a:p>
            <a:pPr marL="342900" indent="-342900">
              <a:buFont typeface="+mj-lt"/>
              <a:buAutoNum type="arabicPeriod"/>
            </a:pPr>
            <a:r>
              <a:rPr lang="en-US" u="none" strike="noStrike" dirty="0">
                <a:effectLst/>
                <a:latin typeface="Arial" panose="020B0604020202020204" pitchFamily="34" charset="0"/>
                <a:ea typeface="Arial" panose="020B0604020202020204" pitchFamily="34" charset="0"/>
              </a:rPr>
              <a:t>Move the double convex lens back and forth until the light source is as big as possible.</a:t>
            </a:r>
          </a:p>
          <a:p>
            <a:pPr marL="342900" indent="-342900">
              <a:buFont typeface="+mj-lt"/>
              <a:buAutoNum type="arabicPeriod"/>
            </a:pPr>
            <a:r>
              <a:rPr lang="en-US" u="none" strike="noStrike" dirty="0">
                <a:effectLst/>
                <a:latin typeface="Arial" panose="020B0604020202020204" pitchFamily="34" charset="0"/>
                <a:ea typeface="Arial" panose="020B0604020202020204" pitchFamily="34" charset="0"/>
              </a:rPr>
              <a:t>Have your partner use a meter stick to measure the distance between both lenses.</a:t>
            </a:r>
          </a:p>
          <a:p>
            <a:pPr marL="342900" indent="-342900">
              <a:buFont typeface="+mj-lt"/>
              <a:buAutoNum type="arabicPeriod"/>
            </a:pPr>
            <a:r>
              <a:rPr lang="en-US" u="none" strike="noStrike" dirty="0">
                <a:effectLst/>
                <a:latin typeface="Arial" panose="020B0604020202020204" pitchFamily="34" charset="0"/>
                <a:ea typeface="Arial" panose="020B0604020202020204" pitchFamily="34" charset="0"/>
              </a:rPr>
              <a:t>Note the focal length of each lens, as well as the distance measured in the space to the right.</a:t>
            </a:r>
            <a:endParaRPr lang="en-US"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865</Words>
  <Application>Microsoft Macintosh PowerPoint</Application>
  <PresentationFormat>On-screen Show (16:9)</PresentationFormat>
  <Paragraphs>162</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Open Sans</vt:lpstr>
      <vt:lpstr>Arial</vt:lpstr>
      <vt:lpstr>Simple Light</vt:lpstr>
      <vt:lpstr>PowerPoint Presentation</vt:lpstr>
      <vt:lpstr>PowerPoint Presentation</vt:lpstr>
      <vt:lpstr>Overview: Telescopes and similar instruments allow us to explore the night sky and see what lies beyond. With different types and sizes, telescopes can capture images of the moon, planets, galaxies, nebulae, and more. In this activity, you will become an astronomical instrument engineer and:</vt:lpstr>
      <vt:lpstr> Watch the video below:            In the space provided on the right, respond to the following questions:    What does long-distance viewing rely on? What part of the telescope can do this? What is the focal point of a lens? What two types of lens does a telescope use? </vt:lpstr>
      <vt:lpstr> Watch the video below:        In the space provided on the right, respond to the following questions:    How can you make sure the focal lengths overlap? Why do we need to take pictures from the refracting telescope and turn them 180 degrees? How can you determine the magnification of an image from your telescope? </vt:lpstr>
      <vt:lpstr>On the slide that follows, draw an accurate diagram of how a refracting telescope works, including the path that rays of light take from one end of the telescope to the other.</vt:lpstr>
      <vt:lpstr>PowerPoint Presentation</vt:lpstr>
      <vt:lpstr> Sketch your telescope design in the space below. Make sure to label what materials you will be using.  </vt:lpstr>
      <vt:lpstr>Before you build your telescope, you need to find the ideal distance between the two lenses to maximize magnification. To do this, follow the directions below: </vt:lpstr>
      <vt:lpstr> Draw your telescope design in the space below, incorporating the necessary focal length. Make sure to label what materials you will be using.  </vt:lpstr>
      <vt:lpstr>Create</vt:lpstr>
      <vt:lpstr>Insert Your Pictures On This Slide:</vt:lpstr>
      <vt:lpstr>Testing </vt:lpstr>
      <vt:lpstr>Improve</vt:lpstr>
      <vt:lpstr>For this last part, we are going to be comparing our images class-wide. As we do this, think about the following questions and write your responses, after our discussion, on the right hand side of this slide:  Who took the best images?  How does their telescope differ from yours, or—if this is yours — why did you design it the way that you did?  If you were to continue refining your telescope design, what might be your next steps for a clearer image of the moon?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Beth McElroy</cp:lastModifiedBy>
  <cp:revision>13</cp:revision>
  <dcterms:modified xsi:type="dcterms:W3CDTF">2024-11-21T20:55:56Z</dcterms:modified>
</cp:coreProperties>
</file>