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Open Sans" pitchFamily="2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hbflkLth/2JNqvEgQWpcvbpcEM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4"/>
  </p:normalViewPr>
  <p:slideViewPr>
    <p:cSldViewPr snapToGrid="0">
      <p:cViewPr varScale="1">
        <p:scale>
          <a:sx n="169" d="100"/>
          <a:sy n="169" d="100"/>
        </p:scale>
        <p:origin x="5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d86c450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d86c450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d86c4501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d86c4501e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d86c4501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d86c4501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https://www.youtube.com/watch?v=lUWpWKVcmc4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d86c4501e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d86c4501e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e0bd1df9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e0bd1df9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d86c4501e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d86c4501e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e0bd1df9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e0bd1df9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LISA_Plate_imag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UWpWKVcmc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UWpWKVcmc4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Direct-ELISA.jpg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Sandwich_ELISA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mQmY-_QYW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mQmY-_QYWs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OfWTscU8YM&amp;t=1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://www.youtube.com/watch?v=aOfWTscU8Y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 amt="37000"/>
          </a:blip>
          <a:srcRect t="4924" b="-5447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ELISA and Point of Care Devices</a:t>
            </a:r>
            <a:endParaRPr sz="16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330" y="1598027"/>
            <a:ext cx="7695340" cy="935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d86c4501e_0_6"/>
          <p:cNvSpPr txBox="1">
            <a:spLocks noGrp="1"/>
          </p:cNvSpPr>
          <p:nvPr>
            <p:ph type="title"/>
          </p:nvPr>
        </p:nvSpPr>
        <p:spPr>
          <a:xfrm>
            <a:off x="426308" y="524625"/>
            <a:ext cx="8717692" cy="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ELISA: Enzyme-Linked Immunosorbent Assay</a:t>
            </a:r>
            <a:endParaRPr sz="3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g25d86c4501e_0_6"/>
          <p:cNvSpPr txBox="1">
            <a:spLocks noGrp="1"/>
          </p:cNvSpPr>
          <p:nvPr>
            <p:ph type="body" idx="1"/>
          </p:nvPr>
        </p:nvSpPr>
        <p:spPr>
          <a:xfrm>
            <a:off x="241125" y="1278952"/>
            <a:ext cx="573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A plate-based assay technique used to determine the presence and quantity of antigens or antibodies.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The assay is typically is done on a 96-well polystyrene plate.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An enzyme-mediated reaction produces a color change that can be used to measure the amount of antigen present.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Antigens may be in a patient’s blood plasma or other bodily fluids or tissues.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g25d86c4501e_0_6"/>
          <p:cNvSpPr txBox="1"/>
          <p:nvPr/>
        </p:nvSpPr>
        <p:spPr>
          <a:xfrm>
            <a:off x="6192975" y="3593575"/>
            <a:ext cx="24789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Open Sans"/>
                <a:ea typeface="Open Sans"/>
                <a:cs typeface="Open Sans"/>
                <a:sym typeface="Open Sans"/>
              </a:rPr>
              <a:t>ELISA plate showing qualitative results. </a:t>
            </a:r>
            <a:r>
              <a:rPr lang="en" sz="11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WikiCommons</a:t>
            </a:r>
            <a:endParaRPr sz="1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g25d86c4501e_0_6"/>
          <p:cNvSpPr/>
          <p:nvPr/>
        </p:nvSpPr>
        <p:spPr>
          <a:xfrm>
            <a:off x="6192975" y="1278952"/>
            <a:ext cx="2709900" cy="2286000"/>
          </a:xfrm>
          <a:prstGeom prst="rect">
            <a:avLst/>
          </a:prstGeom>
          <a:solidFill>
            <a:srgbClr val="6091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g25d86c4501e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6148" y="1585375"/>
            <a:ext cx="2503551" cy="17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d86c4501e_0_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ELISA Applications</a:t>
            </a:r>
            <a:endParaRPr sz="3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g25d86c4501e_0_71"/>
          <p:cNvSpPr txBox="1">
            <a:spLocks noGrp="1"/>
          </p:cNvSpPr>
          <p:nvPr>
            <p:ph type="body" idx="1"/>
          </p:nvPr>
        </p:nvSpPr>
        <p:spPr>
          <a:xfrm>
            <a:off x="311700" y="875614"/>
            <a:ext cx="8368200" cy="3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An</a:t>
            </a:r>
            <a:r>
              <a:rPr lang="en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b="1" dirty="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ASSAY</a:t>
            </a:r>
            <a:r>
              <a:rPr lang="en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is a test that verifies the quantity and activity of certain chemicals.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The ELISA is particularly useful in clinical settings: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" sz="1700" dirty="0">
                <a:latin typeface="Open Sans"/>
                <a:ea typeface="Open Sans"/>
                <a:cs typeface="Open Sans"/>
                <a:sym typeface="Open Sans"/>
              </a:rPr>
              <a:t>It can be used to detect and measure any protein or antigen associated with infectious or autoimmune disease.</a:t>
            </a:r>
            <a:endParaRPr sz="17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" sz="1700" dirty="0">
                <a:latin typeface="Open Sans"/>
                <a:ea typeface="Open Sans"/>
                <a:cs typeface="Open Sans"/>
                <a:sym typeface="Open Sans"/>
              </a:rPr>
              <a:t>ELISAs can be customized to identify different proteins:</a:t>
            </a:r>
            <a:endParaRPr sz="17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○"/>
            </a:pPr>
            <a:r>
              <a:rPr lang="en" sz="1300" dirty="0">
                <a:latin typeface="Open Sans"/>
                <a:ea typeface="Open Sans"/>
                <a:cs typeface="Open Sans"/>
                <a:sym typeface="Open Sans"/>
              </a:rPr>
              <a:t>Some identify </a:t>
            </a:r>
            <a:r>
              <a:rPr lang="en" sz="1300" u="sng" dirty="0">
                <a:latin typeface="Open Sans"/>
                <a:ea typeface="Open Sans"/>
                <a:cs typeface="Open Sans"/>
                <a:sym typeface="Open Sans"/>
              </a:rPr>
              <a:t>antigens</a:t>
            </a:r>
            <a:r>
              <a:rPr lang="en" sz="1300" dirty="0">
                <a:latin typeface="Open Sans"/>
                <a:ea typeface="Open Sans"/>
                <a:cs typeface="Open Sans"/>
                <a:sym typeface="Open Sans"/>
              </a:rPr>
              <a:t> (e.g., spike proteins in a COVID test).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○"/>
            </a:pPr>
            <a:r>
              <a:rPr lang="en" sz="1300" dirty="0">
                <a:latin typeface="Open Sans"/>
                <a:ea typeface="Open Sans"/>
                <a:cs typeface="Open Sans"/>
                <a:sym typeface="Open Sans"/>
              </a:rPr>
              <a:t>Some test for the presence of </a:t>
            </a:r>
            <a:r>
              <a:rPr lang="en" sz="1300" u="sng" dirty="0">
                <a:latin typeface="Open Sans"/>
                <a:ea typeface="Open Sans"/>
                <a:cs typeface="Open Sans"/>
                <a:sym typeface="Open Sans"/>
              </a:rPr>
              <a:t>antibodies </a:t>
            </a:r>
            <a:r>
              <a:rPr lang="en" sz="1300" dirty="0">
                <a:latin typeface="Open Sans"/>
                <a:ea typeface="Open Sans"/>
                <a:cs typeface="Open Sans"/>
                <a:sym typeface="Open Sans"/>
              </a:rPr>
              <a:t>(e.g., HIV test).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○"/>
            </a:pPr>
            <a:r>
              <a:rPr lang="en" sz="1300" dirty="0">
                <a:latin typeface="Open Sans"/>
                <a:ea typeface="Open Sans"/>
                <a:cs typeface="Open Sans"/>
                <a:sym typeface="Open Sans"/>
              </a:rPr>
              <a:t>Some test for the presence of </a:t>
            </a:r>
            <a:r>
              <a:rPr lang="en" sz="1300" u="sng" dirty="0">
                <a:latin typeface="Open Sans"/>
                <a:ea typeface="Open Sans"/>
                <a:cs typeface="Open Sans"/>
                <a:sym typeface="Open Sans"/>
              </a:rPr>
              <a:t>hormones</a:t>
            </a:r>
            <a:r>
              <a:rPr lang="en" sz="1300" dirty="0">
                <a:latin typeface="Open Sans"/>
                <a:ea typeface="Open Sans"/>
                <a:cs typeface="Open Sans"/>
                <a:sym typeface="Open Sans"/>
              </a:rPr>
              <a:t> (e.g., hCG in a pregnancy test).</a:t>
            </a: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○"/>
            </a:pPr>
            <a:endParaRPr sz="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" sz="1700" dirty="0">
                <a:latin typeface="Open Sans"/>
                <a:ea typeface="Open Sans"/>
                <a:cs typeface="Open Sans"/>
                <a:sym typeface="Open Sans"/>
              </a:rPr>
              <a:t>They can be incorporated into simple near-patient devices, or point of care (POC) biosensors to develop fast clinical results.</a:t>
            </a:r>
            <a:endParaRPr sz="1700" dirty="0">
              <a:latin typeface="Open Sans"/>
              <a:ea typeface="Open Sans"/>
              <a:cs typeface="Open Sans"/>
              <a:sym typeface="Open Sans"/>
            </a:endParaRPr>
          </a:p>
          <a:p>
            <a:pPr lvl="1" indent="-311150">
              <a:spcBef>
                <a:spcPts val="0"/>
              </a:spcBef>
              <a:buSzPts val="1300"/>
              <a:buFont typeface="Open Sans"/>
              <a:buChar char="○"/>
            </a:pPr>
            <a:r>
              <a:rPr lang="en" sz="1300" dirty="0">
                <a:latin typeface="Open Sans"/>
                <a:ea typeface="Open Sans"/>
                <a:cs typeface="Open Sans"/>
                <a:sym typeface="Open Sans"/>
              </a:rPr>
              <a:t>This can save time and reduce costs.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d86c4501e_0_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Direct and Indirect ELISA Process and Results </a:t>
            </a:r>
            <a:endParaRPr dirty="0"/>
          </a:p>
        </p:txBody>
      </p:sp>
      <p:pic>
        <p:nvPicPr>
          <p:cNvPr id="79" name="Google Shape;79;g25d86c4501e_0_130" descr="Enzyme Linked Immunosorbent Assay (ELISA) is a very sensitive immunochemical technique which is used to access the presence of specific protein (antigen or antibody) in the given sample and it’s quantification. - See more at: http://laboratoryinfo.com/elisa/" title="Principle of ELIS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287" y="1094225"/>
            <a:ext cx="4295425" cy="32215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5d86c4501e_0_130"/>
          <p:cNvSpPr txBox="1"/>
          <p:nvPr/>
        </p:nvSpPr>
        <p:spPr>
          <a:xfrm>
            <a:off x="5646875" y="4669625"/>
            <a:ext cx="3141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g25d86c4501e_0_130"/>
          <p:cNvSpPr txBox="1"/>
          <p:nvPr/>
        </p:nvSpPr>
        <p:spPr>
          <a:xfrm>
            <a:off x="2424275" y="4392275"/>
            <a:ext cx="42954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hlinkClick r:id="rId5"/>
              </a:rPr>
              <a:t>Video Link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d86c4501e_0_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Direct ELISA Model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g25d86c4501e_0_192"/>
          <p:cNvSpPr txBox="1">
            <a:spLocks noGrp="1"/>
          </p:cNvSpPr>
          <p:nvPr>
            <p:ph type="body" idx="1"/>
          </p:nvPr>
        </p:nvSpPr>
        <p:spPr>
          <a:xfrm>
            <a:off x="387900" y="2908550"/>
            <a:ext cx="8061300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Open Sans"/>
                <a:ea typeface="Open Sans"/>
                <a:cs typeface="Open Sans"/>
                <a:sym typeface="Open Sans"/>
              </a:rPr>
              <a:t>Blood serum preparation (which may or may not contain the antibodies in question) is added to each of the wells.</a:t>
            </a: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marL="476250" lvl="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500"/>
              <a:buFont typeface="+mj-lt"/>
              <a:buAutoNum type="arabicPeriod"/>
            </a:pPr>
            <a:r>
              <a:rPr lang="en" sz="1500" dirty="0">
                <a:solidFill>
                  <a:srgbClr val="D92C86"/>
                </a:solidFill>
                <a:latin typeface="Open Sans"/>
                <a:ea typeface="Open Sans"/>
                <a:cs typeface="Open Sans"/>
                <a:sym typeface="Open Sans"/>
              </a:rPr>
              <a:t>If the </a:t>
            </a:r>
            <a:r>
              <a:rPr lang="en" sz="1500" u="sng" dirty="0">
                <a:solidFill>
                  <a:srgbClr val="D92C86"/>
                </a:solidFill>
                <a:latin typeface="Open Sans"/>
                <a:ea typeface="Open Sans"/>
                <a:cs typeface="Open Sans"/>
                <a:sym typeface="Open Sans"/>
              </a:rPr>
              <a:t>antigen</a:t>
            </a:r>
            <a:r>
              <a:rPr lang="en" sz="1500" dirty="0">
                <a:solidFill>
                  <a:srgbClr val="D92C86"/>
                </a:solidFill>
                <a:latin typeface="Open Sans"/>
                <a:ea typeface="Open Sans"/>
                <a:cs typeface="Open Sans"/>
                <a:sym typeface="Open Sans"/>
              </a:rPr>
              <a:t> (1) of interest is present, it binds to the plate’s well.</a:t>
            </a:r>
            <a:endParaRPr sz="1500" dirty="0">
              <a:solidFill>
                <a:srgbClr val="D92C8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500"/>
              <a:buFont typeface="Open Sans"/>
              <a:buAutoNum type="arabicPeriod"/>
            </a:pPr>
            <a:r>
              <a:rPr lang="en" sz="1500" dirty="0">
                <a:solidFill>
                  <a:srgbClr val="01B596"/>
                </a:solidFill>
                <a:latin typeface="Open Sans"/>
                <a:ea typeface="Open Sans"/>
                <a:cs typeface="Open Sans"/>
                <a:sym typeface="Open Sans"/>
              </a:rPr>
              <a:t>Antibodies (2)</a:t>
            </a:r>
            <a:r>
              <a:rPr lang="en" sz="1500" dirty="0">
                <a:solidFill>
                  <a:srgbClr val="2DB28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5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conjugated with an </a:t>
            </a:r>
            <a:r>
              <a:rPr lang="en" sz="1500" dirty="0">
                <a:solidFill>
                  <a:srgbClr val="FA5D00"/>
                </a:solidFill>
                <a:latin typeface="Open Sans"/>
                <a:ea typeface="Open Sans"/>
                <a:cs typeface="Open Sans"/>
                <a:sym typeface="Open Sans"/>
              </a:rPr>
              <a:t>enzyme (E)</a:t>
            </a:r>
            <a:r>
              <a:rPr lang="en" sz="1500" dirty="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5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are added. </a:t>
            </a:r>
            <a:endParaRPr sz="15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AutoNum type="arabicPeriod"/>
            </a:pPr>
            <a:r>
              <a:rPr lang="en" sz="1500" dirty="0">
                <a:latin typeface="Open Sans"/>
                <a:ea typeface="Open Sans"/>
                <a:cs typeface="Open Sans"/>
                <a:sym typeface="Open Sans"/>
              </a:rPr>
              <a:t>Then a </a:t>
            </a:r>
            <a:r>
              <a:rPr lang="en" sz="1500" u="sng" dirty="0">
                <a:solidFill>
                  <a:srgbClr val="01AAF6"/>
                </a:solidFill>
                <a:latin typeface="Open Sans"/>
                <a:ea typeface="Open Sans"/>
                <a:cs typeface="Open Sans"/>
                <a:sym typeface="Open Sans"/>
              </a:rPr>
              <a:t>substrate (3)</a:t>
            </a:r>
            <a:r>
              <a:rPr lang="en" sz="1500" u="sng" dirty="0">
                <a:solidFill>
                  <a:srgbClr val="C9DAF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500" dirty="0">
                <a:latin typeface="Open Sans"/>
                <a:ea typeface="Open Sans"/>
                <a:cs typeface="Open Sans"/>
                <a:sym typeface="Open Sans"/>
              </a:rPr>
              <a:t>is added. </a:t>
            </a: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AutoNum type="arabicPeriod"/>
            </a:pPr>
            <a:r>
              <a:rPr lang="en" sz="1500" dirty="0">
                <a:latin typeface="Open Sans"/>
                <a:ea typeface="Open Sans"/>
                <a:cs typeface="Open Sans"/>
                <a:sym typeface="Open Sans"/>
              </a:rPr>
              <a:t>The enzyme catalyzes the reaction that changes the substrate. The </a:t>
            </a:r>
            <a:r>
              <a:rPr lang="en" sz="1500" b="1" dirty="0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r>
              <a:rPr lang="en" sz="1500" dirty="0">
                <a:solidFill>
                  <a:srgbClr val="FFF6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500" dirty="0">
                <a:latin typeface="Open Sans"/>
                <a:ea typeface="Open Sans"/>
                <a:cs typeface="Open Sans"/>
                <a:sym typeface="Open Sans"/>
              </a:rPr>
              <a:t>produces a signal that is recorded as a change in color.</a:t>
            </a: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" name="Google Shape;88;g25d86c4501e_0_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975" y="961627"/>
            <a:ext cx="5941326" cy="179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5d86c4501e_0_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00" y="1495425"/>
            <a:ext cx="21621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5d86c4501e_0_192"/>
          <p:cNvSpPr txBox="1"/>
          <p:nvPr/>
        </p:nvSpPr>
        <p:spPr>
          <a:xfrm>
            <a:off x="5362950" y="2297550"/>
            <a:ext cx="228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91" name="Google Shape;91;g25d86c4501e_0_192"/>
          <p:cNvSpPr txBox="1"/>
          <p:nvPr/>
        </p:nvSpPr>
        <p:spPr>
          <a:xfrm>
            <a:off x="5888725" y="1896488"/>
            <a:ext cx="228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92" name="Google Shape;92;g25d86c4501e_0_192"/>
          <p:cNvSpPr txBox="1"/>
          <p:nvPr/>
        </p:nvSpPr>
        <p:spPr>
          <a:xfrm>
            <a:off x="5928675" y="961625"/>
            <a:ext cx="2286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93" name="Google Shape;93;g25d86c4501e_0_192"/>
          <p:cNvSpPr txBox="1"/>
          <p:nvPr/>
        </p:nvSpPr>
        <p:spPr>
          <a:xfrm>
            <a:off x="5438725" y="1159725"/>
            <a:ext cx="2286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94" name="Google Shape;94;g25d86c4501e_0_192"/>
          <p:cNvSpPr txBox="1"/>
          <p:nvPr/>
        </p:nvSpPr>
        <p:spPr>
          <a:xfrm>
            <a:off x="5591550" y="2571750"/>
            <a:ext cx="2255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Images: </a:t>
            </a:r>
            <a:r>
              <a:rPr lang="en" sz="1100" u="sng" dirty="0">
                <a:solidFill>
                  <a:schemeClr val="hlink"/>
                </a:solidFill>
                <a:hlinkClick r:id="rId5"/>
              </a:rPr>
              <a:t>wiki commons</a:t>
            </a:r>
            <a:endParaRPr sz="1100" dirty="0"/>
          </a:p>
        </p:txBody>
      </p:sp>
      <p:sp>
        <p:nvSpPr>
          <p:cNvPr id="95" name="Google Shape;95;g25d86c4501e_0_192"/>
          <p:cNvSpPr txBox="1"/>
          <p:nvPr/>
        </p:nvSpPr>
        <p:spPr>
          <a:xfrm>
            <a:off x="5928675" y="1429063"/>
            <a:ext cx="2946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b="1" dirty="0">
                <a:solidFill>
                  <a:srgbClr val="FA5D00"/>
                </a:solidFill>
              </a:rPr>
              <a:t>E</a:t>
            </a:r>
            <a:endParaRPr b="1" dirty="0">
              <a:solidFill>
                <a:srgbClr val="FA5D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e0bd1df90_0_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Sandwich ELISA Model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g25e0bd1df90_0_17"/>
          <p:cNvSpPr txBox="1">
            <a:spLocks noGrp="1"/>
          </p:cNvSpPr>
          <p:nvPr>
            <p:ph type="body" idx="1"/>
          </p:nvPr>
        </p:nvSpPr>
        <p:spPr>
          <a:xfrm>
            <a:off x="4517125" y="918975"/>
            <a:ext cx="4091100" cy="3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primary or capture antibody is bound and immobilized on the plate. 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Blood serum (which may or may not have the antigen in question) is prepared and added to each of the wells. </a:t>
            </a:r>
            <a:r>
              <a:rPr lang="en" sz="14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present</a:t>
            </a:r>
            <a:r>
              <a:rPr lang="en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the antigen of interest binds to antibodies. 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Plates are washed to remove excess reagents (this is done between all other steps as well).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Secondary/capture antibodies are conjugated with an enzyme and added.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 sz="14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substrate</a:t>
            </a:r>
            <a:r>
              <a:rPr lang="en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is added. It binds to the enzyme/antibody complex, and the reaction produces changes in color.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g25e0bd1df90_0_17"/>
          <p:cNvSpPr txBox="1"/>
          <p:nvPr/>
        </p:nvSpPr>
        <p:spPr>
          <a:xfrm>
            <a:off x="311700" y="3822200"/>
            <a:ext cx="30291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Open Sans"/>
                <a:ea typeface="Open Sans"/>
                <a:cs typeface="Open Sans"/>
                <a:sym typeface="Open Sans"/>
              </a:rPr>
              <a:t>Note: There are variations of the sandwich ELISA— the assay type is dependent on the platform used. The principle is the same for all: The antigen is “sandwiched” between a capture antibody and a detection antibody.</a:t>
            </a:r>
            <a:endParaRPr sz="9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3" name="Google Shape;103;g25e0bd1df90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0" y="1067575"/>
            <a:ext cx="4618533" cy="248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5e0bd1df90_0_17"/>
          <p:cNvSpPr txBox="1"/>
          <p:nvPr/>
        </p:nvSpPr>
        <p:spPr>
          <a:xfrm>
            <a:off x="683613" y="3232400"/>
            <a:ext cx="334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Open Sans"/>
                <a:ea typeface="Open Sans"/>
                <a:cs typeface="Open Sans"/>
                <a:sym typeface="Open Sans"/>
              </a:rPr>
              <a:t>Image: </a:t>
            </a:r>
            <a:r>
              <a:rPr lang="en" sz="1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Wiki commons</a:t>
            </a:r>
            <a:endParaRPr sz="10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d86c4501e_0_2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COVID tests </a:t>
            </a:r>
            <a:r>
              <a:rPr lang="en" sz="2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incorporate</a:t>
            </a:r>
            <a:r>
              <a:rPr lang="en" sz="2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the ELISA on a </a:t>
            </a:r>
            <a:r>
              <a:rPr lang="en" sz="2300" b="1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lateral flow column</a:t>
            </a:r>
            <a:r>
              <a:rPr lang="en" sz="23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:</a:t>
            </a:r>
            <a:endParaRPr sz="2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" name="Google Shape;110;g25d86c4501e_0_261" descr="Hey Friends, &#10;&#10;Covid19 requires a lot of testing. This cannot be done by PCR alone since the time effort would be too much and lab capacities are already exhausted. &#10;With antigen rapid tests (mostly lateral flow tests) the result is shown within 15-30 minutes. This can revolutionise testing! Today, I am going to explain how these antibody-based tests work. The principle is similar to an ELISA. &#10;&#10;If you have not checked out how an ELISA works, click here: &#10;https://youtu.be/ERk0hwqhyDw&#10;&#10;Thanks for watching! &#10;Cheers &#10;Henrik" title="How SARS-CoV2 Antigen Rapid Tests work (Covid-19 Testing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400" y="114617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5d86c4501e_0_261"/>
          <p:cNvSpPr txBox="1"/>
          <p:nvPr/>
        </p:nvSpPr>
        <p:spPr>
          <a:xfrm>
            <a:off x="2057400" y="4703625"/>
            <a:ext cx="4480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chemeClr val="hlink"/>
                </a:solidFill>
                <a:hlinkClick r:id="rId5"/>
              </a:rPr>
              <a:t>video link</a:t>
            </a:r>
            <a:endParaRPr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e0bd1df90_0_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Open Sans"/>
                <a:ea typeface="Open Sans"/>
                <a:cs typeface="Open Sans"/>
                <a:sym typeface="Open Sans"/>
              </a:rPr>
              <a:t>Pregnancy tests also</a:t>
            </a:r>
            <a:r>
              <a:rPr lang="en" sz="2400" dirty="0"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 incorporate the ELISA on a lateral column: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g25e0bd1df90_0_50"/>
          <p:cNvSpPr txBox="1"/>
          <p:nvPr/>
        </p:nvSpPr>
        <p:spPr>
          <a:xfrm>
            <a:off x="2402575" y="4703625"/>
            <a:ext cx="413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</a:rPr>
              <a:t>TED ED: </a:t>
            </a:r>
            <a:r>
              <a:rPr lang="en" sz="1000" u="sng" dirty="0">
                <a:solidFill>
                  <a:schemeClr val="hlink"/>
                </a:solidFill>
                <a:hlinkClick r:id="rId3"/>
              </a:rPr>
              <a:t>Video link</a:t>
            </a:r>
            <a:endParaRPr sz="1000" dirty="0"/>
          </a:p>
        </p:txBody>
      </p:sp>
      <p:pic>
        <p:nvPicPr>
          <p:cNvPr id="118" name="Google Shape;118;g25e0bd1df90_0_50" descr="Dig into the science of how modern over-the-counter pregnancy tests detect pregnancy with such a high rate of accuracy.&#10;&#10;--&#10;&#10;Over-the-counter pregnancy tests give potentially life-changing results with a pretty high rate of accuracy. But how do they work? Tien Nguyen explains how each test performs a scientifically rigorous, multi-stage experiment that goes from start to finish in the time that it’ll take you to watch this video.&#10;&#10;Lesson by Tien Nguyen, animation by Andrew Foerster.&#10;&#10;View full lesson: http://ed.ted.com/lessons/how-do-pregnancy-tests-work-tien-nguyen" title="How do pregnancy tests work? - Tien Nguye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4975" y="1126875"/>
            <a:ext cx="6164614" cy="34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515</Words>
  <Application>Microsoft Macintosh PowerPoint</Application>
  <PresentationFormat>On-screen Show (16:9)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Open Sans</vt:lpstr>
      <vt:lpstr>Roboto</vt:lpstr>
      <vt:lpstr>Simple Light</vt:lpstr>
      <vt:lpstr>PowerPoint Presentation</vt:lpstr>
      <vt:lpstr>ELISA: Enzyme-Linked Immunosorbent Assay</vt:lpstr>
      <vt:lpstr>ELISA Applications</vt:lpstr>
      <vt:lpstr>Direct and Indirect ELISA Process and Results </vt:lpstr>
      <vt:lpstr>Direct ELISA Model</vt:lpstr>
      <vt:lpstr>Sandwich ELISA Model</vt:lpstr>
      <vt:lpstr>COVID tests incorporate the ELISA on a lateral flow column:</vt:lpstr>
      <vt:lpstr>Pregnancy tests also incorporate the ELISA on a lateral column: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Beth McElroy</cp:lastModifiedBy>
  <cp:revision>7</cp:revision>
  <dcterms:modified xsi:type="dcterms:W3CDTF">2025-01-14T21:27:42Z</dcterms:modified>
</cp:coreProperties>
</file>