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8" r:id="rId2"/>
    <p:sldId id="259" r:id="rId3"/>
    <p:sldId id="256" r:id="rId4"/>
  </p:sldIdLst>
  <p:sldSz cx="12192000" cy="6858000"/>
  <p:notesSz cx="6858000" cy="9144000"/>
  <p:embeddedFontLst>
    <p:embeddedFont>
      <p:font typeface="Oswald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67" autoAdjust="0"/>
  </p:normalViewPr>
  <p:slideViewPr>
    <p:cSldViewPr snapToGrid="0">
      <p:cViewPr varScale="1">
        <p:scale>
          <a:sx n="52" d="100"/>
          <a:sy n="52" d="100"/>
        </p:scale>
        <p:origin x="1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Note: 40km/h is about 25mph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image shows different safety measures: safety belt and airbag (front), safety belt only (back, right) and no safety measure (back, left).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04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Show students the 1:35-min video Buckle Up PSA: youtube.com/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fzbCeVQqrxA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09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zbCeVQqrxA?feature=oembed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FBB49-8846-4013-A01B-C17897549866}"/>
              </a:ext>
            </a:extLst>
          </p:cNvPr>
          <p:cNvSpPr txBox="1"/>
          <p:nvPr/>
        </p:nvSpPr>
        <p:spPr>
          <a:xfrm>
            <a:off x="975275" y="5300420"/>
            <a:ext cx="506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Transport For NSW, 2019, CC BY-SA 4.0, https://commons.wikimedia.org/wiki/File:Crash-test-with-airbag-and-safty-belt.jpg</a:t>
            </a:r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D22EA0E3-6794-4E65-BC0B-99D907B9563C}"/>
              </a:ext>
            </a:extLst>
          </p:cNvPr>
          <p:cNvSpPr txBox="1"/>
          <p:nvPr/>
        </p:nvSpPr>
        <p:spPr>
          <a:xfrm>
            <a:off x="707036" y="573637"/>
            <a:ext cx="107779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MOTOR VEHICLE COLLISIONS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Picture of a car crash test at 40km/h with crash test dummies with different safety measures: safety belt and airbag (front), safety belt only (back, right) and no safety measure (back, left).">
            <a:extLst>
              <a:ext uri="{FF2B5EF4-FFF2-40B4-BE49-F238E27FC236}">
                <a16:creationId xmlns:a16="http://schemas.microsoft.com/office/drawing/2014/main" id="{4D962145-53C4-4FDD-A62D-5664E440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75275" y="1865425"/>
            <a:ext cx="5060765" cy="34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6;p13">
            <a:extLst>
              <a:ext uri="{FF2B5EF4-FFF2-40B4-BE49-F238E27FC236}">
                <a16:creationId xmlns:a16="http://schemas.microsoft.com/office/drawing/2014/main" id="{41B4DC01-A29F-423E-97B2-2A209CF3BDAC}"/>
              </a:ext>
            </a:extLst>
          </p:cNvPr>
          <p:cNvSpPr txBox="1"/>
          <p:nvPr/>
        </p:nvSpPr>
        <p:spPr>
          <a:xfrm>
            <a:off x="6736129" y="2315752"/>
            <a:ext cx="4748835" cy="256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44444"/>
                </a:solidFill>
              </a:rPr>
              <a:t>Every year, car crashes result in: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</a:rPr>
              <a:t>1.3 million deaths globally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</a:rPr>
              <a:t>20-50 million injuries </a:t>
            </a:r>
          </a:p>
          <a:p>
            <a:pPr marL="342900" lvl="8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44444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44444"/>
                </a:solidFill>
              </a:rPr>
              <a:t>Engineers are essential to our health and safety!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4444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F09EE8-919E-AD25-6497-4AAEE0A401A3}"/>
              </a:ext>
            </a:extLst>
          </p:cNvPr>
          <p:cNvGrpSpPr/>
          <p:nvPr/>
        </p:nvGrpSpPr>
        <p:grpSpPr>
          <a:xfrm>
            <a:off x="4938810" y="6213206"/>
            <a:ext cx="4048760" cy="480695"/>
            <a:chOff x="5290502" y="3188653"/>
            <a:chExt cx="4048760" cy="480695"/>
          </a:xfrm>
        </p:grpSpPr>
        <p:pic>
          <p:nvPicPr>
            <p:cNvPr id="15" name="image2.png">
              <a:extLst>
                <a:ext uri="{FF2B5EF4-FFF2-40B4-BE49-F238E27FC236}">
                  <a16:creationId xmlns:a16="http://schemas.microsoft.com/office/drawing/2014/main" id="{AF919E2F-38C1-DF15-FE57-63B18E21903E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290502" y="3188653"/>
              <a:ext cx="2414905" cy="480695"/>
            </a:xfrm>
            <a:prstGeom prst="rect">
              <a:avLst/>
            </a:prstGeom>
            <a:ln/>
          </p:spPr>
        </p:pic>
        <p:pic>
          <p:nvPicPr>
            <p:cNvPr id="16" name="image1.jpg">
              <a:extLst>
                <a:ext uri="{FF2B5EF4-FFF2-40B4-BE49-F238E27FC236}">
                  <a16:creationId xmlns:a16="http://schemas.microsoft.com/office/drawing/2014/main" id="{5B1A4D6C-BBA0-9F31-358B-C2EF1B67AE0F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852727" y="3217228"/>
              <a:ext cx="1486535" cy="423545"/>
            </a:xfrm>
            <a:prstGeom prst="rect">
              <a:avLst/>
            </a:prstGeom>
            <a:ln/>
          </p:spPr>
        </p:pic>
      </p:grpSp>
      <p:pic>
        <p:nvPicPr>
          <p:cNvPr id="17" name="Pictur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17853" r="30449" b="72080"/>
          <a:stretch/>
        </p:blipFill>
        <p:spPr bwMode="auto">
          <a:xfrm>
            <a:off x="2678846" y="6306710"/>
            <a:ext cx="2239144" cy="358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407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D22EA0E3-6794-4E65-BC0B-99D907B9563C}"/>
              </a:ext>
            </a:extLst>
          </p:cNvPr>
          <p:cNvSpPr txBox="1"/>
          <p:nvPr/>
        </p:nvSpPr>
        <p:spPr>
          <a:xfrm>
            <a:off x="707036" y="245379"/>
            <a:ext cx="107779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STAYING SAFE: BUCKLE UP PSA!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EC9F3-38F3-421E-B21C-63C111B4F066}"/>
              </a:ext>
            </a:extLst>
          </p:cNvPr>
          <p:cNvSpPr txBox="1"/>
          <p:nvPr/>
        </p:nvSpPr>
        <p:spPr>
          <a:xfrm>
            <a:off x="1752307" y="5858751"/>
            <a:ext cx="574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Video Source: IMMI, 2014, YouTube, https://www.youtube.com/watch?v=fzbCeVQqrxA</a:t>
            </a:r>
          </a:p>
        </p:txBody>
      </p:sp>
      <p:pic>
        <p:nvPicPr>
          <p:cNvPr id="2" name="Online Media 1" descr="A video showing a 35mph frontal crash test demonstrates what could happen if a restrained adult was holding an 18 month old unrestrained child in their lap.">
            <a:hlinkClick r:id="" action="ppaction://media"/>
            <a:extLst>
              <a:ext uri="{FF2B5EF4-FFF2-40B4-BE49-F238E27FC236}">
                <a16:creationId xmlns:a16="http://schemas.microsoft.com/office/drawing/2014/main" id="{E37DE6BE-9D7E-4E42-B13D-A72CD1FD5A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6948" y="830114"/>
            <a:ext cx="8658104" cy="48918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7F09EE8-919E-AD25-6497-4AAEE0A401A3}"/>
              </a:ext>
            </a:extLst>
          </p:cNvPr>
          <p:cNvGrpSpPr/>
          <p:nvPr/>
        </p:nvGrpSpPr>
        <p:grpSpPr>
          <a:xfrm>
            <a:off x="4938810" y="6213206"/>
            <a:ext cx="4048760" cy="480695"/>
            <a:chOff x="5290502" y="3188653"/>
            <a:chExt cx="4048760" cy="480695"/>
          </a:xfrm>
        </p:grpSpPr>
        <p:pic>
          <p:nvPicPr>
            <p:cNvPr id="8" name="image2.png">
              <a:extLst>
                <a:ext uri="{FF2B5EF4-FFF2-40B4-BE49-F238E27FC236}">
                  <a16:creationId xmlns:a16="http://schemas.microsoft.com/office/drawing/2014/main" id="{AF919E2F-38C1-DF15-FE57-63B18E21903E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290502" y="3188653"/>
              <a:ext cx="2414905" cy="480695"/>
            </a:xfrm>
            <a:prstGeom prst="rect">
              <a:avLst/>
            </a:prstGeom>
            <a:ln/>
          </p:spPr>
        </p:pic>
        <p:pic>
          <p:nvPicPr>
            <p:cNvPr id="11" name="image1.jpg">
              <a:extLst>
                <a:ext uri="{FF2B5EF4-FFF2-40B4-BE49-F238E27FC236}">
                  <a16:creationId xmlns:a16="http://schemas.microsoft.com/office/drawing/2014/main" id="{5B1A4D6C-BBA0-9F31-358B-C2EF1B67AE0F}"/>
                </a:ext>
              </a:extLst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52727" y="3217228"/>
              <a:ext cx="1486535" cy="423545"/>
            </a:xfrm>
            <a:prstGeom prst="rect">
              <a:avLst/>
            </a:prstGeom>
            <a:ln/>
          </p:spPr>
        </p:pic>
      </p:grpSp>
      <p:pic>
        <p:nvPicPr>
          <p:cNvPr id="12" name="Picture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17853" r="30449" b="72080"/>
          <a:stretch/>
        </p:blipFill>
        <p:spPr bwMode="auto">
          <a:xfrm>
            <a:off x="2678846" y="6306710"/>
            <a:ext cx="2239144" cy="358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4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476397" y="1591049"/>
            <a:ext cx="6413612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1" u="none" strike="noStrike" cap="none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Today, you</a:t>
            </a:r>
            <a:r>
              <a:rPr lang="en-US" sz="2000" dirty="0">
                <a:solidFill>
                  <a:srgbClr val="444444"/>
                </a:solidFill>
              </a:rPr>
              <a:t> will be next-generation engineers.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44444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44444"/>
                </a:solidFill>
              </a:rPr>
              <a:t>Your team’s challenge: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</a:rPr>
              <a:t>Using the Engineering Design Process, come up with the next best design for a vehicle passenger compartment and/or safety features to keep the “passenger egg” safe during a front-end collision, with minimal vehicle damage.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4444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FBB49-8846-4013-A01B-C17897549866}"/>
              </a:ext>
            </a:extLst>
          </p:cNvPr>
          <p:cNvSpPr txBox="1"/>
          <p:nvPr/>
        </p:nvSpPr>
        <p:spPr>
          <a:xfrm>
            <a:off x="8244302" y="5749715"/>
            <a:ext cx="371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 err="1"/>
              <a:t>TeachEngineering</a:t>
            </a:r>
            <a:r>
              <a:rPr lang="en-US" sz="1000" dirty="0"/>
              <a:t>, https://www.teachengineering.org/populartopics/designprocess</a:t>
            </a:r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D22EA0E3-6794-4E65-BC0B-99D907B9563C}"/>
              </a:ext>
            </a:extLst>
          </p:cNvPr>
          <p:cNvSpPr txBox="1"/>
          <p:nvPr/>
        </p:nvSpPr>
        <p:spPr>
          <a:xfrm>
            <a:off x="6359" y="785182"/>
            <a:ext cx="73536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CREATIVE CRASH TESTING </a:t>
            </a:r>
            <a:r>
              <a:rPr lang="en-US" sz="3200" b="1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CHALLENGE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Circular diagram shows steps of the engineering design loop: identify the need, research the problem, develop possible solutions, select the most promising solution, construct a prototype, test and evaluate the prototype, and redesign. ">
            <a:extLst>
              <a:ext uri="{FF2B5EF4-FFF2-40B4-BE49-F238E27FC236}">
                <a16:creationId xmlns:a16="http://schemas.microsoft.com/office/drawing/2014/main" id="{A5B387EC-5ABB-40BD-A7E4-8834D65E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890009" y="598643"/>
            <a:ext cx="5295632" cy="52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7;p13">
            <a:extLst>
              <a:ext uri="{FF2B5EF4-FFF2-40B4-BE49-F238E27FC236}">
                <a16:creationId xmlns:a16="http://schemas.microsoft.com/office/drawing/2014/main" id="{05FB569E-6B2E-476C-BEBC-9F70780941FD}"/>
              </a:ext>
            </a:extLst>
          </p:cNvPr>
          <p:cNvSpPr txBox="1"/>
          <p:nvPr/>
        </p:nvSpPr>
        <p:spPr>
          <a:xfrm>
            <a:off x="373280" y="5297419"/>
            <a:ext cx="66198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Make sure to follow each step and answer each question in your Creative Crash Testing Worksheet!</a:t>
            </a:r>
            <a:endParaRPr sz="1600" b="1" dirty="0">
              <a:solidFill>
                <a:schemeClr val="accent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F09EE8-919E-AD25-6497-4AAEE0A401A3}"/>
              </a:ext>
            </a:extLst>
          </p:cNvPr>
          <p:cNvGrpSpPr/>
          <p:nvPr/>
        </p:nvGrpSpPr>
        <p:grpSpPr>
          <a:xfrm>
            <a:off x="4938810" y="6213206"/>
            <a:ext cx="4048760" cy="480695"/>
            <a:chOff x="5290502" y="3188653"/>
            <a:chExt cx="4048760" cy="480695"/>
          </a:xfrm>
        </p:grpSpPr>
        <p:pic>
          <p:nvPicPr>
            <p:cNvPr id="16" name="image2.png">
              <a:extLst>
                <a:ext uri="{FF2B5EF4-FFF2-40B4-BE49-F238E27FC236}">
                  <a16:creationId xmlns:a16="http://schemas.microsoft.com/office/drawing/2014/main" id="{AF919E2F-38C1-DF15-FE57-63B18E21903E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290502" y="3188653"/>
              <a:ext cx="2414905" cy="480695"/>
            </a:xfrm>
            <a:prstGeom prst="rect">
              <a:avLst/>
            </a:prstGeom>
            <a:ln/>
          </p:spPr>
        </p:pic>
        <p:pic>
          <p:nvPicPr>
            <p:cNvPr id="17" name="image1.jpg">
              <a:extLst>
                <a:ext uri="{FF2B5EF4-FFF2-40B4-BE49-F238E27FC236}">
                  <a16:creationId xmlns:a16="http://schemas.microsoft.com/office/drawing/2014/main" id="{5B1A4D6C-BBA0-9F31-358B-C2EF1B67AE0F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852727" y="3217228"/>
              <a:ext cx="1486535" cy="423545"/>
            </a:xfrm>
            <a:prstGeom prst="rect">
              <a:avLst/>
            </a:prstGeom>
            <a:ln/>
          </p:spPr>
        </p:pic>
      </p:grpSp>
      <p:pic>
        <p:nvPicPr>
          <p:cNvPr id="18" name="Picture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17853" r="30449" b="72080"/>
          <a:stretch/>
        </p:blipFill>
        <p:spPr bwMode="auto">
          <a:xfrm>
            <a:off x="2678846" y="6306710"/>
            <a:ext cx="2239144" cy="358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060FC2A31B442A6906E10C7ECD1EB" ma:contentTypeVersion="16" ma:contentTypeDescription="Create a new document." ma:contentTypeScope="" ma:versionID="9dafa1574a86a8a569dae7bb208dc642">
  <xsd:schema xmlns:xsd="http://www.w3.org/2001/XMLSchema" xmlns:xs="http://www.w3.org/2001/XMLSchema" xmlns:p="http://schemas.microsoft.com/office/2006/metadata/properties" xmlns:ns2="47997a34-eb9a-4eaa-a761-1788e724c96a" xmlns:ns3="87a02735-565f-44ef-8fff-c62e8983cbfe" xmlns:ns4="92c16b9d-8c83-445e-a4f4-1fe3d2f43f13" targetNamespace="http://schemas.microsoft.com/office/2006/metadata/properties" ma:root="true" ma:fieldsID="2646d2d4cd8d10ee349819174547793a" ns2:_="" ns3:_="" ns4:_="">
    <xsd:import namespace="47997a34-eb9a-4eaa-a761-1788e724c96a"/>
    <xsd:import namespace="87a02735-565f-44ef-8fff-c62e8983cbfe"/>
    <xsd:import namespace="92c16b9d-8c83-445e-a4f4-1fe3d2f43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97a34-eb9a-4eaa-a761-1788e724c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2802cc5-2881-4dd7-9d75-38905e9cf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02735-565f-44ef-8fff-c62e8983cbf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16b9d-8c83-445e-a4f4-1fe3d2f43f13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66be50b-627a-4261-ad59-12e10e24dbf1}" ma:internalName="TaxCatchAll" ma:showField="CatchAllData" ma:web="87a02735-565f-44ef-8fff-c62e8983cb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D0157C-553D-488E-9D2B-8F6037070BFD}"/>
</file>

<file path=customXml/itemProps2.xml><?xml version="1.0" encoding="utf-8"?>
<ds:datastoreItem xmlns:ds="http://schemas.openxmlformats.org/officeDocument/2006/customXml" ds:itemID="{DC1E63B5-9461-4F52-9E87-DEF490B00351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189</Words>
  <Application>Microsoft Office PowerPoint</Application>
  <PresentationFormat>Widescreen</PresentationFormat>
  <Paragraphs>20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Oswald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Dua Chaker</cp:lastModifiedBy>
  <cp:revision>12</cp:revision>
  <dcterms:modified xsi:type="dcterms:W3CDTF">2022-07-12T21:31:07Z</dcterms:modified>
</cp:coreProperties>
</file>