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5143500" type="screen16x9"/>
  <p:notesSz cx="6858000" cy="9144000"/>
  <p:embeddedFontLst>
    <p:embeddedFont>
      <p:font typeface="Robo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6f73a04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6f73a04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026ed30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4026ed30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6f73a04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6f73a04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026aae3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026aae3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6f73a04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6f73a04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6f73a0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6f73a0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026ed3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4026ed3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4026ed30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4026ed30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85200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pixabay.com/en/bag-sack-brown-closed-full-rope-30684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https://pixabay.com/en/bag-sack-brown-closed-full-rope-306845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pixabay.com/photo/2013/07/12/17/46/box-152428_960_720.png" TargetMode="External"/><Relationship Id="rId13" Type="http://schemas.openxmlformats.org/officeDocument/2006/relationships/image" Target="../media/image9.jpg"/><Relationship Id="rId18" Type="http://schemas.openxmlformats.org/officeDocument/2006/relationships/hyperlink" Target="https://cdn.pixabay.com/photo/2017/06/30/17/15/balloons-2458855_960_720.jpg" TargetMode="External"/><Relationship Id="rId26" Type="http://schemas.openxmlformats.org/officeDocument/2006/relationships/image" Target="../media/image15.png"/><Relationship Id="rId3" Type="http://schemas.openxmlformats.org/officeDocument/2006/relationships/hyperlink" Target="https://upload.wikimedia.org/wikipedia/commons/c/c2/Paper_cup_DS.jpg" TargetMode="External"/><Relationship Id="rId21" Type="http://schemas.openxmlformats.org/officeDocument/2006/relationships/image" Target="../media/image13.jpg"/><Relationship Id="rId7" Type="http://schemas.openxmlformats.org/officeDocument/2006/relationships/image" Target="../media/image6.jpg"/><Relationship Id="rId12" Type="http://schemas.openxmlformats.org/officeDocument/2006/relationships/hyperlink" Target="https://upload.wikimedia.org/wikipedia/commons/thumb/1/1f/Bamboo_Skewers.jpg/1024px-Bamboo_Skewers.jpg" TargetMode="External"/><Relationship Id="rId17" Type="http://schemas.openxmlformats.org/officeDocument/2006/relationships/image" Target="../media/image11.jpg"/><Relationship Id="rId25" Type="http://schemas.openxmlformats.org/officeDocument/2006/relationships/hyperlink" Target="https://cdn.pixabay.com/photo/2016/08/02/10/17/glue-gun-1562969_960_720.png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cdn.pixabay.com/photo/2016/03/03/16/34/clothespin-1234530_960_720.jpg" TargetMode="External"/><Relationship Id="rId20" Type="http://schemas.openxmlformats.org/officeDocument/2006/relationships/hyperlink" Target="https://commons.wikimedia.org/wiki/File:Kores_Neon_glue_stick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pload.wikimedia.org/wikipedia/commons/thumb/8/89/Duct-tape.jpg/874px-Duct-tape.jpg" TargetMode="External"/><Relationship Id="rId11" Type="http://schemas.openxmlformats.org/officeDocument/2006/relationships/image" Target="../media/image8.jpg"/><Relationship Id="rId24" Type="http://schemas.openxmlformats.org/officeDocument/2006/relationships/hyperlink" Target="https://upload.wikimedia.org/wikipedia/en/thumb/1/1f/Spool_of_string.jpg/544px-Spool_of_string.jpg" TargetMode="External"/><Relationship Id="rId5" Type="http://schemas.openxmlformats.org/officeDocument/2006/relationships/hyperlink" Target="https://upload.wikimedia.org/wikipedia/commons/c/c6/Victor-Mousetrap.jpg" TargetMode="External"/><Relationship Id="rId15" Type="http://schemas.openxmlformats.org/officeDocument/2006/relationships/image" Target="../media/image10.jpg"/><Relationship Id="rId23" Type="http://schemas.openxmlformats.org/officeDocument/2006/relationships/image" Target="../media/image14.jpg"/><Relationship Id="rId28" Type="http://schemas.openxmlformats.org/officeDocument/2006/relationships/image" Target="../media/image16.jpg"/><Relationship Id="rId10" Type="http://schemas.openxmlformats.org/officeDocument/2006/relationships/hyperlink" Target="http://www.publicdomainpictures.net/pictures/90000/nahled/bunch-of-rubber-bands.jpg" TargetMode="External"/><Relationship Id="rId19" Type="http://schemas.openxmlformats.org/officeDocument/2006/relationships/image" Target="../media/image12.jpg"/><Relationship Id="rId4" Type="http://schemas.openxmlformats.org/officeDocument/2006/relationships/image" Target="../media/image5.jpg"/><Relationship Id="rId9" Type="http://schemas.openxmlformats.org/officeDocument/2006/relationships/image" Target="../media/image7.png"/><Relationship Id="rId14" Type="http://schemas.openxmlformats.org/officeDocument/2006/relationships/hyperlink" Target="http://maxpixel.freegreatpicture.com/static/photo/1x/Bog-Clean-Bum-Basic-Bottom-Butt-Bathroom-Bowel-1239215.jpg" TargetMode="External"/><Relationship Id="rId22" Type="http://schemas.openxmlformats.org/officeDocument/2006/relationships/hyperlink" Target="https://upload.wikimedia.org/wikipedia/commons/9/92/Elmer%27s_Glue-All_historic_packaging.JPG" TargetMode="External"/><Relationship Id="rId27" Type="http://schemas.openxmlformats.org/officeDocument/2006/relationships/hyperlink" Target="https://c1.staticflickr.com/4/3706/10862769395_4cea36ce76_b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c/ca/Leonardo_da_vinci%2C_Drawing_of_a_flying_machine.jpg/640px-Leonardo_da_vinci%2C_Drawing_of_a_flying_machine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c/ca/Leonardo_da_vinci%2C_Drawing_of_a_flying_machine.jpg/640px-Leonardo_da_vinci%2C_Drawing_of_a_flying_machine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1764518@N02/3186266738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Engineering Design </a:t>
            </a:r>
            <a:r>
              <a:rPr lang="en" dirty="0" smtClean="0"/>
              <a:t>Process on Toxic Island</a:t>
            </a:r>
            <a:endParaRPr dirty="0"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(The template for solving any sort of problem.)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05" y="825448"/>
            <a:ext cx="3769669" cy="3463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0" y="4288831"/>
            <a:ext cx="2409073" cy="3851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2808000" cy="12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Improve: </a:t>
            </a:r>
            <a:r>
              <a:rPr lang="en"/>
              <a:t>Redesign as Needed</a:t>
            </a:r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226075" y="1808150"/>
            <a:ext cx="2808000" cy="28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you completed the mission, </a:t>
            </a:r>
            <a:r>
              <a:rPr lang="en" dirty="0" smtClean="0"/>
              <a:t>that’s </a:t>
            </a:r>
            <a:r>
              <a:rPr lang="en" dirty="0"/>
              <a:t>great! </a:t>
            </a:r>
            <a:r>
              <a:rPr lang="en" dirty="0" smtClean="0"/>
              <a:t>How </a:t>
            </a:r>
            <a:r>
              <a:rPr lang="en" dirty="0"/>
              <a:t>could you do it more accurately? </a:t>
            </a:r>
            <a:r>
              <a:rPr lang="en" dirty="0" smtClean="0"/>
              <a:t>How </a:t>
            </a:r>
            <a:r>
              <a:rPr lang="en" dirty="0"/>
              <a:t>many times in a row can you successfully deliver the package? </a:t>
            </a:r>
            <a:r>
              <a:rPr lang="en" dirty="0" smtClean="0"/>
              <a:t>Are </a:t>
            </a:r>
            <a:r>
              <a:rPr lang="en" dirty="0"/>
              <a:t>there ways you could improve the design to make it more accurate?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 smtClean="0"/>
              <a:t>If </a:t>
            </a:r>
            <a:r>
              <a:rPr lang="en" dirty="0"/>
              <a:t>you didn’t complete the mission, that is okay </a:t>
            </a:r>
            <a:r>
              <a:rPr lang="en" dirty="0" smtClean="0"/>
              <a:t>too. Redesign </a:t>
            </a:r>
            <a:r>
              <a:rPr lang="en" dirty="0"/>
              <a:t>and try again!</a:t>
            </a:r>
            <a:endParaRPr dirty="0"/>
          </a:p>
        </p:txBody>
      </p:sp>
      <p:pic>
        <p:nvPicPr>
          <p:cNvPr id="177" name="Google Shape;177;p24" descr="SupplyChain Redesig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9150" y="986950"/>
            <a:ext cx="4369475" cy="32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72100" y="459337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Ask: Identify the Need and Constraints</a:t>
            </a:r>
            <a:endParaRPr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310100" y="1919075"/>
            <a:ext cx="8384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 </a:t>
            </a:r>
            <a:r>
              <a:rPr lang="en" dirty="0" smtClean="0"/>
              <a:t>problem</a:t>
            </a:r>
            <a:r>
              <a:rPr lang="en-US" dirty="0" smtClean="0"/>
              <a:t>…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An island nation has been quarantined by the World Health Organization due to an outbreak of a nasty virus. You are tasked with delivering </a:t>
            </a:r>
            <a:r>
              <a:rPr lang="en" dirty="0" smtClean="0"/>
              <a:t>medical </a:t>
            </a:r>
            <a:r>
              <a:rPr lang="en" dirty="0"/>
              <a:t>goods, food, (and chocolate) to Outbreak Island’s </a:t>
            </a:r>
            <a:r>
              <a:rPr lang="en" dirty="0" smtClean="0"/>
              <a:t>sick</a:t>
            </a:r>
            <a:r>
              <a:rPr lang="en" dirty="0" smtClean="0"/>
              <a:t> </a:t>
            </a:r>
            <a:r>
              <a:rPr lang="en" dirty="0"/>
              <a:t>inhabitants</a:t>
            </a:r>
            <a:r>
              <a:rPr lang="en" dirty="0" smtClean="0"/>
              <a:t>. However, there are some constraints:</a:t>
            </a:r>
            <a:endParaRPr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" dirty="0"/>
              <a:t>You can’t touch the water or the island. It will contaminate any device immediately.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dirty="0"/>
              <a:t>The medicine is very rare and expensive, so accuracy is imperative!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dirty="0"/>
              <a:t>The people of the island need their supplies delivered quickly.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9" name="Google Shape;99;p16" descr="Free photo Werewolf Monster Halloween Mythological - Max Pix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3024" y="3303151"/>
            <a:ext cx="995575" cy="161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525" y="4370613"/>
            <a:ext cx="410100" cy="40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>
            <a:hlinkClick r:id="rId4"/>
          </p:cNvPr>
          <p:cNvSpPr/>
          <p:nvPr/>
        </p:nvSpPr>
        <p:spPr>
          <a:xfrm>
            <a:off x="869600" y="4453713"/>
            <a:ext cx="6795000" cy="23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77400" y="-1275"/>
            <a:ext cx="8593500" cy="13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Outbreak Island</a:t>
            </a:r>
            <a:endParaRPr sz="6000" dirty="0"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475500" y="3707625"/>
            <a:ext cx="8222100" cy="8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.</a:t>
            </a:r>
            <a:endParaRPr/>
          </a:p>
        </p:txBody>
      </p:sp>
      <p:cxnSp>
        <p:nvCxnSpPr>
          <p:cNvPr id="108" name="Google Shape;108;p17"/>
          <p:cNvCxnSpPr/>
          <p:nvPr/>
        </p:nvCxnSpPr>
        <p:spPr>
          <a:xfrm rot="10800000" flipH="1">
            <a:off x="2465400" y="1287650"/>
            <a:ext cx="3817500" cy="23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09" name="Google Shape;109;p17"/>
          <p:cNvSpPr/>
          <p:nvPr/>
        </p:nvSpPr>
        <p:spPr>
          <a:xfrm>
            <a:off x="2486700" y="1615975"/>
            <a:ext cx="3802800" cy="32877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3703113" y="1299038"/>
            <a:ext cx="1369971" cy="3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3.7 m (12 </a:t>
            </a:r>
            <a:r>
              <a:rPr lang="en" dirty="0" smtClean="0"/>
              <a:t>ft)</a:t>
            </a:r>
            <a:endParaRPr dirty="0"/>
          </a:p>
        </p:txBody>
      </p:sp>
      <p:cxnSp>
        <p:nvCxnSpPr>
          <p:cNvPr id="111" name="Google Shape;111;p17"/>
          <p:cNvCxnSpPr/>
          <p:nvPr/>
        </p:nvCxnSpPr>
        <p:spPr>
          <a:xfrm>
            <a:off x="6947495" y="1657675"/>
            <a:ext cx="32100" cy="3246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12" name="Google Shape;112;p17"/>
          <p:cNvSpPr txBox="1"/>
          <p:nvPr/>
        </p:nvSpPr>
        <p:spPr>
          <a:xfrm>
            <a:off x="6309584" y="2874166"/>
            <a:ext cx="856565" cy="609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3.7 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(12 ft)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7"/>
          <p:cNvSpPr/>
          <p:nvPr/>
        </p:nvSpPr>
        <p:spPr>
          <a:xfrm>
            <a:off x="4126100" y="2977950"/>
            <a:ext cx="410100" cy="402000"/>
          </a:xfrm>
          <a:prstGeom prst="plus">
            <a:avLst>
              <a:gd name="adj" fmla="val 25000"/>
            </a:avLst>
          </a:prstGeom>
          <a:solidFill>
            <a:srgbClr val="F1C23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17" descr="Free photo Werewolf Monster Halloween Mythological - Max Pix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412" y="2762687"/>
            <a:ext cx="335375" cy="54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1975" y="2833613"/>
            <a:ext cx="410100" cy="40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>
            <a:hlinkClick r:id="rId4"/>
          </p:cNvPr>
          <p:cNvSpPr/>
          <p:nvPr/>
        </p:nvSpPr>
        <p:spPr>
          <a:xfrm>
            <a:off x="1995375" y="1901000"/>
            <a:ext cx="2560500" cy="7902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 descr="https://upload.wikimedia.org/wikipedia/commons/c/c2/Paper_cup_DS.j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1850" y="1946331"/>
            <a:ext cx="1334550" cy="88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 descr="https://upload.wikimedia.org/wikipedia/commons/c/c6/Victor-Mousetrap.jpg">
            <a:hlinkClick r:id="rId5"/>
          </p:cNvPr>
          <p:cNvPicPr preferRelativeResize="0"/>
          <p:nvPr/>
        </p:nvPicPr>
        <p:blipFill/>
        <p:spPr>
          <a:xfrm>
            <a:off x="7012625" y="1226900"/>
            <a:ext cx="1184500" cy="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Materials:</a:t>
            </a:r>
            <a:r>
              <a:rPr lang="en" dirty="0" smtClean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Your constraints</a:t>
            </a:r>
            <a:endParaRPr dirty="0"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 team will be able to select from a limited variety of materials to deliver the package.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In order for you to use a material, its use must be indicated in your design in some way.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You amount of a particular material may be </a:t>
            </a:r>
            <a:r>
              <a:rPr lang="en" dirty="0" smtClean="0"/>
              <a:t>limited...</a:t>
            </a:r>
            <a:r>
              <a:rPr lang="en-US" dirty="0" smtClean="0"/>
              <a:t>f</a:t>
            </a:r>
            <a:r>
              <a:rPr lang="en" dirty="0" smtClean="0"/>
              <a:t>or example: you can’t use a whole roll </a:t>
            </a:r>
            <a:r>
              <a:rPr lang="en" dirty="0"/>
              <a:t>of duct tape!</a:t>
            </a:r>
            <a:endParaRPr dirty="0"/>
          </a:p>
        </p:txBody>
      </p:sp>
      <p:pic>
        <p:nvPicPr>
          <p:cNvPr id="125" name="Google Shape;125;p18" descr="https://upload.wikimedia.org/wikipedia/commons/thumb/8/89/Duct-tape.jpg/874px-Duct-tape.jpg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95250" y="466300"/>
            <a:ext cx="962247" cy="8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 descr="https://cdn.pixabay.com/photo/2013/07/12/17/46/box-152428_960_720.png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68100" y="150725"/>
            <a:ext cx="1742075" cy="12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 descr="http://www.publicdomainpictures.net/pictures/90000/nahled/bunch-of-rubber-bands.jpg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95250" y="3458225"/>
            <a:ext cx="1992000" cy="13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 descr="https://upload.wikimedia.org/wikipedia/commons/thumb/1/1f/Bamboo_Skewers.jpg/1024px-Bamboo_Skewers.jpg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201850" y="3188575"/>
            <a:ext cx="1833601" cy="13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 descr="http://maxpixel.freegreatpicture.com/static/photo/1x/Bog-Clean-Bum-Basic-Bottom-Butt-Bathroom-Bowel-1239215.jpg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734475" y="1826850"/>
            <a:ext cx="1456100" cy="120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 descr="https://cdn.pixabay.com/photo/2016/03/03/16/34/clothespin-1234530_960_720.jpg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488450" y="1826852"/>
            <a:ext cx="1271207" cy="9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 descr="https://cdn.pixabay.com/photo/2017/06/30/17/15/balloons-2458855_960_720.jpg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488450" y="3922525"/>
            <a:ext cx="1430100" cy="9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038179" y="2465750"/>
            <a:ext cx="1271202" cy="949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 descr="https://upload.wikimedia.org/wikipedia/commons/9/92/Elmer%27s_Glue-All_historic_packaging.JPG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129700" y="2780250"/>
            <a:ext cx="737778" cy="13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 descr="https://upload.wikimedia.org/wikipedia/en/thumb/1/1f/Spool_of_string.jpg/544px-Spool_of_string.jpg">
            <a:hlinkClick r:id="rId24"/>
          </p:cNvPr>
          <p:cNvPicPr preferRelativeResize="0"/>
          <p:nvPr/>
        </p:nvPicPr>
        <p:blipFill/>
        <p:spPr>
          <a:xfrm>
            <a:off x="5302425" y="357800"/>
            <a:ext cx="1742074" cy="153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 descr="https://cdn.pixabay.com/photo/2016/08/02/10/17/glue-gun-1562969_960_720.png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239325" y="916450"/>
            <a:ext cx="1707400" cy="105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 descr="https://c1.staticflickr.com/4/3706/10862769395_4cea36ce76_b.jpg">
            <a:hlinkClick r:id="rId27"/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608650" y="1826850"/>
            <a:ext cx="851866" cy="6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471900" y="42606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Research the problem</a:t>
            </a:r>
            <a:endParaRPr dirty="0"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</a:t>
            </a:r>
            <a:r>
              <a:rPr lang="en" b="1" dirty="0">
                <a:solidFill>
                  <a:schemeClr val="accent4">
                    <a:lumMod val="10000"/>
                  </a:schemeClr>
                </a:solidFill>
              </a:rPr>
              <a:t>any means </a:t>
            </a:r>
            <a:r>
              <a:rPr lang="en" dirty="0"/>
              <a:t>you </a:t>
            </a:r>
            <a:r>
              <a:rPr lang="en" dirty="0" smtClean="0"/>
              <a:t>have available </a:t>
            </a:r>
            <a:r>
              <a:rPr lang="en" dirty="0"/>
              <a:t>to research and investigate the problem:</a:t>
            </a:r>
            <a:endParaRPr dirty="0"/>
          </a:p>
          <a:p>
            <a:pPr marL="285750" indent="-285750">
              <a:spcBef>
                <a:spcPts val="1600"/>
              </a:spcBef>
            </a:pPr>
            <a:r>
              <a:rPr lang="en" dirty="0"/>
              <a:t>What building materials are </a:t>
            </a:r>
            <a:r>
              <a:rPr lang="en" dirty="0" smtClean="0"/>
              <a:t>available?</a:t>
            </a:r>
          </a:p>
          <a:p>
            <a:pPr marL="285750" indent="-285750">
              <a:spcBef>
                <a:spcPts val="1600"/>
              </a:spcBef>
            </a:pPr>
            <a:r>
              <a:rPr lang="en" dirty="0" smtClean="0"/>
              <a:t>Draw from your </a:t>
            </a:r>
            <a:r>
              <a:rPr lang="en" dirty="0"/>
              <a:t>personal experience. </a:t>
            </a:r>
            <a:r>
              <a:rPr lang="en" dirty="0" smtClean="0"/>
              <a:t>What </a:t>
            </a:r>
            <a:r>
              <a:rPr lang="en" dirty="0"/>
              <a:t>different </a:t>
            </a:r>
            <a:r>
              <a:rPr lang="en" dirty="0" smtClean="0"/>
              <a:t>methods </a:t>
            </a:r>
            <a:r>
              <a:rPr lang="en" dirty="0"/>
              <a:t>do </a:t>
            </a:r>
            <a:r>
              <a:rPr lang="en" dirty="0" smtClean="0"/>
              <a:t>companies or organizations use to </a:t>
            </a:r>
            <a:r>
              <a:rPr lang="en" dirty="0"/>
              <a:t>deliver </a:t>
            </a:r>
            <a:r>
              <a:rPr lang="en" dirty="0" smtClean="0"/>
              <a:t>packages?</a:t>
            </a:r>
            <a:endParaRPr dirty="0"/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" dirty="0"/>
              <a:t>R</a:t>
            </a:r>
            <a:r>
              <a:rPr lang="en" dirty="0" smtClean="0"/>
              <a:t>esearch </a:t>
            </a:r>
            <a:r>
              <a:rPr lang="en" dirty="0"/>
              <a:t>different inventions that could fill the bill.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226075" y="100850"/>
            <a:ext cx="2808000" cy="19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Imagine: </a:t>
            </a:r>
            <a:r>
              <a:rPr lang="en" dirty="0"/>
              <a:t>Develop possible solutions</a:t>
            </a:r>
            <a:endParaRPr dirty="0"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226075" y="2636575"/>
            <a:ext cx="2808000" cy="19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Get together with your group and </a:t>
            </a:r>
            <a:r>
              <a:rPr lang="en" sz="1400" dirty="0" smtClean="0"/>
              <a:t>compile </a:t>
            </a:r>
            <a:r>
              <a:rPr lang="en" sz="1400" dirty="0"/>
              <a:t>individual </a:t>
            </a:r>
            <a:r>
              <a:rPr lang="en" sz="1400" dirty="0" smtClean="0"/>
              <a:t>sketchesand ideas </a:t>
            </a:r>
            <a:r>
              <a:rPr lang="en" sz="1400" dirty="0"/>
              <a:t>on how to solve the </a:t>
            </a:r>
            <a:r>
              <a:rPr lang="en" sz="1400" dirty="0" smtClean="0"/>
              <a:t>problem!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 </a:t>
            </a:r>
            <a:endParaRPr sz="1400" dirty="0"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 b="4870"/>
          <a:stretch/>
        </p:blipFill>
        <p:spPr>
          <a:xfrm>
            <a:off x="4263425" y="500113"/>
            <a:ext cx="4355224" cy="41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2808000" cy="12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Plan: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a promising solution</a:t>
            </a:r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226075" y="1808150"/>
            <a:ext cx="2808000" cy="28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Your </a:t>
            </a:r>
            <a:r>
              <a:rPr lang="en" dirty="0"/>
              <a:t>team must now complete a proposed </a:t>
            </a:r>
            <a:r>
              <a:rPr lang="en" dirty="0" smtClean="0"/>
              <a:t>design. It </a:t>
            </a:r>
            <a:r>
              <a:rPr lang="en" dirty="0"/>
              <a:t>should include all needed materials and a visual of some sort. You may want to include measurements.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 smtClean="0"/>
              <a:t>Your </a:t>
            </a:r>
            <a:r>
              <a:rPr lang="en" dirty="0"/>
              <a:t>design will be </a:t>
            </a:r>
            <a:r>
              <a:rPr lang="en" dirty="0" smtClean="0"/>
              <a:t>ssessed </a:t>
            </a:r>
            <a:r>
              <a:rPr lang="en" dirty="0"/>
              <a:t>at the materials booth. If it is approved, you may go on to select your materials.</a:t>
            </a:r>
            <a:endParaRPr dirty="0"/>
          </a:p>
        </p:txBody>
      </p:sp>
      <p:pic>
        <p:nvPicPr>
          <p:cNvPr id="156" name="Google Shape;156;p21" descr="https://upload.wikimedia.org/wikipedia/commons/thumb/c/ca/Leonardo_da_vinci%2C_Drawing_of_a_flying_machine.jpg/640px-Leonardo_da_vinci%2C_Drawing_of_a_flying_machine.j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3900" y="352688"/>
            <a:ext cx="5278675" cy="44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2808000" cy="12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Create: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a Prototype</a:t>
            </a:r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1"/>
          </p:nvPr>
        </p:nvSpPr>
        <p:spPr>
          <a:xfrm>
            <a:off x="226075" y="2283600"/>
            <a:ext cx="2808000" cy="23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Once you have had your sketch approved and you have acquired your </a:t>
            </a:r>
            <a:r>
              <a:rPr lang="en" dirty="0" smtClean="0"/>
              <a:t>supplies, start building your apparatus.</a:t>
            </a:r>
            <a:r>
              <a:rPr lang="en-US" dirty="0" smtClean="0"/>
              <a:t> </a:t>
            </a:r>
            <a:endParaRPr dirty="0"/>
          </a:p>
        </p:txBody>
      </p:sp>
      <p:pic>
        <p:nvPicPr>
          <p:cNvPr id="163" name="Google Shape;163;p22" descr="File_001.jpe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5396" r="5396"/>
          <a:stretch/>
        </p:blipFill>
        <p:spPr>
          <a:xfrm>
            <a:off x="3686375" y="405875"/>
            <a:ext cx="4986998" cy="41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2808000" cy="12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Test: Evaluate </a:t>
            </a:r>
            <a:r>
              <a:rPr lang="en" sz="3000" dirty="0"/>
              <a:t>the </a:t>
            </a:r>
            <a:r>
              <a:rPr lang="en" sz="3000" dirty="0" smtClean="0"/>
              <a:t>prototype</a:t>
            </a:r>
            <a:endParaRPr dirty="0"/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1"/>
          </p:nvPr>
        </p:nvSpPr>
        <p:spPr>
          <a:xfrm>
            <a:off x="226075" y="1808150"/>
            <a:ext cx="2808000" cy="28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Once you have confidence in your </a:t>
            </a:r>
            <a:r>
              <a:rPr lang="en" dirty="0" smtClean="0"/>
              <a:t>invention, </a:t>
            </a:r>
            <a:r>
              <a:rPr lang="en" dirty="0"/>
              <a:t>you need to bring it to the test </a:t>
            </a:r>
            <a:r>
              <a:rPr lang="en" dirty="0" smtClean="0"/>
              <a:t>stations.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You will be given </a:t>
            </a:r>
            <a:r>
              <a:rPr lang="en" dirty="0" smtClean="0"/>
              <a:t>two </a:t>
            </a:r>
            <a:r>
              <a:rPr lang="en" dirty="0"/>
              <a:t>minutes to deliver your care packages consecutively (back-to-back).  This shows </a:t>
            </a:r>
            <a:r>
              <a:rPr lang="en" dirty="0" smtClean="0"/>
              <a:t>that your design will consistently </a:t>
            </a:r>
            <a:r>
              <a:rPr lang="en" dirty="0"/>
              <a:t>deliver the supplies.</a:t>
            </a:r>
            <a:endParaRPr dirty="0"/>
          </a:p>
        </p:txBody>
      </p:sp>
      <p:pic>
        <p:nvPicPr>
          <p:cNvPr id="170" name="Google Shape;170;p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6406" t="14177" r="49016" b="6039"/>
          <a:stretch/>
        </p:blipFill>
        <p:spPr>
          <a:xfrm>
            <a:off x="4387800" y="215988"/>
            <a:ext cx="3752975" cy="47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466</Words>
  <Application>Microsoft Office PowerPoint</Application>
  <PresentationFormat>On-screen Show (16:9)</PresentationFormat>
  <Paragraphs>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Roboto</vt:lpstr>
      <vt:lpstr>Arial</vt:lpstr>
      <vt:lpstr>Material</vt:lpstr>
      <vt:lpstr>The Engineering Design Process on Toxic Island</vt:lpstr>
      <vt:lpstr>Ask: Identify the Need and Constraints</vt:lpstr>
      <vt:lpstr>Outbreak Island</vt:lpstr>
      <vt:lpstr>Materials:  Your constraints</vt:lpstr>
      <vt:lpstr>Research the problem</vt:lpstr>
      <vt:lpstr>Imagine: Develop possible solutions</vt:lpstr>
      <vt:lpstr>Plan: Select a promising solution</vt:lpstr>
      <vt:lpstr>Create: Build a Prototype</vt:lpstr>
      <vt:lpstr>Test: Evaluate the prototype</vt:lpstr>
      <vt:lpstr>Improve: Redesign as Needed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Engineering Design Process</dc:title>
  <dc:creator>Brad Parsons</dc:creator>
  <cp:lastModifiedBy>Zain Iqbal</cp:lastModifiedBy>
  <cp:revision>3</cp:revision>
  <dcterms:modified xsi:type="dcterms:W3CDTF">2019-10-14T21:03:48Z</dcterms:modified>
</cp:coreProperties>
</file>