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8" r:id="rId3"/>
    <p:sldId id="259" r:id="rId4"/>
    <p:sldId id="260" r:id="rId5"/>
    <p:sldId id="261" r:id="rId6"/>
    <p:sldId id="262" r:id="rId7"/>
    <p:sldId id="267" r:id="rId8"/>
    <p:sldId id="268" r:id="rId9"/>
    <p:sldId id="264" r:id="rId10"/>
    <p:sldId id="265" r:id="rId11"/>
  </p:sldIdLst>
  <p:sldSz cx="9144000" cy="5143500" type="screen16x9"/>
  <p:notesSz cx="6858000" cy="9144000"/>
  <p:embeddedFontLst>
    <p:embeddedFont>
      <p:font typeface="Open Sans" panose="020B0806030504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81B"/>
    <a:srgbClr val="8D64AA"/>
    <a:srgbClr val="9DCB3B"/>
    <a:srgbClr val="60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39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47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54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3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07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75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286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3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35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pixabay.com/en/bag-sack-brown-closed-full-rope-30684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pixabay.com/en/bag-sack-brown-closed-full-rope-306845/"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maxpixel.freegreatpicture.com/static/photo/1x/Bog-Clean-Bum-Basic-Bottom-Butt-Bathroom-Bowel-1239215.jpg" TargetMode="External"/><Relationship Id="rId13" Type="http://schemas.openxmlformats.org/officeDocument/2006/relationships/image" Target="../media/image12.jpg"/><Relationship Id="rId18" Type="http://schemas.openxmlformats.org/officeDocument/2006/relationships/hyperlink" Target="https://cdn.pixabay.com/photo/2016/08/02/10/17/glue-gun-1562969_960_720.png" TargetMode="External"/><Relationship Id="rId26" Type="http://schemas.openxmlformats.org/officeDocument/2006/relationships/hyperlink" Target="https://cdn.pixabay.com/photo/2013/07/12/17/46/box-152428_960_720.png" TargetMode="External"/><Relationship Id="rId3" Type="http://schemas.openxmlformats.org/officeDocument/2006/relationships/image" Target="../media/image5.png"/><Relationship Id="rId21" Type="http://schemas.openxmlformats.org/officeDocument/2006/relationships/image" Target="../media/image16.jpg"/><Relationship Id="rId7" Type="http://schemas.openxmlformats.org/officeDocument/2006/relationships/image" Target="../media/image9.jpg"/><Relationship Id="rId12" Type="http://schemas.openxmlformats.org/officeDocument/2006/relationships/hyperlink" Target="https://cdn.pixabay.com/photo/2017/06/30/17/15/balloons-2458855_960_720.jpg" TargetMode="External"/><Relationship Id="rId17" Type="http://schemas.openxmlformats.org/officeDocument/2006/relationships/image" Target="../media/image14.jpg"/><Relationship Id="rId25" Type="http://schemas.openxmlformats.org/officeDocument/2006/relationships/image" Target="../media/image18.jpg"/><Relationship Id="rId2" Type="http://schemas.openxmlformats.org/officeDocument/2006/relationships/notesSlide" Target="../notesSlides/notesSlide4.xml"/><Relationship Id="rId16" Type="http://schemas.openxmlformats.org/officeDocument/2006/relationships/hyperlink" Target="https://upload.wikimedia.org/wikipedia/commons/9/92/Elmer%27s_Glue-All_historic_packaging.JPG" TargetMode="External"/><Relationship Id="rId20" Type="http://schemas.openxmlformats.org/officeDocument/2006/relationships/hyperlink" Target="https://c1.staticflickr.com/4/3706/10862769395_4cea36ce76_b.jpg" TargetMode="External"/><Relationship Id="rId1" Type="http://schemas.openxmlformats.org/officeDocument/2006/relationships/slideLayout" Target="../slideLayouts/slideLayout3.xml"/><Relationship Id="rId6" Type="http://schemas.openxmlformats.org/officeDocument/2006/relationships/hyperlink" Target="https://upload.wikimedia.org/wikipedia/commons/thumb/1/1f/Bamboo_Skewers.jpg/1024px-Bamboo_Skewers.jpg" TargetMode="External"/><Relationship Id="rId11" Type="http://schemas.openxmlformats.org/officeDocument/2006/relationships/image" Target="../media/image11.jpg"/><Relationship Id="rId24" Type="http://schemas.openxmlformats.org/officeDocument/2006/relationships/hyperlink" Target="http://www.publicdomainpictures.net/pictures/90000/nahled/bunch-of-rubber-bands.jpg" TargetMode="External"/><Relationship Id="rId5" Type="http://schemas.openxmlformats.org/officeDocument/2006/relationships/image" Target="../media/image8.jpg"/><Relationship Id="rId15" Type="http://schemas.openxmlformats.org/officeDocument/2006/relationships/image" Target="../media/image13.jpg"/><Relationship Id="rId23" Type="http://schemas.openxmlformats.org/officeDocument/2006/relationships/image" Target="../media/image17.jpg"/><Relationship Id="rId10" Type="http://schemas.openxmlformats.org/officeDocument/2006/relationships/hyperlink" Target="https://cdn.pixabay.com/photo/2016/03/03/16/34/clothespin-1234530_960_720.jpg" TargetMode="External"/><Relationship Id="rId19" Type="http://schemas.openxmlformats.org/officeDocument/2006/relationships/image" Target="../media/image15.png"/><Relationship Id="rId4" Type="http://schemas.openxmlformats.org/officeDocument/2006/relationships/hyperlink" Target="https://upload.wikimedia.org/wikipedia/commons/c/c2/Paper_cup_DS.jpg" TargetMode="External"/><Relationship Id="rId9" Type="http://schemas.openxmlformats.org/officeDocument/2006/relationships/image" Target="../media/image10.jpg"/><Relationship Id="rId14" Type="http://schemas.openxmlformats.org/officeDocument/2006/relationships/hyperlink" Target="https://commons.wikimedia.org/wiki/File:Kores_Neon_glue_stick.jpg" TargetMode="External"/><Relationship Id="rId22" Type="http://schemas.openxmlformats.org/officeDocument/2006/relationships/hyperlink" Target="https://upload.wikimedia.org/wikipedia/commons/thumb/8/89/Duct-tape.jpg/874px-Duct-tape.jpg" TargetMode="External"/><Relationship Id="rId27"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hyperlink" Target="https://upload.wikimedia.org/wikipedia/commons/thumb/c/ca/Leonardo_da_vinci%2C_Drawing_of_a_flying_machine.jpg/640px-Leonardo_da_vinci%2C_Drawing_of_a_flying_machin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hyperlink" Target="https://upload.wikimedia.org/wikipedia/commons/thumb/c/ca/Leonardo_da_vinci%2C_Drawing_of_a_flying_machine.jpg/640px-Leonardo_da_vinci%2C_Drawing_of_a_flying_machine.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hyperlink" Target="https://www.flickr.com/photos/51764518@N02/3186266738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smtClean="0">
                <a:solidFill>
                  <a:srgbClr val="FFFFFF"/>
                </a:solidFill>
                <a:latin typeface="Open Sans"/>
                <a:ea typeface="Open Sans"/>
                <a:cs typeface="Open Sans"/>
                <a:sym typeface="Open Sans"/>
              </a:rPr>
              <a:t>The Engineering Design Process on Toxic Island</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4855523" cy="4368264"/>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Improve: Redesign as Needed</a:t>
            </a:r>
            <a:endParaRPr sz="2400" b="1" dirty="0">
              <a:solidFill>
                <a:srgbClr val="6091BA"/>
              </a:solidFill>
              <a:latin typeface="Open Sans"/>
              <a:ea typeface="Open Sans"/>
              <a:cs typeface="Open Sans"/>
              <a:sym typeface="Open Sans"/>
            </a:endParaRPr>
          </a:p>
          <a:p>
            <a:pPr lvl="0">
              <a:lnSpc>
                <a:spcPct val="115000"/>
              </a:lnSpc>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If </a:t>
            </a:r>
            <a:r>
              <a:rPr lang="en-US" sz="1400" dirty="0">
                <a:solidFill>
                  <a:srgbClr val="000000"/>
                </a:solidFill>
                <a:latin typeface="Open Sans"/>
                <a:ea typeface="Open Sans"/>
                <a:cs typeface="Open Sans"/>
                <a:sym typeface="Open Sans"/>
              </a:rPr>
              <a:t>you completed the mission, that’s great! How could you do it more accurately? How many times in a row can you successfully deliver the package? Are there ways you could improve the design to make it more accurate?</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If </a:t>
            </a:r>
            <a:r>
              <a:rPr lang="en-US" sz="1400" dirty="0">
                <a:solidFill>
                  <a:srgbClr val="000000"/>
                </a:solidFill>
                <a:latin typeface="Open Sans"/>
                <a:ea typeface="Open Sans"/>
                <a:cs typeface="Open Sans"/>
                <a:sym typeface="Open Sans"/>
              </a:rPr>
              <a:t>you didn’t complete the mission, that is okay too. Redesign and try again!</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0" name="Google Shape;177;p24" descr="SupplyChain Redesign.jpg"/>
          <p:cNvPicPr preferRelativeResize="0"/>
          <p:nvPr/>
        </p:nvPicPr>
        <p:blipFill>
          <a:blip r:embed="rId4">
            <a:alphaModFix/>
          </a:blip>
          <a:stretch>
            <a:fillRect/>
          </a:stretch>
        </p:blipFill>
        <p:spPr>
          <a:xfrm>
            <a:off x="5504909" y="1069192"/>
            <a:ext cx="3486689" cy="2614288"/>
          </a:xfrm>
          <a:prstGeom prst="rect">
            <a:avLst/>
          </a:prstGeom>
          <a:noFill/>
          <a:ln>
            <a:noFill/>
          </a:ln>
        </p:spPr>
      </p:pic>
    </p:spTree>
    <p:extLst>
      <p:ext uri="{BB962C8B-B14F-4D97-AF65-F5344CB8AC3E}">
        <p14:creationId xmlns:p14="http://schemas.microsoft.com/office/powerpoint/2010/main" val="35159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0"/>
            <a:ext cx="8520600" cy="425473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Ask: Identify the Need and Constraints</a:t>
            </a:r>
            <a:endParaRPr sz="2400" b="1" dirty="0">
              <a:solidFill>
                <a:srgbClr val="6091BA"/>
              </a:solidFill>
              <a:latin typeface="Open Sans"/>
              <a:ea typeface="Open Sans"/>
              <a:cs typeface="Open Sans"/>
              <a:sym typeface="Open Sans"/>
            </a:endParaRPr>
          </a:p>
          <a:p>
            <a:pPr lvl="0">
              <a:lnSpc>
                <a:spcPct val="115000"/>
              </a:lnSpc>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Your problem…</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An </a:t>
            </a:r>
            <a:r>
              <a:rPr lang="en-US" sz="1400" dirty="0">
                <a:solidFill>
                  <a:srgbClr val="000000"/>
                </a:solidFill>
                <a:latin typeface="Open Sans"/>
                <a:ea typeface="Open Sans"/>
                <a:cs typeface="Open Sans"/>
                <a:sym typeface="Open Sans"/>
              </a:rPr>
              <a:t>island nation </a:t>
            </a:r>
            <a:r>
              <a:rPr lang="en-US" sz="1400" dirty="0" smtClean="0">
                <a:solidFill>
                  <a:srgbClr val="000000"/>
                </a:solidFill>
                <a:latin typeface="Open Sans"/>
                <a:ea typeface="Open Sans"/>
                <a:cs typeface="Open Sans"/>
                <a:sym typeface="Open Sans"/>
              </a:rPr>
              <a:t>has </a:t>
            </a:r>
            <a:r>
              <a:rPr lang="en-US" sz="1400" dirty="0">
                <a:solidFill>
                  <a:srgbClr val="000000"/>
                </a:solidFill>
                <a:latin typeface="Open Sans"/>
                <a:ea typeface="Open Sans"/>
                <a:cs typeface="Open Sans"/>
                <a:sym typeface="Open Sans"/>
              </a:rPr>
              <a:t>been quarantined by the World Health Organization due to an outbreak of a nasty virus. You are tasked with delivering medical goods, food, (and chocolate) to Outbreak Island’s sick inhabitants. However, there are some constraints: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smtClean="0">
                <a:solidFill>
                  <a:srgbClr val="9DCB3B"/>
                </a:solidFill>
                <a:latin typeface="Open Sans"/>
                <a:ea typeface="Open Sans"/>
                <a:cs typeface="Open Sans"/>
                <a:sym typeface="Open Sans"/>
              </a:rPr>
              <a:t>1.  You </a:t>
            </a:r>
            <a:r>
              <a:rPr lang="en-US" sz="1400" dirty="0">
                <a:solidFill>
                  <a:srgbClr val="9DCB3B"/>
                </a:solidFill>
                <a:latin typeface="Open Sans"/>
                <a:ea typeface="Open Sans"/>
                <a:cs typeface="Open Sans"/>
                <a:sym typeface="Open Sans"/>
              </a:rPr>
              <a:t>can’t touch the water or the island. It will contaminate any device immediately.</a:t>
            </a:r>
            <a:br>
              <a:rPr lang="en-US" sz="1400" dirty="0">
                <a:solidFill>
                  <a:srgbClr val="9DCB3B"/>
                </a:solidFill>
                <a:latin typeface="Open Sans"/>
                <a:ea typeface="Open Sans"/>
                <a:cs typeface="Open Sans"/>
                <a:sym typeface="Open Sans"/>
              </a:rPr>
            </a:br>
            <a:r>
              <a:rPr lang="en-US" sz="1400" dirty="0" smtClean="0">
                <a:solidFill>
                  <a:srgbClr val="8D64AA"/>
                </a:solidFill>
                <a:latin typeface="Open Sans"/>
                <a:ea typeface="Open Sans"/>
                <a:cs typeface="Open Sans"/>
                <a:sym typeface="Open Sans"/>
              </a:rPr>
              <a:t>2.  The </a:t>
            </a:r>
            <a:r>
              <a:rPr lang="en-US" sz="1400" dirty="0">
                <a:solidFill>
                  <a:srgbClr val="8D64AA"/>
                </a:solidFill>
                <a:latin typeface="Open Sans"/>
                <a:ea typeface="Open Sans"/>
                <a:cs typeface="Open Sans"/>
                <a:sym typeface="Open Sans"/>
              </a:rPr>
              <a:t>medicine is very rare and expensive, so accuracy is imperative!</a:t>
            </a:r>
            <a:br>
              <a:rPr lang="en-US" sz="1400" dirty="0">
                <a:solidFill>
                  <a:srgbClr val="8D64AA"/>
                </a:solidFill>
                <a:latin typeface="Open Sans"/>
                <a:ea typeface="Open Sans"/>
                <a:cs typeface="Open Sans"/>
                <a:sym typeface="Open Sans"/>
              </a:rPr>
            </a:br>
            <a:r>
              <a:rPr lang="en-US" sz="1400" dirty="0" smtClean="0">
                <a:solidFill>
                  <a:srgbClr val="F8A81B"/>
                </a:solidFill>
                <a:latin typeface="Open Sans"/>
                <a:ea typeface="Open Sans"/>
                <a:cs typeface="Open Sans"/>
                <a:sym typeface="Open Sans"/>
              </a:rPr>
              <a:t>3.  The </a:t>
            </a:r>
            <a:r>
              <a:rPr lang="en-US" sz="1400" dirty="0">
                <a:solidFill>
                  <a:srgbClr val="F8A81B"/>
                </a:solidFill>
                <a:latin typeface="Open Sans"/>
                <a:ea typeface="Open Sans"/>
                <a:cs typeface="Open Sans"/>
                <a:sym typeface="Open Sans"/>
              </a:rPr>
              <a:t>people of the island need their supplies delivered quickly.</a:t>
            </a:r>
            <a:br>
              <a:rPr lang="en-US" sz="1400" dirty="0">
                <a:solidFill>
                  <a:srgbClr val="F8A81B"/>
                </a:solidFill>
                <a:latin typeface="Open Sans"/>
                <a:ea typeface="Open Sans"/>
                <a:cs typeface="Open Sans"/>
                <a:sym typeface="Open Sans"/>
              </a:rPr>
            </a:br>
            <a:endParaRPr sz="1400" dirty="0">
              <a:solidFill>
                <a:srgbClr val="F8A81B"/>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5" name="Google Shape;100;p16">
            <a:hlinkClick r:id="rId4"/>
          </p:cNvPr>
          <p:cNvPicPr preferRelativeResize="0"/>
          <p:nvPr/>
        </p:nvPicPr>
        <p:blipFill>
          <a:blip r:embed="rId5">
            <a:alphaModFix/>
          </a:blip>
          <a:stretch>
            <a:fillRect/>
          </a:stretch>
        </p:blipFill>
        <p:spPr>
          <a:xfrm>
            <a:off x="311700" y="3804250"/>
            <a:ext cx="477947" cy="459404"/>
          </a:xfrm>
          <a:prstGeom prst="rect">
            <a:avLst/>
          </a:prstGeom>
          <a:noFill/>
          <a:ln>
            <a:noFill/>
          </a:ln>
        </p:spPr>
      </p:pic>
      <p:sp>
        <p:nvSpPr>
          <p:cNvPr id="16" name="Google Shape;101;p16">
            <a:hlinkClick r:id="rId4"/>
          </p:cNvPr>
          <p:cNvSpPr/>
          <p:nvPr/>
        </p:nvSpPr>
        <p:spPr>
          <a:xfrm>
            <a:off x="947238" y="3916052"/>
            <a:ext cx="6316204" cy="235800"/>
          </a:xfrm>
          <a:prstGeom prst="rightArrow">
            <a:avLst>
              <a:gd name="adj1" fmla="val 50000"/>
              <a:gd name="adj2" fmla="val 50000"/>
            </a:avLst>
          </a:prstGeom>
          <a:solidFill>
            <a:schemeClr val="tx1">
              <a:lumMod val="75000"/>
              <a:lumOff val="2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99;p16" descr="Free photo Werewolf Monster Halloween Mythological - Max Pixel"/>
          <p:cNvPicPr preferRelativeResize="0"/>
          <p:nvPr/>
        </p:nvPicPr>
        <p:blipFill>
          <a:blip r:embed="rId6">
            <a:alphaModFix/>
          </a:blip>
          <a:stretch>
            <a:fillRect/>
          </a:stretch>
        </p:blipFill>
        <p:spPr>
          <a:xfrm>
            <a:off x="7421033" y="2967487"/>
            <a:ext cx="859868" cy="1451441"/>
          </a:xfrm>
          <a:prstGeom prst="rect">
            <a:avLst/>
          </a:prstGeom>
          <a:noFill/>
          <a:ln>
            <a:noFill/>
          </a:ln>
        </p:spPr>
      </p:pic>
    </p:spTree>
    <p:extLst>
      <p:ext uri="{BB962C8B-B14F-4D97-AF65-F5344CB8AC3E}">
        <p14:creationId xmlns:p14="http://schemas.microsoft.com/office/powerpoint/2010/main" val="394203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Outbreak Island</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9" name="Google Shape;69;p1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#6091ba</a:t>
            </a:r>
            <a:endParaRPr sz="1100" b="1">
              <a:solidFill>
                <a:srgbClr val="FFFFFF"/>
              </a:solidFill>
              <a:latin typeface="Open Sans"/>
              <a:ea typeface="Open Sans"/>
              <a:cs typeface="Open Sans"/>
              <a:sym typeface="Open Sans"/>
            </a:endParaRPr>
          </a:p>
        </p:txBody>
      </p:sp>
      <p:sp>
        <p:nvSpPr>
          <p:cNvPr id="71" name="Google Shape;71;p14"/>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#9fcc3b</a:t>
            </a:r>
            <a:endParaRPr sz="1100" b="1">
              <a:solidFill>
                <a:srgbClr val="FFFFFF"/>
              </a:solidFill>
              <a:latin typeface="Open Sans"/>
              <a:ea typeface="Open Sans"/>
              <a:cs typeface="Open Sans"/>
              <a:sym typeface="Open Sans"/>
            </a:endParaRPr>
          </a:p>
        </p:txBody>
      </p:sp>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a:t>
            </a:r>
            <a:r>
              <a:rPr lang="en" sz="1100" b="1" dirty="0" smtClean="0">
                <a:solidFill>
                  <a:srgbClr val="FFFFFF"/>
                </a:solidFill>
                <a:latin typeface="Open Sans"/>
                <a:ea typeface="Open Sans"/>
                <a:cs typeface="Open Sans"/>
                <a:sym typeface="Open Sans"/>
              </a:rPr>
              <a:t>8d64a</a:t>
            </a:r>
            <a:endParaRPr sz="1100" b="1" dirty="0">
              <a:solidFill>
                <a:srgbClr val="FFFFFF"/>
              </a:solidFill>
              <a:latin typeface="Open Sans"/>
              <a:ea typeface="Open Sans"/>
              <a:cs typeface="Open Sans"/>
              <a:sym typeface="Open Sans"/>
            </a:endParaRPr>
          </a:p>
        </p:txBody>
      </p:sp>
      <p:sp>
        <p:nvSpPr>
          <p:cNvPr id="75" name="Google Shape;75;p14"/>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#f8a81b</a:t>
            </a:r>
            <a:endParaRPr sz="1100" b="1">
              <a:solidFill>
                <a:srgbClr val="FFFFFF"/>
              </a:solidFill>
              <a:latin typeface="Open Sans"/>
              <a:ea typeface="Open Sans"/>
              <a:cs typeface="Open Sans"/>
              <a:sym typeface="Open Sans"/>
            </a:endParaRPr>
          </a:p>
        </p:txBody>
      </p:sp>
      <p:cxnSp>
        <p:nvCxnSpPr>
          <p:cNvPr id="19" name="Google Shape;108;p17"/>
          <p:cNvCxnSpPr/>
          <p:nvPr/>
        </p:nvCxnSpPr>
        <p:spPr>
          <a:xfrm rot="10800000" flipH="1">
            <a:off x="2645519" y="876475"/>
            <a:ext cx="3817500" cy="23100"/>
          </a:xfrm>
          <a:prstGeom prst="straightConnector1">
            <a:avLst/>
          </a:prstGeom>
          <a:noFill/>
          <a:ln w="9525" cap="flat" cmpd="sng">
            <a:solidFill>
              <a:srgbClr val="000000"/>
            </a:solidFill>
            <a:prstDash val="solid"/>
            <a:round/>
            <a:headEnd type="triangle" w="med" len="med"/>
            <a:tailEnd type="triangle" w="med" len="med"/>
          </a:ln>
        </p:spPr>
      </p:cxnSp>
      <p:sp>
        <p:nvSpPr>
          <p:cNvPr id="20" name="Google Shape;109;p17"/>
          <p:cNvSpPr/>
          <p:nvPr/>
        </p:nvSpPr>
        <p:spPr>
          <a:xfrm>
            <a:off x="2666819" y="1204800"/>
            <a:ext cx="3802800" cy="3287700"/>
          </a:xfrm>
          <a:prstGeom prst="rect">
            <a:avLst/>
          </a:prstGeom>
          <a:solidFill>
            <a:srgbClr val="1155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0;p17"/>
          <p:cNvSpPr txBox="1"/>
          <p:nvPr/>
        </p:nvSpPr>
        <p:spPr>
          <a:xfrm>
            <a:off x="3883232" y="887863"/>
            <a:ext cx="1369971" cy="315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3.7 m (12 ft)</a:t>
            </a:r>
            <a:endParaRPr dirty="0"/>
          </a:p>
        </p:txBody>
      </p:sp>
      <p:cxnSp>
        <p:nvCxnSpPr>
          <p:cNvPr id="22" name="Google Shape;111;p17"/>
          <p:cNvCxnSpPr/>
          <p:nvPr/>
        </p:nvCxnSpPr>
        <p:spPr>
          <a:xfrm>
            <a:off x="7127614" y="1246500"/>
            <a:ext cx="32100" cy="3246000"/>
          </a:xfrm>
          <a:prstGeom prst="straightConnector1">
            <a:avLst/>
          </a:prstGeom>
          <a:noFill/>
          <a:ln w="9525" cap="flat" cmpd="sng">
            <a:solidFill>
              <a:srgbClr val="000000"/>
            </a:solidFill>
            <a:prstDash val="solid"/>
            <a:round/>
            <a:headEnd type="triangle" w="med" len="med"/>
            <a:tailEnd type="triangle" w="med" len="med"/>
          </a:ln>
        </p:spPr>
      </p:cxnSp>
      <p:sp>
        <p:nvSpPr>
          <p:cNvPr id="23" name="Google Shape;112;p17"/>
          <p:cNvSpPr txBox="1"/>
          <p:nvPr/>
        </p:nvSpPr>
        <p:spPr>
          <a:xfrm>
            <a:off x="6489703" y="2462991"/>
            <a:ext cx="856565" cy="6095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3.7 m</a:t>
            </a:r>
          </a:p>
          <a:p>
            <a:pPr marL="0" lvl="0" indent="0" algn="l" rtl="0">
              <a:spcBef>
                <a:spcPts val="0"/>
              </a:spcBef>
              <a:spcAft>
                <a:spcPts val="0"/>
              </a:spcAft>
              <a:buNone/>
            </a:pPr>
            <a:r>
              <a:rPr lang="en" dirty="0" smtClean="0"/>
              <a:t>(12 ft)</a:t>
            </a:r>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
        <p:nvSpPr>
          <p:cNvPr id="24" name="Google Shape;113;p17"/>
          <p:cNvSpPr/>
          <p:nvPr/>
        </p:nvSpPr>
        <p:spPr>
          <a:xfrm>
            <a:off x="4306219" y="2566775"/>
            <a:ext cx="410100" cy="402000"/>
          </a:xfrm>
          <a:prstGeom prst="plus">
            <a:avLst>
              <a:gd name="adj" fmla="val 25000"/>
            </a:avLst>
          </a:prstGeom>
          <a:solidFill>
            <a:srgbClr val="F1C23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114;p17" descr="Free photo Werewolf Monster Halloween Mythological - Max Pixel"/>
          <p:cNvPicPr preferRelativeResize="0"/>
          <p:nvPr/>
        </p:nvPicPr>
        <p:blipFill>
          <a:blip r:embed="rId4">
            <a:alphaModFix/>
          </a:blip>
          <a:stretch>
            <a:fillRect/>
          </a:stretch>
        </p:blipFill>
        <p:spPr>
          <a:xfrm>
            <a:off x="4400531" y="2351512"/>
            <a:ext cx="335375" cy="543875"/>
          </a:xfrm>
          <a:prstGeom prst="rect">
            <a:avLst/>
          </a:prstGeom>
          <a:noFill/>
          <a:ln>
            <a:noFill/>
          </a:ln>
        </p:spPr>
      </p:pic>
      <p:pic>
        <p:nvPicPr>
          <p:cNvPr id="26" name="Google Shape;115;p17">
            <a:hlinkClick r:id="rId5"/>
          </p:cNvPr>
          <p:cNvPicPr preferRelativeResize="0"/>
          <p:nvPr/>
        </p:nvPicPr>
        <p:blipFill>
          <a:blip r:embed="rId6">
            <a:alphaModFix/>
          </a:blip>
          <a:stretch>
            <a:fillRect/>
          </a:stretch>
        </p:blipFill>
        <p:spPr>
          <a:xfrm>
            <a:off x="1972094" y="2422438"/>
            <a:ext cx="410100" cy="401999"/>
          </a:xfrm>
          <a:prstGeom prst="rect">
            <a:avLst/>
          </a:prstGeom>
          <a:noFill/>
          <a:ln>
            <a:noFill/>
          </a:ln>
        </p:spPr>
      </p:pic>
      <p:sp>
        <p:nvSpPr>
          <p:cNvPr id="27" name="Google Shape;116;p17">
            <a:hlinkClick r:id="rId5"/>
          </p:cNvPr>
          <p:cNvSpPr/>
          <p:nvPr/>
        </p:nvSpPr>
        <p:spPr>
          <a:xfrm>
            <a:off x="2175494" y="1489825"/>
            <a:ext cx="2560500" cy="7902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12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4372443"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Materials: Your Constraints</a:t>
            </a:r>
            <a:endParaRPr sz="2400" b="1" dirty="0">
              <a:solidFill>
                <a:srgbClr val="6091BA"/>
              </a:solidFill>
              <a:latin typeface="Open Sans"/>
              <a:ea typeface="Open Sans"/>
              <a:cs typeface="Open Sans"/>
              <a:sym typeface="Open Sans"/>
            </a:endParaRPr>
          </a:p>
          <a:p>
            <a:pPr lvl="0">
              <a:lnSpc>
                <a:spcPct val="115000"/>
              </a:lnSpc>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Your </a:t>
            </a:r>
            <a:r>
              <a:rPr lang="en-US" sz="1400" dirty="0">
                <a:solidFill>
                  <a:srgbClr val="000000"/>
                </a:solidFill>
                <a:latin typeface="Open Sans"/>
                <a:ea typeface="Open Sans"/>
                <a:cs typeface="Open Sans"/>
                <a:sym typeface="Open Sans"/>
              </a:rPr>
              <a:t>team will be able to select from a limited variety of materials to deliver the package. </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In </a:t>
            </a:r>
            <a:r>
              <a:rPr lang="en-US" sz="1400" dirty="0">
                <a:solidFill>
                  <a:srgbClr val="000000"/>
                </a:solidFill>
                <a:latin typeface="Open Sans"/>
                <a:ea typeface="Open Sans"/>
                <a:cs typeface="Open Sans"/>
                <a:sym typeface="Open Sans"/>
              </a:rPr>
              <a:t>order for you to use a material, its use must be indicated in your design in some way.</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You </a:t>
            </a:r>
            <a:r>
              <a:rPr lang="en-US" sz="1400" dirty="0">
                <a:solidFill>
                  <a:srgbClr val="000000"/>
                </a:solidFill>
                <a:latin typeface="Open Sans"/>
                <a:ea typeface="Open Sans"/>
                <a:cs typeface="Open Sans"/>
                <a:sym typeface="Open Sans"/>
              </a:rPr>
              <a:t>amount of a particular material may be limited...for example: you can’t use a whole roll of duct tape!</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0" name="Google Shape;121;p18" descr="https://upload.wikimedia.org/wikipedia/commons/c/c2/Paper_cup_DS.jpg">
            <a:hlinkClick r:id="rId4"/>
          </p:cNvPr>
          <p:cNvPicPr preferRelativeResize="0"/>
          <p:nvPr/>
        </p:nvPicPr>
        <p:blipFill>
          <a:blip r:embed="rId5">
            <a:alphaModFix/>
          </a:blip>
          <a:stretch>
            <a:fillRect/>
          </a:stretch>
        </p:blipFill>
        <p:spPr>
          <a:xfrm>
            <a:off x="6660373" y="1874781"/>
            <a:ext cx="1334550" cy="889677"/>
          </a:xfrm>
          <a:prstGeom prst="rect">
            <a:avLst/>
          </a:prstGeom>
          <a:noFill/>
          <a:ln>
            <a:noFill/>
          </a:ln>
        </p:spPr>
      </p:pic>
      <p:pic>
        <p:nvPicPr>
          <p:cNvPr id="14" name="Google Shape;128;p18" descr="https://upload.wikimedia.org/wikipedia/commons/thumb/1/1f/Bamboo_Skewers.jpg/1024px-Bamboo_Skewers.jpg">
            <a:hlinkClick r:id="rId6"/>
          </p:cNvPr>
          <p:cNvPicPr preferRelativeResize="0"/>
          <p:nvPr/>
        </p:nvPicPr>
        <p:blipFill>
          <a:blip r:embed="rId7">
            <a:alphaModFix/>
          </a:blip>
          <a:stretch>
            <a:fillRect/>
          </a:stretch>
        </p:blipFill>
        <p:spPr>
          <a:xfrm>
            <a:off x="6409626" y="2706808"/>
            <a:ext cx="1833601" cy="1375200"/>
          </a:xfrm>
          <a:prstGeom prst="rect">
            <a:avLst/>
          </a:prstGeom>
          <a:noFill/>
          <a:ln>
            <a:noFill/>
          </a:ln>
        </p:spPr>
      </p:pic>
      <p:pic>
        <p:nvPicPr>
          <p:cNvPr id="15" name="Google Shape;129;p18" descr="http://maxpixel.freegreatpicture.com/static/photo/1x/Bog-Clean-Bum-Basic-Bottom-Butt-Bathroom-Bowel-1239215.jpg">
            <a:hlinkClick r:id="rId8"/>
          </p:cNvPr>
          <p:cNvPicPr preferRelativeResize="0"/>
          <p:nvPr/>
        </p:nvPicPr>
        <p:blipFill>
          <a:blip r:embed="rId9">
            <a:alphaModFix/>
          </a:blip>
          <a:stretch>
            <a:fillRect/>
          </a:stretch>
        </p:blipFill>
        <p:spPr>
          <a:xfrm>
            <a:off x="4737880" y="913860"/>
            <a:ext cx="1456100" cy="1204124"/>
          </a:xfrm>
          <a:prstGeom prst="rect">
            <a:avLst/>
          </a:prstGeom>
          <a:noFill/>
          <a:ln>
            <a:noFill/>
          </a:ln>
        </p:spPr>
      </p:pic>
      <p:pic>
        <p:nvPicPr>
          <p:cNvPr id="16" name="Google Shape;130;p18" descr="https://cdn.pixabay.com/photo/2016/03/03/16/34/clothespin-1234530_960_720.jpg">
            <a:hlinkClick r:id="rId10"/>
          </p:cNvPr>
          <p:cNvPicPr preferRelativeResize="0"/>
          <p:nvPr/>
        </p:nvPicPr>
        <p:blipFill>
          <a:blip r:embed="rId11">
            <a:alphaModFix/>
          </a:blip>
          <a:stretch>
            <a:fillRect/>
          </a:stretch>
        </p:blipFill>
        <p:spPr>
          <a:xfrm>
            <a:off x="7765330" y="1218598"/>
            <a:ext cx="1271207" cy="953400"/>
          </a:xfrm>
          <a:prstGeom prst="rect">
            <a:avLst/>
          </a:prstGeom>
          <a:noFill/>
          <a:ln>
            <a:noFill/>
          </a:ln>
        </p:spPr>
      </p:pic>
      <p:pic>
        <p:nvPicPr>
          <p:cNvPr id="17" name="Google Shape;131;p18" descr="https://cdn.pixabay.com/photo/2017/06/30/17/15/balloons-2458855_960_720.jpg">
            <a:hlinkClick r:id="rId12"/>
          </p:cNvPr>
          <p:cNvPicPr preferRelativeResize="0"/>
          <p:nvPr/>
        </p:nvPicPr>
        <p:blipFill rotWithShape="1">
          <a:blip r:embed="rId13">
            <a:alphaModFix/>
          </a:blip>
          <a:srcRect r="11461"/>
          <a:stretch/>
        </p:blipFill>
        <p:spPr>
          <a:xfrm>
            <a:off x="7777555" y="3583127"/>
            <a:ext cx="1266198" cy="953400"/>
          </a:xfrm>
          <a:prstGeom prst="rect">
            <a:avLst/>
          </a:prstGeom>
          <a:noFill/>
          <a:ln>
            <a:noFill/>
          </a:ln>
        </p:spPr>
      </p:pic>
      <p:pic>
        <p:nvPicPr>
          <p:cNvPr id="18" name="Google Shape;132;p18">
            <a:hlinkClick r:id="rId14"/>
          </p:cNvPr>
          <p:cNvPicPr preferRelativeResize="0"/>
          <p:nvPr/>
        </p:nvPicPr>
        <p:blipFill>
          <a:blip r:embed="rId15">
            <a:alphaModFix/>
          </a:blip>
          <a:stretch>
            <a:fillRect/>
          </a:stretch>
        </p:blipFill>
        <p:spPr>
          <a:xfrm>
            <a:off x="5232576" y="2199440"/>
            <a:ext cx="1271202" cy="949790"/>
          </a:xfrm>
          <a:prstGeom prst="rect">
            <a:avLst/>
          </a:prstGeom>
          <a:noFill/>
          <a:ln>
            <a:noFill/>
          </a:ln>
        </p:spPr>
      </p:pic>
      <p:pic>
        <p:nvPicPr>
          <p:cNvPr id="19" name="Google Shape;133;p18" descr="https://upload.wikimedia.org/wikipedia/commons/9/92/Elmer%27s_Glue-All_historic_packaging.JPG">
            <a:hlinkClick r:id="rId16"/>
          </p:cNvPr>
          <p:cNvPicPr preferRelativeResize="0"/>
          <p:nvPr/>
        </p:nvPicPr>
        <p:blipFill>
          <a:blip r:embed="rId17">
            <a:alphaModFix/>
          </a:blip>
          <a:stretch>
            <a:fillRect/>
          </a:stretch>
        </p:blipFill>
        <p:spPr>
          <a:xfrm>
            <a:off x="8302121" y="2199440"/>
            <a:ext cx="737778" cy="1328000"/>
          </a:xfrm>
          <a:prstGeom prst="rect">
            <a:avLst/>
          </a:prstGeom>
          <a:noFill/>
          <a:ln>
            <a:noFill/>
          </a:ln>
        </p:spPr>
      </p:pic>
      <p:pic>
        <p:nvPicPr>
          <p:cNvPr id="21" name="Google Shape;135;p18" descr="https://cdn.pixabay.com/photo/2016/08/02/10/17/glue-gun-1562969_960_720.png">
            <a:hlinkClick r:id="rId18"/>
          </p:cNvPr>
          <p:cNvPicPr preferRelativeResize="0"/>
          <p:nvPr/>
        </p:nvPicPr>
        <p:blipFill>
          <a:blip r:embed="rId19">
            <a:alphaModFix/>
          </a:blip>
          <a:stretch>
            <a:fillRect/>
          </a:stretch>
        </p:blipFill>
        <p:spPr>
          <a:xfrm>
            <a:off x="6277096" y="298911"/>
            <a:ext cx="1415468" cy="903319"/>
          </a:xfrm>
          <a:prstGeom prst="rect">
            <a:avLst/>
          </a:prstGeom>
          <a:noFill/>
          <a:ln>
            <a:noFill/>
          </a:ln>
        </p:spPr>
      </p:pic>
      <p:pic>
        <p:nvPicPr>
          <p:cNvPr id="22" name="Google Shape;136;p18" descr="https://c1.staticflickr.com/4/3706/10862769395_4cea36ce76_b.jpg">
            <a:hlinkClick r:id="rId20"/>
          </p:cNvPr>
          <p:cNvPicPr preferRelativeResize="0"/>
          <p:nvPr/>
        </p:nvPicPr>
        <p:blipFill>
          <a:blip r:embed="rId21">
            <a:alphaModFix/>
          </a:blip>
          <a:stretch>
            <a:fillRect/>
          </a:stretch>
        </p:blipFill>
        <p:spPr>
          <a:xfrm>
            <a:off x="6468134" y="1279306"/>
            <a:ext cx="1018138" cy="723064"/>
          </a:xfrm>
          <a:prstGeom prst="rect">
            <a:avLst/>
          </a:prstGeom>
          <a:noFill/>
          <a:ln>
            <a:noFill/>
          </a:ln>
        </p:spPr>
      </p:pic>
      <p:pic>
        <p:nvPicPr>
          <p:cNvPr id="12" name="Google Shape;125;p18" descr="https://upload.wikimedia.org/wikipedia/commons/thumb/8/89/Duct-tape.jpg/874px-Duct-tape.jpg">
            <a:hlinkClick r:id="rId22"/>
          </p:cNvPr>
          <p:cNvPicPr preferRelativeResize="0"/>
          <p:nvPr/>
        </p:nvPicPr>
        <p:blipFill>
          <a:blip r:embed="rId23">
            <a:alphaModFix/>
          </a:blip>
          <a:stretch>
            <a:fillRect/>
          </a:stretch>
        </p:blipFill>
        <p:spPr>
          <a:xfrm>
            <a:off x="5330102" y="206865"/>
            <a:ext cx="962247" cy="844900"/>
          </a:xfrm>
          <a:prstGeom prst="rect">
            <a:avLst/>
          </a:prstGeom>
          <a:noFill/>
          <a:ln>
            <a:noFill/>
          </a:ln>
        </p:spPr>
      </p:pic>
      <p:pic>
        <p:nvPicPr>
          <p:cNvPr id="13" name="Google Shape;127;p18" descr="http://www.publicdomainpictures.net/pictures/90000/nahled/bunch-of-rubber-bands.jpg">
            <a:hlinkClick r:id="rId24"/>
          </p:cNvPr>
          <p:cNvPicPr preferRelativeResize="0"/>
          <p:nvPr/>
        </p:nvPicPr>
        <p:blipFill>
          <a:blip r:embed="rId25">
            <a:alphaModFix/>
          </a:blip>
          <a:stretch>
            <a:fillRect/>
          </a:stretch>
        </p:blipFill>
        <p:spPr>
          <a:xfrm>
            <a:off x="4737880" y="3149230"/>
            <a:ext cx="1992000" cy="1328000"/>
          </a:xfrm>
          <a:prstGeom prst="rect">
            <a:avLst/>
          </a:prstGeom>
          <a:noFill/>
          <a:ln>
            <a:noFill/>
          </a:ln>
        </p:spPr>
      </p:pic>
      <p:pic>
        <p:nvPicPr>
          <p:cNvPr id="23" name="Google Shape;126;p18" descr="https://cdn.pixabay.com/photo/2013/07/12/17/46/box-152428_960_720.png">
            <a:hlinkClick r:id="rId26"/>
          </p:cNvPr>
          <p:cNvPicPr preferRelativeResize="0"/>
          <p:nvPr/>
        </p:nvPicPr>
        <p:blipFill>
          <a:blip r:embed="rId27">
            <a:alphaModFix/>
          </a:blip>
          <a:stretch>
            <a:fillRect/>
          </a:stretch>
        </p:blipFill>
        <p:spPr>
          <a:xfrm>
            <a:off x="7677310" y="162005"/>
            <a:ext cx="1466689" cy="1126369"/>
          </a:xfrm>
          <a:prstGeom prst="rect">
            <a:avLst/>
          </a:prstGeom>
          <a:noFill/>
          <a:ln>
            <a:noFill/>
          </a:ln>
        </p:spPr>
      </p:pic>
    </p:spTree>
    <p:extLst>
      <p:ext uri="{BB962C8B-B14F-4D97-AF65-F5344CB8AC3E}">
        <p14:creationId xmlns:p14="http://schemas.microsoft.com/office/powerpoint/2010/main" val="216820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1304499"/>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Research the problem</a:t>
            </a:r>
            <a:endParaRPr sz="2400" b="1" dirty="0">
              <a:solidFill>
                <a:srgbClr val="6091BA"/>
              </a:solidFill>
              <a:latin typeface="Open Sans"/>
              <a:ea typeface="Open Sans"/>
              <a:cs typeface="Open Sans"/>
              <a:sym typeface="Open Sans"/>
            </a:endParaRPr>
          </a:p>
          <a:p>
            <a:pPr lvl="0">
              <a:lnSpc>
                <a:spcPct val="115000"/>
              </a:lnSpc>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Use </a:t>
            </a:r>
            <a:r>
              <a:rPr lang="en-US" sz="1400" dirty="0">
                <a:solidFill>
                  <a:srgbClr val="F8A81B"/>
                </a:solidFill>
                <a:latin typeface="Open Sans"/>
                <a:ea typeface="Open Sans"/>
                <a:cs typeface="Open Sans"/>
                <a:sym typeface="Open Sans"/>
              </a:rPr>
              <a:t>any means </a:t>
            </a:r>
            <a:r>
              <a:rPr lang="en-US" sz="1400" dirty="0">
                <a:solidFill>
                  <a:srgbClr val="000000"/>
                </a:solidFill>
                <a:latin typeface="Open Sans"/>
                <a:ea typeface="Open Sans"/>
                <a:cs typeface="Open Sans"/>
                <a:sym typeface="Open Sans"/>
              </a:rPr>
              <a:t>you have available to research and investigate the problem:</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71" name="Google Shape;71;p14"/>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#9fcc3b</a:t>
            </a:r>
            <a:endParaRPr sz="1100" b="1">
              <a:solidFill>
                <a:srgbClr val="FFFFFF"/>
              </a:solidFill>
              <a:latin typeface="Open Sans"/>
              <a:ea typeface="Open Sans"/>
              <a:cs typeface="Open Sans"/>
              <a:sym typeface="Open Sans"/>
            </a:endParaRPr>
          </a:p>
        </p:txBody>
      </p:sp>
      <p:sp>
        <p:nvSpPr>
          <p:cNvPr id="10" name="Google Shape;142;p19"/>
          <p:cNvSpPr txBox="1">
            <a:spLocks noGrp="1"/>
          </p:cNvSpPr>
          <p:nvPr>
            <p:ph type="body" idx="1"/>
          </p:nvPr>
        </p:nvSpPr>
        <p:spPr>
          <a:xfrm>
            <a:off x="311700" y="1267299"/>
            <a:ext cx="8222100" cy="1851843"/>
          </a:xfrm>
          <a:prstGeom prst="rect">
            <a:avLst/>
          </a:prstGeom>
        </p:spPr>
        <p:txBody>
          <a:bodyPr spcFirstLastPara="1" wrap="square" lIns="91425" tIns="91425" rIns="91425" bIns="91425" anchor="t" anchorCtr="0">
            <a:noAutofit/>
          </a:bodyPr>
          <a:lstStyle/>
          <a:p>
            <a:pPr marL="285750" indent="-285750">
              <a:spcBef>
                <a:spcPts val="1600"/>
              </a:spcBef>
            </a:pPr>
            <a:r>
              <a:rPr lang="en" sz="1400"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What </a:t>
            </a:r>
            <a:r>
              <a:rPr lang="en" sz="1400" dirty="0">
                <a:solidFill>
                  <a:schemeClr val="tx1"/>
                </a:solidFill>
                <a:latin typeface="Open Sans" panose="020B0806030504020204" pitchFamily="34" charset="0"/>
                <a:ea typeface="Open Sans" panose="020B0806030504020204" pitchFamily="34" charset="0"/>
                <a:cs typeface="Open Sans" panose="020B0806030504020204" pitchFamily="34" charset="0"/>
              </a:rPr>
              <a:t>building materials are </a:t>
            </a:r>
            <a:r>
              <a:rPr lang="en" sz="1400"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available?</a:t>
            </a:r>
          </a:p>
          <a:p>
            <a:pPr marL="285750" indent="-285750">
              <a:spcBef>
                <a:spcPts val="1600"/>
              </a:spcBef>
            </a:pPr>
            <a:r>
              <a:rPr lang="en" sz="1400"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Draw from your </a:t>
            </a:r>
            <a:r>
              <a:rPr lang="en" sz="1400" dirty="0">
                <a:solidFill>
                  <a:schemeClr val="tx1"/>
                </a:solidFill>
                <a:latin typeface="Open Sans" panose="020B0806030504020204" pitchFamily="34" charset="0"/>
                <a:ea typeface="Open Sans" panose="020B0806030504020204" pitchFamily="34" charset="0"/>
                <a:cs typeface="Open Sans" panose="020B0806030504020204" pitchFamily="34" charset="0"/>
              </a:rPr>
              <a:t>personal experience. </a:t>
            </a:r>
            <a:r>
              <a:rPr lang="en" sz="1400"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What </a:t>
            </a:r>
            <a:r>
              <a:rPr lang="en" sz="1400" dirty="0">
                <a:solidFill>
                  <a:schemeClr val="tx1"/>
                </a:solidFill>
                <a:latin typeface="Open Sans" panose="020B0806030504020204" pitchFamily="34" charset="0"/>
                <a:ea typeface="Open Sans" panose="020B0806030504020204" pitchFamily="34" charset="0"/>
                <a:cs typeface="Open Sans" panose="020B0806030504020204" pitchFamily="34" charset="0"/>
              </a:rPr>
              <a:t>different </a:t>
            </a:r>
            <a:r>
              <a:rPr lang="en" sz="1400"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methods </a:t>
            </a:r>
            <a:r>
              <a:rPr lang="en" sz="1400" dirty="0">
                <a:solidFill>
                  <a:schemeClr val="tx1"/>
                </a:solidFill>
                <a:latin typeface="Open Sans" panose="020B0806030504020204" pitchFamily="34" charset="0"/>
                <a:ea typeface="Open Sans" panose="020B0806030504020204" pitchFamily="34" charset="0"/>
                <a:cs typeface="Open Sans" panose="020B0806030504020204" pitchFamily="34" charset="0"/>
              </a:rPr>
              <a:t>do </a:t>
            </a:r>
            <a:r>
              <a:rPr lang="en" sz="1400"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companies or organizations use to </a:t>
            </a:r>
            <a:r>
              <a:rPr lang="en" sz="1400" dirty="0">
                <a:solidFill>
                  <a:schemeClr val="tx1"/>
                </a:solidFill>
                <a:latin typeface="Open Sans" panose="020B0806030504020204" pitchFamily="34" charset="0"/>
                <a:ea typeface="Open Sans" panose="020B0806030504020204" pitchFamily="34" charset="0"/>
                <a:cs typeface="Open Sans" panose="020B0806030504020204" pitchFamily="34" charset="0"/>
              </a:rPr>
              <a:t>deliver </a:t>
            </a:r>
            <a:r>
              <a:rPr lang="en" sz="1400"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packages?</a:t>
            </a:r>
            <a:endParaRPr sz="1400" dirty="0">
              <a:solidFill>
                <a:schemeClr val="tx1"/>
              </a:solidFill>
              <a:latin typeface="Open Sans" panose="020B0806030504020204" pitchFamily="34" charset="0"/>
              <a:ea typeface="Open Sans" panose="020B0806030504020204" pitchFamily="34" charset="0"/>
              <a:cs typeface="Open Sans" panose="020B0806030504020204" pitchFamily="34" charset="0"/>
            </a:endParaRPr>
          </a:p>
          <a:p>
            <a:pPr marL="285750" indent="-285750">
              <a:spcBef>
                <a:spcPts val="1600"/>
              </a:spcBef>
              <a:spcAft>
                <a:spcPts val="1600"/>
              </a:spcAft>
            </a:pPr>
            <a:r>
              <a:rPr lang="en" sz="1400" dirty="0">
                <a:solidFill>
                  <a:schemeClr val="tx1"/>
                </a:solidFill>
                <a:latin typeface="Open Sans" panose="020B0806030504020204" pitchFamily="34" charset="0"/>
                <a:ea typeface="Open Sans" panose="020B0806030504020204" pitchFamily="34" charset="0"/>
                <a:cs typeface="Open Sans" panose="020B0806030504020204" pitchFamily="34" charset="0"/>
              </a:rPr>
              <a:t>R</a:t>
            </a:r>
            <a:r>
              <a:rPr lang="en" sz="1400"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esearch </a:t>
            </a:r>
            <a:r>
              <a:rPr lang="en" sz="1400" dirty="0">
                <a:solidFill>
                  <a:schemeClr val="tx1"/>
                </a:solidFill>
                <a:latin typeface="Open Sans" panose="020B0806030504020204" pitchFamily="34" charset="0"/>
                <a:ea typeface="Open Sans" panose="020B0806030504020204" pitchFamily="34" charset="0"/>
                <a:cs typeface="Open Sans" panose="020B0806030504020204" pitchFamily="34" charset="0"/>
              </a:rPr>
              <a:t>different inventions that could fill the bill.</a:t>
            </a:r>
            <a:endParaRPr sz="1400" dirty="0">
              <a:solidFill>
                <a:schemeClr val="tx1"/>
              </a:solidFill>
              <a:latin typeface="Open Sans" panose="020B0806030504020204" pitchFamily="34" charset="0"/>
              <a:ea typeface="Open Sans" panose="020B0806030504020204" pitchFamily="34" charset="0"/>
              <a:cs typeface="Open Sans" panose="020B0806030504020204" pitchFamily="34" charset="0"/>
            </a:endParaRPr>
          </a:p>
        </p:txBody>
      </p:sp>
    </p:spTree>
    <p:extLst>
      <p:ext uri="{BB962C8B-B14F-4D97-AF65-F5344CB8AC3E}">
        <p14:creationId xmlns:p14="http://schemas.microsoft.com/office/powerpoint/2010/main" val="422704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657779"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Imagine: Develop possible solutions</a:t>
            </a:r>
            <a:endParaRPr sz="2400" b="1" dirty="0">
              <a:solidFill>
                <a:srgbClr val="6091BA"/>
              </a:solidFill>
              <a:latin typeface="Open Sans"/>
              <a:ea typeface="Open Sans"/>
              <a:cs typeface="Open Sans"/>
              <a:sym typeface="Open Sans"/>
            </a:endParaRPr>
          </a:p>
          <a:p>
            <a:pPr lvl="0">
              <a:lnSpc>
                <a:spcPct val="115000"/>
              </a:lnSpc>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Get </a:t>
            </a:r>
            <a:r>
              <a:rPr lang="en-US" sz="1400" dirty="0">
                <a:solidFill>
                  <a:srgbClr val="000000"/>
                </a:solidFill>
                <a:latin typeface="Open Sans"/>
                <a:ea typeface="Open Sans"/>
                <a:cs typeface="Open Sans"/>
                <a:sym typeface="Open Sans"/>
              </a:rPr>
              <a:t>together with your group and compile individual </a:t>
            </a:r>
            <a:r>
              <a:rPr lang="en-US" sz="1400" dirty="0" smtClean="0">
                <a:solidFill>
                  <a:srgbClr val="000000"/>
                </a:solidFill>
                <a:latin typeface="Open Sans"/>
                <a:ea typeface="Open Sans"/>
                <a:cs typeface="Open Sans"/>
                <a:sym typeface="Open Sans"/>
              </a:rPr>
              <a:t>sketches and </a:t>
            </a:r>
            <a:r>
              <a:rPr lang="en-US" sz="1400" dirty="0">
                <a:solidFill>
                  <a:srgbClr val="000000"/>
                </a:solidFill>
                <a:latin typeface="Open Sans"/>
                <a:ea typeface="Open Sans"/>
                <a:cs typeface="Open Sans"/>
                <a:sym typeface="Open Sans"/>
              </a:rPr>
              <a:t>ideas on how to solve the problem!</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a:t>
            </a:r>
            <a:r>
              <a:rPr lang="en" sz="1100" b="1" dirty="0" smtClean="0">
                <a:solidFill>
                  <a:srgbClr val="FFFFFF"/>
                </a:solidFill>
                <a:latin typeface="Open Sans"/>
                <a:ea typeface="Open Sans"/>
                <a:cs typeface="Open Sans"/>
                <a:sym typeface="Open Sans"/>
              </a:rPr>
              <a:t>8d64a</a:t>
            </a:r>
            <a:endParaRPr sz="1100" b="1" dirty="0">
              <a:solidFill>
                <a:srgbClr val="FFFFFF"/>
              </a:solidFill>
              <a:latin typeface="Open Sans"/>
              <a:ea typeface="Open Sans"/>
              <a:cs typeface="Open Sans"/>
              <a:sym typeface="Open Sans"/>
            </a:endParaRPr>
          </a:p>
        </p:txBody>
      </p:sp>
      <p:pic>
        <p:nvPicPr>
          <p:cNvPr id="10" name="Google Shape;149;p20"/>
          <p:cNvPicPr preferRelativeResize="0"/>
          <p:nvPr/>
        </p:nvPicPr>
        <p:blipFill rotWithShape="1">
          <a:blip r:embed="rId4">
            <a:alphaModFix/>
          </a:blip>
          <a:srcRect b="4870"/>
          <a:stretch/>
        </p:blipFill>
        <p:spPr>
          <a:xfrm>
            <a:off x="5443268" y="1104182"/>
            <a:ext cx="3481613" cy="3312542"/>
          </a:xfrm>
          <a:prstGeom prst="rect">
            <a:avLst/>
          </a:prstGeom>
          <a:noFill/>
          <a:ln>
            <a:noFill/>
          </a:ln>
        </p:spPr>
      </p:pic>
    </p:spTree>
    <p:extLst>
      <p:ext uri="{BB962C8B-B14F-4D97-AF65-F5344CB8AC3E}">
        <p14:creationId xmlns:p14="http://schemas.microsoft.com/office/powerpoint/2010/main" val="207272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1" y="282761"/>
            <a:ext cx="5286842"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Plan: Select a promising solution</a:t>
            </a:r>
            <a:endParaRPr sz="2400" b="1" dirty="0">
              <a:solidFill>
                <a:srgbClr val="6091BA"/>
              </a:solidFill>
              <a:latin typeface="Open Sans"/>
              <a:ea typeface="Open Sans"/>
              <a:cs typeface="Open Sans"/>
              <a:sym typeface="Open Sans"/>
            </a:endParaRPr>
          </a:p>
          <a:p>
            <a:pPr lvl="0">
              <a:lnSpc>
                <a:spcPct val="115000"/>
              </a:lnSpc>
            </a:pP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Your team must now complete a proposed design. It should include all needed materials and a visual of some sort. You may want to include measurements.</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Your </a:t>
            </a:r>
            <a:r>
              <a:rPr lang="en-US" sz="1400" dirty="0">
                <a:solidFill>
                  <a:srgbClr val="000000"/>
                </a:solidFill>
                <a:latin typeface="Open Sans"/>
                <a:ea typeface="Open Sans"/>
                <a:cs typeface="Open Sans"/>
                <a:sym typeface="Open Sans"/>
              </a:rPr>
              <a:t>design will be </a:t>
            </a:r>
            <a:r>
              <a:rPr lang="en-US" sz="1400" dirty="0" smtClean="0">
                <a:solidFill>
                  <a:srgbClr val="000000"/>
                </a:solidFill>
                <a:latin typeface="Open Sans"/>
                <a:ea typeface="Open Sans"/>
                <a:cs typeface="Open Sans"/>
                <a:sym typeface="Open Sans"/>
              </a:rPr>
              <a:t>assessed </a:t>
            </a:r>
            <a:r>
              <a:rPr lang="en-US" sz="1400" dirty="0">
                <a:solidFill>
                  <a:srgbClr val="000000"/>
                </a:solidFill>
                <a:latin typeface="Open Sans"/>
                <a:ea typeface="Open Sans"/>
                <a:cs typeface="Open Sans"/>
                <a:sym typeface="Open Sans"/>
              </a:rPr>
              <a:t>at the materials booth. If it is approved, you may go on to select your materials.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a:t>
            </a:r>
            <a:r>
              <a:rPr lang="en" sz="1100" b="1" dirty="0" smtClean="0">
                <a:solidFill>
                  <a:srgbClr val="FFFFFF"/>
                </a:solidFill>
                <a:latin typeface="Open Sans"/>
                <a:ea typeface="Open Sans"/>
                <a:cs typeface="Open Sans"/>
                <a:sym typeface="Open Sans"/>
              </a:rPr>
              <a:t>8d64a</a:t>
            </a:r>
            <a:endParaRPr sz="1100" b="1" dirty="0">
              <a:solidFill>
                <a:srgbClr val="FFFFFF"/>
              </a:solidFill>
              <a:latin typeface="Open Sans"/>
              <a:ea typeface="Open Sans"/>
              <a:cs typeface="Open Sans"/>
              <a:sym typeface="Open Sans"/>
            </a:endParaRPr>
          </a:p>
        </p:txBody>
      </p:sp>
      <p:pic>
        <p:nvPicPr>
          <p:cNvPr id="6" name="Google Shape;156;p21" descr="https://upload.wikimedia.org/wikipedia/commons/thumb/c/ca/Leonardo_da_vinci%2C_Drawing_of_a_flying_machine.jpg/640px-Leonardo_da_vinci%2C_Drawing_of_a_flying_machine.jpg">
            <a:hlinkClick r:id="rId4"/>
          </p:cNvPr>
          <p:cNvPicPr preferRelativeResize="0"/>
          <p:nvPr/>
        </p:nvPicPr>
        <p:blipFill>
          <a:blip r:embed="rId5">
            <a:alphaModFix/>
          </a:blip>
          <a:stretch>
            <a:fillRect/>
          </a:stretch>
        </p:blipFill>
        <p:spPr>
          <a:xfrm>
            <a:off x="5598543" y="872405"/>
            <a:ext cx="3311353" cy="2798111"/>
          </a:xfrm>
          <a:prstGeom prst="rect">
            <a:avLst/>
          </a:prstGeom>
          <a:noFill/>
          <a:ln>
            <a:noFill/>
          </a:ln>
        </p:spPr>
      </p:pic>
    </p:spTree>
    <p:extLst>
      <p:ext uri="{BB962C8B-B14F-4D97-AF65-F5344CB8AC3E}">
        <p14:creationId xmlns:p14="http://schemas.microsoft.com/office/powerpoint/2010/main" val="329608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1" y="282761"/>
            <a:ext cx="4432827"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Create: Build a Prototype</a:t>
            </a:r>
            <a:endParaRPr sz="2400" b="1" dirty="0">
              <a:solidFill>
                <a:srgbClr val="6091BA"/>
              </a:solidFill>
              <a:latin typeface="Open Sans"/>
              <a:ea typeface="Open Sans"/>
              <a:cs typeface="Open Sans"/>
              <a:sym typeface="Open Sans"/>
            </a:endParaRPr>
          </a:p>
          <a:p>
            <a:pPr lvl="0">
              <a:lnSpc>
                <a:spcPct val="115000"/>
              </a:lnSpc>
            </a:pP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Once you have had your sketch approved and you have acquired your supplies, start building your </a:t>
            </a:r>
            <a:r>
              <a:rPr lang="en-US" sz="1400" dirty="0" smtClean="0">
                <a:solidFill>
                  <a:srgbClr val="000000"/>
                </a:solidFill>
                <a:latin typeface="Open Sans"/>
                <a:ea typeface="Open Sans"/>
                <a:cs typeface="Open Sans"/>
                <a:sym typeface="Open Sans"/>
              </a:rPr>
              <a:t>apparatus.</a:t>
            </a: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a:t>
            </a:r>
            <a:r>
              <a:rPr lang="en" sz="1100" b="1" dirty="0" smtClean="0">
                <a:solidFill>
                  <a:srgbClr val="FFFFFF"/>
                </a:solidFill>
                <a:latin typeface="Open Sans"/>
                <a:ea typeface="Open Sans"/>
                <a:cs typeface="Open Sans"/>
                <a:sym typeface="Open Sans"/>
              </a:rPr>
              <a:t>8d64a</a:t>
            </a:r>
            <a:endParaRPr sz="1100" b="1" dirty="0">
              <a:solidFill>
                <a:srgbClr val="FFFFFF"/>
              </a:solidFill>
              <a:latin typeface="Open Sans"/>
              <a:ea typeface="Open Sans"/>
              <a:cs typeface="Open Sans"/>
              <a:sym typeface="Open Sans"/>
            </a:endParaRPr>
          </a:p>
        </p:txBody>
      </p:sp>
      <p:pic>
        <p:nvPicPr>
          <p:cNvPr id="7" name="Google Shape;163;p22" descr="File_001.jpeg">
            <a:hlinkClick r:id="rId4"/>
          </p:cNvPr>
          <p:cNvPicPr preferRelativeResize="0"/>
          <p:nvPr/>
        </p:nvPicPr>
        <p:blipFill rotWithShape="1">
          <a:blip r:embed="rId5">
            <a:alphaModFix/>
          </a:blip>
          <a:srcRect l="5396" r="5396"/>
          <a:stretch/>
        </p:blipFill>
        <p:spPr>
          <a:xfrm>
            <a:off x="5184475" y="960913"/>
            <a:ext cx="3588589" cy="3063273"/>
          </a:xfrm>
          <a:prstGeom prst="rect">
            <a:avLst/>
          </a:prstGeom>
          <a:noFill/>
          <a:ln>
            <a:noFill/>
          </a:ln>
        </p:spPr>
      </p:pic>
    </p:spTree>
    <p:extLst>
      <p:ext uri="{BB962C8B-B14F-4D97-AF65-F5344CB8AC3E}">
        <p14:creationId xmlns:p14="http://schemas.microsoft.com/office/powerpoint/2010/main" val="216364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32680" y="265509"/>
            <a:ext cx="4993545"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Test: Evaluate the prototype</a:t>
            </a:r>
            <a:endParaRPr sz="2400" b="1" dirty="0">
              <a:solidFill>
                <a:srgbClr val="6091BA"/>
              </a:solidFill>
              <a:latin typeface="Open Sans"/>
              <a:ea typeface="Open Sans"/>
              <a:cs typeface="Open Sans"/>
              <a:sym typeface="Open Sans"/>
            </a:endParaRPr>
          </a:p>
          <a:p>
            <a:pPr lvl="0">
              <a:lnSpc>
                <a:spcPct val="115000"/>
              </a:lnSpc>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Once </a:t>
            </a:r>
            <a:r>
              <a:rPr lang="en-US" sz="1400" dirty="0">
                <a:solidFill>
                  <a:srgbClr val="000000"/>
                </a:solidFill>
                <a:latin typeface="Open Sans"/>
                <a:ea typeface="Open Sans"/>
                <a:cs typeface="Open Sans"/>
                <a:sym typeface="Open Sans"/>
              </a:rPr>
              <a:t>you have confidence in your invention, you need to bring it to the test stations.</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You </a:t>
            </a:r>
            <a:r>
              <a:rPr lang="en-US" sz="1400" dirty="0">
                <a:solidFill>
                  <a:srgbClr val="000000"/>
                </a:solidFill>
                <a:latin typeface="Open Sans"/>
                <a:ea typeface="Open Sans"/>
                <a:cs typeface="Open Sans"/>
                <a:sym typeface="Open Sans"/>
              </a:rPr>
              <a:t>will be given two minutes to deliver your care packages consecutively (back-to-back).  This shows that your design will consistently deliver the supplies.</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0" name="Google Shape;170;p23">
            <a:hlinkClick r:id="rId4"/>
          </p:cNvPr>
          <p:cNvPicPr preferRelativeResize="0"/>
          <p:nvPr/>
        </p:nvPicPr>
        <p:blipFill rotWithShape="1">
          <a:blip r:embed="rId5">
            <a:alphaModFix/>
          </a:blip>
          <a:srcRect l="26406" t="14177" r="49016" b="6039"/>
          <a:stretch/>
        </p:blipFill>
        <p:spPr>
          <a:xfrm>
            <a:off x="6040881" y="785004"/>
            <a:ext cx="2680425" cy="3558446"/>
          </a:xfrm>
          <a:prstGeom prst="rect">
            <a:avLst/>
          </a:prstGeom>
          <a:noFill/>
          <a:ln>
            <a:noFill/>
          </a:ln>
        </p:spPr>
      </p:pic>
    </p:spTree>
    <p:extLst>
      <p:ext uri="{BB962C8B-B14F-4D97-AF65-F5344CB8AC3E}">
        <p14:creationId xmlns:p14="http://schemas.microsoft.com/office/powerpoint/2010/main" val="424577169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512</Words>
  <Application>Microsoft Office PowerPoint</Application>
  <PresentationFormat>On-screen Show (16:9)</PresentationFormat>
  <Paragraphs>32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Open Sans</vt:lpstr>
      <vt:lpstr>Arial</vt:lpstr>
      <vt:lpstr>Simple Light</vt:lpstr>
      <vt:lpstr>PowerPoint Presentation</vt:lpstr>
      <vt:lpstr>Ask: Identify the Need and Constraints  Your problem…  An island nation has been quarantined by the World Health Organization due to an outbreak of a nasty virus. You are tasked with delivering medical goods, food, (and chocolate) to Outbreak Island’s sick inhabitants. However, there are some constraints:  1.  You can’t touch the water or the island. It will contaminate any device immediately. 2.  The medicine is very rare and expensive, so accuracy is imperative! 3.  The people of the island need their supplies delivered quickly. </vt:lpstr>
      <vt:lpstr>Outbreak Island </vt:lpstr>
      <vt:lpstr>Materials: Your Constraints  Your team will be able to select from a limited variety of materials to deliver the package.   In order for you to use a material, its use must be indicated in your design in some way.  You amount of a particular material may be limited...for example: you can’t use a whole roll of duct tape! </vt:lpstr>
      <vt:lpstr>Research the problem  Use any means you have available to research and investigate the problem:   </vt:lpstr>
      <vt:lpstr>Imagine: Develop possible solutions  Get together with your group and compile individual sketches and ideas on how to solve the problem! </vt:lpstr>
      <vt:lpstr>Plan: Select a promising solution  Your team must now complete a proposed design. It should include all needed materials and a visual of some sort. You may want to include measurements.  Your design will be assessed at the materials booth. If it is approved, you may go on to select your materials.  </vt:lpstr>
      <vt:lpstr>Create: Build a Prototype  Once you have had your sketch approved and you have acquired your supplies, start building your apparatus.  </vt:lpstr>
      <vt:lpstr>Test: Evaluate the prototype  Once you have confidence in your invention, you need to bring it to the test stations.  You will be given two minutes to deliver your care packages consecutively (back-to-back).  This shows that your design will consistently deliver the supplies. </vt:lpstr>
      <vt:lpstr>Improve: Redesign as Needed  If you completed the mission, that’s great! How could you do it more accurately? How many times in a row can you successfully deliver the package? Are there ways you could improve the design to make it more accurate?  If you didn’t complete the mission, that is okay too. Redesign and try again!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badassTE Project</dc:creator>
  <cp:lastModifiedBy>badassTE Project</cp:lastModifiedBy>
  <cp:revision>6</cp:revision>
  <dcterms:modified xsi:type="dcterms:W3CDTF">2020-08-20T17:43:40Z</dcterms:modified>
</cp:coreProperties>
</file>