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73" r:id="rId4"/>
    <p:sldId id="306" r:id="rId5"/>
    <p:sldId id="258" r:id="rId6"/>
    <p:sldId id="276" r:id="rId7"/>
    <p:sldId id="260" r:id="rId8"/>
    <p:sldId id="261" r:id="rId9"/>
    <p:sldId id="279" r:id="rId10"/>
    <p:sldId id="286" r:id="rId11"/>
    <p:sldId id="284" r:id="rId12"/>
    <p:sldId id="289" r:id="rId13"/>
    <p:sldId id="285" r:id="rId14"/>
    <p:sldId id="304" r:id="rId15"/>
    <p:sldId id="305" r:id="rId16"/>
    <p:sldId id="281" r:id="rId17"/>
    <p:sldId id="291" r:id="rId18"/>
    <p:sldId id="293" r:id="rId19"/>
    <p:sldId id="292" r:id="rId20"/>
    <p:sldId id="294" r:id="rId21"/>
    <p:sldId id="295" r:id="rId22"/>
    <p:sldId id="296" r:id="rId23"/>
    <p:sldId id="297" r:id="rId24"/>
    <p:sldId id="298" r:id="rId25"/>
    <p:sldId id="299" r:id="rId26"/>
    <p:sldId id="300" r:id="rId27"/>
    <p:sldId id="301" r:id="rId28"/>
    <p:sldId id="302" r:id="rId29"/>
    <p:sldId id="280" r:id="rId3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80EE4"/>
    <a:srgbClr val="FF0000"/>
    <a:srgbClr val="100993"/>
    <a:srgbClr val="1F497D"/>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07" autoAdjust="0"/>
    <p:restoredTop sz="75262" autoAdjust="0"/>
  </p:normalViewPr>
  <p:slideViewPr>
    <p:cSldViewPr>
      <p:cViewPr varScale="1">
        <p:scale>
          <a:sx n="60" d="100"/>
          <a:sy n="60" d="100"/>
        </p:scale>
        <p:origin x="738" y="6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5BD1758-975D-4EEC-98B7-1BB66C7F9B8D}" type="datetimeFigureOut">
              <a:rPr lang="en-US" smtClean="0"/>
              <a:t>5/7/2015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1F19F3-AD39-4241-8801-765D29964046}" type="slidenum">
              <a:rPr lang="en-US" smtClean="0"/>
              <a:t>‹#›</a:t>
            </a:fld>
            <a:endParaRPr lang="en-US"/>
          </a:p>
        </p:txBody>
      </p:sp>
    </p:spTree>
    <p:extLst>
      <p:ext uri="{BB962C8B-B14F-4D97-AF65-F5344CB8AC3E}">
        <p14:creationId xmlns:p14="http://schemas.microsoft.com/office/powerpoint/2010/main" val="30763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commons.wikimedia.org/wiki/File:Pianos_keyboard.svg"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commons.wikimedia.org/wiki/File:Pianos_keyboard.svg"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commons.wikimedia.org/wiki/File:Dispersive_Prism_Illustration_by_Spigget.jpg"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auroragov.org/cs/groups/public/documents/digitalmedia/009929.jpg"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commons.wikimedia.org/wiki/File:Tata_Swach_Water_purifier.jpg"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commons.wikimedia.org/wiki/File:Sombrero_Galaxy_in_infrared_light_(Hubble_Space_Telescope_and_Spitzer_Space_Telescope).jpg"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commons.wikimedia.org/wiki/File:Sennheiser_HD495_headphones.jpg"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commons.wikimedia.org/wiki/File:Sine_waves_different_frequencies.svg"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commons.wikimedia.org/wiki/File:Pianos_keyboard_with_notes.sv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Filtering Presentation</a:t>
            </a:r>
            <a:r>
              <a:rPr lang="en-US" baseline="0" dirty="0" smtClean="0"/>
              <a:t> &gt; </a:t>
            </a:r>
            <a:r>
              <a:rPr lang="en-US" sz="1200" kern="1200" dirty="0" smtClean="0">
                <a:solidFill>
                  <a:schemeClr val="tx1"/>
                </a:solidFill>
                <a:effectLst/>
                <a:latin typeface="+mn-lt"/>
                <a:ea typeface="+mn-ea"/>
                <a:cs typeface="+mn-cs"/>
              </a:rPr>
              <a:t>Filt</a:t>
            </a:r>
            <a:r>
              <a:rPr lang="en-US" sz="1200" b="0" kern="1200" dirty="0" smtClean="0">
                <a:solidFill>
                  <a:schemeClr val="tx1"/>
                </a:solidFill>
                <a:effectLst/>
                <a:latin typeface="+mn-lt"/>
                <a:ea typeface="+mn-ea"/>
                <a:cs typeface="+mn-cs"/>
              </a:rPr>
              <a:t>ering: Extracting What We Want f</a:t>
            </a:r>
            <a:r>
              <a:rPr lang="en-US" sz="1200" kern="1200" dirty="0" smtClean="0">
                <a:solidFill>
                  <a:schemeClr val="tx1"/>
                </a:solidFill>
                <a:effectLst/>
                <a:latin typeface="+mn-lt"/>
                <a:ea typeface="+mn-ea"/>
                <a:cs typeface="+mn-cs"/>
              </a:rPr>
              <a:t>rom What We Have </a:t>
            </a:r>
            <a:r>
              <a:rPr lang="en-US" baseline="0" dirty="0" smtClean="0"/>
              <a:t>lesson &gt; TeachEngineering.org</a:t>
            </a:r>
          </a:p>
          <a:p>
            <a:r>
              <a:rPr lang="en-US" baseline="0" dirty="0" smtClean="0"/>
              <a:t>~</a:t>
            </a:r>
          </a:p>
          <a:p>
            <a:r>
              <a:rPr lang="en-US" baseline="0" dirty="0" smtClean="0"/>
              <a:t>Image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1</a:t>
            </a:fld>
            <a:endParaRPr lang="en-US"/>
          </a:p>
        </p:txBody>
      </p:sp>
    </p:spTree>
    <p:extLst>
      <p:ext uri="{BB962C8B-B14F-4D97-AF65-F5344CB8AC3E}">
        <p14:creationId xmlns:p14="http://schemas.microsoft.com/office/powerpoint/2010/main" val="3448056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For example,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each key on a piano has its own note, which corresponds to a certain frequency at which the corresponding wire in the piano vibrates when the key is struck. The waveform on the left in red shows middle C, which has a frequency of 261.626 Hz. Middle A, shown on the right in blue, has a frequency of 440 Hz. This agrees with our auditory sensation that the pitch of the musical notes on a piano increases as we move to the right on the keyboard. </a:t>
            </a:r>
          </a:p>
          <a:p>
            <a:r>
              <a:rPr lang="en-US" sz="1200" kern="1200" dirty="0" smtClean="0">
                <a:solidFill>
                  <a:schemeClr val="tx1"/>
                </a:solidFill>
                <a:effectLst/>
                <a:latin typeface="+mn-lt"/>
                <a:ea typeface="+mn-ea"/>
                <a:cs typeface="+mn-cs"/>
              </a:rPr>
              <a:t>~</a:t>
            </a:r>
          </a:p>
          <a:p>
            <a:r>
              <a:rPr lang="en-US" sz="1200" kern="1200" dirty="0" smtClean="0">
                <a:solidFill>
                  <a:schemeClr val="tx1"/>
                </a:solidFill>
                <a:effectLst/>
                <a:latin typeface="+mn-lt"/>
                <a:ea typeface="+mn-ea"/>
                <a:cs typeface="+mn-cs"/>
              </a:rPr>
              <a:t>Piano keyboard graphic source: 2006 </a:t>
            </a:r>
            <a:r>
              <a:rPr lang="en-US" sz="1200" kern="1200" dirty="0" err="1" smtClean="0">
                <a:solidFill>
                  <a:schemeClr val="tx1"/>
                </a:solidFill>
                <a:effectLst/>
                <a:latin typeface="+mn-lt"/>
                <a:ea typeface="+mn-ea"/>
                <a:cs typeface="+mn-cs"/>
              </a:rPr>
              <a:t>WarX</a:t>
            </a:r>
            <a:r>
              <a:rPr lang="en-US" sz="1200" kern="1200" dirty="0" smtClean="0">
                <a:solidFill>
                  <a:schemeClr val="tx1"/>
                </a:solidFill>
                <a:effectLst/>
                <a:latin typeface="+mn-lt"/>
                <a:ea typeface="+mn-ea"/>
                <a:cs typeface="+mn-cs"/>
              </a:rPr>
              <a:t>, Wikipedia Commons </a:t>
            </a:r>
            <a:r>
              <a:rPr lang="en-US" sz="1200" u="sng" kern="1200" dirty="0" smtClean="0">
                <a:solidFill>
                  <a:schemeClr val="tx1"/>
                </a:solidFill>
                <a:effectLst/>
                <a:latin typeface="+mn-lt"/>
                <a:ea typeface="+mn-ea"/>
                <a:cs typeface="+mn-cs"/>
                <a:hlinkClick r:id="rId3"/>
              </a:rPr>
              <a:t>http://commons.wikimedia.org/wiki/File:Pianos_keyboard.svg</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11</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spectrum is a graphical representation of the range and strength of the frequencies in a signal.</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Can you find middle C at 261.626 Hz and middle A at 440 Hz?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What</a:t>
            </a:r>
            <a:r>
              <a:rPr lang="en-US" sz="1200" kern="1200" baseline="0" dirty="0" smtClean="0">
                <a:solidFill>
                  <a:schemeClr val="tx1"/>
                </a:solidFill>
                <a:effectLst/>
                <a:latin typeface="+mn-lt"/>
                <a:ea typeface="+mn-ea"/>
                <a:cs typeface="+mn-cs"/>
              </a:rPr>
              <a:t> are the other notes and their frequencies?</a:t>
            </a:r>
            <a:endParaRPr lang="en-US"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Piano keyboard graphic source: 2006 </a:t>
            </a:r>
            <a:r>
              <a:rPr lang="en-US" sz="1200" kern="1200" dirty="0" err="1" smtClean="0">
                <a:solidFill>
                  <a:schemeClr val="tx1"/>
                </a:solidFill>
                <a:effectLst/>
                <a:latin typeface="+mn-lt"/>
                <a:ea typeface="+mn-ea"/>
                <a:cs typeface="+mn-cs"/>
              </a:rPr>
              <a:t>WarX</a:t>
            </a:r>
            <a:r>
              <a:rPr lang="en-US" sz="1200" kern="1200" dirty="0" smtClean="0">
                <a:solidFill>
                  <a:schemeClr val="tx1"/>
                </a:solidFill>
                <a:effectLst/>
                <a:latin typeface="+mn-lt"/>
                <a:ea typeface="+mn-ea"/>
                <a:cs typeface="+mn-cs"/>
              </a:rPr>
              <a:t>, Wikipedia Commons </a:t>
            </a:r>
            <a:r>
              <a:rPr lang="en-US" sz="1200" u="sng" kern="1200" dirty="0" smtClean="0">
                <a:solidFill>
                  <a:schemeClr val="tx1"/>
                </a:solidFill>
                <a:effectLst/>
                <a:latin typeface="+mn-lt"/>
                <a:ea typeface="+mn-ea"/>
                <a:cs typeface="+mn-cs"/>
                <a:hlinkClick r:id="rId3"/>
              </a:rPr>
              <a:t>http://commons.wikimedia.org/wiki/File:Pianos_keyboard.svg</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12</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larger the amplitude at a certain frequency, the more that frequency is represented in the signal. For example, this graph shows the spectrum of a real-world signal. From the spectrum, we clearly see that the signal is mainly composed of two frequencies, which are located at approximately 500 Hz and 1100 Hz, respectively. The spectrum provides a way to visualize the frequency content of the signal. </a:t>
            </a:r>
          </a:p>
          <a:p>
            <a:r>
              <a:rPr lang="en-US" dirty="0" smtClean="0"/>
              <a:t>~</a:t>
            </a:r>
          </a:p>
          <a:p>
            <a:r>
              <a:rPr lang="en-US" dirty="0" smtClean="0"/>
              <a:t>Graph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13</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Another great example of a spectrum is a rainbow. If we shine a white light through a prism, we can separate the light into different colors that compose that light. Each color corresponds to a different frequency of the electromagnetic wave that our eyes see as visible light. By using a prism in this way, we are essentially looking at the spectrum that composes the incoming light. </a:t>
            </a:r>
            <a:endParaRPr lang="en-US" dirty="0" smtClean="0"/>
          </a:p>
          <a:p>
            <a:r>
              <a:rPr lang="en-US" dirty="0" smtClean="0"/>
              <a:t>~</a:t>
            </a:r>
          </a:p>
          <a:p>
            <a:r>
              <a:rPr lang="en-US" dirty="0" smtClean="0"/>
              <a:t>Dispersive prism illustration</a:t>
            </a:r>
            <a:r>
              <a:rPr lang="en-US" baseline="0" dirty="0" smtClean="0"/>
              <a:t> source: </a:t>
            </a:r>
            <a:r>
              <a:rPr lang="en-US" sz="1200" kern="1200" dirty="0" smtClean="0">
                <a:solidFill>
                  <a:schemeClr val="tx1"/>
                </a:solidFill>
                <a:effectLst/>
                <a:latin typeface="+mn-lt"/>
                <a:ea typeface="+mn-ea"/>
                <a:cs typeface="+mn-cs"/>
              </a:rPr>
              <a:t>2010 </a:t>
            </a:r>
            <a:r>
              <a:rPr lang="en-US" sz="1200" kern="1200" dirty="0" err="1" smtClean="0">
                <a:solidFill>
                  <a:schemeClr val="tx1"/>
                </a:solidFill>
                <a:effectLst/>
                <a:latin typeface="+mn-lt"/>
                <a:ea typeface="+mn-ea"/>
                <a:cs typeface="+mn-cs"/>
              </a:rPr>
              <a:t>Spigget</a:t>
            </a:r>
            <a:r>
              <a:rPr lang="en-US" sz="1200" kern="1200" dirty="0" smtClean="0">
                <a:solidFill>
                  <a:schemeClr val="tx1"/>
                </a:solidFill>
                <a:effectLst/>
                <a:latin typeface="+mn-lt"/>
                <a:ea typeface="+mn-ea"/>
                <a:cs typeface="+mn-cs"/>
              </a:rPr>
              <a:t>, Wikimedia Commons </a:t>
            </a:r>
            <a:r>
              <a:rPr lang="en-US" sz="1200" u="sng" kern="1200" dirty="0" smtClean="0">
                <a:solidFill>
                  <a:schemeClr val="tx1"/>
                </a:solidFill>
                <a:effectLst/>
                <a:latin typeface="+mn-lt"/>
                <a:ea typeface="+mn-ea"/>
                <a:cs typeface="+mn-cs"/>
                <a:hlinkClick r:id="rId3"/>
              </a:rPr>
              <a:t>http://commons.wikimedia.org/wiki/File:Dispersive_Prism_Illustration_by_Spigget.jpg</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14</a:t>
            </a:fld>
            <a:endParaRPr lang="en-US"/>
          </a:p>
        </p:txBody>
      </p:sp>
    </p:spTree>
    <p:extLst>
      <p:ext uri="{BB962C8B-B14F-4D97-AF65-F5344CB8AC3E}">
        <p14:creationId xmlns:p14="http://schemas.microsoft.com/office/powerpoint/2010/main" val="27991902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This same idea is used in the design of traffic lights. When a traffic light is red, the glass in front of the light bulb acts like a filter, only permitting the frequency corresponding to red light to pass through and blocking the frequencies of other colors.</a:t>
            </a:r>
          </a:p>
          <a:p>
            <a:r>
              <a:rPr lang="en-US" dirty="0" smtClean="0"/>
              <a:t>~</a:t>
            </a:r>
          </a:p>
          <a:p>
            <a:r>
              <a:rPr lang="en-US" dirty="0" smtClean="0"/>
              <a:t>Image source: City</a:t>
            </a:r>
            <a:r>
              <a:rPr lang="en-US" baseline="0" dirty="0" smtClean="0"/>
              <a:t> of Aurora, CO: </a:t>
            </a:r>
            <a:r>
              <a:rPr lang="en-US" dirty="0" smtClean="0">
                <a:hlinkClick r:id="rId3"/>
              </a:rPr>
              <a:t>https://www.auroragov.org/cs/groups/public/documents/digitalmedia/009929.jpg</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15</a:t>
            </a:fld>
            <a:endParaRPr lang="en-US"/>
          </a:p>
        </p:txBody>
      </p:sp>
    </p:spTree>
    <p:extLst>
      <p:ext uri="{BB962C8B-B14F-4D97-AF65-F5344CB8AC3E}">
        <p14:creationId xmlns:p14="http://schemas.microsoft.com/office/powerpoint/2010/main" val="4744187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Similar to how traffic lights work, many filters act by keeping some frequencies and blocking others.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Different types of filters exist based on diverse applications. The next slides show examples of four</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well-known filters in electrical engineering:</a:t>
            </a:r>
            <a:r>
              <a:rPr lang="en-US" sz="1200" kern="1200" baseline="0" dirty="0" smtClean="0">
                <a:solidFill>
                  <a:schemeClr val="tx1"/>
                </a:solidFill>
                <a:effectLst/>
                <a:latin typeface="+mn-lt"/>
                <a:ea typeface="+mn-ea"/>
                <a:cs typeface="+mn-cs"/>
              </a:rPr>
              <a:t> low-pass, high-pass, band-pass and notch filters.</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16</a:t>
            </a:fld>
            <a:endParaRPr lang="en-US"/>
          </a:p>
        </p:txBody>
      </p:sp>
    </p:spTree>
    <p:extLst>
      <p:ext uri="{BB962C8B-B14F-4D97-AF65-F5344CB8AC3E}">
        <p14:creationId xmlns:p14="http://schemas.microsoft.com/office/powerpoint/2010/main" val="30222748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kern="1200" dirty="0" smtClean="0">
                <a:solidFill>
                  <a:schemeClr val="tx1"/>
                </a:solidFill>
                <a:effectLst/>
                <a:latin typeface="+mn-lt"/>
                <a:ea typeface="+mn-ea"/>
                <a:cs typeface="+mn-cs"/>
              </a:rPr>
              <a:t>A low-pass filter is a filter that keeps low-frequency components and blocks high-frequency components.</a:t>
            </a:r>
            <a:endParaRPr lang="en-US" b="0" baseline="0" dirty="0" smtClean="0"/>
          </a:p>
          <a:p>
            <a:r>
              <a:rPr lang="en-US" dirty="0" smtClean="0"/>
              <a:t>~</a:t>
            </a:r>
          </a:p>
          <a:p>
            <a:r>
              <a:rPr lang="en-US" dirty="0" smtClean="0"/>
              <a:t>Graph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17</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original spectrum before low-pass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18</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Spectrum after low-pass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19</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high-pass filter is a filter that </a:t>
            </a:r>
            <a:r>
              <a:rPr lang="en-US" sz="1200" b="0" kern="1200" dirty="0" smtClean="0">
                <a:solidFill>
                  <a:schemeClr val="tx1"/>
                </a:solidFill>
                <a:effectLst/>
                <a:latin typeface="+mn-lt"/>
                <a:ea typeface="+mn-ea"/>
                <a:cs typeface="+mn-cs"/>
              </a:rPr>
              <a:t>keeps high frequency components and blocks low frequency components.</a:t>
            </a:r>
            <a:endParaRPr lang="en-US" b="0" dirty="0" smtClean="0"/>
          </a:p>
          <a:p>
            <a:r>
              <a:rPr lang="en-US" dirty="0" smtClean="0"/>
              <a:t>~</a:t>
            </a:r>
          </a:p>
          <a:p>
            <a:r>
              <a:rPr lang="en-US" dirty="0" smtClean="0"/>
              <a:t>Graph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20</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water filter removes impurities to clean the water for drinking.</a:t>
            </a:r>
          </a:p>
          <a:p>
            <a:r>
              <a:rPr lang="en-US" sz="1200" kern="1200" baseline="0" dirty="0" smtClean="0">
                <a:solidFill>
                  <a:schemeClr val="tx1"/>
                </a:solidFill>
                <a:effectLst/>
                <a:latin typeface="+mn-lt"/>
                <a:ea typeface="+mn-ea"/>
                <a:cs typeface="+mn-cs"/>
              </a:rPr>
              <a:t>~</a:t>
            </a:r>
            <a:endParaRPr lang="en-US" baseline="0" dirty="0" smtClean="0"/>
          </a:p>
          <a:p>
            <a:r>
              <a:rPr lang="en-US" baseline="0" dirty="0" smtClean="0"/>
              <a:t>Water filter photo source: </a:t>
            </a:r>
            <a:r>
              <a:rPr lang="en-US" sz="1200" kern="1200" dirty="0" smtClean="0">
                <a:solidFill>
                  <a:schemeClr val="tx1"/>
                </a:solidFill>
                <a:effectLst/>
                <a:latin typeface="+mn-lt"/>
                <a:ea typeface="+mn-ea"/>
                <a:cs typeface="+mn-cs"/>
              </a:rPr>
              <a:t>2010 </a:t>
            </a:r>
            <a:r>
              <a:rPr lang="en-US" sz="1200" kern="1200" dirty="0" err="1" smtClean="0">
                <a:solidFill>
                  <a:schemeClr val="tx1"/>
                </a:solidFill>
                <a:effectLst/>
                <a:latin typeface="+mn-lt"/>
                <a:ea typeface="+mn-ea"/>
                <a:cs typeface="+mn-cs"/>
              </a:rPr>
              <a:t>Globalfunky</a:t>
            </a:r>
            <a:r>
              <a:rPr lang="en-US" sz="1200" kern="1200" dirty="0" smtClean="0">
                <a:solidFill>
                  <a:schemeClr val="tx1"/>
                </a:solidFill>
                <a:effectLst/>
                <a:latin typeface="+mn-lt"/>
                <a:ea typeface="+mn-ea"/>
                <a:cs typeface="+mn-cs"/>
              </a:rPr>
              <a:t>, Wikimedia Commons </a:t>
            </a:r>
            <a:r>
              <a:rPr lang="en-US" sz="1200" u="sng" kern="1200" dirty="0" smtClean="0">
                <a:solidFill>
                  <a:schemeClr val="tx1"/>
                </a:solidFill>
                <a:effectLst/>
                <a:latin typeface="+mn-lt"/>
                <a:ea typeface="+mn-ea"/>
                <a:cs typeface="+mn-cs"/>
                <a:hlinkClick r:id="rId3"/>
              </a:rPr>
              <a:t>http://commons.wikimedia.org/wiki/File:Tata_Swach_Water_purifier.jpg</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2</a:t>
            </a:fld>
            <a:endParaRPr lang="en-US"/>
          </a:p>
        </p:txBody>
      </p:sp>
    </p:spTree>
    <p:extLst>
      <p:ext uri="{BB962C8B-B14F-4D97-AF65-F5344CB8AC3E}">
        <p14:creationId xmlns:p14="http://schemas.microsoft.com/office/powerpoint/2010/main" val="1009190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original spectrum before high-pass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21</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Spectrum after high-pass filtering.</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22</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original spectrum before band-pass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23</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band-pass filter is a filter that </a:t>
            </a:r>
            <a:r>
              <a:rPr lang="en-US" sz="1200" b="0" kern="1200" dirty="0" smtClean="0">
                <a:solidFill>
                  <a:schemeClr val="tx1"/>
                </a:solidFill>
                <a:effectLst/>
                <a:latin typeface="+mn-lt"/>
                <a:ea typeface="+mn-ea"/>
                <a:cs typeface="+mn-cs"/>
              </a:rPr>
              <a:t>only keeps a certain range of frequency components and blocks any other frequencies outside the range.</a:t>
            </a: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24</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Spectrum after band-pass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25</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 notch filter is a filter that</a:t>
            </a:r>
            <a:r>
              <a:rPr lang="en-US" baseline="0" dirty="0" smtClean="0"/>
              <a:t> </a:t>
            </a:r>
            <a:r>
              <a:rPr lang="en-US" sz="1200" b="0" kern="1200" dirty="0" smtClean="0">
                <a:solidFill>
                  <a:schemeClr val="tx1"/>
                </a:solidFill>
                <a:effectLst/>
                <a:latin typeface="+mn-lt"/>
                <a:ea typeface="+mn-ea"/>
                <a:cs typeface="+mn-cs"/>
              </a:rPr>
              <a:t>blocks specific frequency points and does not affect the rest of the signal.</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26</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original spectrum before notch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27</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Spectrum after notch filtering.</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Graph source:</a:t>
            </a:r>
            <a:r>
              <a:rPr lang="en-US" baseline="0" dirty="0" smtClean="0"/>
              <a:t>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28</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Next, move on to conduct the associated activity.</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URL = http://greneholt.github.io/teaching-dsp/</a:t>
            </a:r>
            <a:endParaRPr lang="en-US" dirty="0" smtClean="0"/>
          </a:p>
          <a:p>
            <a:r>
              <a:rPr lang="en-US" baseline="0" dirty="0" smtClean="0"/>
              <a:t>~</a:t>
            </a:r>
          </a:p>
          <a:p>
            <a:r>
              <a:rPr lang="en-US" baseline="0" dirty="0" smtClean="0"/>
              <a:t>International space station and shuttle image source: 1991 NASA, Wikimedia Commons http://commons.wikimedia.org/wiki/File:SSF_-_1991.jpg </a:t>
            </a:r>
          </a:p>
        </p:txBody>
      </p:sp>
      <p:sp>
        <p:nvSpPr>
          <p:cNvPr id="4" name="Slide Number Placeholder 3"/>
          <p:cNvSpPr>
            <a:spLocks noGrp="1"/>
          </p:cNvSpPr>
          <p:nvPr>
            <p:ph type="sldNum" sz="quarter" idx="10"/>
          </p:nvPr>
        </p:nvSpPr>
        <p:spPr/>
        <p:txBody>
          <a:bodyPr/>
          <a:lstStyle/>
          <a:p>
            <a:fld id="{FC1F19F3-AD39-4241-8801-765D29964046}" type="slidenum">
              <a:rPr lang="en-US" smtClean="0"/>
              <a:t>29</a:t>
            </a:fld>
            <a:endParaRPr lang="en-US"/>
          </a:p>
        </p:txBody>
      </p:sp>
    </p:spTree>
    <p:extLst>
      <p:ext uri="{BB962C8B-B14F-4D97-AF65-F5344CB8AC3E}">
        <p14:creationId xmlns:p14="http://schemas.microsoft.com/office/powerpoint/2010/main" val="3569641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Air filters keep dust from passing through so that cleaner air is produced.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 technician inspects the filter</a:t>
            </a:r>
            <a:r>
              <a:rPr lang="en-US" sz="1200" kern="1200" baseline="0" dirty="0" smtClean="0">
                <a:solidFill>
                  <a:schemeClr val="tx1"/>
                </a:solidFill>
                <a:effectLst/>
                <a:latin typeface="+mn-lt"/>
                <a:ea typeface="+mn-ea"/>
                <a:cs typeface="+mn-cs"/>
              </a:rPr>
              <a:t> on a rooftop air conditioning unit.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 man cleans a (very dirty) vehicle air filter in Afghanistan.</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HEPA filter drawing source:</a:t>
            </a:r>
            <a:r>
              <a:rPr lang="en-US" sz="1200" kern="1200" baseline="0" dirty="0" smtClean="0">
                <a:solidFill>
                  <a:schemeClr val="tx1"/>
                </a:solidFill>
                <a:effectLst/>
                <a:latin typeface="+mn-lt"/>
                <a:ea typeface="+mn-ea"/>
                <a:cs typeface="+mn-cs"/>
              </a:rPr>
              <a:t> ADAM, MedlinePlus, U.S. National Library of Medicine http://www.nlm.nih.gov/medlineplus/ency/imagepages/19338.htm </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Technician on rooftop photo source: Bureau of Labor Statistics, US Department of Labor http://www.bls.gov/ooh/installation-maintenance-and-repair/heating-air-conditioning-and-refrigeration-mechanics-and-installers.htm#tab-4</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effectLst/>
                <a:latin typeface="+mn-lt"/>
                <a:ea typeface="+mn-ea"/>
                <a:cs typeface="+mn-cs"/>
              </a:rPr>
              <a:t>Cleaning vehicle air filter photo source: 2010 </a:t>
            </a:r>
            <a:r>
              <a:rPr lang="en-US" sz="1200" b="0" i="0" kern="1200" dirty="0" smtClean="0">
                <a:solidFill>
                  <a:schemeClr val="tx1"/>
                </a:solidFill>
                <a:effectLst/>
                <a:latin typeface="+mn-lt"/>
                <a:ea typeface="+mn-ea"/>
                <a:cs typeface="+mn-cs"/>
              </a:rPr>
              <a:t>Chad Chisholm, U.S.</a:t>
            </a:r>
            <a:r>
              <a:rPr lang="en-US" sz="1200" b="0" i="0" kern="1200" baseline="0" dirty="0" smtClean="0">
                <a:solidFill>
                  <a:schemeClr val="tx1"/>
                </a:solidFill>
                <a:effectLst/>
                <a:latin typeface="+mn-lt"/>
                <a:ea typeface="+mn-ea"/>
                <a:cs typeface="+mn-cs"/>
              </a:rPr>
              <a:t> Air Force, </a:t>
            </a:r>
            <a:r>
              <a:rPr lang="en-US" sz="1200" kern="1200" baseline="0" dirty="0" smtClean="0">
                <a:solidFill>
                  <a:schemeClr val="tx1"/>
                </a:solidFill>
                <a:effectLst/>
                <a:latin typeface="+mn-lt"/>
                <a:ea typeface="+mn-ea"/>
                <a:cs typeface="+mn-cs"/>
              </a:rPr>
              <a:t>U.S. Department of Defense http://www.defense.gov/Photos/NewsPhoto.aspx?NewsPhotoID=13344</a:t>
            </a:r>
          </a:p>
        </p:txBody>
      </p:sp>
      <p:sp>
        <p:nvSpPr>
          <p:cNvPr id="4" name="Slide Number Placeholder 3"/>
          <p:cNvSpPr>
            <a:spLocks noGrp="1"/>
          </p:cNvSpPr>
          <p:nvPr>
            <p:ph type="sldNum" sz="quarter" idx="10"/>
          </p:nvPr>
        </p:nvSpPr>
        <p:spPr/>
        <p:txBody>
          <a:bodyPr/>
          <a:lstStyle/>
          <a:p>
            <a:fld id="{FC1F19F3-AD39-4241-8801-765D29964046}" type="slidenum">
              <a:rPr lang="en-US" smtClean="0"/>
              <a:t>3</a:t>
            </a:fld>
            <a:endParaRPr lang="en-US"/>
          </a:p>
        </p:txBody>
      </p:sp>
    </p:spTree>
    <p:extLst>
      <p:ext uri="{BB962C8B-B14F-4D97-AF65-F5344CB8AC3E}">
        <p14:creationId xmlns:p14="http://schemas.microsoft.com/office/powerpoint/2010/main" val="1538961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An image is a type of signal that contains a great deal of information.</a:t>
            </a:r>
            <a:endParaRPr lang="en-US" baseline="0" dirty="0" smtClean="0"/>
          </a:p>
          <a:p>
            <a:r>
              <a:rPr lang="en-US" baseline="0" dirty="0" smtClean="0"/>
              <a:t>This NASA infrared light image shows the </a:t>
            </a:r>
            <a:r>
              <a:rPr lang="en-US" sz="1200" kern="1200" dirty="0" err="1" smtClean="0">
                <a:solidFill>
                  <a:schemeClr val="tx1"/>
                </a:solidFill>
                <a:effectLst/>
                <a:latin typeface="+mn-lt"/>
                <a:ea typeface="+mn-ea"/>
                <a:cs typeface="+mn-cs"/>
              </a:rPr>
              <a:t>Somobrero</a:t>
            </a:r>
            <a:r>
              <a:rPr lang="en-US" sz="1200" kern="1200" dirty="0" smtClean="0">
                <a:solidFill>
                  <a:schemeClr val="tx1"/>
                </a:solidFill>
                <a:effectLst/>
                <a:latin typeface="+mn-lt"/>
                <a:ea typeface="+mn-ea"/>
                <a:cs typeface="+mn-cs"/>
              </a:rPr>
              <a:t> Galaxy. </a:t>
            </a:r>
            <a:endParaRPr lang="en-US" baseline="0" dirty="0" smtClean="0"/>
          </a:p>
          <a:p>
            <a:r>
              <a:rPr lang="en-US" baseline="0" dirty="0" smtClean="0"/>
              <a:t>~</a:t>
            </a:r>
          </a:p>
          <a:p>
            <a:r>
              <a:rPr lang="en-US" baseline="0" dirty="0" smtClean="0"/>
              <a:t>Image source: </a:t>
            </a:r>
            <a:r>
              <a:rPr lang="en-US" sz="1200" kern="1200" dirty="0" smtClean="0">
                <a:solidFill>
                  <a:schemeClr val="tx1"/>
                </a:solidFill>
                <a:effectLst/>
                <a:latin typeface="+mn-lt"/>
                <a:ea typeface="+mn-ea"/>
                <a:cs typeface="+mn-cs"/>
              </a:rPr>
              <a:t>2003 NASA JPL-Caltech and The Hubble Heritage Team (</a:t>
            </a:r>
            <a:r>
              <a:rPr lang="en-US" sz="1200" kern="1200" dirty="0" err="1" smtClean="0">
                <a:solidFill>
                  <a:schemeClr val="tx1"/>
                </a:solidFill>
                <a:effectLst/>
                <a:latin typeface="+mn-lt"/>
                <a:ea typeface="+mn-ea"/>
                <a:cs typeface="+mn-cs"/>
              </a:rPr>
              <a:t>STScI</a:t>
            </a:r>
            <a:r>
              <a:rPr lang="en-US" sz="1200" kern="1200" dirty="0" smtClean="0">
                <a:solidFill>
                  <a:schemeClr val="tx1"/>
                </a:solidFill>
                <a:effectLst/>
                <a:latin typeface="+mn-lt"/>
                <a:ea typeface="+mn-ea"/>
                <a:cs typeface="+mn-cs"/>
              </a:rPr>
              <a:t>/AURA), Wikimedia Commons </a:t>
            </a:r>
            <a:r>
              <a:rPr lang="en-US" sz="1200" u="sng" kern="1200" dirty="0" smtClean="0">
                <a:solidFill>
                  <a:schemeClr val="tx1"/>
                </a:solidFill>
                <a:effectLst/>
                <a:latin typeface="+mn-lt"/>
                <a:ea typeface="+mn-ea"/>
                <a:cs typeface="+mn-cs"/>
                <a:hlinkClick r:id="rId3"/>
              </a:rPr>
              <a:t>http://commons.wikimedia.org/wiki/File:Sombrero_Galaxy_in_infrared_light_(Hubble_Space_Telescope_and_Spitzer_Space_Telescope).jpg</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4</a:t>
            </a:fld>
            <a:endParaRPr lang="en-US"/>
          </a:p>
        </p:txBody>
      </p:sp>
    </p:spTree>
    <p:extLst>
      <p:ext uri="{BB962C8B-B14F-4D97-AF65-F5344CB8AC3E}">
        <p14:creationId xmlns:p14="http://schemas.microsoft.com/office/powerpoint/2010/main" val="29025643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Through the use of filtering, an original smooth waveform can be recovered from a noisy waveform.</a:t>
            </a:r>
            <a:endParaRPr lang="en-US" dirty="0" smtClean="0"/>
          </a:p>
          <a:p>
            <a:r>
              <a:rPr lang="en-US" dirty="0" smtClean="0"/>
              <a:t>~</a:t>
            </a:r>
          </a:p>
          <a:p>
            <a:r>
              <a:rPr lang="en-US" dirty="0" smtClean="0"/>
              <a:t>Drawing</a:t>
            </a:r>
            <a:r>
              <a:rPr lang="en-US" baseline="0" dirty="0" smtClean="0"/>
              <a:t> 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and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Colorado School of Mines</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5</a:t>
            </a:fld>
            <a:endParaRPr lang="en-US"/>
          </a:p>
        </p:txBody>
      </p:sp>
    </p:spTree>
    <p:extLst>
      <p:ext uri="{BB962C8B-B14F-4D97-AF65-F5344CB8AC3E}">
        <p14:creationId xmlns:p14="http://schemas.microsoft.com/office/powerpoint/2010/main" val="2011632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Noise-canceling headphones use filters to remove external noise. </a:t>
            </a:r>
            <a:endParaRPr lang="en-US" baseline="0" dirty="0" smtClean="0"/>
          </a:p>
          <a:p>
            <a:r>
              <a:rPr lang="en-US" baseline="0" dirty="0" smtClean="0"/>
              <a:t>~</a:t>
            </a:r>
          </a:p>
          <a:p>
            <a:r>
              <a:rPr lang="en-US" baseline="0" dirty="0" smtClean="0"/>
              <a:t>Headphone image source: </a:t>
            </a:r>
            <a:r>
              <a:rPr lang="en-US" sz="1200" kern="1200" dirty="0" smtClean="0">
                <a:solidFill>
                  <a:schemeClr val="tx1"/>
                </a:solidFill>
                <a:effectLst/>
                <a:latin typeface="+mn-lt"/>
                <a:ea typeface="+mn-ea"/>
                <a:cs typeface="+mn-cs"/>
              </a:rPr>
              <a:t>2008 Hens Zimmerman, Wikimedia Commons </a:t>
            </a:r>
            <a:r>
              <a:rPr lang="en-US" sz="1200" u="sng" kern="1200" dirty="0" smtClean="0">
                <a:solidFill>
                  <a:schemeClr val="tx1"/>
                </a:solidFill>
                <a:effectLst/>
                <a:latin typeface="+mn-lt"/>
                <a:ea typeface="+mn-ea"/>
                <a:cs typeface="+mn-cs"/>
                <a:hlinkClick r:id="rId3"/>
              </a:rPr>
              <a:t>http://commons.wikimedia.org/wiki/File:Sennheiser_HD495_headphones.jpg</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7</a:t>
            </a:fld>
            <a:endParaRPr lang="en-US"/>
          </a:p>
        </p:txBody>
      </p:sp>
    </p:spTree>
    <p:extLst>
      <p:ext uri="{BB962C8B-B14F-4D97-AF65-F5344CB8AC3E}">
        <p14:creationId xmlns:p14="http://schemas.microsoft.com/office/powerpoint/2010/main" val="2313842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A noisy image before filtering (left) and the “de-noised” image after filtering (right).</a:t>
            </a:r>
            <a:endParaRPr lang="en-US" baseline="0" dirty="0" smtClean="0"/>
          </a:p>
          <a:p>
            <a:r>
              <a:rPr lang="en-US" baseline="0" dirty="0" smtClean="0"/>
              <a:t>~</a:t>
            </a:r>
          </a:p>
          <a:p>
            <a:r>
              <a:rPr lang="en-US" baseline="0" dirty="0" smtClean="0"/>
              <a:t>Photographs of the </a:t>
            </a:r>
            <a:r>
              <a:rPr lang="en-US" sz="1200" kern="1200" dirty="0" smtClean="0">
                <a:solidFill>
                  <a:schemeClr val="tx1"/>
                </a:solidFill>
                <a:effectLst/>
                <a:latin typeface="+mn-lt"/>
                <a:ea typeface="+mn-ea"/>
                <a:cs typeface="+mn-cs"/>
              </a:rPr>
              <a:t>Cathedral Basilica of the Immaculate Conception in Denver, CO, </a:t>
            </a:r>
            <a:r>
              <a:rPr lang="en-US" baseline="0" dirty="0" smtClean="0"/>
              <a:t>source: </a:t>
            </a:r>
            <a:r>
              <a:rPr lang="en-US" sz="1200" kern="1200" dirty="0" smtClean="0">
                <a:solidFill>
                  <a:schemeClr val="tx1"/>
                </a:solidFill>
                <a:effectLst/>
                <a:latin typeface="+mn-lt"/>
                <a:ea typeface="+mn-ea"/>
                <a:cs typeface="+mn-cs"/>
              </a:rPr>
              <a:t>2014 Michael B. </a:t>
            </a:r>
            <a:r>
              <a:rPr lang="en-US" sz="1200" kern="1200" dirty="0" err="1" smtClean="0">
                <a:solidFill>
                  <a:schemeClr val="tx1"/>
                </a:solidFill>
                <a:effectLst/>
                <a:latin typeface="+mn-lt"/>
                <a:ea typeface="+mn-ea"/>
                <a:cs typeface="+mn-cs"/>
              </a:rPr>
              <a:t>Wakin</a:t>
            </a:r>
            <a:r>
              <a:rPr lang="en-US" sz="1200" kern="1200" dirty="0" smtClean="0">
                <a:solidFill>
                  <a:schemeClr val="tx1"/>
                </a:solidFill>
                <a:effectLst/>
                <a:latin typeface="+mn-lt"/>
                <a:ea typeface="+mn-ea"/>
                <a:cs typeface="+mn-cs"/>
              </a:rPr>
              <a:t>, </a:t>
            </a:r>
            <a:r>
              <a:rPr lang="en-US" sz="1200" kern="1200" dirty="0" err="1" smtClean="0">
                <a:solidFill>
                  <a:schemeClr val="tx1"/>
                </a:solidFill>
                <a:effectLst/>
                <a:latin typeface="+mn-lt"/>
                <a:ea typeface="+mn-ea"/>
                <a:cs typeface="+mn-cs"/>
              </a:rPr>
              <a:t>Dehui</a:t>
            </a:r>
            <a:r>
              <a:rPr lang="en-US" sz="1200" kern="1200" dirty="0" smtClean="0">
                <a:solidFill>
                  <a:schemeClr val="tx1"/>
                </a:solidFill>
                <a:effectLst/>
                <a:latin typeface="+mn-lt"/>
                <a:ea typeface="+mn-ea"/>
                <a:cs typeface="+mn-cs"/>
              </a:rPr>
              <a:t> Yang and Kyle R. Feaster, Colorado School of Mines</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8</a:t>
            </a:fld>
            <a:endParaRPr lang="en-US"/>
          </a:p>
        </p:txBody>
      </p:sp>
    </p:spTree>
    <p:extLst>
      <p:ext uri="{BB962C8B-B14F-4D97-AF65-F5344CB8AC3E}">
        <p14:creationId xmlns:p14="http://schemas.microsoft.com/office/powerpoint/2010/main" val="30757338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red waveform takes a long time to repeat itself, while the pink waveform repeats itself much more frequently in a given length of time. This means that the pink waveform has a higher frequency than the red one.</a:t>
            </a:r>
          </a:p>
          <a:p>
            <a:r>
              <a:rPr lang="en-US" sz="1200" kern="1200" dirty="0" smtClean="0">
                <a:solidFill>
                  <a:schemeClr val="tx1"/>
                </a:solidFill>
                <a:effectLst/>
                <a:latin typeface="+mn-lt"/>
                <a:ea typeface="+mn-ea"/>
                <a:cs typeface="+mn-cs"/>
              </a:rPr>
              <a:t>Waveforms with different frequencies have different rates of oscillation.</a:t>
            </a:r>
            <a:endParaRPr lang="en-US" dirty="0" smtClean="0"/>
          </a:p>
          <a:p>
            <a:r>
              <a:rPr lang="en-US" dirty="0" smtClean="0"/>
              <a:t>~</a:t>
            </a:r>
          </a:p>
          <a:p>
            <a:r>
              <a:rPr lang="en-US" dirty="0" smtClean="0"/>
              <a:t>Image source: </a:t>
            </a:r>
            <a:r>
              <a:rPr lang="en-US" sz="1200" kern="1200" dirty="0" smtClean="0">
                <a:solidFill>
                  <a:schemeClr val="tx1"/>
                </a:solidFill>
                <a:effectLst/>
                <a:latin typeface="+mn-lt"/>
                <a:ea typeface="+mn-ea"/>
                <a:cs typeface="+mn-cs"/>
              </a:rPr>
              <a:t>2007 </a:t>
            </a:r>
            <a:r>
              <a:rPr lang="en-US" sz="1200" kern="1200" dirty="0" err="1" smtClean="0">
                <a:solidFill>
                  <a:schemeClr val="tx1"/>
                </a:solidFill>
                <a:effectLst/>
                <a:latin typeface="+mn-lt"/>
                <a:ea typeface="+mn-ea"/>
                <a:cs typeface="+mn-cs"/>
              </a:rPr>
              <a:t>LucasVB</a:t>
            </a:r>
            <a:r>
              <a:rPr lang="en-US" sz="1200" kern="1200" dirty="0" smtClean="0">
                <a:solidFill>
                  <a:schemeClr val="tx1"/>
                </a:solidFill>
                <a:effectLst/>
                <a:latin typeface="+mn-lt"/>
                <a:ea typeface="+mn-ea"/>
                <a:cs typeface="+mn-cs"/>
              </a:rPr>
              <a:t>, Wikipedia Commons </a:t>
            </a:r>
            <a:r>
              <a:rPr lang="en-US" sz="1200" u="sng" kern="1200" dirty="0" smtClean="0">
                <a:solidFill>
                  <a:schemeClr val="tx1"/>
                </a:solidFill>
                <a:effectLst/>
                <a:latin typeface="+mn-lt"/>
                <a:ea typeface="+mn-ea"/>
                <a:cs typeface="+mn-cs"/>
                <a:hlinkClick r:id="rId3"/>
              </a:rPr>
              <a:t>https://commons.wikimedia.org/wiki/File:Sine_waves_different_frequencies.svg</a:t>
            </a:r>
            <a:r>
              <a:rPr lang="en-US" sz="1200" kern="1200" dirty="0" smtClean="0">
                <a:solidFill>
                  <a:schemeClr val="tx1"/>
                </a:solidFill>
                <a:effectLst/>
                <a:latin typeface="+mn-lt"/>
                <a:ea typeface="+mn-ea"/>
                <a:cs typeface="+mn-cs"/>
              </a:rPr>
              <a:t> </a:t>
            </a:r>
            <a:endParaRPr lang="en-US" dirty="0"/>
          </a:p>
        </p:txBody>
      </p:sp>
      <p:sp>
        <p:nvSpPr>
          <p:cNvPr id="4" name="Slide Number Placeholder 3"/>
          <p:cNvSpPr>
            <a:spLocks noGrp="1"/>
          </p:cNvSpPr>
          <p:nvPr>
            <p:ph type="sldNum" sz="quarter" idx="10"/>
          </p:nvPr>
        </p:nvSpPr>
        <p:spPr/>
        <p:txBody>
          <a:bodyPr/>
          <a:lstStyle/>
          <a:p>
            <a:fld id="{FC1F19F3-AD39-4241-8801-765D29964046}" type="slidenum">
              <a:rPr lang="en-US" smtClean="0"/>
              <a:t>9</a:t>
            </a:fld>
            <a:endParaRPr lang="en-US"/>
          </a:p>
        </p:txBody>
      </p:sp>
    </p:spTree>
    <p:extLst>
      <p:ext uri="{BB962C8B-B14F-4D97-AF65-F5344CB8AC3E}">
        <p14:creationId xmlns:p14="http://schemas.microsoft.com/office/powerpoint/2010/main" val="40661110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Many real world phenomena have tight connections with frequency.</a:t>
            </a:r>
          </a:p>
          <a:p>
            <a:r>
              <a:rPr lang="en-US" dirty="0" smtClean="0"/>
              <a:t>~</a:t>
            </a:r>
          </a:p>
          <a:p>
            <a:r>
              <a:rPr lang="en-US" dirty="0" smtClean="0"/>
              <a:t>Piano keyboard with music notation for each key’s pitch below it source: 2006 </a:t>
            </a:r>
            <a:r>
              <a:rPr lang="en-US" dirty="0" err="1" smtClean="0"/>
              <a:t>WarX</a:t>
            </a:r>
            <a:r>
              <a:rPr lang="en-US" dirty="0" smtClean="0"/>
              <a:t> (</a:t>
            </a:r>
            <a:r>
              <a:rPr lang="en-US" dirty="0" err="1" smtClean="0"/>
              <a:t>Artur</a:t>
            </a:r>
            <a:r>
              <a:rPr lang="en-US" dirty="0" smtClean="0"/>
              <a:t> Jan </a:t>
            </a:r>
            <a:r>
              <a:rPr lang="en-US" sz="1200" b="0" i="0" kern="1200" dirty="0" err="1" smtClean="0">
                <a:solidFill>
                  <a:schemeClr val="tx1"/>
                </a:solidFill>
                <a:effectLst/>
                <a:latin typeface="+mn-lt"/>
                <a:ea typeface="+mn-ea"/>
                <a:cs typeface="+mn-cs"/>
              </a:rPr>
              <a:t>Fijałkowski</a:t>
            </a:r>
            <a:r>
              <a:rPr lang="en-US" dirty="0" smtClean="0"/>
              <a:t>), Wikimedia Commons </a:t>
            </a:r>
            <a:r>
              <a:rPr lang="en-US" dirty="0" smtClean="0">
                <a:hlinkClick r:id="rId3"/>
              </a:rPr>
              <a:t>http://commons.wikimedia.org/wiki/File:Pianos_keyboard_with_notes.svg</a:t>
            </a:r>
            <a:endParaRPr lang="en-US" dirty="0" smtClean="0"/>
          </a:p>
          <a:p>
            <a:r>
              <a:rPr lang="en-US" dirty="0" smtClean="0"/>
              <a:t>Bass </a:t>
            </a:r>
            <a:r>
              <a:rPr lang="en-US" dirty="0" err="1" smtClean="0"/>
              <a:t>cleff</a:t>
            </a:r>
            <a:r>
              <a:rPr lang="en-US" dirty="0" smtClean="0"/>
              <a:t> symbol: Archives of Pearson Scott </a:t>
            </a:r>
            <a:r>
              <a:rPr lang="en-US" dirty="0" err="1" smtClean="0"/>
              <a:t>Foresman</a:t>
            </a:r>
            <a:r>
              <a:rPr lang="en-US" dirty="0" smtClean="0"/>
              <a:t>, Wikimedia Commons http://commons.wikimedia.org/wiki/File:Bass_clef_(PSF).png </a:t>
            </a:r>
          </a:p>
          <a:p>
            <a:r>
              <a:rPr lang="en-US" dirty="0" smtClean="0"/>
              <a:t>Treble clef symbol: 2007 </a:t>
            </a:r>
            <a:r>
              <a:rPr lang="en-US" dirty="0" err="1" smtClean="0"/>
              <a:t>WarX</a:t>
            </a:r>
            <a:r>
              <a:rPr lang="en-US" dirty="0" smtClean="0"/>
              <a:t> (</a:t>
            </a:r>
            <a:r>
              <a:rPr lang="en-US" dirty="0" err="1" smtClean="0"/>
              <a:t>Artur</a:t>
            </a:r>
            <a:r>
              <a:rPr lang="en-US" dirty="0" smtClean="0"/>
              <a:t> Jan </a:t>
            </a:r>
            <a:r>
              <a:rPr lang="en-US" sz="1200" b="0" i="0" kern="1200" dirty="0" err="1" smtClean="0">
                <a:solidFill>
                  <a:schemeClr val="tx1"/>
                </a:solidFill>
                <a:effectLst/>
                <a:latin typeface="+mn-lt"/>
                <a:ea typeface="+mn-ea"/>
                <a:cs typeface="+mn-cs"/>
              </a:rPr>
              <a:t>Fijałkowski</a:t>
            </a:r>
            <a:r>
              <a:rPr lang="en-US" dirty="0" smtClean="0"/>
              <a:t>), Wikimedia</a:t>
            </a:r>
            <a:r>
              <a:rPr lang="en-US" baseline="0" dirty="0" smtClean="0"/>
              <a:t> Commons  http://commons.wikimedia.org/wiki/File:Treble_clef_with_empty_staff.svg </a:t>
            </a:r>
            <a:endParaRPr lang="en-US" dirty="0" smtClean="0"/>
          </a:p>
        </p:txBody>
      </p:sp>
      <p:sp>
        <p:nvSpPr>
          <p:cNvPr id="4" name="Slide Number Placeholder 3"/>
          <p:cNvSpPr>
            <a:spLocks noGrp="1"/>
          </p:cNvSpPr>
          <p:nvPr>
            <p:ph type="sldNum" sz="quarter" idx="10"/>
          </p:nvPr>
        </p:nvSpPr>
        <p:spPr/>
        <p:txBody>
          <a:bodyPr/>
          <a:lstStyle/>
          <a:p>
            <a:fld id="{FC1F19F3-AD39-4241-8801-765D29964046}" type="slidenum">
              <a:rPr lang="en-US" smtClean="0"/>
              <a:t>10</a:t>
            </a:fld>
            <a:endParaRPr lang="en-US"/>
          </a:p>
        </p:txBody>
      </p:sp>
    </p:spTree>
    <p:extLst>
      <p:ext uri="{BB962C8B-B14F-4D97-AF65-F5344CB8AC3E}">
        <p14:creationId xmlns:p14="http://schemas.microsoft.com/office/powerpoint/2010/main" val="2783435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t>2015/5/7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t>2015/5/7</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15.png"/><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a:spLocks noGrp="1"/>
          </p:cNvSpPr>
          <p:nvPr>
            <p:ph type="ctrTitle"/>
          </p:nvPr>
        </p:nvSpPr>
        <p:spPr>
          <a:xfrm>
            <a:off x="0" y="980728"/>
            <a:ext cx="9144000" cy="1470025"/>
          </a:xfrm>
        </p:spPr>
        <p:txBody>
          <a:bodyPr>
            <a:noAutofit/>
          </a:bodyPr>
          <a:lstStyle/>
          <a:p>
            <a:r>
              <a:rPr lang="en-US" altLang="zh-CN" sz="8000" b="1" dirty="0" smtClean="0">
                <a:solidFill>
                  <a:schemeClr val="tx2"/>
                </a:solidFill>
                <a:ea typeface="Verdana" pitchFamily="34" charset="0"/>
                <a:cs typeface="Verdana" pitchFamily="34" charset="0"/>
              </a:rPr>
              <a:t>Filtering</a:t>
            </a:r>
            <a:r>
              <a:rPr lang="en-US" altLang="zh-CN" sz="4900" b="1" i="1" dirty="0" smtClean="0">
                <a:ea typeface="Verdana" pitchFamily="34" charset="0"/>
                <a:cs typeface="Verdana" pitchFamily="34" charset="0"/>
              </a:rPr>
              <a:t/>
            </a:r>
            <a:br>
              <a:rPr lang="en-US" altLang="zh-CN" sz="4900" b="1" i="1" dirty="0" smtClean="0">
                <a:ea typeface="Verdana" pitchFamily="34" charset="0"/>
                <a:cs typeface="Verdana" pitchFamily="34" charset="0"/>
              </a:rPr>
            </a:br>
            <a:r>
              <a:rPr lang="en-US" altLang="zh-CN" sz="3600" dirty="0" smtClean="0">
                <a:ea typeface="Verdana" pitchFamily="34" charset="0"/>
                <a:cs typeface="Verdana" pitchFamily="34" charset="0"/>
              </a:rPr>
              <a:t>Separating </a:t>
            </a:r>
            <a:r>
              <a:rPr lang="en-US" altLang="zh-CN" sz="3600" b="1" dirty="0" smtClean="0">
                <a:ea typeface="Verdana" pitchFamily="34" charset="0"/>
                <a:cs typeface="Verdana" pitchFamily="34" charset="0"/>
              </a:rPr>
              <a:t>what you want</a:t>
            </a:r>
            <a:r>
              <a:rPr lang="en-US" altLang="zh-CN" sz="3600" dirty="0" smtClean="0">
                <a:ea typeface="Verdana" pitchFamily="34" charset="0"/>
                <a:cs typeface="Verdana" pitchFamily="34" charset="0"/>
              </a:rPr>
              <a:t> from </a:t>
            </a:r>
            <a:r>
              <a:rPr lang="en-US" altLang="zh-CN" sz="3600" b="1" dirty="0" smtClean="0">
                <a:ea typeface="Verdana" pitchFamily="34" charset="0"/>
                <a:cs typeface="Verdana" pitchFamily="34" charset="0"/>
              </a:rPr>
              <a:t>what you have</a:t>
            </a:r>
            <a:endParaRPr lang="zh-CN" altLang="en-US" sz="3600" b="1" dirty="0">
              <a:cs typeface="Verdana" pitchFamily="34" charset="0"/>
            </a:endParaRPr>
          </a:p>
        </p:txBody>
      </p:sp>
      <p:pic>
        <p:nvPicPr>
          <p:cNvPr id="4" name="Picture 3" descr="C:\Users\Denise\Documents\Documents\4a csm Filtering Extracting What We Want from What We Have lesson-act 602\_lesson\images\csm_filtering_lesson01_image1web.jpg"/>
          <p:cNvPicPr/>
          <p:nvPr/>
        </p:nvPicPr>
        <p:blipFill rotWithShape="1">
          <a:blip r:embed="rId3">
            <a:extLst>
              <a:ext uri="{28A0092B-C50C-407E-A947-70E740481C1C}">
                <a14:useLocalDpi xmlns:a14="http://schemas.microsoft.com/office/drawing/2010/main" val="0"/>
              </a:ext>
            </a:extLst>
          </a:blip>
          <a:srcRect l="4195" r="2751"/>
          <a:stretch/>
        </p:blipFill>
        <p:spPr bwMode="auto">
          <a:xfrm>
            <a:off x="0" y="2852936"/>
            <a:ext cx="9144000" cy="3647384"/>
          </a:xfrm>
          <a:prstGeom prst="rect">
            <a:avLst/>
          </a:prstGeom>
          <a:noFill/>
          <a:ln>
            <a:noFill/>
          </a:ln>
        </p:spPr>
      </p:pic>
    </p:spTree>
    <p:extLst>
      <p:ext uri="{BB962C8B-B14F-4D97-AF65-F5344CB8AC3E}">
        <p14:creationId xmlns:p14="http://schemas.microsoft.com/office/powerpoint/2010/main" val="39630098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pSp>
        <p:nvGrpSpPr>
          <p:cNvPr id="2" name="Group 1"/>
          <p:cNvGrpSpPr/>
          <p:nvPr/>
        </p:nvGrpSpPr>
        <p:grpSpPr>
          <a:xfrm>
            <a:off x="313121" y="2422181"/>
            <a:ext cx="8522403" cy="2782565"/>
            <a:chOff x="323528" y="3284984"/>
            <a:chExt cx="8522403" cy="2782565"/>
          </a:xfrm>
        </p:grpSpPr>
        <p:pic>
          <p:nvPicPr>
            <p:cNvPr id="2050" name="Picture 2" descr="http://upload.wikimedia.org/wikipedia/commons/thumb/f/ff/Pianos_keyboard_with_notes.svg/2000px-Pianos_keyboard_with_note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3284984"/>
              <a:ext cx="8522403" cy="278256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File:Bass clef (PSF).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 r="6972"/>
            <a:stretch/>
          </p:blipFill>
          <p:spPr bwMode="auto">
            <a:xfrm>
              <a:off x="328289" y="5132999"/>
              <a:ext cx="335622" cy="356616"/>
            </a:xfrm>
            <a:prstGeom prst="rect">
              <a:avLst/>
            </a:prstGeom>
            <a:noFill/>
            <a:scene3d>
              <a:camera prst="orthographicFront">
                <a:rot lat="0" lon="0" rev="21540000"/>
              </a:camera>
              <a:lightRig rig="threePt" dir="t"/>
            </a:scene3d>
            <a:extLst>
              <a:ext uri="{909E8E84-426E-40DD-AFC4-6F175D3DCCD1}">
                <a14:hiddenFill xmlns:a14="http://schemas.microsoft.com/office/drawing/2010/main">
                  <a:solidFill>
                    <a:srgbClr val="FFFFFF"/>
                  </a:solidFill>
                </a14:hiddenFill>
              </a:ext>
            </a:extLst>
          </p:spPr>
        </p:pic>
        <p:pic>
          <p:nvPicPr>
            <p:cNvPr id="2054" name="Picture 6" descr="http://upload.wikimedia.org/wikipedia/commons/thumb/8/89/Treble_clef_with_empty_staff.svg/500px-Treble_clef_with_empty_staff.svg.png"/>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l="2315" t="15579" r="72667" b="14312"/>
            <a:stretch/>
          </p:blipFill>
          <p:spPr bwMode="auto">
            <a:xfrm>
              <a:off x="3988794" y="5038415"/>
              <a:ext cx="201864" cy="565689"/>
            </a:xfrm>
            <a:prstGeom prst="rect">
              <a:avLst/>
            </a:prstGeom>
            <a:noFill/>
            <a:extLst>
              <a:ext uri="{909E8E84-426E-40DD-AFC4-6F175D3DCCD1}">
                <a14:hiddenFill xmlns:a14="http://schemas.microsoft.com/office/drawing/2010/main">
                  <a:solidFill>
                    <a:srgbClr val="FFFFFF"/>
                  </a:solidFill>
                </a14:hiddenFill>
              </a:ext>
            </a:extLst>
          </p:spPr>
        </p:pic>
      </p:grpSp>
      <p:sp>
        <p:nvSpPr>
          <p:cNvPr id="6" name="Title 1"/>
          <p:cNvSpPr txBox="1">
            <a:spLocks/>
          </p:cNvSpPr>
          <p:nvPr/>
        </p:nvSpPr>
        <p:spPr>
          <a:xfrm>
            <a:off x="457200" y="216024"/>
            <a:ext cx="8229600" cy="90872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smtClean="0">
                <a:solidFill>
                  <a:srgbClr val="1F497D"/>
                </a:solidFill>
              </a:rPr>
              <a:t>Frequency</a:t>
            </a:r>
            <a:r>
              <a:rPr lang="en-US" sz="4800" b="1" dirty="0" smtClean="0">
                <a:solidFill>
                  <a:schemeClr val="tx2"/>
                </a:solidFill>
              </a:rPr>
              <a:t> in music</a:t>
            </a:r>
            <a:endParaRPr lang="en-US" sz="4800" b="1" i="1" dirty="0">
              <a:solidFill>
                <a:schemeClr val="tx2"/>
              </a:solidFill>
            </a:endParaRPr>
          </a:p>
        </p:txBody>
      </p:sp>
    </p:spTree>
    <p:extLst>
      <p:ext uri="{BB962C8B-B14F-4D97-AF65-F5344CB8AC3E}">
        <p14:creationId xmlns:p14="http://schemas.microsoft.com/office/powerpoint/2010/main" val="33539688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extBox 3"/>
          <p:cNvSpPr txBox="1"/>
          <p:nvPr/>
        </p:nvSpPr>
        <p:spPr>
          <a:xfrm>
            <a:off x="1475656" y="5331246"/>
            <a:ext cx="1577676" cy="830997"/>
          </a:xfrm>
          <a:prstGeom prst="rect">
            <a:avLst/>
          </a:prstGeom>
          <a:noFill/>
        </p:spPr>
        <p:txBody>
          <a:bodyPr wrap="none" rtlCol="0">
            <a:spAutoFit/>
          </a:bodyPr>
          <a:lstStyle/>
          <a:p>
            <a:pPr algn="ctr"/>
            <a:r>
              <a:rPr lang="en-US" sz="2400" b="1" dirty="0" smtClean="0"/>
              <a:t>middle C</a:t>
            </a:r>
            <a:br>
              <a:rPr lang="en-US" sz="2400" b="1" dirty="0" smtClean="0"/>
            </a:br>
            <a:r>
              <a:rPr lang="en-US" sz="2400" b="1" dirty="0" smtClean="0"/>
              <a:t>261.626 </a:t>
            </a:r>
            <a:r>
              <a:rPr lang="en-US" sz="2400" b="1" dirty="0"/>
              <a:t>H</a:t>
            </a:r>
            <a:r>
              <a:rPr lang="en-US" sz="2400" b="1" dirty="0" smtClean="0"/>
              <a:t>z</a:t>
            </a:r>
            <a:endParaRPr lang="en-US" sz="2400" b="1" dirty="0"/>
          </a:p>
        </p:txBody>
      </p:sp>
      <p:sp>
        <p:nvSpPr>
          <p:cNvPr id="5" name="TextBox 4"/>
          <p:cNvSpPr txBox="1"/>
          <p:nvPr/>
        </p:nvSpPr>
        <p:spPr>
          <a:xfrm>
            <a:off x="5868144" y="5331247"/>
            <a:ext cx="1313181" cy="830997"/>
          </a:xfrm>
          <a:prstGeom prst="rect">
            <a:avLst/>
          </a:prstGeom>
          <a:noFill/>
        </p:spPr>
        <p:txBody>
          <a:bodyPr wrap="none" rtlCol="0">
            <a:spAutoFit/>
          </a:bodyPr>
          <a:lstStyle/>
          <a:p>
            <a:pPr algn="ctr"/>
            <a:r>
              <a:rPr lang="en-US" sz="2400" b="1" dirty="0" smtClean="0"/>
              <a:t>middle A</a:t>
            </a:r>
            <a:br>
              <a:rPr lang="en-US" sz="2400" b="1" dirty="0" smtClean="0"/>
            </a:br>
            <a:r>
              <a:rPr lang="en-US" sz="2400" b="1" dirty="0" smtClean="0"/>
              <a:t>440 Hz</a:t>
            </a:r>
            <a:endParaRPr lang="en-US" sz="2400" b="1" dirty="0"/>
          </a:p>
        </p:txBody>
      </p:sp>
      <p:pic>
        <p:nvPicPr>
          <p:cNvPr id="6" name="Picture 5" descr="C:\Users\Denise\Documents\Documents\4a csm Filtering Extracting What We Want from What We Have lesson-act 602\_lesson\images\csm_filtering_lesson01_figure8web.jpg"/>
          <p:cNvPicPr/>
          <p:nvPr/>
        </p:nvPicPr>
        <p:blipFill>
          <a:blip r:embed="rId3">
            <a:extLst>
              <a:ext uri="{28A0092B-C50C-407E-A947-70E740481C1C}">
                <a14:useLocalDpi xmlns:a14="http://schemas.microsoft.com/office/drawing/2010/main" val="0"/>
              </a:ext>
            </a:extLst>
          </a:blip>
          <a:srcRect/>
          <a:stretch>
            <a:fillRect/>
          </a:stretch>
        </p:blipFill>
        <p:spPr bwMode="auto">
          <a:xfrm>
            <a:off x="395536" y="471133"/>
            <a:ext cx="8156376" cy="4653317"/>
          </a:xfrm>
          <a:prstGeom prst="rect">
            <a:avLst/>
          </a:prstGeom>
          <a:noFill/>
          <a:ln>
            <a:noFill/>
          </a:ln>
        </p:spPr>
      </p:pic>
    </p:spTree>
    <p:extLst>
      <p:ext uri="{BB962C8B-B14F-4D97-AF65-F5344CB8AC3E}">
        <p14:creationId xmlns:p14="http://schemas.microsoft.com/office/powerpoint/2010/main" val="7615870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4" name="Picture 2" descr="http://upload.wikimedia.org/wikipedia/commons/thumb/f/ff/Pianos_keyboard_with_notes.svg/2000px-Pianos_keyboard_with_notes.svg.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63070"/>
          <a:stretch/>
        </p:blipFill>
        <p:spPr bwMode="auto">
          <a:xfrm>
            <a:off x="379544" y="4725144"/>
            <a:ext cx="8310767" cy="985548"/>
          </a:xfrm>
          <a:prstGeom prst="rect">
            <a:avLst/>
          </a:prstGeom>
          <a:noFill/>
          <a:extLst>
            <a:ext uri="{909E8E84-426E-40DD-AFC4-6F175D3DCCD1}">
              <a14:hiddenFill xmlns:a14="http://schemas.microsoft.com/office/drawing/2010/main">
                <a:solidFill>
                  <a:srgbClr val="FFFFFF"/>
                </a:solidFill>
              </a14:hiddenFill>
            </a:ext>
          </a:extLst>
        </p:spPr>
      </p:pic>
      <p:cxnSp>
        <p:nvCxnSpPr>
          <p:cNvPr id="7" name="Straight Connector 6"/>
          <p:cNvCxnSpPr/>
          <p:nvPr/>
        </p:nvCxnSpPr>
        <p:spPr>
          <a:xfrm flipV="1">
            <a:off x="495653" y="3284984"/>
            <a:ext cx="907995" cy="2304257"/>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flipV="1">
            <a:off x="7668344" y="3284984"/>
            <a:ext cx="936104" cy="2304256"/>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10" name="Title 1"/>
          <p:cNvSpPr>
            <a:spLocks noGrp="1"/>
          </p:cNvSpPr>
          <p:nvPr>
            <p:ph type="title"/>
          </p:nvPr>
        </p:nvSpPr>
        <p:spPr>
          <a:xfrm>
            <a:off x="457200" y="0"/>
            <a:ext cx="8229600" cy="1124744"/>
          </a:xfrm>
        </p:spPr>
        <p:txBody>
          <a:bodyPr>
            <a:normAutofit/>
          </a:bodyPr>
          <a:lstStyle/>
          <a:p>
            <a:r>
              <a:rPr lang="en-US" sz="5400" b="1" dirty="0" smtClean="0">
                <a:solidFill>
                  <a:srgbClr val="100993"/>
                </a:solidFill>
              </a:rPr>
              <a:t>Spectrum</a:t>
            </a:r>
            <a:endParaRPr lang="en-US" sz="5400" b="1" i="1" dirty="0">
              <a:solidFill>
                <a:srgbClr val="100993"/>
              </a:solidFill>
            </a:endParaRPr>
          </a:p>
        </p:txBody>
      </p:sp>
      <p:cxnSp>
        <p:nvCxnSpPr>
          <p:cNvPr id="3" name="Straight Arrow Connector 2"/>
          <p:cNvCxnSpPr/>
          <p:nvPr/>
        </p:nvCxnSpPr>
        <p:spPr>
          <a:xfrm>
            <a:off x="1403648" y="2852936"/>
            <a:ext cx="6480720"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403648" y="1340768"/>
            <a:ext cx="0" cy="151216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028384" y="2617748"/>
            <a:ext cx="550151" cy="523220"/>
          </a:xfrm>
          <a:prstGeom prst="rect">
            <a:avLst/>
          </a:prstGeom>
          <a:noFill/>
        </p:spPr>
        <p:txBody>
          <a:bodyPr wrap="none" rtlCol="0">
            <a:spAutoFit/>
          </a:bodyPr>
          <a:lstStyle/>
          <a:p>
            <a:r>
              <a:rPr lang="en-US" sz="2800" dirty="0" smtClean="0"/>
              <a:t>Hz</a:t>
            </a:r>
            <a:endParaRPr lang="en-US" sz="2800" dirty="0"/>
          </a:p>
        </p:txBody>
      </p:sp>
      <p:cxnSp>
        <p:nvCxnSpPr>
          <p:cNvPr id="18" name="Straight Connector 17"/>
          <p:cNvCxnSpPr/>
          <p:nvPr/>
        </p:nvCxnSpPr>
        <p:spPr>
          <a:xfrm flipV="1">
            <a:off x="7668344" y="1628800"/>
            <a:ext cx="0" cy="122413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2555776" y="1628800"/>
            <a:ext cx="0" cy="122413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267744" y="1628800"/>
            <a:ext cx="0" cy="122413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1475656" y="1628800"/>
            <a:ext cx="0" cy="1224136"/>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a:endCxn id="32" idx="2"/>
          </p:cNvCxnSpPr>
          <p:nvPr/>
        </p:nvCxnSpPr>
        <p:spPr>
          <a:xfrm flipH="1" flipV="1">
            <a:off x="2267744" y="3222268"/>
            <a:ext cx="1872208" cy="2313934"/>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a:endCxn id="31" idx="2"/>
          </p:cNvCxnSpPr>
          <p:nvPr/>
        </p:nvCxnSpPr>
        <p:spPr>
          <a:xfrm flipH="1" flipV="1">
            <a:off x="2555776" y="3429000"/>
            <a:ext cx="2363994" cy="2107202"/>
          </a:xfrm>
          <a:prstGeom prst="line">
            <a:avLst/>
          </a:prstGeom>
          <a:ln w="28575">
            <a:solidFill>
              <a:schemeClr val="tx1"/>
            </a:solidFill>
            <a:prstDash val="sysDash"/>
          </a:ln>
        </p:spPr>
        <p:style>
          <a:lnRef idx="1">
            <a:schemeClr val="accent1"/>
          </a:lnRef>
          <a:fillRef idx="0">
            <a:schemeClr val="accent1"/>
          </a:fillRef>
          <a:effectRef idx="0">
            <a:schemeClr val="accent1"/>
          </a:effectRef>
          <a:fontRef idx="minor">
            <a:schemeClr val="tx1"/>
          </a:fontRef>
        </p:style>
      </p:cxnSp>
      <p:sp>
        <p:nvSpPr>
          <p:cNvPr id="30" name="TextBox 29"/>
          <p:cNvSpPr txBox="1"/>
          <p:nvPr/>
        </p:nvSpPr>
        <p:spPr>
          <a:xfrm>
            <a:off x="1178940" y="2915652"/>
            <a:ext cx="593432" cy="369332"/>
          </a:xfrm>
          <a:prstGeom prst="rect">
            <a:avLst/>
          </a:prstGeom>
          <a:noFill/>
        </p:spPr>
        <p:txBody>
          <a:bodyPr wrap="none" rtlCol="0">
            <a:spAutoFit/>
          </a:bodyPr>
          <a:lstStyle/>
          <a:p>
            <a:r>
              <a:rPr lang="en-US" dirty="0" smtClean="0"/>
              <a:t>27.5</a:t>
            </a:r>
            <a:endParaRPr lang="en-US" dirty="0"/>
          </a:p>
        </p:txBody>
      </p:sp>
      <p:sp>
        <p:nvSpPr>
          <p:cNvPr id="31" name="TextBox 30"/>
          <p:cNvSpPr txBox="1"/>
          <p:nvPr/>
        </p:nvSpPr>
        <p:spPr>
          <a:xfrm>
            <a:off x="2287914" y="3059668"/>
            <a:ext cx="535724" cy="369332"/>
          </a:xfrm>
          <a:prstGeom prst="rect">
            <a:avLst/>
          </a:prstGeom>
          <a:noFill/>
        </p:spPr>
        <p:txBody>
          <a:bodyPr wrap="none" rtlCol="0">
            <a:spAutoFit/>
          </a:bodyPr>
          <a:lstStyle/>
          <a:p>
            <a:r>
              <a:rPr lang="en-US" dirty="0" smtClean="0"/>
              <a:t>440</a:t>
            </a:r>
            <a:endParaRPr lang="en-US" dirty="0"/>
          </a:p>
        </p:txBody>
      </p:sp>
      <p:sp>
        <p:nvSpPr>
          <p:cNvPr id="32" name="TextBox 31"/>
          <p:cNvSpPr txBox="1"/>
          <p:nvPr/>
        </p:nvSpPr>
        <p:spPr>
          <a:xfrm>
            <a:off x="1999882" y="2852936"/>
            <a:ext cx="535724" cy="369332"/>
          </a:xfrm>
          <a:prstGeom prst="rect">
            <a:avLst/>
          </a:prstGeom>
          <a:noFill/>
        </p:spPr>
        <p:txBody>
          <a:bodyPr wrap="none" rtlCol="0">
            <a:spAutoFit/>
          </a:bodyPr>
          <a:lstStyle/>
          <a:p>
            <a:r>
              <a:rPr lang="en-US" dirty="0" smtClean="0"/>
              <a:t>261</a:t>
            </a:r>
            <a:endParaRPr lang="en-US" dirty="0"/>
          </a:p>
        </p:txBody>
      </p:sp>
      <p:sp>
        <p:nvSpPr>
          <p:cNvPr id="35" name="TextBox 34"/>
          <p:cNvSpPr txBox="1"/>
          <p:nvPr/>
        </p:nvSpPr>
        <p:spPr>
          <a:xfrm>
            <a:off x="7341972" y="2924944"/>
            <a:ext cx="652743" cy="369332"/>
          </a:xfrm>
          <a:prstGeom prst="rect">
            <a:avLst/>
          </a:prstGeom>
          <a:noFill/>
        </p:spPr>
        <p:txBody>
          <a:bodyPr wrap="none" rtlCol="0">
            <a:spAutoFit/>
          </a:bodyPr>
          <a:lstStyle/>
          <a:p>
            <a:r>
              <a:rPr lang="en-US" dirty="0" smtClean="0"/>
              <a:t>4186</a:t>
            </a:r>
            <a:endParaRPr lang="en-US" dirty="0"/>
          </a:p>
        </p:txBody>
      </p:sp>
    </p:spTree>
    <p:extLst>
      <p:ext uri="{BB962C8B-B14F-4D97-AF65-F5344CB8AC3E}">
        <p14:creationId xmlns:p14="http://schemas.microsoft.com/office/powerpoint/2010/main" val="28141507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8285" t="4131" r="3834"/>
          <a:stretch/>
        </p:blipFill>
        <p:spPr>
          <a:xfrm>
            <a:off x="1835696" y="980728"/>
            <a:ext cx="5688632" cy="4654268"/>
          </a:xfrm>
          <a:prstGeom prst="rect">
            <a:avLst/>
          </a:prstGeom>
        </p:spPr>
      </p:pic>
      <p:sp>
        <p:nvSpPr>
          <p:cNvPr id="2" name="Title 1"/>
          <p:cNvSpPr>
            <a:spLocks noGrp="1"/>
          </p:cNvSpPr>
          <p:nvPr>
            <p:ph type="title"/>
          </p:nvPr>
        </p:nvSpPr>
        <p:spPr>
          <a:xfrm>
            <a:off x="0" y="0"/>
            <a:ext cx="9144000" cy="1124744"/>
          </a:xfrm>
        </p:spPr>
        <p:txBody>
          <a:bodyPr>
            <a:noAutofit/>
          </a:bodyPr>
          <a:lstStyle/>
          <a:p>
            <a:r>
              <a:rPr lang="en-US" sz="4800" b="1" dirty="0" smtClean="0">
                <a:solidFill>
                  <a:srgbClr val="100993"/>
                </a:solidFill>
              </a:rPr>
              <a:t>Spectrum of a “real-world” signal</a:t>
            </a:r>
            <a:endParaRPr lang="en-US" sz="4800" b="1" i="1" dirty="0">
              <a:solidFill>
                <a:srgbClr val="100993"/>
              </a:solidFill>
            </a:endParaRPr>
          </a:p>
        </p:txBody>
      </p:sp>
      <p:sp>
        <p:nvSpPr>
          <p:cNvPr id="3" name="Rectangle 2"/>
          <p:cNvSpPr/>
          <p:nvPr/>
        </p:nvSpPr>
        <p:spPr>
          <a:xfrm>
            <a:off x="323528" y="5715253"/>
            <a:ext cx="8424936" cy="954107"/>
          </a:xfrm>
          <a:prstGeom prst="rect">
            <a:avLst/>
          </a:prstGeom>
        </p:spPr>
        <p:txBody>
          <a:bodyPr wrap="square">
            <a:spAutoFit/>
          </a:bodyPr>
          <a:lstStyle/>
          <a:p>
            <a:pPr algn="ctr"/>
            <a:r>
              <a:rPr lang="en-US" sz="2800" dirty="0" smtClean="0"/>
              <a:t>Real-world signals </a:t>
            </a:r>
            <a:r>
              <a:rPr lang="en-US" sz="2800" dirty="0"/>
              <a:t>can be thought of as </a:t>
            </a:r>
            <a:r>
              <a:rPr lang="en-US" sz="2800" dirty="0" smtClean="0"/>
              <a:t/>
            </a:r>
            <a:br>
              <a:rPr lang="en-US" sz="2800" dirty="0" smtClean="0"/>
            </a:br>
            <a:r>
              <a:rPr lang="en-US" sz="2800" i="1" dirty="0" smtClean="0"/>
              <a:t>combinations</a:t>
            </a:r>
            <a:r>
              <a:rPr lang="en-US" sz="2800" dirty="0" smtClean="0"/>
              <a:t> </a:t>
            </a:r>
            <a:r>
              <a:rPr lang="en-US" sz="2800" dirty="0"/>
              <a:t>of different frequency components</a:t>
            </a:r>
          </a:p>
        </p:txBody>
      </p:sp>
    </p:spTree>
    <p:extLst>
      <p:ext uri="{BB962C8B-B14F-4D97-AF65-F5344CB8AC3E}">
        <p14:creationId xmlns:p14="http://schemas.microsoft.com/office/powerpoint/2010/main" val="1241997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Denise\Documents\Documents\4a csm Filtering Extracting What We Want from What We Have lesson-act 602\_lesson\images\csm_filtering_lesson01_figure10web.jpg"/>
          <p:cNvPicPr/>
          <p:nvPr/>
        </p:nvPicPr>
        <p:blipFill>
          <a:blip r:embed="rId3">
            <a:extLst>
              <a:ext uri="{28A0092B-C50C-407E-A947-70E740481C1C}">
                <a14:useLocalDpi xmlns:a14="http://schemas.microsoft.com/office/drawing/2010/main" val="0"/>
              </a:ext>
            </a:extLst>
          </a:blip>
          <a:srcRect/>
          <a:stretch>
            <a:fillRect/>
          </a:stretch>
        </p:blipFill>
        <p:spPr bwMode="auto">
          <a:xfrm>
            <a:off x="0" y="-29200"/>
            <a:ext cx="9182932" cy="6887199"/>
          </a:xfrm>
          <a:prstGeom prst="rect">
            <a:avLst/>
          </a:prstGeom>
          <a:noFill/>
          <a:ln>
            <a:noFill/>
          </a:ln>
        </p:spPr>
      </p:pic>
    </p:spTree>
    <p:extLst>
      <p:ext uri="{BB962C8B-B14F-4D97-AF65-F5344CB8AC3E}">
        <p14:creationId xmlns:p14="http://schemas.microsoft.com/office/powerpoint/2010/main" val="184565200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77075" y="332656"/>
            <a:ext cx="4989850" cy="6237312"/>
          </a:xfrm>
          <a:prstGeom prst="rect">
            <a:avLst/>
          </a:prstGeom>
        </p:spPr>
      </p:pic>
    </p:spTree>
    <p:extLst>
      <p:ext uri="{BB962C8B-B14F-4D97-AF65-F5344CB8AC3E}">
        <p14:creationId xmlns:p14="http://schemas.microsoft.com/office/powerpoint/2010/main" val="38303957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4784"/>
            <a:ext cx="8229600" cy="3816424"/>
          </a:xfrm>
        </p:spPr>
        <p:txBody>
          <a:bodyPr/>
          <a:lstStyle/>
          <a:p>
            <a:pPr marL="0" indent="0" algn="ctr">
              <a:buNone/>
            </a:pPr>
            <a:r>
              <a:rPr lang="en-US" sz="6600" dirty="0" smtClean="0">
                <a:solidFill>
                  <a:srgbClr val="100993"/>
                </a:solidFill>
              </a:rPr>
              <a:t>Many </a:t>
            </a:r>
            <a:r>
              <a:rPr lang="en-US" sz="6600" b="1" dirty="0" smtClean="0">
                <a:solidFill>
                  <a:srgbClr val="100993"/>
                </a:solidFill>
              </a:rPr>
              <a:t>filters</a:t>
            </a:r>
            <a:r>
              <a:rPr lang="en-US" sz="6600" dirty="0" smtClean="0">
                <a:solidFill>
                  <a:srgbClr val="100993"/>
                </a:solidFill>
              </a:rPr>
              <a:t> act by </a:t>
            </a:r>
            <a:r>
              <a:rPr lang="en-US" dirty="0" smtClean="0">
                <a:solidFill>
                  <a:srgbClr val="100993"/>
                </a:solidFill>
              </a:rPr>
              <a:t/>
            </a:r>
            <a:br>
              <a:rPr lang="en-US" dirty="0" smtClean="0">
                <a:solidFill>
                  <a:srgbClr val="100993"/>
                </a:solidFill>
              </a:rPr>
            </a:br>
            <a:endParaRPr lang="en-US" dirty="0" smtClean="0">
              <a:solidFill>
                <a:srgbClr val="100993"/>
              </a:solidFill>
            </a:endParaRPr>
          </a:p>
          <a:p>
            <a:pPr marL="0" indent="0" algn="ctr">
              <a:buNone/>
            </a:pPr>
            <a:r>
              <a:rPr lang="en-US" b="1" dirty="0" smtClean="0">
                <a:solidFill>
                  <a:srgbClr val="FF0000"/>
                </a:solidFill>
              </a:rPr>
              <a:t>keeping some frequencies </a:t>
            </a:r>
            <a:r>
              <a:rPr lang="en-US" dirty="0" smtClean="0">
                <a:solidFill>
                  <a:srgbClr val="100993"/>
                </a:solidFill>
              </a:rPr>
              <a:t>(the ones we want)</a:t>
            </a:r>
            <a:br>
              <a:rPr lang="en-US" dirty="0" smtClean="0">
                <a:solidFill>
                  <a:srgbClr val="100993"/>
                </a:solidFill>
              </a:rPr>
            </a:br>
            <a:r>
              <a:rPr lang="en-US" dirty="0" smtClean="0">
                <a:solidFill>
                  <a:srgbClr val="100993"/>
                </a:solidFill>
              </a:rPr>
              <a:t/>
            </a:r>
            <a:br>
              <a:rPr lang="en-US" dirty="0" smtClean="0">
                <a:solidFill>
                  <a:srgbClr val="100993"/>
                </a:solidFill>
              </a:rPr>
            </a:br>
            <a:r>
              <a:rPr lang="en-US" b="1" dirty="0" smtClean="0">
                <a:solidFill>
                  <a:srgbClr val="00B050"/>
                </a:solidFill>
              </a:rPr>
              <a:t>and throwing away others </a:t>
            </a:r>
            <a:r>
              <a:rPr lang="en-US" dirty="0" smtClean="0">
                <a:solidFill>
                  <a:srgbClr val="100993"/>
                </a:solidFill>
              </a:rPr>
              <a:t>(the ones we don’t)</a:t>
            </a:r>
            <a:endParaRPr lang="en-US" dirty="0">
              <a:solidFill>
                <a:srgbClr val="100993"/>
              </a:solidFill>
            </a:endParaRPr>
          </a:p>
        </p:txBody>
      </p:sp>
    </p:spTree>
    <p:extLst>
      <p:ext uri="{BB962C8B-B14F-4D97-AF65-F5344CB8AC3E}">
        <p14:creationId xmlns:p14="http://schemas.microsoft.com/office/powerpoint/2010/main" val="6671517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Low-pass filter</a:t>
            </a:r>
            <a:endParaRPr lang="en-US" sz="5400" b="1" i="1" dirty="0">
              <a:solidFill>
                <a:srgbClr val="100993"/>
              </a:solidFill>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6251"/>
          <a:stretch/>
        </p:blipFill>
        <p:spPr>
          <a:xfrm>
            <a:off x="914702" y="1412776"/>
            <a:ext cx="7314596" cy="5143019"/>
          </a:xfrm>
          <a:prstGeom prst="rect">
            <a:avLst/>
          </a:prstGeom>
        </p:spPr>
      </p:pic>
    </p:spTree>
    <p:extLst>
      <p:ext uri="{BB962C8B-B14F-4D97-AF65-F5344CB8AC3E}">
        <p14:creationId xmlns:p14="http://schemas.microsoft.com/office/powerpoint/2010/main" val="16185950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
        <p:nvSpPr>
          <p:cNvPr id="2" name="Title 1"/>
          <p:cNvSpPr>
            <a:spLocks noGrp="1"/>
          </p:cNvSpPr>
          <p:nvPr>
            <p:ph type="title"/>
          </p:nvPr>
        </p:nvSpPr>
        <p:spPr>
          <a:xfrm>
            <a:off x="457200" y="144016"/>
            <a:ext cx="8229600" cy="1124744"/>
          </a:xfrm>
        </p:spPr>
        <p:txBody>
          <a:bodyPr>
            <a:normAutofit/>
          </a:bodyPr>
          <a:lstStyle/>
          <a:p>
            <a:r>
              <a:rPr lang="en-US" sz="5400" b="1" dirty="0" smtClean="0">
                <a:solidFill>
                  <a:srgbClr val="100993"/>
                </a:solidFill>
              </a:rPr>
              <a:t>Low-pass filter</a:t>
            </a:r>
            <a:endParaRPr lang="en-US" sz="5400" b="1" i="1" dirty="0">
              <a:solidFill>
                <a:srgbClr val="100993"/>
              </a:solidFill>
            </a:endParaRPr>
          </a:p>
        </p:txBody>
      </p:sp>
      <p:sp>
        <p:nvSpPr>
          <p:cNvPr id="8" name="Rectangle 7"/>
          <p:cNvSpPr/>
          <p:nvPr/>
        </p:nvSpPr>
        <p:spPr>
          <a:xfrm>
            <a:off x="4139952" y="1484784"/>
            <a:ext cx="3384376" cy="4392488"/>
          </a:xfrm>
          <a:prstGeom prst="rect">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66139" y="1484784"/>
            <a:ext cx="2273813" cy="4392488"/>
          </a:xfrm>
          <a:prstGeom prst="rect">
            <a:avLst/>
          </a:prstGeom>
          <a:solidFill>
            <a:srgbClr val="66FF66">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07205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124744"/>
          </a:xfrm>
        </p:spPr>
        <p:txBody>
          <a:bodyPr>
            <a:normAutofit/>
          </a:bodyPr>
          <a:lstStyle/>
          <a:p>
            <a:r>
              <a:rPr lang="en-US" sz="5400" b="1" dirty="0" smtClean="0">
                <a:solidFill>
                  <a:srgbClr val="100993"/>
                </a:solidFill>
              </a:rPr>
              <a:t>Low-pass filter</a:t>
            </a:r>
            <a:endParaRPr lang="en-US" sz="5400" b="1" i="1" dirty="0">
              <a:solidFill>
                <a:srgbClr val="100993"/>
              </a:solidFill>
            </a:endParaRPr>
          </a:p>
        </p:txBody>
      </p:sp>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60211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3" name="Picture 2" descr="C:\Users\Denise\Documents\Documents\4a csm Filtering Extracting What We Want from What We Have lesson-act 602\_lesson\images\csm_filtering_lesson01_figure1web.jpg"/>
          <p:cNvPicPr/>
          <p:nvPr/>
        </p:nvPicPr>
        <p:blipFill>
          <a:blip r:embed="rId3">
            <a:extLst>
              <a:ext uri="{28A0092B-C50C-407E-A947-70E740481C1C}">
                <a14:useLocalDpi xmlns:a14="http://schemas.microsoft.com/office/drawing/2010/main" val="0"/>
              </a:ext>
            </a:extLst>
          </a:blip>
          <a:srcRect/>
          <a:stretch>
            <a:fillRect/>
          </a:stretch>
        </p:blipFill>
        <p:spPr bwMode="auto">
          <a:xfrm>
            <a:off x="2654388" y="548678"/>
            <a:ext cx="3835225" cy="5740025"/>
          </a:xfrm>
          <a:prstGeom prst="rect">
            <a:avLst/>
          </a:prstGeom>
          <a:noFill/>
          <a:ln>
            <a:noFill/>
          </a:ln>
        </p:spPr>
      </p:pic>
    </p:spTree>
    <p:extLst>
      <p:ext uri="{BB962C8B-B14F-4D97-AF65-F5344CB8AC3E}">
        <p14:creationId xmlns:p14="http://schemas.microsoft.com/office/powerpoint/2010/main" val="384441394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016"/>
            <a:ext cx="8229600" cy="1124744"/>
          </a:xfrm>
        </p:spPr>
        <p:txBody>
          <a:bodyPr>
            <a:normAutofit/>
          </a:bodyPr>
          <a:lstStyle/>
          <a:p>
            <a:r>
              <a:rPr lang="en-US" sz="5400" b="1" dirty="0" smtClean="0">
                <a:solidFill>
                  <a:srgbClr val="100993"/>
                </a:solidFill>
              </a:rPr>
              <a:t>High-pass filter</a:t>
            </a:r>
            <a:endParaRPr lang="en-US" sz="5400" b="1" i="1" dirty="0">
              <a:solidFill>
                <a:srgbClr val="100993"/>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4179903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
        <p:nvSpPr>
          <p:cNvPr id="2" name="Title 1"/>
          <p:cNvSpPr>
            <a:spLocks noGrp="1"/>
          </p:cNvSpPr>
          <p:nvPr>
            <p:ph type="title"/>
          </p:nvPr>
        </p:nvSpPr>
        <p:spPr>
          <a:xfrm>
            <a:off x="457200" y="72008"/>
            <a:ext cx="8229600" cy="1124744"/>
          </a:xfrm>
        </p:spPr>
        <p:txBody>
          <a:bodyPr>
            <a:normAutofit/>
          </a:bodyPr>
          <a:lstStyle/>
          <a:p>
            <a:r>
              <a:rPr lang="en-US" sz="5400" b="1" dirty="0" smtClean="0">
                <a:solidFill>
                  <a:srgbClr val="100993"/>
                </a:solidFill>
              </a:rPr>
              <a:t>High-pass filter</a:t>
            </a:r>
            <a:endParaRPr lang="en-US" sz="5400" b="1" i="1" dirty="0">
              <a:solidFill>
                <a:srgbClr val="100993"/>
              </a:solidFill>
            </a:endParaRPr>
          </a:p>
        </p:txBody>
      </p:sp>
      <p:sp>
        <p:nvSpPr>
          <p:cNvPr id="8" name="Rectangle 7"/>
          <p:cNvSpPr/>
          <p:nvPr/>
        </p:nvSpPr>
        <p:spPr>
          <a:xfrm>
            <a:off x="4139952" y="1484784"/>
            <a:ext cx="3384376" cy="4392488"/>
          </a:xfrm>
          <a:prstGeom prst="rect">
            <a:avLst/>
          </a:prstGeom>
          <a:solidFill>
            <a:srgbClr val="66FF66">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866139" y="1484784"/>
            <a:ext cx="2273813" cy="4392488"/>
          </a:xfrm>
          <a:prstGeom prst="rect">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76660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High-pass filter</a:t>
            </a:r>
            <a:endParaRPr lang="en-US" sz="5400" b="1" i="1" dirty="0">
              <a:solidFill>
                <a:srgbClr val="100993"/>
              </a:solidFill>
            </a:endParaRPr>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4718283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Band-pass filter</a:t>
            </a:r>
            <a:endParaRPr lang="en-US" sz="5400" b="1" i="1" dirty="0">
              <a:solidFill>
                <a:srgbClr val="100993"/>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41799036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Band-pass filter</a:t>
            </a:r>
            <a:endParaRPr lang="en-US" sz="5400" b="1" i="1" dirty="0">
              <a:solidFill>
                <a:srgbClr val="100993"/>
              </a:solidFill>
            </a:endParaRP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702" y="1069848"/>
            <a:ext cx="7314596" cy="5485947"/>
          </a:xfrm>
          <a:prstGeom prst="rect">
            <a:avLst/>
          </a:prstGeom>
        </p:spPr>
      </p:pic>
      <p:sp>
        <p:nvSpPr>
          <p:cNvPr id="10" name="Rectangle 9"/>
          <p:cNvSpPr/>
          <p:nvPr/>
        </p:nvSpPr>
        <p:spPr>
          <a:xfrm>
            <a:off x="2987824" y="1484784"/>
            <a:ext cx="1152128" cy="4392488"/>
          </a:xfrm>
          <a:prstGeom prst="rect">
            <a:avLst/>
          </a:prstGeom>
          <a:solidFill>
            <a:srgbClr val="66FF66">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866139" y="1484784"/>
            <a:ext cx="1121685" cy="4392488"/>
          </a:xfrm>
          <a:prstGeom prst="rect">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135551" y="1484784"/>
            <a:ext cx="3388777" cy="4392488"/>
          </a:xfrm>
          <a:prstGeom prst="rect">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766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Band-pass filter</a:t>
            </a:r>
            <a:endParaRPr lang="en-US" sz="5400" b="1" i="1" dirty="0">
              <a:solidFill>
                <a:srgbClr val="100993"/>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4718283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Notch filter</a:t>
            </a:r>
            <a:endParaRPr lang="en-US" sz="5400" b="1" i="1" dirty="0">
              <a:solidFill>
                <a:srgbClr val="100993"/>
              </a:solidFill>
            </a:endParaRPr>
          </a:p>
        </p:txBody>
      </p:sp>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4939"/>
          <a:stretch/>
        </p:blipFill>
        <p:spPr>
          <a:xfrm>
            <a:off x="914702" y="1340768"/>
            <a:ext cx="7314596" cy="5215027"/>
          </a:xfrm>
          <a:prstGeom prst="rect">
            <a:avLst/>
          </a:prstGeom>
        </p:spPr>
      </p:pic>
    </p:spTree>
    <p:extLst>
      <p:ext uri="{BB962C8B-B14F-4D97-AF65-F5344CB8AC3E}">
        <p14:creationId xmlns:p14="http://schemas.microsoft.com/office/powerpoint/2010/main" val="34179903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Notch filter</a:t>
            </a:r>
            <a:endParaRPr lang="en-US" sz="5400" b="1" i="1" dirty="0">
              <a:solidFill>
                <a:srgbClr val="100993"/>
              </a:solidFill>
            </a:endParaRPr>
          </a:p>
        </p:txBody>
      </p:sp>
      <p:pic>
        <p:nvPicPr>
          <p:cNvPr id="7" name="Picture 6"/>
          <p:cNvPicPr>
            <a:picLocks noChangeAspect="1"/>
          </p:cNvPicPr>
          <p:nvPr/>
        </p:nvPicPr>
        <p:blipFill rotWithShape="1">
          <a:blip r:embed="rId3">
            <a:extLst>
              <a:ext uri="{28A0092B-C50C-407E-A947-70E740481C1C}">
                <a14:useLocalDpi xmlns:a14="http://schemas.microsoft.com/office/drawing/2010/main" val="0"/>
              </a:ext>
            </a:extLst>
          </a:blip>
          <a:srcRect t="6251"/>
          <a:stretch/>
        </p:blipFill>
        <p:spPr>
          <a:xfrm>
            <a:off x="914702" y="1412776"/>
            <a:ext cx="7314596" cy="5143019"/>
          </a:xfrm>
          <a:prstGeom prst="rect">
            <a:avLst/>
          </a:prstGeom>
        </p:spPr>
      </p:pic>
      <p:sp>
        <p:nvSpPr>
          <p:cNvPr id="11" name="Rectangle 10"/>
          <p:cNvSpPr/>
          <p:nvPr/>
        </p:nvSpPr>
        <p:spPr>
          <a:xfrm>
            <a:off x="3275856" y="1484784"/>
            <a:ext cx="216024" cy="4392488"/>
          </a:xfrm>
          <a:prstGeom prst="rect">
            <a:avLst/>
          </a:prstGeom>
          <a:solidFill>
            <a:srgbClr val="FF0000">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866139" y="1484784"/>
            <a:ext cx="1409717" cy="4392488"/>
          </a:xfrm>
          <a:prstGeom prst="rect">
            <a:avLst/>
          </a:prstGeom>
          <a:solidFill>
            <a:srgbClr val="66FF66">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491881" y="1484784"/>
            <a:ext cx="4007474" cy="4392488"/>
          </a:xfrm>
          <a:prstGeom prst="rect">
            <a:avLst/>
          </a:prstGeom>
          <a:solidFill>
            <a:srgbClr val="66FF66">
              <a:alpha val="3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757666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024"/>
            <a:ext cx="8229600" cy="1124744"/>
          </a:xfrm>
        </p:spPr>
        <p:txBody>
          <a:bodyPr>
            <a:normAutofit/>
          </a:bodyPr>
          <a:lstStyle/>
          <a:p>
            <a:r>
              <a:rPr lang="en-US" sz="5400" b="1" dirty="0" smtClean="0">
                <a:solidFill>
                  <a:srgbClr val="100993"/>
                </a:solidFill>
              </a:rPr>
              <a:t>Notch filter</a:t>
            </a:r>
            <a:endParaRPr lang="en-US" sz="5400" b="1" i="1" dirty="0">
              <a:solidFill>
                <a:srgbClr val="100993"/>
              </a:solidFill>
            </a:endParaRP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3626"/>
          <a:stretch/>
        </p:blipFill>
        <p:spPr>
          <a:xfrm>
            <a:off x="914702" y="1268760"/>
            <a:ext cx="7314596" cy="5287035"/>
          </a:xfrm>
          <a:prstGeom prst="rect">
            <a:avLst/>
          </a:prstGeom>
        </p:spPr>
      </p:pic>
    </p:spTree>
    <p:extLst>
      <p:ext uri="{BB962C8B-B14F-4D97-AF65-F5344CB8AC3E}">
        <p14:creationId xmlns:p14="http://schemas.microsoft.com/office/powerpoint/2010/main" val="3471828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8" y="-27384"/>
            <a:ext cx="9148718" cy="6885384"/>
          </a:xfrm>
          <a:prstGeom prst="rect">
            <a:avLst/>
          </a:prstGeom>
        </p:spPr>
      </p:pic>
      <p:sp>
        <p:nvSpPr>
          <p:cNvPr id="3" name="Rectangle 2"/>
          <p:cNvSpPr/>
          <p:nvPr/>
        </p:nvSpPr>
        <p:spPr>
          <a:xfrm>
            <a:off x="1168248" y="5805264"/>
            <a:ext cx="6807505" cy="923330"/>
          </a:xfrm>
          <a:prstGeom prst="rect">
            <a:avLst/>
          </a:prstGeom>
          <a:solidFill>
            <a:srgbClr val="FFFFFF">
              <a:alpha val="58039"/>
            </a:srgbClr>
          </a:solidFill>
        </p:spPr>
        <p:txBody>
          <a:bodyPr wrap="none">
            <a:spAutoFit/>
          </a:bodyPr>
          <a:lstStyle/>
          <a:p>
            <a:r>
              <a:rPr lang="en-US" sz="5400" b="1" dirty="0">
                <a:solidFill>
                  <a:srgbClr val="FF0000"/>
                </a:solidFill>
              </a:rPr>
              <a:t>tinyurl.com/</a:t>
            </a:r>
            <a:r>
              <a:rPr lang="en-US" sz="5400" b="1" dirty="0" err="1">
                <a:solidFill>
                  <a:srgbClr val="FF0000"/>
                </a:solidFill>
              </a:rPr>
              <a:t>filterdemo</a:t>
            </a:r>
            <a:endParaRPr lang="en-US" sz="5400" dirty="0">
              <a:solidFill>
                <a:srgbClr val="FF0000"/>
              </a:solidFill>
            </a:endParaRPr>
          </a:p>
        </p:txBody>
      </p:sp>
    </p:spTree>
    <p:extLst>
      <p:ext uri="{BB962C8B-B14F-4D97-AF65-F5344CB8AC3E}">
        <p14:creationId xmlns:p14="http://schemas.microsoft.com/office/powerpoint/2010/main" val="1769331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1028" name="Picture 4" descr="DoD photo by Tech. Sgt. Chad Chisholm, U.S. Air Force.  (Relea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6563" y="1203644"/>
            <a:ext cx="2803869" cy="4205806"/>
          </a:xfrm>
          <a:prstGeom prst="rect">
            <a:avLst/>
          </a:prstGeom>
          <a:noFill/>
          <a:extLst>
            <a:ext uri="{909E8E84-426E-40DD-AFC4-6F175D3DCCD1}">
              <a14:hiddenFill xmlns:a14="http://schemas.microsoft.com/office/drawing/2010/main">
                <a:solidFill>
                  <a:srgbClr val="FFFFFF"/>
                </a:solidFill>
              </a14:hiddenFill>
            </a:ext>
          </a:extLst>
        </p:spPr>
      </p:pic>
      <p:grpSp>
        <p:nvGrpSpPr>
          <p:cNvPr id="3" name="Group 2"/>
          <p:cNvGrpSpPr/>
          <p:nvPr/>
        </p:nvGrpSpPr>
        <p:grpSpPr>
          <a:xfrm>
            <a:off x="543947" y="320764"/>
            <a:ext cx="4744759" cy="3795810"/>
            <a:chOff x="287963" y="320764"/>
            <a:chExt cx="4744759" cy="3795810"/>
          </a:xfrm>
        </p:grpSpPr>
        <p:pic>
          <p:nvPicPr>
            <p:cNvPr id="1030" name="Picture 6" descr="http://www.nlm.nih.gov/medlineplus/ency/images/ency/fullsize/1933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963" y="320764"/>
              <a:ext cx="4744759" cy="3795809"/>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38"/>
            <p:cNvSpPr txBox="1">
              <a:spLocks noChangeArrowheads="1"/>
            </p:cNvSpPr>
            <p:nvPr/>
          </p:nvSpPr>
          <p:spPr bwMode="auto">
            <a:xfrm>
              <a:off x="3874951" y="3774950"/>
              <a:ext cx="1157771" cy="341624"/>
            </a:xfrm>
            <a:prstGeom prst="rect">
              <a:avLst/>
            </a:prstGeom>
            <a:solidFill>
              <a:schemeClr val="bg1"/>
            </a:solidFill>
            <a:ln>
              <a:noFill/>
            </a:ln>
            <a:extLst/>
          </p:spPr>
          <p:txBody>
            <a:bodyPr rot="0" vert="horz" wrap="square" lIns="91440" tIns="45720" rIns="91440" bIns="45720" anchor="t" anchorCtr="0" upright="1">
              <a:noAutofit/>
            </a:bodyPr>
            <a:lstStyle/>
            <a:p>
              <a:pPr marL="0" marR="0">
                <a:spcBef>
                  <a:spcPts val="0"/>
                </a:spcBef>
                <a:spcAft>
                  <a:spcPts val="600"/>
                </a:spcAft>
              </a:pPr>
              <a:r>
                <a:rPr lang="en-US" sz="1000">
                  <a:effectLst/>
                  <a:latin typeface="Times New Roman" panose="02020603050405020304" pitchFamily="18" charset="0"/>
                  <a:ea typeface="Batang" panose="02030600000101010101" pitchFamily="18" charset="-127"/>
                </a:rPr>
                <a:t> </a:t>
              </a:r>
              <a:endParaRPr lang="en-US" sz="1100">
                <a:effectLst/>
                <a:latin typeface="Times New Roman" panose="02020603050405020304" pitchFamily="18" charset="0"/>
                <a:ea typeface="Batang" panose="02030600000101010101" pitchFamily="18" charset="-127"/>
              </a:endParaRPr>
            </a:p>
          </p:txBody>
        </p:sp>
      </p:grpSp>
      <p:pic>
        <p:nvPicPr>
          <p:cNvPr id="7" name="Picture 6" descr="C:\Users\Denise\Documents\Documents\4a csm Filtering Extracting What We Want from What We Have lesson-act 602\_lesson\images\csm_filtering_lesson01_figure2web.jpg"/>
          <p:cNvPicPr/>
          <p:nvPr/>
        </p:nvPicPr>
        <p:blipFill>
          <a:blip r:embed="rId5">
            <a:extLst>
              <a:ext uri="{28A0092B-C50C-407E-A947-70E740481C1C}">
                <a14:useLocalDpi xmlns:a14="http://schemas.microsoft.com/office/drawing/2010/main" val="0"/>
              </a:ext>
            </a:extLst>
          </a:blip>
          <a:srcRect/>
          <a:stretch>
            <a:fillRect/>
          </a:stretch>
        </p:blipFill>
        <p:spPr bwMode="auto">
          <a:xfrm>
            <a:off x="2088306" y="4437112"/>
            <a:ext cx="3200400" cy="2285365"/>
          </a:xfrm>
          <a:prstGeom prst="rect">
            <a:avLst/>
          </a:prstGeom>
          <a:noFill/>
          <a:ln>
            <a:noFill/>
          </a:ln>
        </p:spPr>
      </p:pic>
    </p:spTree>
    <p:extLst>
      <p:ext uri="{BB962C8B-B14F-4D97-AF65-F5344CB8AC3E}">
        <p14:creationId xmlns:p14="http://schemas.microsoft.com/office/powerpoint/2010/main" val="41633411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txBox="1">
            <a:spLocks/>
          </p:cNvSpPr>
          <p:nvPr/>
        </p:nvSpPr>
        <p:spPr>
          <a:xfrm>
            <a:off x="835968" y="188640"/>
            <a:ext cx="7772400" cy="8557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en-US" sz="4800" i="1" dirty="0">
              <a:cs typeface="Verdana" pitchFamily="34" charset="0"/>
            </a:endParaRPr>
          </a:p>
        </p:txBody>
      </p:sp>
      <p:sp>
        <p:nvSpPr>
          <p:cNvPr id="3" name="标题 1"/>
          <p:cNvSpPr txBox="1">
            <a:spLocks/>
          </p:cNvSpPr>
          <p:nvPr/>
        </p:nvSpPr>
        <p:spPr>
          <a:xfrm>
            <a:off x="0" y="341040"/>
            <a:ext cx="9144000" cy="8557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800" b="1" dirty="0" smtClean="0">
                <a:solidFill>
                  <a:schemeClr val="tx2"/>
                </a:solidFill>
                <a:ea typeface="Verdana" pitchFamily="34" charset="0"/>
                <a:cs typeface="Verdana" pitchFamily="34" charset="0"/>
              </a:rPr>
              <a:t>Signals are all around us</a:t>
            </a:r>
            <a:endParaRPr lang="zh-CN" altLang="en-US" sz="4800" b="1" dirty="0">
              <a:solidFill>
                <a:schemeClr val="tx2"/>
              </a:solidFill>
              <a:cs typeface="Verdana" pitchFamily="34" charset="0"/>
            </a:endParaRPr>
          </a:p>
        </p:txBody>
      </p:sp>
      <p:sp>
        <p:nvSpPr>
          <p:cNvPr id="4" name="TextBox 3"/>
          <p:cNvSpPr txBox="1"/>
          <p:nvPr/>
        </p:nvSpPr>
        <p:spPr>
          <a:xfrm>
            <a:off x="23086" y="1246813"/>
            <a:ext cx="8717066" cy="954107"/>
          </a:xfrm>
          <a:prstGeom prst="rect">
            <a:avLst/>
          </a:prstGeom>
          <a:noFill/>
        </p:spPr>
        <p:txBody>
          <a:bodyPr wrap="none" rtlCol="0">
            <a:spAutoFit/>
          </a:bodyPr>
          <a:lstStyle/>
          <a:p>
            <a:pPr marL="342900" indent="-342900">
              <a:buFont typeface="Arial" panose="020B0604020202020204" pitchFamily="34" charset="0"/>
              <a:buChar char="•"/>
            </a:pPr>
            <a:r>
              <a:rPr lang="en-US" sz="2800" dirty="0" smtClean="0"/>
              <a:t>Image, video, audio, radio, medical and musical signals…</a:t>
            </a:r>
          </a:p>
          <a:p>
            <a:pPr marL="342900" indent="-342900">
              <a:buFont typeface="Arial" panose="020B0604020202020204" pitchFamily="34" charset="0"/>
              <a:buChar char="•"/>
            </a:pPr>
            <a:r>
              <a:rPr lang="en-US" sz="2800" dirty="0" smtClean="0"/>
              <a:t>These signals contain a lot of information</a:t>
            </a:r>
            <a:endParaRPr lang="en-US" sz="2800" dirty="0"/>
          </a:p>
        </p:txBody>
      </p:sp>
      <p:pic>
        <p:nvPicPr>
          <p:cNvPr id="6" name="Picture 5" descr="C:\Users\Denise\Documents\Documents\4a csm Filtering Extracting What We Want from What We Have lesson-act 602\_lesson\images\csm_filtering_lesson01_figure3web.jpg"/>
          <p:cNvPicPr/>
          <p:nvPr/>
        </p:nvPicPr>
        <p:blipFill rotWithShape="1">
          <a:blip r:embed="rId3">
            <a:extLst>
              <a:ext uri="{28A0092B-C50C-407E-A947-70E740481C1C}">
                <a14:useLocalDpi xmlns:a14="http://schemas.microsoft.com/office/drawing/2010/main" val="0"/>
              </a:ext>
            </a:extLst>
          </a:blip>
          <a:srcRect t="4627" b="7646"/>
          <a:stretch/>
        </p:blipFill>
        <p:spPr bwMode="auto">
          <a:xfrm>
            <a:off x="-36512" y="2348880"/>
            <a:ext cx="9181854" cy="4509119"/>
          </a:xfrm>
          <a:prstGeom prst="rect">
            <a:avLst/>
          </a:prstGeom>
          <a:noFill/>
          <a:ln>
            <a:noFill/>
          </a:ln>
        </p:spPr>
      </p:pic>
    </p:spTree>
    <p:extLst>
      <p:ext uri="{BB962C8B-B14F-4D97-AF65-F5344CB8AC3E}">
        <p14:creationId xmlns:p14="http://schemas.microsoft.com/office/powerpoint/2010/main" val="1268032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txBox="1">
            <a:spLocks/>
          </p:cNvSpPr>
          <p:nvPr/>
        </p:nvSpPr>
        <p:spPr>
          <a:xfrm>
            <a:off x="683568" y="260648"/>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en-US" sz="4000" dirty="0">
              <a:latin typeface="Arial" pitchFamily="34" charset="0"/>
              <a:cs typeface="Arial" pitchFamily="34" charset="0"/>
            </a:endParaRPr>
          </a:p>
        </p:txBody>
      </p:sp>
      <p:sp>
        <p:nvSpPr>
          <p:cNvPr id="3" name="标题 1"/>
          <p:cNvSpPr txBox="1">
            <a:spLocks/>
          </p:cNvSpPr>
          <p:nvPr/>
        </p:nvSpPr>
        <p:spPr>
          <a:xfrm>
            <a:off x="685800" y="188640"/>
            <a:ext cx="7772400" cy="85571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800" b="1" dirty="0" smtClean="0">
                <a:solidFill>
                  <a:schemeClr val="tx2"/>
                </a:solidFill>
                <a:ea typeface="Verdana" pitchFamily="34" charset="0"/>
                <a:cs typeface="Verdana" pitchFamily="34" charset="0"/>
              </a:rPr>
              <a:t>We can also filter </a:t>
            </a:r>
            <a:r>
              <a:rPr lang="en-US" altLang="zh-CN" sz="4800" b="1" i="1" dirty="0" smtClean="0">
                <a:solidFill>
                  <a:schemeClr val="tx2"/>
                </a:solidFill>
                <a:ea typeface="Verdana" pitchFamily="34" charset="0"/>
                <a:cs typeface="Verdana" pitchFamily="34" charset="0"/>
              </a:rPr>
              <a:t>signals</a:t>
            </a:r>
            <a:endParaRPr lang="zh-CN" altLang="en-US" sz="4800" b="1" i="1" dirty="0">
              <a:solidFill>
                <a:schemeClr val="tx2"/>
              </a:solidFill>
              <a:cs typeface="Verdana" pitchFamily="34" charset="0"/>
            </a:endParaRPr>
          </a:p>
        </p:txBody>
      </p:sp>
      <p:sp>
        <p:nvSpPr>
          <p:cNvPr id="6" name="TextBox 5"/>
          <p:cNvSpPr txBox="1"/>
          <p:nvPr/>
        </p:nvSpPr>
        <p:spPr>
          <a:xfrm>
            <a:off x="5894136" y="1508591"/>
            <a:ext cx="2587824" cy="1200329"/>
          </a:xfrm>
          <a:prstGeom prst="rect">
            <a:avLst/>
          </a:prstGeom>
          <a:noFill/>
        </p:spPr>
        <p:txBody>
          <a:bodyPr wrap="square" rtlCol="0">
            <a:spAutoFit/>
          </a:bodyPr>
          <a:lstStyle/>
          <a:p>
            <a:pPr algn="ctr"/>
            <a:r>
              <a:rPr lang="en-US" sz="2400" b="1" dirty="0" smtClean="0"/>
              <a:t>signal  (we want)</a:t>
            </a:r>
            <a:br>
              <a:rPr lang="en-US" sz="2400" b="1" dirty="0" smtClean="0"/>
            </a:br>
            <a:r>
              <a:rPr lang="en-US" sz="2400" b="1" dirty="0" smtClean="0"/>
              <a:t>+ </a:t>
            </a:r>
            <a:br>
              <a:rPr lang="en-US" sz="2400" b="1" dirty="0" smtClean="0"/>
            </a:br>
            <a:r>
              <a:rPr lang="en-US" sz="2400" b="1" dirty="0" smtClean="0"/>
              <a:t>noise (we don’t)</a:t>
            </a:r>
            <a:endParaRPr lang="en-US" sz="2400" b="1" dirty="0"/>
          </a:p>
        </p:txBody>
      </p:sp>
      <p:pic>
        <p:nvPicPr>
          <p:cNvPr id="9" name="图片 5"/>
          <p:cNvPicPr>
            <a:picLocks noChangeAspect="1"/>
          </p:cNvPicPr>
          <p:nvPr/>
        </p:nvPicPr>
        <p:blipFill rotWithShape="1">
          <a:blip r:embed="rId3">
            <a:extLst>
              <a:ext uri="{28A0092B-C50C-407E-A947-70E740481C1C}">
                <a14:useLocalDpi xmlns:a14="http://schemas.microsoft.com/office/drawing/2010/main" val="0"/>
              </a:ext>
            </a:extLst>
          </a:blip>
          <a:srcRect l="16621" t="67773" r="13215" b="13275"/>
          <a:stretch/>
        </p:blipFill>
        <p:spPr>
          <a:xfrm>
            <a:off x="714903" y="1628800"/>
            <a:ext cx="4724401" cy="880656"/>
          </a:xfrm>
          <a:prstGeom prst="rect">
            <a:avLst/>
          </a:prstGeom>
        </p:spPr>
      </p:pic>
      <p:sp>
        <p:nvSpPr>
          <p:cNvPr id="10" name="TextBox 9"/>
          <p:cNvSpPr txBox="1"/>
          <p:nvPr/>
        </p:nvSpPr>
        <p:spPr>
          <a:xfrm>
            <a:off x="1636943" y="3501007"/>
            <a:ext cx="2880320" cy="830997"/>
          </a:xfrm>
          <a:prstGeom prst="rect">
            <a:avLst/>
          </a:prstGeom>
          <a:noFill/>
          <a:ln w="38100">
            <a:solidFill>
              <a:schemeClr val="tx1"/>
            </a:solidFill>
          </a:ln>
        </p:spPr>
        <p:txBody>
          <a:bodyPr wrap="square" rtlCol="0" anchor="ctr">
            <a:spAutoFit/>
          </a:bodyPr>
          <a:lstStyle/>
          <a:p>
            <a:pPr algn="ctr"/>
            <a:r>
              <a:rPr lang="en-US" sz="4800" dirty="0" smtClean="0"/>
              <a:t>FILTER</a:t>
            </a:r>
            <a:endParaRPr lang="en-US" sz="4800" dirty="0"/>
          </a:p>
        </p:txBody>
      </p:sp>
      <p:cxnSp>
        <p:nvCxnSpPr>
          <p:cNvPr id="14" name="Straight Arrow Connector 13"/>
          <p:cNvCxnSpPr>
            <a:stCxn id="9" idx="2"/>
            <a:endCxn id="10" idx="0"/>
          </p:cNvCxnSpPr>
          <p:nvPr/>
        </p:nvCxnSpPr>
        <p:spPr>
          <a:xfrm flipH="1">
            <a:off x="3077103" y="2509456"/>
            <a:ext cx="1" cy="991551"/>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10" idx="2"/>
          </p:cNvCxnSpPr>
          <p:nvPr/>
        </p:nvCxnSpPr>
        <p:spPr>
          <a:xfrm>
            <a:off x="3077103" y="4332004"/>
            <a:ext cx="0" cy="87513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052378" y="5527951"/>
            <a:ext cx="2561831" cy="461665"/>
          </a:xfrm>
          <a:prstGeom prst="rect">
            <a:avLst/>
          </a:prstGeom>
          <a:noFill/>
        </p:spPr>
        <p:txBody>
          <a:bodyPr wrap="square" rtlCol="0">
            <a:spAutoFit/>
          </a:bodyPr>
          <a:lstStyle/>
          <a:p>
            <a:pPr algn="ctr"/>
            <a:r>
              <a:rPr lang="en-US" sz="2400" b="1" dirty="0" smtClean="0"/>
              <a:t>signal  (we want)</a:t>
            </a:r>
            <a:endParaRPr lang="en-US" sz="2400" b="1" dirty="0"/>
          </a:p>
        </p:txBody>
      </p:sp>
      <p:pic>
        <p:nvPicPr>
          <p:cNvPr id="1026" name="Picture 2" descr="C:\Users\Mike\Desktop\Dropbox\Talks\2013-06 Tech Camp - Filtering and Sampling\Filtering\temp.png"/>
          <p:cNvPicPr>
            <a:picLocks noChangeAspect="1" noChangeArrowheads="1"/>
          </p:cNvPicPr>
          <p:nvPr/>
        </p:nvPicPr>
        <p:blipFill rotWithShape="1">
          <a:blip r:embed="rId4">
            <a:extLst>
              <a:ext uri="{28A0092B-C50C-407E-A947-70E740481C1C}">
                <a14:useLocalDpi xmlns:a14="http://schemas.microsoft.com/office/drawing/2010/main" val="0"/>
              </a:ext>
            </a:extLst>
          </a:blip>
          <a:srcRect l="16571" r="13653"/>
          <a:stretch/>
        </p:blipFill>
        <p:spPr bwMode="auto">
          <a:xfrm>
            <a:off x="683568" y="5280355"/>
            <a:ext cx="4755736" cy="9568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9369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标题 1"/>
          <p:cNvSpPr txBox="1">
            <a:spLocks/>
          </p:cNvSpPr>
          <p:nvPr/>
        </p:nvSpPr>
        <p:spPr>
          <a:xfrm>
            <a:off x="683568" y="260648"/>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zh-CN" altLang="en-US" sz="4000" dirty="0">
              <a:latin typeface="Arial" pitchFamily="34" charset="0"/>
              <a:cs typeface="Arial" pitchFamily="34" charset="0"/>
            </a:endParaRPr>
          </a:p>
        </p:txBody>
      </p:sp>
      <p:sp>
        <p:nvSpPr>
          <p:cNvPr id="3" name="标题 1"/>
          <p:cNvSpPr txBox="1">
            <a:spLocks/>
          </p:cNvSpPr>
          <p:nvPr/>
        </p:nvSpPr>
        <p:spPr>
          <a:xfrm>
            <a:off x="685800" y="188640"/>
            <a:ext cx="7772400" cy="855711"/>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5400" b="1" dirty="0" smtClean="0">
                <a:solidFill>
                  <a:schemeClr val="tx2"/>
                </a:solidFill>
                <a:ea typeface="Verdana" pitchFamily="34" charset="0"/>
                <a:cs typeface="Verdana" pitchFamily="34" charset="0"/>
              </a:rPr>
              <a:t>Digital Filters</a:t>
            </a:r>
            <a:endParaRPr lang="zh-CN" altLang="en-US" sz="5400" b="1" i="1" dirty="0">
              <a:solidFill>
                <a:schemeClr val="tx2"/>
              </a:solidFill>
              <a:cs typeface="Verdana" pitchFamily="34" charset="0"/>
            </a:endParaRPr>
          </a:p>
        </p:txBody>
      </p:sp>
      <p:sp>
        <p:nvSpPr>
          <p:cNvPr id="4" name="TextBox 3"/>
          <p:cNvSpPr txBox="1"/>
          <p:nvPr/>
        </p:nvSpPr>
        <p:spPr>
          <a:xfrm>
            <a:off x="179512" y="1730673"/>
            <a:ext cx="8659688" cy="461665"/>
          </a:xfrm>
          <a:prstGeom prst="rect">
            <a:avLst/>
          </a:prstGeom>
          <a:noFill/>
        </p:spPr>
        <p:txBody>
          <a:bodyPr wrap="square" rtlCol="0">
            <a:spAutoFit/>
          </a:bodyPr>
          <a:lstStyle/>
          <a:p>
            <a:pPr algn="ctr"/>
            <a:r>
              <a:rPr lang="en-US" sz="2400" dirty="0" smtClean="0"/>
              <a:t>When an image is being processed by a computer/iPhone…</a:t>
            </a:r>
            <a:endParaRPr lang="en-US" sz="2400" dirty="0"/>
          </a:p>
        </p:txBody>
      </p:sp>
      <p:sp>
        <p:nvSpPr>
          <p:cNvPr id="13" name="TextBox 12"/>
          <p:cNvSpPr txBox="1"/>
          <p:nvPr/>
        </p:nvSpPr>
        <p:spPr>
          <a:xfrm>
            <a:off x="431541" y="4896212"/>
            <a:ext cx="8280919" cy="1077218"/>
          </a:xfrm>
          <a:prstGeom prst="rect">
            <a:avLst/>
          </a:prstGeom>
          <a:noFill/>
        </p:spPr>
        <p:txBody>
          <a:bodyPr wrap="square" rtlCol="0">
            <a:spAutoFit/>
          </a:bodyPr>
          <a:lstStyle/>
          <a:p>
            <a:pPr algn="ctr"/>
            <a:r>
              <a:rPr lang="en-US" sz="3200" dirty="0" smtClean="0"/>
              <a:t>…we can filter it using computation</a:t>
            </a:r>
            <a:br>
              <a:rPr lang="en-US" sz="3200" dirty="0" smtClean="0"/>
            </a:br>
            <a:r>
              <a:rPr lang="en-US" sz="3200" dirty="0" smtClean="0"/>
              <a:t>(also known as digital signal processing or DSP)</a:t>
            </a:r>
            <a:endParaRPr lang="en-US" sz="3200" dirty="0"/>
          </a:p>
        </p:txBody>
      </p:sp>
      <p:sp>
        <p:nvSpPr>
          <p:cNvPr id="8" name="Content Placeholder 2"/>
          <p:cNvSpPr txBox="1">
            <a:spLocks/>
          </p:cNvSpPr>
          <p:nvPr/>
        </p:nvSpPr>
        <p:spPr>
          <a:xfrm>
            <a:off x="304800" y="2420888"/>
            <a:ext cx="8534400" cy="244827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buFont typeface="Arial" pitchFamily="34" charset="0"/>
              <a:buNone/>
            </a:pPr>
            <a:r>
              <a:rPr lang="en-US" sz="2400" b="1" dirty="0" smtClean="0">
                <a:solidFill>
                  <a:schemeClr val="tx2">
                    <a:lumMod val="60000"/>
                    <a:lumOff val="40000"/>
                  </a:schemeClr>
                </a:solidFill>
              </a:rPr>
              <a:t>1 0 0 1 0 1 0 0 0 1 0 1 0 0 1 0 1 0 1 0 1 0 1 0 0 0 0 1 0 0 1 0 1</a:t>
            </a:r>
          </a:p>
          <a:p>
            <a:pPr lvl="1">
              <a:buFont typeface="Arial" pitchFamily="34" charset="0"/>
              <a:buNone/>
            </a:pPr>
            <a:r>
              <a:rPr lang="en-US" sz="2400" b="1" dirty="0" smtClean="0">
                <a:solidFill>
                  <a:schemeClr val="tx2">
                    <a:lumMod val="60000"/>
                    <a:lumOff val="40000"/>
                  </a:schemeClr>
                </a:solidFill>
              </a:rPr>
              <a:t>0 0 0 1 0 1 0 0 1 0 1 0 1 0 1 0 1 0 0 0 0 1 0 0 1 0 1 0 0 0 1 0 1</a:t>
            </a:r>
          </a:p>
          <a:p>
            <a:pPr lvl="1">
              <a:buFont typeface="Arial" pitchFamily="34" charset="0"/>
              <a:buNone/>
            </a:pPr>
            <a:r>
              <a:rPr lang="en-US" sz="2400" b="1" dirty="0" smtClean="0">
                <a:solidFill>
                  <a:schemeClr val="tx2">
                    <a:lumMod val="60000"/>
                    <a:lumOff val="40000"/>
                  </a:schemeClr>
                </a:solidFill>
              </a:rPr>
              <a:t>0 0 1 0 1 0 1 0 1 0 0 1 0 1 0 1 0 1 0 0 0 0 1 1 1 1 1 0 0 0 0 1 1</a:t>
            </a:r>
          </a:p>
          <a:p>
            <a:pPr lvl="1">
              <a:buFont typeface="Arial" pitchFamily="34" charset="0"/>
              <a:buNone/>
            </a:pPr>
            <a:r>
              <a:rPr lang="en-US" sz="2400" b="1" dirty="0" smtClean="0">
                <a:solidFill>
                  <a:schemeClr val="tx2">
                    <a:lumMod val="60000"/>
                    <a:lumOff val="40000"/>
                  </a:schemeClr>
                </a:solidFill>
              </a:rPr>
              <a:t>0 1 1 1 1 0 0 0 0 1 0 1 0 1 1 1 1 0 0 0 0 1 1 1 0 1 0 1 0 0 1 0 1</a:t>
            </a:r>
          </a:p>
          <a:p>
            <a:pPr lvl="1">
              <a:buFont typeface="Arial" pitchFamily="34" charset="0"/>
              <a:buNone/>
            </a:pPr>
            <a:r>
              <a:rPr lang="en-US" sz="2400" b="1" dirty="0" smtClean="0">
                <a:solidFill>
                  <a:schemeClr val="tx2">
                    <a:lumMod val="60000"/>
                    <a:lumOff val="40000"/>
                  </a:schemeClr>
                </a:solidFill>
              </a:rPr>
              <a:t>0 1 0 1 0 1 0 1 0 0 1 0 0 1 1 0 0 1 1 1 0 0 0 1 1 1 1 0 1 0 1 0 0</a:t>
            </a:r>
          </a:p>
          <a:p>
            <a:pPr lvl="1">
              <a:buFont typeface="Arial" pitchFamily="34" charset="0"/>
              <a:buNone/>
            </a:pPr>
            <a:endParaRPr lang="en-US" sz="2400" b="1" dirty="0" smtClean="0">
              <a:solidFill>
                <a:schemeClr val="tx2">
                  <a:lumMod val="60000"/>
                  <a:lumOff val="40000"/>
                </a:schemeClr>
              </a:solidFill>
            </a:endParaRPr>
          </a:p>
        </p:txBody>
      </p:sp>
    </p:spTree>
    <p:extLst>
      <p:ext uri="{BB962C8B-B14F-4D97-AF65-F5344CB8AC3E}">
        <p14:creationId xmlns:p14="http://schemas.microsoft.com/office/powerpoint/2010/main" val="38190024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标题 1"/>
          <p:cNvSpPr txBox="1">
            <a:spLocks/>
          </p:cNvSpPr>
          <p:nvPr/>
        </p:nvSpPr>
        <p:spPr>
          <a:xfrm>
            <a:off x="683568" y="260648"/>
            <a:ext cx="7772400" cy="9152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5400" b="1" dirty="0" smtClean="0">
                <a:solidFill>
                  <a:schemeClr val="tx2"/>
                </a:solidFill>
                <a:ea typeface="Verdana" pitchFamily="34" charset="0"/>
                <a:cs typeface="Verdana" pitchFamily="34" charset="0"/>
              </a:rPr>
              <a:t>What can filtering achieve?</a:t>
            </a:r>
            <a:endParaRPr lang="zh-CN" altLang="en-US" sz="5400" b="1" dirty="0">
              <a:solidFill>
                <a:schemeClr val="tx2"/>
              </a:solidFill>
              <a:cs typeface="Verdana" pitchFamily="34" charset="0"/>
            </a:endParaRPr>
          </a:p>
        </p:txBody>
      </p:sp>
      <p:sp>
        <p:nvSpPr>
          <p:cNvPr id="6" name="TextBox 5"/>
          <p:cNvSpPr txBox="1"/>
          <p:nvPr/>
        </p:nvSpPr>
        <p:spPr>
          <a:xfrm>
            <a:off x="3563888" y="1175873"/>
            <a:ext cx="4824536" cy="2616101"/>
          </a:xfrm>
          <a:prstGeom prst="rect">
            <a:avLst/>
          </a:prstGeom>
          <a:noFill/>
        </p:spPr>
        <p:txBody>
          <a:bodyPr wrap="square" rtlCol="0">
            <a:noAutofit/>
          </a:bodyPr>
          <a:lstStyle/>
          <a:p>
            <a:r>
              <a:rPr lang="en-US" altLang="zh-CN" sz="2800" dirty="0" smtClean="0">
                <a:latin typeface="+mj-lt"/>
                <a:ea typeface="Verdana" pitchFamily="34" charset="0"/>
                <a:cs typeface="Verdana" pitchFamily="34" charset="0"/>
              </a:rPr>
              <a:t>Noise-cancelling headphones reduce unwanted ambient sounds (</a:t>
            </a:r>
            <a:r>
              <a:rPr lang="en-US" altLang="zh-CN" sz="2800" b="1" dirty="0" smtClean="0">
                <a:solidFill>
                  <a:srgbClr val="180EE4"/>
                </a:solidFill>
                <a:latin typeface="+mj-lt"/>
                <a:ea typeface="Verdana" pitchFamily="34" charset="0"/>
                <a:cs typeface="Verdana" pitchFamily="34" charset="0"/>
              </a:rPr>
              <a:t>noise</a:t>
            </a:r>
            <a:r>
              <a:rPr lang="en-US" altLang="zh-CN" sz="2800" dirty="0" smtClean="0">
                <a:latin typeface="+mj-lt"/>
                <a:ea typeface="Verdana" pitchFamily="34" charset="0"/>
                <a:cs typeface="Verdana" pitchFamily="34" charset="0"/>
              </a:rPr>
              <a:t>) by generating an </a:t>
            </a:r>
            <a:r>
              <a:rPr lang="en-US" altLang="zh-CN" sz="2800" b="1" dirty="0" err="1">
                <a:solidFill>
                  <a:srgbClr val="FF0000"/>
                </a:solidFill>
                <a:latin typeface="+mj-lt"/>
                <a:ea typeface="Verdana" pitchFamily="34" charset="0"/>
                <a:cs typeface="Verdana" pitchFamily="34" charset="0"/>
              </a:rPr>
              <a:t>antinoise</a:t>
            </a:r>
            <a:r>
              <a:rPr lang="en-US" altLang="zh-CN" sz="2800" dirty="0" smtClean="0">
                <a:latin typeface="+mj-lt"/>
                <a:ea typeface="Verdana" pitchFamily="34" charset="0"/>
                <a:cs typeface="Verdana" pitchFamily="34" charset="0"/>
              </a:rPr>
              <a:t> sound wave to cancel the noise, letting just the </a:t>
            </a:r>
            <a:r>
              <a:rPr lang="en-US" altLang="zh-CN" sz="2800" b="1" dirty="0" smtClean="0">
                <a:solidFill>
                  <a:srgbClr val="7030A0"/>
                </a:solidFill>
                <a:latin typeface="+mj-lt"/>
                <a:ea typeface="Verdana" pitchFamily="34" charset="0"/>
                <a:cs typeface="Verdana" pitchFamily="34" charset="0"/>
              </a:rPr>
              <a:t>music</a:t>
            </a:r>
            <a:r>
              <a:rPr lang="en-US" altLang="zh-CN" sz="2800" dirty="0" smtClean="0">
                <a:latin typeface="+mj-lt"/>
                <a:ea typeface="Verdana" pitchFamily="34" charset="0"/>
                <a:cs typeface="Verdana" pitchFamily="34" charset="0"/>
              </a:rPr>
              <a:t> be heard </a:t>
            </a:r>
            <a:r>
              <a:rPr lang="en-US" altLang="zh-CN" sz="2800" dirty="0" smtClean="0">
                <a:latin typeface="+mj-lt"/>
              </a:rPr>
              <a:t>  </a:t>
            </a:r>
            <a:endParaRPr lang="zh-CN" altLang="en-US" sz="2800" dirty="0">
              <a:latin typeface="+mj-lt"/>
            </a:endParaRPr>
          </a:p>
        </p:txBody>
      </p:sp>
      <p:sp>
        <p:nvSpPr>
          <p:cNvPr id="4" name="AutoShape 2" descr="imap://mwakin@exchange.mines.edu:993/fetch%3EUID%3E/INBOX%3E101790?part=1.2&amp;type=image/png&amp;filename=diagram2.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imap://mwakin@exchange.mines.edu:993/fetch%3EUID%3E/INBOX%3E101790?part=1.2&amp;type=image/png&amp;filename=diagram2.png"/>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6" descr="imap://mwakin@exchange.mines.edu:993/fetch%3EUID%3E/INBOX%3E101790?part=1.2&amp;type=image/png&amp;filename=diagram2.png"/>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AutoShape 8" descr="imap://mwakin@exchange.mines.edu:993/fetch%3EUID%3E/INBOX%3E101790?part=1.2&amp;type=image/png&amp;filename=diagram2.pn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3" name="Picture 9" descr="C:\Users\Mike\Desktop\Dropbox\Papers\TeachEngineering\Filtering\diagram2.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40973" y="4077072"/>
            <a:ext cx="7403435" cy="237901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C:\Users\Denise\Documents\Documents\4a csm Filtering Extracting What We Want from What We Have lesson-act 602\_lesson\images\csm_filtering_lesson01_figure5web.jpg"/>
          <p:cNvPicPr/>
          <p:nvPr/>
        </p:nvPicPr>
        <p:blipFill>
          <a:blip r:embed="rId4">
            <a:extLst>
              <a:ext uri="{28A0092B-C50C-407E-A947-70E740481C1C}">
                <a14:useLocalDpi xmlns:a14="http://schemas.microsoft.com/office/drawing/2010/main" val="0"/>
              </a:ext>
            </a:extLst>
          </a:blip>
          <a:srcRect/>
          <a:stretch>
            <a:fillRect/>
          </a:stretch>
        </p:blipFill>
        <p:spPr bwMode="auto">
          <a:xfrm>
            <a:off x="1401083" y="1189856"/>
            <a:ext cx="1802765" cy="2743200"/>
          </a:xfrm>
          <a:prstGeom prst="rect">
            <a:avLst/>
          </a:prstGeom>
          <a:noFill/>
          <a:ln>
            <a:noFill/>
          </a:ln>
        </p:spPr>
      </p:pic>
    </p:spTree>
    <p:extLst>
      <p:ext uri="{BB962C8B-B14F-4D97-AF65-F5344CB8AC3E}">
        <p14:creationId xmlns:p14="http://schemas.microsoft.com/office/powerpoint/2010/main" val="241646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txBox="1">
            <a:spLocks/>
          </p:cNvSpPr>
          <p:nvPr/>
        </p:nvSpPr>
        <p:spPr>
          <a:xfrm>
            <a:off x="683568" y="260649"/>
            <a:ext cx="7772400" cy="93610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5400" b="1" dirty="0" smtClean="0">
                <a:solidFill>
                  <a:schemeClr val="tx2"/>
                </a:solidFill>
                <a:ea typeface="Verdana" pitchFamily="34" charset="0"/>
                <a:cs typeface="Verdana" pitchFamily="34" charset="0"/>
              </a:rPr>
              <a:t>What can filtering achieve?</a:t>
            </a:r>
            <a:endParaRPr lang="zh-CN" altLang="en-US" sz="5400" b="1" dirty="0">
              <a:solidFill>
                <a:schemeClr val="tx2"/>
              </a:solidFill>
              <a:cs typeface="Verdana" pitchFamily="34" charset="0"/>
            </a:endParaRPr>
          </a:p>
        </p:txBody>
      </p:sp>
      <p:sp>
        <p:nvSpPr>
          <p:cNvPr id="5" name="TextBox 4"/>
          <p:cNvSpPr txBox="1"/>
          <p:nvPr/>
        </p:nvSpPr>
        <p:spPr>
          <a:xfrm>
            <a:off x="1187624" y="5479982"/>
            <a:ext cx="1951496" cy="523220"/>
          </a:xfrm>
          <a:prstGeom prst="rect">
            <a:avLst/>
          </a:prstGeom>
          <a:noFill/>
        </p:spPr>
        <p:txBody>
          <a:bodyPr wrap="none" rtlCol="0">
            <a:spAutoFit/>
          </a:bodyPr>
          <a:lstStyle/>
          <a:p>
            <a:r>
              <a:rPr lang="en-US" sz="2800" b="1" dirty="0" smtClean="0">
                <a:solidFill>
                  <a:srgbClr val="FF0000"/>
                </a:solidFill>
              </a:rPr>
              <a:t>noisy image</a:t>
            </a:r>
            <a:endParaRPr lang="en-US" sz="2800" b="1" dirty="0">
              <a:solidFill>
                <a:srgbClr val="FF0000"/>
              </a:solidFill>
            </a:endParaRPr>
          </a:p>
        </p:txBody>
      </p:sp>
      <p:sp>
        <p:nvSpPr>
          <p:cNvPr id="6" name="TextBox 5"/>
          <p:cNvSpPr txBox="1"/>
          <p:nvPr/>
        </p:nvSpPr>
        <p:spPr>
          <a:xfrm>
            <a:off x="5417055" y="5479982"/>
            <a:ext cx="2644635" cy="523220"/>
          </a:xfrm>
          <a:prstGeom prst="rect">
            <a:avLst/>
          </a:prstGeom>
          <a:noFill/>
        </p:spPr>
        <p:txBody>
          <a:bodyPr wrap="none" rtlCol="0">
            <a:spAutoFit/>
          </a:bodyPr>
          <a:lstStyle/>
          <a:p>
            <a:r>
              <a:rPr lang="en-US" sz="2800" b="1" dirty="0" smtClean="0">
                <a:solidFill>
                  <a:srgbClr val="FF0000"/>
                </a:solidFill>
              </a:rPr>
              <a:t>de-noised image</a:t>
            </a:r>
            <a:endParaRPr lang="en-US" sz="2800" b="1" dirty="0">
              <a:solidFill>
                <a:srgbClr val="FF0000"/>
              </a:solidFill>
            </a:endParaRPr>
          </a:p>
        </p:txBody>
      </p:sp>
      <p:pic>
        <p:nvPicPr>
          <p:cNvPr id="7" name="Picture 6" descr="C:\Users\Denise\Documents\Documents\4a csm Filtering Extracting What We Want from What We Have lesson-act 602\_lesson\images\csm_filtering_lesson01_figure6web.jpg"/>
          <p:cNvPicPr/>
          <p:nvPr/>
        </p:nvPicPr>
        <p:blipFill>
          <a:blip r:embed="rId3">
            <a:extLst>
              <a:ext uri="{28A0092B-C50C-407E-A947-70E740481C1C}">
                <a14:useLocalDpi xmlns:a14="http://schemas.microsoft.com/office/drawing/2010/main" val="0"/>
              </a:ext>
            </a:extLst>
          </a:blip>
          <a:srcRect/>
          <a:stretch>
            <a:fillRect/>
          </a:stretch>
        </p:blipFill>
        <p:spPr bwMode="auto">
          <a:xfrm>
            <a:off x="331356" y="1470374"/>
            <a:ext cx="8396464" cy="4009608"/>
          </a:xfrm>
          <a:prstGeom prst="rect">
            <a:avLst/>
          </a:prstGeom>
          <a:noFill/>
          <a:ln>
            <a:noFill/>
          </a:ln>
        </p:spPr>
      </p:pic>
    </p:spTree>
    <p:extLst>
      <p:ext uri="{BB962C8B-B14F-4D97-AF65-F5344CB8AC3E}">
        <p14:creationId xmlns:p14="http://schemas.microsoft.com/office/powerpoint/2010/main" val="1435925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46262"/>
            <a:ext cx="8229600" cy="1124744"/>
          </a:xfrm>
        </p:spPr>
        <p:txBody>
          <a:bodyPr>
            <a:normAutofit/>
          </a:bodyPr>
          <a:lstStyle/>
          <a:p>
            <a:r>
              <a:rPr lang="en-US" sz="5400" b="1" dirty="0" smtClean="0">
                <a:solidFill>
                  <a:schemeClr val="tx2"/>
                </a:solidFill>
              </a:rPr>
              <a:t>The concept of </a:t>
            </a:r>
            <a:r>
              <a:rPr lang="en-US" sz="5400" b="1" i="1" dirty="0">
                <a:solidFill>
                  <a:schemeClr val="tx2"/>
                </a:solidFill>
              </a:rPr>
              <a:t>f</a:t>
            </a:r>
            <a:r>
              <a:rPr lang="en-US" sz="5400" b="1" i="1" dirty="0" smtClean="0">
                <a:solidFill>
                  <a:schemeClr val="tx2"/>
                </a:solidFill>
              </a:rPr>
              <a:t>requency</a:t>
            </a:r>
            <a:endParaRPr lang="en-US" sz="5400" b="1" i="1" dirty="0">
              <a:solidFill>
                <a:schemeClr val="tx2"/>
              </a:solidFill>
            </a:endParaRPr>
          </a:p>
        </p:txBody>
      </p:sp>
      <p:sp>
        <p:nvSpPr>
          <p:cNvPr id="3" name="Content Placeholder 2"/>
          <p:cNvSpPr>
            <a:spLocks noGrp="1"/>
          </p:cNvSpPr>
          <p:nvPr>
            <p:ph idx="1"/>
          </p:nvPr>
        </p:nvSpPr>
        <p:spPr>
          <a:xfrm>
            <a:off x="279053" y="1811957"/>
            <a:ext cx="8585893" cy="5001419"/>
          </a:xfrm>
        </p:spPr>
        <p:txBody>
          <a:bodyPr>
            <a:normAutofit/>
          </a:bodyPr>
          <a:lstStyle/>
          <a:p>
            <a:r>
              <a:rPr lang="en-US" dirty="0" smtClean="0"/>
              <a:t>Describes how </a:t>
            </a:r>
            <a:r>
              <a:rPr lang="en-US" dirty="0"/>
              <a:t>quickly a signal </a:t>
            </a:r>
            <a:r>
              <a:rPr lang="en-US" dirty="0" smtClean="0"/>
              <a:t>moves</a:t>
            </a:r>
            <a:endParaRPr lang="en-US" dirty="0"/>
          </a:p>
          <a:p>
            <a:endParaRPr lang="en-US" dirty="0" smtClean="0"/>
          </a:p>
          <a:p>
            <a:endParaRPr lang="en-US" dirty="0"/>
          </a:p>
          <a:p>
            <a:endParaRPr lang="en-US" dirty="0" smtClean="0"/>
          </a:p>
          <a:p>
            <a:endParaRPr lang="en-US" dirty="0"/>
          </a:p>
          <a:p>
            <a:endParaRPr lang="en-US" dirty="0" smtClean="0"/>
          </a:p>
          <a:p>
            <a:r>
              <a:rPr lang="en-US" dirty="0" smtClean="0"/>
              <a:t>Plays an important role in many types of filters</a:t>
            </a:r>
          </a:p>
          <a:p>
            <a:endParaRPr lang="en-US" dirty="0"/>
          </a:p>
        </p:txBody>
      </p:sp>
      <p:pic>
        <p:nvPicPr>
          <p:cNvPr id="7170" name="Picture 2" descr="http://upload.wikimedia.org/wikipedia/commons/thumb/6/6d/Sine_waves_different_frequencies.svg/1000px-Sine_waves_different_frequencies.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576" y="2604045"/>
            <a:ext cx="5760639" cy="245379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007801" y="2604045"/>
            <a:ext cx="1547411" cy="369332"/>
          </a:xfrm>
          <a:prstGeom prst="rect">
            <a:avLst/>
          </a:prstGeom>
          <a:noFill/>
        </p:spPr>
        <p:txBody>
          <a:bodyPr wrap="none" rtlCol="0">
            <a:spAutoFit/>
          </a:bodyPr>
          <a:lstStyle/>
          <a:p>
            <a:pPr algn="ctr"/>
            <a:r>
              <a:rPr lang="en-US" b="1" dirty="0" smtClean="0"/>
              <a:t>low frequency</a:t>
            </a:r>
            <a:endParaRPr lang="en-US" b="1" dirty="0"/>
          </a:p>
        </p:txBody>
      </p:sp>
      <p:sp>
        <p:nvSpPr>
          <p:cNvPr id="6" name="TextBox 5"/>
          <p:cNvSpPr txBox="1"/>
          <p:nvPr/>
        </p:nvSpPr>
        <p:spPr>
          <a:xfrm>
            <a:off x="6977119" y="4538969"/>
            <a:ext cx="1608774" cy="369332"/>
          </a:xfrm>
          <a:prstGeom prst="rect">
            <a:avLst/>
          </a:prstGeom>
          <a:noFill/>
        </p:spPr>
        <p:txBody>
          <a:bodyPr wrap="none" rtlCol="0">
            <a:spAutoFit/>
          </a:bodyPr>
          <a:lstStyle/>
          <a:p>
            <a:pPr algn="ctr"/>
            <a:r>
              <a:rPr lang="en-US" b="1" dirty="0" smtClean="0"/>
              <a:t>high frequency</a:t>
            </a:r>
            <a:endParaRPr lang="en-US" b="1" dirty="0"/>
          </a:p>
        </p:txBody>
      </p:sp>
      <p:cxnSp>
        <p:nvCxnSpPr>
          <p:cNvPr id="8" name="Straight Arrow Connector 7"/>
          <p:cNvCxnSpPr>
            <a:stCxn id="4" idx="2"/>
          </p:cNvCxnSpPr>
          <p:nvPr/>
        </p:nvCxnSpPr>
        <p:spPr>
          <a:xfrm flipH="1">
            <a:off x="7781506" y="2973377"/>
            <a:ext cx="1" cy="1565592"/>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54708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1483</TotalTime>
  <Words>1654</Words>
  <Application>Microsoft Office PowerPoint</Application>
  <PresentationFormat>On-screen Show (4:3)</PresentationFormat>
  <Paragraphs>180</Paragraphs>
  <Slides>29</Slides>
  <Notes>28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Batang</vt:lpstr>
      <vt:lpstr>宋体</vt:lpstr>
      <vt:lpstr>Arial</vt:lpstr>
      <vt:lpstr>Calibri</vt:lpstr>
      <vt:lpstr>Times New Roman</vt:lpstr>
      <vt:lpstr>Verdana</vt:lpstr>
      <vt:lpstr>Office 主题</vt:lpstr>
      <vt:lpstr>Filtering Separating what you want from what you have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concept of frequency</vt:lpstr>
      <vt:lpstr>PowerPoint Presentation</vt:lpstr>
      <vt:lpstr>PowerPoint Presentation</vt:lpstr>
      <vt:lpstr>Spectrum</vt:lpstr>
      <vt:lpstr>Spectrum of a “real-world” signal</vt:lpstr>
      <vt:lpstr>PowerPoint Presentation</vt:lpstr>
      <vt:lpstr>PowerPoint Presentation</vt:lpstr>
      <vt:lpstr>PowerPoint Presentation</vt:lpstr>
      <vt:lpstr>Low-pass filter</vt:lpstr>
      <vt:lpstr>Low-pass filter</vt:lpstr>
      <vt:lpstr>Low-pass filter</vt:lpstr>
      <vt:lpstr>High-pass filter</vt:lpstr>
      <vt:lpstr>High-pass filter</vt:lpstr>
      <vt:lpstr>High-pass filter</vt:lpstr>
      <vt:lpstr>Band-pass filter</vt:lpstr>
      <vt:lpstr>Band-pass filter</vt:lpstr>
      <vt:lpstr>Band-pass filter</vt:lpstr>
      <vt:lpstr>Notch filter</vt:lpstr>
      <vt:lpstr>Notch filter</vt:lpstr>
      <vt:lpstr>Notch filter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Filtering Separating what you want from what you have</dc:title>
  <dc:creator>lionel</dc:creator>
  <cp:lastModifiedBy>Denise</cp:lastModifiedBy>
  <cp:revision>166</cp:revision>
  <dcterms:created xsi:type="dcterms:W3CDTF">2013-06-03T16:34:31Z</dcterms:created>
  <dcterms:modified xsi:type="dcterms:W3CDTF">2015-05-08T06:15:27Z</dcterms:modified>
</cp:coreProperties>
</file>