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5" r:id="rId4"/>
    <p:sldId id="264" r:id="rId5"/>
    <p:sldId id="266" r:id="rId6"/>
    <p:sldId id="260" r:id="rId7"/>
    <p:sldId id="261" r:id="rId8"/>
    <p:sldId id="263" r:id="rId9"/>
    <p:sldId id="268" r:id="rId10"/>
    <p:sldId id="256" r:id="rId11"/>
    <p:sldId id="267" r:id="rId12"/>
    <p:sldId id="269" r:id="rId13"/>
    <p:sldId id="270" r:id="rId14"/>
    <p:sldId id="271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16" autoAdjust="0"/>
    <p:restoredTop sz="81320" autoAdjust="0"/>
  </p:normalViewPr>
  <p:slideViewPr>
    <p:cSldViewPr>
      <p:cViewPr varScale="1">
        <p:scale>
          <a:sx n="66" d="100"/>
          <a:sy n="66" d="100"/>
        </p:scale>
        <p:origin x="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0212C2-B14F-4296-8EC1-6CA58D7C3FF6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169A23-7E5D-4972-B11E-1AA263EB8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69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2BD7D-5BB8-4A58-9968-AFECFF678C76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92041-1A1D-41DE-87AC-767A64399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2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Reverse Engineering Intro</a:t>
            </a:r>
            <a:r>
              <a:rPr lang="en-US" baseline="0" dirty="0" smtClean="0"/>
              <a:t> Presentation, </a:t>
            </a:r>
            <a:r>
              <a:rPr lang="en-US" baseline="0" dirty="0" smtClean="0"/>
              <a:t>Reverse Engineering Project Activity, TeachEngineering.org</a:t>
            </a:r>
            <a:endParaRPr lang="en-US" baseline="0" dirty="0" smtClean="0"/>
          </a:p>
          <a:p>
            <a:r>
              <a:rPr lang="en-US" dirty="0" smtClean="0"/>
              <a:t>Image</a:t>
            </a:r>
            <a:r>
              <a:rPr lang="en-US" baseline="0" dirty="0" smtClean="0"/>
              <a:t> sources:</a:t>
            </a:r>
            <a:endParaRPr lang="en-US" dirty="0" smtClean="0"/>
          </a:p>
          <a:p>
            <a:r>
              <a:rPr lang="en-US" baseline="0" dirty="0" smtClean="0"/>
              <a:t>Top left </a:t>
            </a:r>
            <a:r>
              <a:rPr lang="en-US" baseline="0" dirty="0" smtClean="0"/>
              <a:t>(students taking apart a </a:t>
            </a:r>
            <a:r>
              <a:rPr lang="en-US" baseline="0" dirty="0" smtClean="0"/>
              <a:t>medical device</a:t>
            </a:r>
            <a:r>
              <a:rPr lang="en-US" baseline="0" dirty="0" smtClean="0"/>
              <a:t>): </a:t>
            </a:r>
            <a:r>
              <a:rPr lang="en-US" baseline="0" dirty="0" smtClean="0"/>
              <a:t>2013 </a:t>
            </a:r>
            <a:r>
              <a:rPr lang="en-US" baseline="0" dirty="0" err="1" smtClean="0"/>
              <a:t>BioCuriousLab’s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photostream</a:t>
            </a:r>
            <a:r>
              <a:rPr lang="en-US" baseline="0" dirty="0" smtClean="0"/>
              <a:t> on Flickr at https://www.flickr.com/photos/biocuriouslab/8689986869/ [Creative Commons licensing at https://creativecommons.org/licenses/by/2.0/]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Top right (disassembled </a:t>
            </a:r>
            <a:r>
              <a:rPr lang="en-US" baseline="0" dirty="0" err="1" smtClean="0"/>
              <a:t>rubic’s</a:t>
            </a:r>
            <a:r>
              <a:rPr lang="en-US" baseline="0" dirty="0" smtClean="0"/>
              <a:t> cube): 2006 </a:t>
            </a:r>
            <a:r>
              <a:rPr lang="en-US" baseline="0" dirty="0" err="1" smtClean="0"/>
              <a:t>Curis</a:t>
            </a:r>
            <a:r>
              <a:rPr lang="en-US" baseline="0" dirty="0" smtClean="0"/>
              <a:t>, Wikimedia Commons https://commons.wikimedia.org/wiki/File:Disassembled-rubix-1.jpg [Licensed under CC BY 2.5]</a:t>
            </a:r>
          </a:p>
          <a:p>
            <a:r>
              <a:rPr lang="en-US" baseline="0" dirty="0" smtClean="0"/>
              <a:t>Lower </a:t>
            </a:r>
            <a:r>
              <a:rPr lang="en-US" baseline="0" dirty="0" smtClean="0"/>
              <a:t>left </a:t>
            </a:r>
            <a:r>
              <a:rPr lang="en-US" baseline="0" dirty="0" smtClean="0"/>
              <a:t>(disassembled pedometer): 2008 Lenore Edman’s </a:t>
            </a:r>
            <a:r>
              <a:rPr lang="en-US" baseline="0" dirty="0" err="1" smtClean="0"/>
              <a:t>photostream</a:t>
            </a:r>
            <a:r>
              <a:rPr lang="en-US" baseline="0" dirty="0" smtClean="0"/>
              <a:t> on Flickr at https</a:t>
            </a:r>
            <a:r>
              <a:rPr lang="en-US" baseline="0" dirty="0" smtClean="0"/>
              <a:t>://www.flickr.com/photos/lenore-m/2279297688 [Creative Commons licensing </a:t>
            </a:r>
            <a:r>
              <a:rPr lang="en-US" baseline="0" dirty="0" smtClean="0"/>
              <a:t>at https</a:t>
            </a:r>
            <a:r>
              <a:rPr lang="en-US" baseline="0" dirty="0" smtClean="0"/>
              <a:t>://creativecommons.org/licenses/by/2.0/]</a:t>
            </a:r>
          </a:p>
          <a:p>
            <a:r>
              <a:rPr lang="en-US" baseline="0" dirty="0" smtClean="0"/>
              <a:t>Lower </a:t>
            </a:r>
            <a:r>
              <a:rPr lang="en-US" baseline="0" dirty="0" smtClean="0"/>
              <a:t>right (3 teens at table): 2015 Alexa </a:t>
            </a:r>
            <a:r>
              <a:rPr lang="en-US" baseline="0" dirty="0" err="1" smtClean="0"/>
              <a:t>Garfinkel</a:t>
            </a:r>
            <a:r>
              <a:rPr lang="en-US" baseline="0" dirty="0" smtClean="0"/>
              <a:t> (author), Colorado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2041-1A1D-41DE-87AC-767A64399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63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see the separate Word and</a:t>
            </a:r>
            <a:r>
              <a:rPr lang="en-US" baseline="0" dirty="0" smtClean="0"/>
              <a:t> PDF files of these </a:t>
            </a:r>
            <a:r>
              <a:rPr lang="en-US" baseline="0" dirty="0" smtClean="0"/>
              <a:t>same rubrics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2041-1A1D-41DE-87AC-767A643998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68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steps of the engineering design process</a:t>
            </a:r>
          </a:p>
          <a:p>
            <a:r>
              <a:rPr lang="en-US" dirty="0" smtClean="0"/>
              <a:t>Image source: 2014</a:t>
            </a:r>
            <a:r>
              <a:rPr lang="en-US" baseline="0" dirty="0" smtClean="0"/>
              <a:t> </a:t>
            </a:r>
            <a:r>
              <a:rPr lang="en-US" baseline="0" dirty="0" smtClean="0"/>
              <a:t>TeachEnginering.org. All rights reserved. https://www.teachengineering.org/engrdesignprocess.php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2041-1A1D-41DE-87AC-767A643998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7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Modify and/or add a specific deadline as makes sense for your class and time</a:t>
            </a:r>
          </a:p>
          <a:p>
            <a:r>
              <a:rPr lang="en-US" baseline="0" dirty="0" smtClean="0"/>
              <a:t>Image </a:t>
            </a:r>
            <a:r>
              <a:rPr lang="en-US" baseline="0" dirty="0" smtClean="0"/>
              <a:t>source: </a:t>
            </a:r>
          </a:p>
          <a:p>
            <a:r>
              <a:rPr lang="en-US" baseline="0" dirty="0" smtClean="0"/>
              <a:t>2013 </a:t>
            </a:r>
            <a:r>
              <a:rPr lang="en-US" baseline="0" dirty="0" err="1" smtClean="0"/>
              <a:t>Victorgrigas</a:t>
            </a:r>
            <a:r>
              <a:rPr lang="en-US" baseline="0" dirty="0" smtClean="0"/>
              <a:t>, Wikimedia Commons https://commons.wikimedia.org/wiki/File:High_Line_Nyc_Marriage_Proposal.jpg [</a:t>
            </a:r>
            <a:r>
              <a:rPr lang="en-US" dirty="0" smtClean="0"/>
              <a:t>Licensed under CC BY-SA 3.0]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2041-1A1D-41DE-87AC-767A64399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0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Cordless</a:t>
            </a:r>
            <a:r>
              <a:rPr lang="en-US" baseline="0" dirty="0" smtClean="0"/>
              <a:t> drill: 2005 Photo by Greg Hume, Wikimedia Commons https://commons.wikimedia.org/wiki/File:CordlessDrill.jpg [</a:t>
            </a:r>
            <a:r>
              <a:rPr lang="en-US" dirty="0" smtClean="0"/>
              <a:t>Licensed under CC BY-SA 3.0]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Flat-nosed pliers: 2010 Evan-Amos, Wikimedia Commons https://commons.wikimedia.org/wiki/File:Tool-pliers.jpg [public</a:t>
            </a:r>
            <a:r>
              <a:rPr lang="en-US" baseline="0" dirty="0" smtClean="0"/>
              <a:t> domain]</a:t>
            </a:r>
            <a:r>
              <a:rPr lang="en-US" dirty="0" smtClean="0"/>
              <a:t>  </a:t>
            </a:r>
          </a:p>
          <a:p>
            <a:r>
              <a:rPr lang="en-US" dirty="0" smtClean="0"/>
              <a:t>Flat-head screwdriver: 2007 Fcb981, Wikimedia Commons https://commons.wikimedia.org/wiki/File:Screw_Driver_display.jpg [Licensed under CC-BY-2.5 under GNU Free Documentation License]</a:t>
            </a:r>
          </a:p>
          <a:p>
            <a:r>
              <a:rPr lang="en-US" dirty="0" smtClean="0"/>
              <a:t>Calipers: 2009 Simon A. </a:t>
            </a:r>
            <a:r>
              <a:rPr lang="en-US" dirty="0" err="1" smtClean="0"/>
              <a:t>Eugster</a:t>
            </a:r>
            <a:r>
              <a:rPr lang="en-US" dirty="0" smtClean="0"/>
              <a:t>, Wikimedia Commons https://commons.wikimedia.org/wiki/File:Caliper_full_view.jpeg [Licensed under CC BY-SA 3.0]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2041-1A1D-41DE-87AC-767A64399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BOM = bill of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2041-1A1D-41DE-87AC-767A643998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41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 </a:t>
            </a:r>
          </a:p>
          <a:p>
            <a:r>
              <a:rPr lang="en-US" dirty="0" smtClean="0"/>
              <a:t>Shaded isometric</a:t>
            </a:r>
            <a:r>
              <a:rPr lang="en-US" baseline="0" dirty="0" smtClean="0"/>
              <a:t> drawing of </a:t>
            </a:r>
            <a:r>
              <a:rPr lang="en-US" dirty="0" smtClean="0"/>
              <a:t>cube: 2006</a:t>
            </a:r>
            <a:r>
              <a:rPr lang="en-US" baseline="0" dirty="0" smtClean="0"/>
              <a:t> Christophe Dang Ngoc Chan &amp; Mike Horvath, Wikimedia Commons https://commons.wikimedia.org/wiki/File:Perspective_isometrique_cube_gris.svg [public domain]</a:t>
            </a:r>
          </a:p>
          <a:p>
            <a:r>
              <a:rPr lang="en-US" baseline="0" dirty="0" smtClean="0"/>
              <a:t>3-part orthogonal engineering drawing of a worm gear plus BoM: 2006 Thorsten Hartmann, Wikimedia Commons https://commons.wikimedia.org/wiki/File:Schneckengetriebe.png [Licensed under </a:t>
            </a:r>
            <a:r>
              <a:rPr lang="en-US" dirty="0" smtClean="0"/>
              <a:t>CC BY-SA 3.0]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2041-1A1D-41DE-87AC-767A643998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47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</a:t>
            </a:r>
          </a:p>
          <a:p>
            <a:r>
              <a:rPr lang="en-US" baseline="0" dirty="0" smtClean="0"/>
              <a:t>Exploded view of bayonet knife: 1986 U.S. Army, Wikimedia Commons https://upload.wikimedia.org/wikipedia/commons/thumb/0/0a/Bayonet-Knife_M6_Expl.jpg/800px-Bayonet-Knife_M6_Expl.jpg [public domain image]</a:t>
            </a:r>
          </a:p>
          <a:p>
            <a:r>
              <a:rPr lang="en-US" baseline="0" dirty="0" smtClean="0"/>
              <a:t>Labeled bicycle parts diagram: 2007 </a:t>
            </a:r>
            <a:r>
              <a:rPr lang="en-US" baseline="0" dirty="0" err="1" smtClean="0"/>
              <a:t>Fiestoforo</a:t>
            </a:r>
            <a:r>
              <a:rPr lang="en-US" baseline="0" dirty="0" smtClean="0"/>
              <a:t>/AI2, Wikimedia Commons https://commons.wikimedia.org/wiki/File:Bicycle_diagram-en.svg [Licensed under CC-3.0 GNU Free Documentation License]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2041-1A1D-41DE-87AC-767A643998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Modify and/or add specific deadlines as makes sense for your class and time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2041-1A1D-41DE-87AC-767A643998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98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Toy rocket: 2012 D J Shin, Wikimedia Commons https://commons.wikimedia.org/wiki/File:Unknown_Chinese_Maker_Tin_Rocket_Spaceship_Skyexpress_Front_With_Box.jpg [Licensed under CC BY-SA 3.0]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Water gun: 2011 Graham Dean, Flickr https://www.flickr.com/photos/britanglishman/5653390473 [Licensed under CC BY 2.0, https://creativecommons.org/licenses/by/2.0/]</a:t>
            </a:r>
          </a:p>
          <a:p>
            <a:r>
              <a:rPr lang="en-US" dirty="0" smtClean="0"/>
              <a:t>Fishing pole spinning</a:t>
            </a:r>
            <a:r>
              <a:rPr lang="en-US" baseline="0" dirty="0" smtClean="0"/>
              <a:t> reel</a:t>
            </a:r>
            <a:r>
              <a:rPr lang="en-US" dirty="0" smtClean="0"/>
              <a:t>:  2006 Jan </a:t>
            </a:r>
            <a:r>
              <a:rPr lang="en-US" dirty="0" err="1" smtClean="0"/>
              <a:t>Tik</a:t>
            </a:r>
            <a:r>
              <a:rPr lang="en-US" dirty="0" smtClean="0"/>
              <a:t> from Flickr, Wikimedia Commons https://commons.wikimedia.org/wiki/File:Fishing_reel.jpg [Licensed</a:t>
            </a:r>
            <a:r>
              <a:rPr lang="en-US" baseline="0" dirty="0" smtClean="0"/>
              <a:t> </a:t>
            </a:r>
            <a:r>
              <a:rPr lang="en-US" dirty="0" smtClean="0"/>
              <a:t>under CC BY 2.0]</a:t>
            </a:r>
          </a:p>
          <a:p>
            <a:r>
              <a:rPr lang="en-US" dirty="0" smtClean="0"/>
              <a:t>Weighted</a:t>
            </a:r>
            <a:r>
              <a:rPr lang="en-US" baseline="0" dirty="0" smtClean="0"/>
              <a:t> t</a:t>
            </a:r>
            <a:r>
              <a:rPr lang="en-US" dirty="0" smtClean="0"/>
              <a:t>ape</a:t>
            </a:r>
            <a:r>
              <a:rPr lang="en-US" baseline="0" dirty="0" smtClean="0"/>
              <a:t> dispenser: 2010 Evan-Amos, Wikimedia Commons https://commons.wikimedia.org/wiki/File:Tape-dispenser.jpg [public domain]</a:t>
            </a:r>
          </a:p>
          <a:p>
            <a:r>
              <a:rPr lang="en-US" baseline="0" dirty="0" smtClean="0"/>
              <a:t>Red bicycle: 2012 Victor </a:t>
            </a:r>
            <a:r>
              <a:rPr lang="en-US" baseline="0" dirty="0" err="1" smtClean="0"/>
              <a:t>Vanderberg</a:t>
            </a:r>
            <a:r>
              <a:rPr lang="en-US" baseline="0" dirty="0" smtClean="0"/>
              <a:t>, Wikimedia Commons https://commons.wikimedia.org/wiki/File:HardtailMountainBike_2010_Specialized_Rockhopper.jpg [Licensed under CC BY-SA 3.0]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Remote-controlled car: 2010 </a:t>
            </a:r>
            <a:r>
              <a:rPr lang="en-US" baseline="0" dirty="0" err="1" smtClean="0"/>
              <a:t>Jfitch</a:t>
            </a:r>
            <a:r>
              <a:rPr lang="en-US" baseline="0" dirty="0" smtClean="0"/>
              <a:t>, Wikimedia Commons https://commons.wikimedia.org/wiki/File:RC_Race_Car_SST2000.jpg [Licensed under CC BY 3.0, http://creativecommons.org/licenses/by/3.0]</a:t>
            </a:r>
          </a:p>
          <a:p>
            <a:r>
              <a:rPr lang="en-US" baseline="0" dirty="0" smtClean="0"/>
              <a:t>Toy bulldozer truck: https://pixabay.com/en/lego-technic-shovel-construction-717194/ [Licensed under CC0 public domain; https://pixabay.com/en/service/terms/#usage]</a:t>
            </a:r>
          </a:p>
          <a:p>
            <a:r>
              <a:rPr lang="en-US" baseline="0" dirty="0" smtClean="0"/>
              <a:t>Mechanical pencil: 2006 </a:t>
            </a:r>
            <a:r>
              <a:rPr lang="en-US" baseline="0" dirty="0" err="1" smtClean="0"/>
              <a:t>Knulclunk</a:t>
            </a:r>
            <a:r>
              <a:rPr lang="en-US" baseline="0" dirty="0" smtClean="0"/>
              <a:t>, Wikimedia Commons https://commons.wikimedia.org/wiki/File:Mechpencil05.jpg [public domain]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2041-1A1D-41DE-87AC-767A643998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1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Modify and/or add specific deadlines as makes sense for your class and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2041-1A1D-41DE-87AC-767A643998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8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B9AA77DC-2E8B-41DD-8F53-3F9C35CF988F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423A849-42C2-4E3A-9486-AD93C836D3E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23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DF6EF-B0C5-4CC0-AD0B-450328ED8CC9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87A8AC3-1E9C-474B-87A6-C595121960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09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DF6EF-B0C5-4CC0-AD0B-450328ED8CC9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87A8AC3-1E9C-474B-87A6-C595121960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DF6EF-B0C5-4CC0-AD0B-450328ED8CC9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87A8AC3-1E9C-474B-87A6-C595121960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626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DF6EF-B0C5-4CC0-AD0B-450328ED8CC9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87A8AC3-1E9C-474B-87A6-C595121960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03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DF6EF-B0C5-4CC0-AD0B-450328ED8CC9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87A8AC3-1E9C-474B-87A6-C595121960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42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DF6EF-B0C5-4CC0-AD0B-450328ED8CC9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87A8AC3-1E9C-474B-87A6-C595121960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74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fld id="{2400A264-26FE-4A39-AFE4-F998AE59BAAA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3A0E2D4-3856-4434-A16E-F2BEFE8FE83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88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DBE12-02EE-4C6B-89CD-607D8BE63733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43F16B3-324E-452A-93FA-6EA8105E5F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70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00512C-879A-4411-AC66-73534088B13B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D64E8EB-B54D-43B2-B88C-BF4C0B75A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28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30EBB-6119-49AC-BF50-C4CAAE468EAA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14293A9-C1CB-448F-A257-DB0901C351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44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C1A3D-F7C4-4A9E-8B72-D51CB97D7F06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94AFEB5-2903-4B62-B6F6-6B53A74E7C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25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17175-3641-48D9-8091-0D1817006166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18B8229-A8DE-4E95-A99E-3C3FD81D2F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8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9E2314-3DA9-48BF-9599-6E252B43E8A8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342F4E3-8A60-4029-87AB-B98C52A478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15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4FCAF3-5BDE-47BE-88A6-BE5A78C297B9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A24EF51-A658-4253-9BB3-650C8AE646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67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25238-62B0-4856-94A5-173CAA86026A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9D29C81-FD32-44E3-969D-4EF8A149A3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09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B9026-9CAF-4E54-8B64-121E3B65DE3C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1E1784C-D9AA-4D5F-85FF-299E31E8D3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1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C5DF6EF-B0C5-4CC0-AD0B-450328ED8CC9}" type="datetimeFigureOut">
              <a:rPr lang="en-US" smtClean="0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F87A8AC3-1E9C-474B-87A6-C595121960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1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  <p:sldLayoutId id="2147484193" r:id="rId15"/>
    <p:sldLayoutId id="2147484194" r:id="rId16"/>
    <p:sldLayoutId id="21474841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5000"/>
                <a:lumOff val="95000"/>
              </a:schemeClr>
            </a:gs>
            <a:gs pos="88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80795"/>
            <a:ext cx="8262287" cy="116803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Reverse Engineering Intro</a:t>
            </a:r>
            <a:endParaRPr lang="en-US" dirty="0">
              <a:ea typeface="+mj-ea"/>
            </a:endParaRPr>
          </a:p>
        </p:txBody>
      </p:sp>
      <p:pic>
        <p:nvPicPr>
          <p:cNvPr id="9225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6"/>
          <a:stretch/>
        </p:blipFill>
        <p:spPr bwMode="auto">
          <a:xfrm>
            <a:off x="5029200" y="4292271"/>
            <a:ext cx="2865120" cy="197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Z:\__TeachEngineering\TE submissions\821 Reverse Engineering\ppt images\2279297688_31b19e3f36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4267200"/>
            <a:ext cx="256032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__TeachEngineering\TE submissions\821 Reverse Engineering\ppt images\Disassembled-rubix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51660"/>
            <a:ext cx="301752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__TeachEngineering\TE submissions\821 Reverse Engineering\ppt images\8689986869_0b6e8b6fea_z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7"/>
          <a:stretch/>
        </p:blipFill>
        <p:spPr bwMode="auto">
          <a:xfrm>
            <a:off x="1128617" y="1905000"/>
            <a:ext cx="3251200" cy="22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rved Right Arrow 1"/>
          <p:cNvSpPr/>
          <p:nvPr/>
        </p:nvSpPr>
        <p:spPr>
          <a:xfrm>
            <a:off x="878058" y="5134547"/>
            <a:ext cx="569742" cy="960120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H="1">
            <a:off x="1540998" y="4366685"/>
            <a:ext cx="623082" cy="914400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677971" y="609600"/>
            <a:ext cx="7627829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ea typeface="+mj-ea"/>
              </a:rPr>
              <a:t>Reverse Engineering Project</a:t>
            </a:r>
          </a:p>
        </p:txBody>
      </p:sp>
      <p:sp>
        <p:nvSpPr>
          <p:cNvPr id="3076" name="Content Placeholder 4"/>
          <p:cNvSpPr>
            <a:spLocks noGrp="1"/>
          </p:cNvSpPr>
          <p:nvPr>
            <p:ph idx="1"/>
          </p:nvPr>
        </p:nvSpPr>
        <p:spPr>
          <a:xfrm>
            <a:off x="381000" y="2438400"/>
            <a:ext cx="8206636" cy="4275029"/>
          </a:xfrm>
        </p:spPr>
        <p:txBody>
          <a:bodyPr numCol="1">
            <a:normAutofit/>
          </a:bodyPr>
          <a:lstStyle/>
          <a:p>
            <a:pPr marL="551250" indent="-514350" eaLnBrk="1" fontAlgn="auto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800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Assigned</a:t>
            </a:r>
            <a:r>
              <a:rPr lang="en-US" altLang="en-US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teams of 1, 2 or 3  </a:t>
            </a:r>
          </a:p>
          <a:p>
            <a:pPr marL="551250" indent="-514350" eaLnBrk="1" fontAlgn="auto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Object requirements:</a:t>
            </a:r>
          </a:p>
          <a:p>
            <a:pPr marL="792900" lvl="1" indent="-342900">
              <a:lnSpc>
                <a:spcPct val="80000"/>
              </a:lnSpc>
              <a:defRPr/>
            </a:pPr>
            <a:r>
              <a:rPr lang="en-US" altLang="en-US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Number of parts:</a:t>
            </a:r>
          </a:p>
          <a:p>
            <a:pPr marL="1026000" lvl="2" indent="-216000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Group of 1: </a:t>
            </a:r>
            <a:r>
              <a:rPr lang="en-US" altLang="en-US" sz="2000" b="1" dirty="0">
                <a:latin typeface="Calibri" panose="020F0502020204030204" pitchFamily="34" charset="0"/>
              </a:rPr>
              <a:t>at least</a:t>
            </a:r>
            <a:r>
              <a:rPr lang="en-US" altLang="en-US" sz="2000" dirty="0">
                <a:latin typeface="Calibri" panose="020F0502020204030204" pitchFamily="34" charset="0"/>
              </a:rPr>
              <a:t> 7 parts</a:t>
            </a:r>
          </a:p>
          <a:p>
            <a:pPr marL="1026000" lvl="2" indent="-216000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Group of 2: </a:t>
            </a:r>
            <a:r>
              <a:rPr lang="en-US" altLang="en-US" sz="2000" b="1" dirty="0">
                <a:latin typeface="Calibri" panose="020F0502020204030204" pitchFamily="34" charset="0"/>
              </a:rPr>
              <a:t>at least </a:t>
            </a:r>
            <a:r>
              <a:rPr lang="en-US" altLang="en-US" sz="2000" dirty="0">
                <a:latin typeface="Calibri" panose="020F0502020204030204" pitchFamily="34" charset="0"/>
              </a:rPr>
              <a:t>10 parts</a:t>
            </a:r>
          </a:p>
          <a:p>
            <a:pPr marL="1026000" lvl="2" indent="-216000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Group of 3: </a:t>
            </a:r>
            <a:r>
              <a:rPr lang="en-US" altLang="en-US" sz="2000" b="1" dirty="0">
                <a:latin typeface="Calibri" panose="020F0502020204030204" pitchFamily="34" charset="0"/>
              </a:rPr>
              <a:t>at least </a:t>
            </a:r>
            <a:r>
              <a:rPr lang="en-US" altLang="en-US" sz="2000" dirty="0">
                <a:latin typeface="Calibri" panose="020F0502020204030204" pitchFamily="34" charset="0"/>
              </a:rPr>
              <a:t>15 parts</a:t>
            </a:r>
            <a:endParaRPr lang="en-US" altLang="en-US" sz="2200" b="1" dirty="0">
              <a:latin typeface="Calibri" panose="020F0502020204030204" pitchFamily="34" charset="0"/>
            </a:endParaRPr>
          </a:p>
          <a:p>
            <a:pPr marL="792900" lvl="1" indent="-342900">
              <a:lnSpc>
                <a:spcPct val="80000"/>
              </a:lnSpc>
              <a:defRPr/>
            </a:pPr>
            <a:r>
              <a:rPr lang="en-US" altLang="en-US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Low-voltage device</a:t>
            </a:r>
            <a:r>
              <a:rPr lang="en-US" altLang="en-US" sz="2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,</a:t>
            </a:r>
            <a:br>
              <a:rPr lang="en-US" altLang="en-US" sz="2200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altLang="en-US" sz="2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for example, no plug-ins; battery-driven is okay)</a:t>
            </a:r>
            <a:endParaRPr lang="en-US" altLang="en-US" sz="2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792900" lvl="1" indent="-342900">
              <a:lnSpc>
                <a:spcPct val="80000"/>
              </a:lnSpc>
              <a:defRPr/>
            </a:pPr>
            <a:r>
              <a:rPr lang="en-US" altLang="en-US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Unwanted items </a:t>
            </a:r>
            <a:r>
              <a:rPr lang="en-US" altLang="en-US" sz="2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OR</a:t>
            </a:r>
            <a:r>
              <a:rPr lang="en-US" altLang="en-US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items that cost at most $5 </a:t>
            </a:r>
            <a:r>
              <a:rPr lang="en-US" altLang="en-US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per person</a:t>
            </a:r>
          </a:p>
          <a:p>
            <a:pPr marL="792900" lvl="1" indent="-342900">
              <a:lnSpc>
                <a:spcPct val="80000"/>
              </a:lnSpc>
              <a:defRPr/>
            </a:pPr>
            <a:r>
              <a:rPr lang="en-US" altLang="en-US" sz="2200" dirty="0">
                <a:solidFill>
                  <a:schemeClr val="tx2"/>
                </a:solidFill>
                <a:latin typeface="Calibri" panose="020F0502020204030204" pitchFamily="34" charset="0"/>
              </a:rPr>
              <a:t>Note: </a:t>
            </a:r>
            <a:r>
              <a:rPr lang="en-US" altLang="en-US" sz="2200" i="1" dirty="0">
                <a:solidFill>
                  <a:schemeClr val="tx2"/>
                </a:solidFill>
                <a:latin typeface="Calibri" panose="020F0502020204030204" pitchFamily="34" charset="0"/>
              </a:rPr>
              <a:t>The object will not work after we’re done!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34000" y="3505200"/>
            <a:ext cx="3276600" cy="1143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00" indent="0" fontAlgn="auto">
              <a:lnSpc>
                <a:spcPct val="80000"/>
              </a:lnSpc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Project approval per group by: [   Day 2   ]</a:t>
            </a:r>
          </a:p>
          <a:p>
            <a:pPr marL="36900" indent="0" fontAlgn="auto">
              <a:lnSpc>
                <a:spcPct val="80000"/>
              </a:lnSpc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Project due: [   Day 12   ]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334000" y="3063240"/>
            <a:ext cx="3276600" cy="36576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00" indent="0" fontAlgn="auto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 E A D L I N E S: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4507125" y="1349547"/>
            <a:ext cx="2057399" cy="659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overview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28" y="737935"/>
            <a:ext cx="6343672" cy="709865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Project Ideas</a:t>
            </a:r>
            <a:endParaRPr lang="en-US" sz="4400" dirty="0"/>
          </a:p>
        </p:txBody>
      </p:sp>
      <p:pic>
        <p:nvPicPr>
          <p:cNvPr id="5122" name="Picture 2" descr="Z:\__TeachEngineering\TE submissions\821 Reverse Engineering\ppt images\640px-Fishing_re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04" y="861153"/>
            <a:ext cx="2326081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:\__TeachEngineering\TE submissions\821 Reverse Engineering\ppt images\5653390473_15808f7642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39" y="1553626"/>
            <a:ext cx="2775151" cy="192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Z:\__TeachEngineering\TE submissions\821 Reverse Engineering\ppt images\640px-HardtailMountainBike_2010_Specialized_Rockhopp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89" y="2794252"/>
            <a:ext cx="3052966" cy="18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Z:\__TeachEngineering\TE submissions\821 Reverse Engineering\ppt images\lego-717194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07" y="4887301"/>
            <a:ext cx="2640875" cy="175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Z:\__TeachEngineering\TE submissions\821 Reverse Engineering\ppt images\640px-Mechpencil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964" y="4995216"/>
            <a:ext cx="3037346" cy="178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Z:\__TeachEngineering\TE submissions\821 Reverse Engineering\ppt images\Unknown_Chinese_Maker_Tin_Rocket_Spaceship_Skyexpress_Front_With_Box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9" y="1719249"/>
            <a:ext cx="2013158" cy="268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Z:\__TeachEngineering\TE submissions\821 Reverse Engineering\ppt images\1024px-RC_Race_Car_SST200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26"/>
          <a:stretch/>
        </p:blipFill>
        <p:spPr bwMode="auto">
          <a:xfrm>
            <a:off x="46620" y="4692230"/>
            <a:ext cx="2773824" cy="214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__TeachEngineering\TE submissions\821 Reverse Engineering\ppt images\1024px-Tape-dispens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07" y="3730120"/>
            <a:ext cx="2209800" cy="18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592230" cy="709865"/>
          </a:xfrm>
        </p:spPr>
        <p:txBody>
          <a:bodyPr/>
          <a:lstStyle/>
          <a:p>
            <a:r>
              <a:rPr lang="en-US" sz="4400" dirty="0" smtClean="0"/>
              <a:t>Overall Project Schedule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534400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Days </a:t>
            </a:r>
            <a:r>
              <a:rPr lang="en-US" sz="2000" b="1" dirty="0"/>
              <a:t>1-2: </a:t>
            </a:r>
            <a:r>
              <a:rPr lang="en-US" sz="2000" dirty="0"/>
              <a:t>Assign teams, brainstorm and write-up proposal </a:t>
            </a:r>
          </a:p>
          <a:p>
            <a:pPr marL="0" indent="0">
              <a:buNone/>
            </a:pPr>
            <a:r>
              <a:rPr lang="en-US" sz="2000" b="1" dirty="0"/>
              <a:t>Day 2: </a:t>
            </a:r>
            <a:r>
              <a:rPr lang="en-US" sz="2000" dirty="0"/>
              <a:t>Proposal due (approved or revised); draft team contract</a:t>
            </a:r>
          </a:p>
          <a:p>
            <a:pPr marL="0" indent="0">
              <a:buNone/>
            </a:pPr>
            <a:r>
              <a:rPr lang="en-US" sz="2000" b="1" dirty="0"/>
              <a:t>Days 2-3: </a:t>
            </a:r>
            <a:r>
              <a:rPr lang="en-US" sz="2000" dirty="0"/>
              <a:t>Team contract completed, bring </a:t>
            </a:r>
            <a:r>
              <a:rPr lang="en-US" sz="2000" dirty="0" smtClean="0"/>
              <a:t>in device/product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Days 4-6: </a:t>
            </a:r>
            <a:r>
              <a:rPr lang="en-US" sz="2000" dirty="0" smtClean="0"/>
              <a:t>Take apart the device, with thorough documentation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Days 6-9: </a:t>
            </a:r>
            <a:r>
              <a:rPr lang="en-US" sz="2000" dirty="0" smtClean="0"/>
              <a:t>Sketch parts</a:t>
            </a:r>
            <a:r>
              <a:rPr lang="en-US" sz="2000" dirty="0"/>
              <a:t>, </a:t>
            </a:r>
            <a:r>
              <a:rPr lang="en-US" sz="2000" dirty="0" smtClean="0"/>
              <a:t>prepare </a:t>
            </a:r>
            <a:r>
              <a:rPr lang="en-US" sz="2000" dirty="0"/>
              <a:t>bill of </a:t>
            </a:r>
            <a:r>
              <a:rPr lang="en-US" sz="2000" dirty="0" smtClean="0"/>
              <a:t>materials and manual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Days 9-11: </a:t>
            </a:r>
            <a:r>
              <a:rPr lang="en-US" sz="2000" dirty="0" smtClean="0"/>
              <a:t>Write </a:t>
            </a:r>
            <a:r>
              <a:rPr lang="en-US" sz="2000" dirty="0"/>
              <a:t>report, </a:t>
            </a:r>
            <a:r>
              <a:rPr lang="en-US" sz="2000" dirty="0" smtClean="0"/>
              <a:t>get feedback</a:t>
            </a:r>
            <a:r>
              <a:rPr lang="en-US" sz="2000" dirty="0"/>
              <a:t>, </a:t>
            </a:r>
            <a:r>
              <a:rPr lang="en-US" sz="2000" dirty="0" smtClean="0"/>
              <a:t>come up with improvement </a:t>
            </a:r>
            <a:r>
              <a:rPr lang="en-US" sz="2000" dirty="0"/>
              <a:t>ideas, </a:t>
            </a:r>
            <a:r>
              <a:rPr lang="en-US" sz="2000" dirty="0" smtClean="0"/>
              <a:t>prepare conclusion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Days 11-12: </a:t>
            </a:r>
            <a:r>
              <a:rPr lang="en-US" sz="2000" dirty="0"/>
              <a:t>Organize, edit, wrap-up</a:t>
            </a:r>
          </a:p>
          <a:p>
            <a:pPr marL="0" indent="0">
              <a:buNone/>
            </a:pPr>
            <a:r>
              <a:rPr lang="en-US" sz="2000" b="1" dirty="0"/>
              <a:t>Days 13-14: </a:t>
            </a:r>
            <a:r>
              <a:rPr lang="en-US" sz="2000" dirty="0"/>
              <a:t>Class oral </a:t>
            </a:r>
            <a:r>
              <a:rPr lang="en-US" sz="2000" dirty="0" smtClean="0"/>
              <a:t>presentations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7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838200"/>
            <a:ext cx="6343672" cy="709865"/>
          </a:xfrm>
        </p:spPr>
        <p:txBody>
          <a:bodyPr/>
          <a:lstStyle/>
          <a:p>
            <a:r>
              <a:rPr lang="en-US" sz="4400" dirty="0" smtClean="0"/>
              <a:t>Grading Rubrics</a:t>
            </a:r>
            <a:endParaRPr lang="en-US" sz="4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406474"/>
              </p:ext>
            </p:extLst>
          </p:nvPr>
        </p:nvGraphicFramePr>
        <p:xfrm>
          <a:off x="609600" y="1828800"/>
          <a:ext cx="3733801" cy="4876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368"/>
                <a:gridCol w="904368"/>
                <a:gridCol w="844326"/>
                <a:gridCol w="750513"/>
                <a:gridCol w="330226"/>
              </a:tblGrid>
              <a:tr h="12008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Criteria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Rating Scale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Score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</a:tr>
              <a:tr h="116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3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2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1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Manual: Device description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Description of the device is expressed. Sketch helps explain each part and its function.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Some description of the device is expressed. Sketch helps explain either part or its function.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No description of the device is expressed. Sketch does not help explain each part and its function.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87" marR="33987" marT="0" marB="0" anchor="ctr"/>
                </a:tc>
              </a:tr>
              <a:tr h="561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Manual: Bill of Materials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A list of parts found in the process of taking apart the technology. Parts are listed along with Part #, name, qty., dimension, function, cost, interactions, and website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Two parts were missing from the BOM. Lacked parts description.  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More than two parts were missing and parts' descriptions were incomplete.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87" marR="33987" marT="0" marB="0" anchor="ctr"/>
                </a:tc>
              </a:tr>
              <a:tr h="722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Manual: Sketches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Sketches are dimensioned, labeled, and numbered (related to BOM). Each part is sketched (orthogonally/isometrically) with an overall sketch. 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Some sketches are not dimensioned, labeled, and numbered (related to BOM).Most parts were not sketched (orthogonally/isometrically) with an overall sketch. 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Sketches are not dimensioned, labeled, and numbered (related to BOM). Each part was not sketched (orthogonally/isometrically) with an overall sketch.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87" marR="33987" marT="0" marB="0" anchor="ctr"/>
                </a:tc>
              </a:tr>
              <a:tr h="399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Manual: Procedures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Step-by-step description of how to work the device AND how to put the device together (if it didn't come assembled).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No detailed description of how to work the device and/or how to put the device together. 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No detailed description of any how-to's. 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87" marR="33987" marT="0" marB="0" anchor="ctr"/>
                </a:tc>
              </a:tr>
              <a:tr h="399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Manual: Overall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Manual included: table of contents, page numbers, header of device and names.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Manual included: table of contents, page numbers, header of device OR names.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Manual did not include: table of contents, page numbers, header of device AND names.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87" marR="33987" marT="0" marB="0" anchor="ctr"/>
                </a:tc>
              </a:tr>
              <a:tr h="722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Engineering Design Process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The group has undergone the process to find the best, improved design solution to the chosen device (this includes a documentary of the whole process with sketching, matrix, descriptions, etc.)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The group has somewhat undergone the process with documentary of the process with sketching, matrix, descriptions, etc.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The group did not undergo the process or presented the documentary of the process.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</a:tr>
              <a:tr h="399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Teamwork and Communication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Team worked well together and were able to present their result from their project.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Team was somewhat able to work together and present their result from their project.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Team was unable to set aside their differences and communicate effectively. 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87" marR="33987" marT="0" marB="0" anchor="ctr"/>
                </a:tc>
              </a:tr>
              <a:tr h="561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Wrap-Up Report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Concluded the data and result. What went well, what didn't. Changes and/or improvements for next-time AND device with sketches (how to make it better).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Somewhat concluded the data and result. What went well, what didn't. Changes and/or improvements for next-time.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Did not conclude the data and result at all. 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87" marR="33987" marT="0" marB="0" anchor="ctr"/>
                </a:tc>
              </a:tr>
              <a:tr h="257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Timely Completion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Report completed on time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NA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Report not completed on time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87" marR="33987" marT="0" marB="0" anchor="ctr"/>
                </a:tc>
              </a:tr>
              <a:tr h="181957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TOTAL</a:t>
                      </a:r>
                      <a:endParaRPr lang="en-US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7" marR="33987" marT="0" marB="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57002"/>
              </p:ext>
            </p:extLst>
          </p:nvPr>
        </p:nvGraphicFramePr>
        <p:xfrm>
          <a:off x="4495800" y="3061359"/>
          <a:ext cx="4298208" cy="3626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206"/>
                <a:gridCol w="951206"/>
                <a:gridCol w="960096"/>
                <a:gridCol w="960096"/>
                <a:gridCol w="475604"/>
              </a:tblGrid>
              <a:tr h="1416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Criteria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Rating Scale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Score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</a:tr>
              <a:tr h="137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3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Manual- Device description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Quick description and purpose of the device was explained.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Device was somewhat explained.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Device was not at all explained.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48" marR="49648" marT="0" marB="0" anchor="ctr"/>
                </a:tc>
              </a:tr>
              <a:tr h="724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Manual- Sketches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Sketches (isometrically and orthographically) of the device are explained and shown.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Sketches are either explained or shown.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Sketches were not shown or explained.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</a:tr>
              <a:tr h="606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Engineering Design Process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Students did a brief explanation of their new idea for the device.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Students did not do a great job in explaining their new idea for the device.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Students did not explain their new idea for the device.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</a:tr>
              <a:tr h="620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Wrap-Up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Concluded on what went well, what didn't and has shown the improvements for their device with sketches (how to make it better).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Somewhat concluded the result. What went well, what didn't, or improvements for the device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Did not conclude result at all.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48" marR="49648" marT="0" marB="0" anchor="ctr"/>
                </a:tc>
              </a:tr>
              <a:tr h="4629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Presentation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It was presented via PowerPoint. The students spoke at a good volume and was clear.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The students were not clear in explaining their project.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Did not present at all.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48" marR="49648" marT="0" marB="0" anchor="ctr"/>
                </a:tc>
              </a:tr>
              <a:tr h="243642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Total: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48" marR="49648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59356" y="2118857"/>
            <a:ext cx="433465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200" b="1" dirty="0" smtClean="0">
                <a:solidFill>
                  <a:schemeClr val="accent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 Written r</a:t>
            </a:r>
            <a:r>
              <a:rPr lang="en-US" sz="22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eport grading rubric</a:t>
            </a:r>
            <a:endParaRPr lang="en-US" sz="22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1" y="2580522"/>
            <a:ext cx="429820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2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Oral presentation grading rubric </a:t>
            </a:r>
            <a:r>
              <a:rPr lang="en-US" sz="2200" b="1" dirty="0" smtClean="0">
                <a:solidFill>
                  <a:schemeClr val="accent3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</a:t>
            </a:r>
            <a:endParaRPr lang="en-US" sz="22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1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6781800" cy="6592272"/>
          </a:xfrm>
        </p:spPr>
      </p:pic>
    </p:spTree>
    <p:extLst>
      <p:ext uri="{BB962C8B-B14F-4D97-AF65-F5344CB8AC3E}">
        <p14:creationId xmlns:p14="http://schemas.microsoft.com/office/powerpoint/2010/main" val="36415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44630" cy="7098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What is reverse engineering?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133600"/>
            <a:ext cx="8077200" cy="4648200"/>
          </a:xfrm>
        </p:spPr>
        <p:txBody>
          <a:bodyPr>
            <a:noAutofit/>
          </a:bodyPr>
          <a:lstStyle/>
          <a:p>
            <a:pPr marL="36900" indent="0" algn="ctr" eaLnBrk="1" fontAlgn="auto" hangingPunct="1">
              <a:spcBef>
                <a:spcPts val="0"/>
              </a:spcBef>
              <a:buNone/>
              <a:defRPr/>
            </a:pPr>
            <a:r>
              <a:rPr lang="en-US" sz="3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Reverse engineering is </a:t>
            </a:r>
            <a:br>
              <a:rPr lang="en-US" sz="3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the process of taking apart an object.</a:t>
            </a:r>
          </a:p>
          <a:p>
            <a:pPr marL="36900" indent="0" eaLnBrk="1" fontAlgn="auto" hangingPunct="1">
              <a:buFont typeface="Wingdings 2" charset="2"/>
              <a:buNone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But why?!</a:t>
            </a:r>
          </a:p>
          <a:p>
            <a:pPr marL="494100" indent="-457200">
              <a:spcBef>
                <a:spcPts val="0"/>
              </a:spcBef>
              <a:defRPr/>
            </a:pPr>
            <a:r>
              <a:rPr lang="en-US" sz="2600" dirty="0" smtClean="0">
                <a:latin typeface="Calibri" panose="020F0502020204030204" pitchFamily="34" charset="0"/>
              </a:rPr>
              <a:t>To</a:t>
            </a:r>
            <a:r>
              <a:rPr lang="en-US" sz="2800" dirty="0" smtClean="0">
                <a:latin typeface="Calibri" panose="020F0502020204030204" pitchFamily="34" charset="0"/>
              </a:rPr>
              <a:t> understand it better</a:t>
            </a:r>
          </a:p>
          <a:p>
            <a:pPr marL="494100" indent="-457200">
              <a:defRPr/>
            </a:pPr>
            <a:r>
              <a:rPr lang="en-US" sz="2600" dirty="0" smtClean="0">
                <a:latin typeface="Calibri" panose="020F0502020204030204" pitchFamily="34" charset="0"/>
              </a:rPr>
              <a:t>To see inside to satisfy your curiosity: </a:t>
            </a:r>
            <a:r>
              <a:rPr lang="en-US" sz="2400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How does it work?</a:t>
            </a:r>
          </a:p>
          <a:p>
            <a:pPr marL="494100" indent="-457200">
              <a:defRPr/>
            </a:pPr>
            <a:r>
              <a:rPr lang="en-US" sz="2600" dirty="0">
                <a:latin typeface="Calibri" panose="020F0502020204030204" pitchFamily="34" charset="0"/>
              </a:rPr>
              <a:t>To examine the structure, function, operation</a:t>
            </a:r>
          </a:p>
          <a:p>
            <a:pPr marL="494100" indent="-457200">
              <a:defRPr/>
            </a:pPr>
            <a:r>
              <a:rPr lang="en-US" sz="2600" dirty="0" smtClean="0">
                <a:latin typeface="Calibri" panose="020F0502020204030204" pitchFamily="34" charset="0"/>
              </a:rPr>
              <a:t>To duplicate or improve it:</a:t>
            </a:r>
          </a:p>
          <a:p>
            <a:pPr marL="751680" lvl="1" indent="-216000">
              <a:buFont typeface="Wingdings 2" charset="2"/>
              <a:buChar char=""/>
              <a:defRPr/>
            </a:pPr>
            <a:r>
              <a:rPr lang="en-US" sz="1800" dirty="0" smtClean="0">
                <a:latin typeface="Calibri" panose="020F0502020204030204" pitchFamily="34" charset="0"/>
              </a:rPr>
              <a:t> Reduce the cost, improve the materials, reduce environmental impact, etc.</a:t>
            </a:r>
          </a:p>
          <a:p>
            <a:pPr marL="751680" lvl="1" indent="-216000">
              <a:buFont typeface="Wingdings 2" charset="2"/>
              <a:buChar char=""/>
              <a:defRPr/>
            </a:pPr>
            <a:r>
              <a:rPr lang="en-US" sz="1800" dirty="0" smtClean="0">
                <a:latin typeface="Calibri" panose="020F0502020204030204" pitchFamily="34" charset="0"/>
              </a:rPr>
              <a:t> Increase its efficiency and reliability, add features and usefulness,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Group Proposal</a:t>
            </a:r>
            <a:endParaRPr lang="en-US" sz="40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4572000"/>
          </a:xfrm>
        </p:spPr>
        <p:txBody>
          <a:bodyPr>
            <a:noAutofit/>
          </a:bodyPr>
          <a:lstStyle/>
          <a:p>
            <a:pPr indent="-306000" eaLnBrk="1" fontAlgn="auto" hangingPunct="1">
              <a:spcBef>
                <a:spcPts val="0"/>
              </a:spcBef>
              <a:spcAft>
                <a:spcPts val="1200"/>
              </a:spcAft>
              <a:buFont typeface="Wingdings 2" charset="2"/>
              <a:buChar char="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What is your project? </a:t>
            </a:r>
            <a:br>
              <a:rPr lang="en-US" sz="28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(device description, cost and source)</a:t>
            </a:r>
          </a:p>
          <a:p>
            <a:pPr indent="-306000" eaLnBrk="1" fontAlgn="auto" hangingPunct="1">
              <a:spcBef>
                <a:spcPts val="0"/>
              </a:spcBef>
              <a:spcAft>
                <a:spcPts val="1200"/>
              </a:spcAft>
              <a:buFont typeface="Wingdings 2" charset="2"/>
              <a:buChar char="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What does the device do?</a:t>
            </a:r>
          </a:p>
          <a:p>
            <a:pPr indent="-306000" eaLnBrk="1" fontAlgn="auto" hangingPunct="1">
              <a:spcBef>
                <a:spcPts val="0"/>
              </a:spcBef>
              <a:spcAft>
                <a:spcPts val="1200"/>
              </a:spcAft>
              <a:buFont typeface="Wingdings 2" charset="2"/>
              <a:buChar char="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How are you going to take it </a:t>
            </a:r>
            <a:br>
              <a:rPr lang="en-US" sz="2800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apart? What tools do you need?</a:t>
            </a:r>
          </a:p>
          <a:p>
            <a:pPr indent="-306000" eaLnBrk="1" fontAlgn="auto" hangingPunct="1">
              <a:spcBef>
                <a:spcPts val="0"/>
              </a:spcBef>
              <a:spcAft>
                <a:spcPts val="1200"/>
              </a:spcAft>
              <a:buFont typeface="Wingdings 2" charset="2"/>
              <a:buChar char="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How many parts do you think it contains? What kinds of parts do you think you will find inside?</a:t>
            </a:r>
          </a:p>
          <a:p>
            <a:pPr indent="-306000" eaLnBrk="1" fontAlgn="auto" hangingPunct="1">
              <a:spcBef>
                <a:spcPts val="0"/>
              </a:spcBef>
              <a:buFont typeface="Wingdings 2" charset="2"/>
              <a:buChar char="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Rough sketch of the overall device</a:t>
            </a:r>
          </a:p>
          <a:p>
            <a:pPr marL="36900" indent="0" algn="r" eaLnBrk="1" fontAlgn="auto" hangingPunct="1">
              <a:buFont typeface="Wingdings 2" charset="2"/>
              <a:buNone/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DUE BY: [     Day 2     ]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Z:\__TeachEngineering\TE submissions\821 Reverse Engineering\ppt images\640px-High_Line_Nyc_Marriage_Propos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9" r="13405"/>
          <a:stretch/>
        </p:blipFill>
        <p:spPr bwMode="auto">
          <a:xfrm>
            <a:off x="5928921" y="1636963"/>
            <a:ext cx="2561442" cy="256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2362200" y="6263640"/>
            <a:ext cx="2377440" cy="36576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00" indent="0" fontAlgn="auto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 E A D L I N E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814135"/>
            <a:ext cx="6343672" cy="7098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Tools</a:t>
            </a:r>
            <a:endParaRPr lang="en-US" sz="4000" dirty="0">
              <a:ea typeface="+mj-e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943" y="2303955"/>
            <a:ext cx="7111725" cy="134276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800" dirty="0"/>
              <a:t>How will you take it apart?</a:t>
            </a:r>
          </a:p>
          <a:p>
            <a:pPr fontAlgn="auto">
              <a:defRPr/>
            </a:pPr>
            <a:r>
              <a:rPr lang="en-US" sz="2800" dirty="0" smtClean="0"/>
              <a:t>How will you measure each part?</a:t>
            </a:r>
            <a:endParaRPr lang="en-US" sz="2800" dirty="0"/>
          </a:p>
        </p:txBody>
      </p:sp>
      <p:pic>
        <p:nvPicPr>
          <p:cNvPr id="3074" name="Picture 2" descr="File:Screw Driver displ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70" y="3764032"/>
            <a:ext cx="2971800" cy="106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Caliper full 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02" y="5234210"/>
            <a:ext cx="3241066" cy="15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Z:\__TeachEngineering\TE submissions\821 Reverse Engineering\ppt images\640px-Tool-pli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80" y="3764032"/>
            <a:ext cx="2940355" cy="14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:\__TeachEngineering\TE submissions\821 Reverse Engineering\ppt images\600px-CordlessDril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9" r="5924"/>
          <a:stretch/>
        </p:blipFill>
        <p:spPr bwMode="auto">
          <a:xfrm>
            <a:off x="473190" y="4067827"/>
            <a:ext cx="2286000" cy="23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gray">
          <a:xfrm>
            <a:off x="-30271" y="-76200"/>
            <a:ext cx="9174271" cy="69342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/>
          <a:srcRect b="6556"/>
          <a:stretch/>
        </p:blipFill>
        <p:spPr>
          <a:xfrm>
            <a:off x="381000" y="304800"/>
            <a:ext cx="8266759" cy="6172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1" y="2945606"/>
            <a:ext cx="3962400" cy="8905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/>
                </a:solidFill>
                <a:ea typeface="+mj-ea"/>
              </a:rPr>
              <a:t>Team Contract</a:t>
            </a:r>
            <a:endParaRPr lang="en-US" sz="4000" dirty="0">
              <a:solidFill>
                <a:schemeClr val="accent1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-30271" y="0"/>
            <a:ext cx="9174271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40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579563"/>
          <a:ext cx="8762999" cy="4516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121"/>
                <a:gridCol w="1870755"/>
                <a:gridCol w="525121"/>
                <a:gridCol w="1279990"/>
                <a:gridCol w="1599987"/>
                <a:gridCol w="1665628"/>
                <a:gridCol w="771276"/>
                <a:gridCol w="525121"/>
              </a:tblGrid>
              <a:tr h="19684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Bill of Material for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Names: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382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Product #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Name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Qty.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Dimension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Function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Interaction with other Parts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Research Cost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Website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  <a:tr h="196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0" marR="7270" marT="7271" marB="0" anchor="b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434849"/>
            <a:ext cx="6343672" cy="7098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Parts List (BoM)</a:t>
            </a:r>
            <a:endParaRPr lang="en-US" sz="4000" dirty="0">
              <a:ea typeface="+mj-e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2286001" y="2945606"/>
            <a:ext cx="3962400" cy="890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/>
                </a:solidFill>
              </a:rPr>
              <a:t>Bill of Materials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65322" cy="9568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</a:rPr>
              <a:t>Report Requirements</a:t>
            </a:r>
            <a:endParaRPr lang="en-US" sz="44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153400" cy="4648200"/>
          </a:xfrm>
        </p:spPr>
        <p:txBody>
          <a:bodyPr>
            <a:noAutofit/>
          </a:bodyPr>
          <a:lstStyle/>
          <a:p>
            <a:pPr marL="379800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Manual</a:t>
            </a:r>
          </a:p>
          <a:p>
            <a:pPr marL="720000" lvl="1" indent="-270000" eaLnBrk="1" fontAlgn="auto" hangingPunct="1">
              <a:spcBef>
                <a:spcPts val="0"/>
              </a:spcBef>
              <a:buFont typeface="Wingdings 2" charset="2"/>
              <a:buChar char=""/>
              <a:defRPr/>
            </a:pPr>
            <a:r>
              <a:rPr lang="en-US" sz="1800" dirty="0" smtClean="0">
                <a:latin typeface="Calibri" panose="020F0502020204030204" pitchFamily="34" charset="0"/>
              </a:rPr>
              <a:t>Purpose of object</a:t>
            </a:r>
          </a:p>
          <a:p>
            <a:pPr marL="720000" lvl="1" indent="-270000" eaLnBrk="1" fontAlgn="auto" hangingPunct="1">
              <a:spcBef>
                <a:spcPts val="0"/>
              </a:spcBef>
              <a:buFont typeface="Wingdings 2" charset="2"/>
              <a:buChar char=""/>
              <a:defRPr/>
            </a:pPr>
            <a:r>
              <a:rPr lang="en-US" sz="1800" dirty="0" smtClean="0">
                <a:latin typeface="Calibri" panose="020F0502020204030204" pitchFamily="34" charset="0"/>
              </a:rPr>
              <a:t>Bill of materials</a:t>
            </a:r>
          </a:p>
          <a:p>
            <a:pPr marL="720000" lvl="1" indent="-270000" eaLnBrk="1" fontAlgn="auto" hangingPunct="1">
              <a:spcBef>
                <a:spcPts val="0"/>
              </a:spcBef>
              <a:buFont typeface="Wingdings 2" charset="2"/>
              <a:buChar char=""/>
              <a:defRPr/>
            </a:pPr>
            <a:r>
              <a:rPr lang="en-US" sz="1800" dirty="0" smtClean="0">
                <a:latin typeface="Calibri" panose="020F0502020204030204" pitchFamily="34" charset="0"/>
              </a:rPr>
              <a:t>Procedure</a:t>
            </a:r>
          </a:p>
          <a:p>
            <a:pPr marL="1026000" lvl="2" indent="-216000" eaLnBrk="1" fontAlgn="auto" hangingPunct="1">
              <a:spcBef>
                <a:spcPts val="0"/>
              </a:spcBef>
              <a:buFont typeface="Wingdings 2" charset="2"/>
              <a:buChar char="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How does it work? </a:t>
            </a:r>
          </a:p>
          <a:p>
            <a:pPr marL="1026000" lvl="2" indent="-216000" eaLnBrk="1" fontAlgn="auto" hangingPunct="1">
              <a:spcBef>
                <a:spcPts val="0"/>
              </a:spcBef>
              <a:buFont typeface="Wingdings 2" charset="2"/>
              <a:buChar char="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How do you put it together?	</a:t>
            </a:r>
          </a:p>
          <a:p>
            <a:pPr marL="720000" lvl="1" indent="-270000" eaLnBrk="1" fontAlgn="auto" hangingPunct="1">
              <a:spcBef>
                <a:spcPts val="0"/>
              </a:spcBef>
              <a:buFont typeface="Wingdings 2" charset="2"/>
              <a:buChar char=""/>
              <a:defRPr/>
            </a:pPr>
            <a:r>
              <a:rPr lang="en-US" sz="1800" dirty="0" smtClean="0">
                <a:latin typeface="Calibri" panose="020F0502020204030204" pitchFamily="34" charset="0"/>
              </a:rPr>
              <a:t>Sketches</a:t>
            </a:r>
          </a:p>
          <a:p>
            <a:pPr marL="379800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Wrap-Up Report</a:t>
            </a:r>
          </a:p>
          <a:p>
            <a:pPr marL="720000" lvl="1" indent="-270000" eaLnBrk="1" fontAlgn="auto" hangingPunct="1">
              <a:spcBef>
                <a:spcPts val="0"/>
              </a:spcBef>
              <a:buFont typeface="Wingdings 2" charset="2"/>
              <a:buChar char="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Team contract (will be checked off before project is started)</a:t>
            </a:r>
          </a:p>
          <a:p>
            <a:pPr marL="720000" lvl="1" indent="-270000" eaLnBrk="1" fontAlgn="auto" hangingPunct="1">
              <a:spcBef>
                <a:spcPts val="0"/>
              </a:spcBef>
              <a:buFont typeface="Wingdings 2" charset="2"/>
              <a:buChar char="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Conclusion: What happened? </a:t>
            </a:r>
            <a:r>
              <a:rPr lang="en-US" sz="1600" dirty="0">
                <a:latin typeface="Calibri" panose="020F0502020204030204" pitchFamily="34" charset="0"/>
              </a:rPr>
              <a:t>What should your group done differently/same</a:t>
            </a:r>
            <a:r>
              <a:rPr lang="en-US" sz="1600" dirty="0" smtClean="0">
                <a:latin typeface="Calibri" panose="020F0502020204030204" pitchFamily="34" charset="0"/>
              </a:rPr>
              <a:t>?</a:t>
            </a:r>
          </a:p>
          <a:p>
            <a:pPr marL="720000" lvl="1" indent="-270000" eaLnBrk="1" fontAlgn="auto" hangingPunct="1">
              <a:spcBef>
                <a:spcPts val="0"/>
              </a:spcBef>
              <a:buFont typeface="Wingdings 2" charset="2"/>
              <a:buChar char="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3 improvements/changes (or innovations) on device to better assist customers, manufacturers and/or the environment</a:t>
            </a:r>
          </a:p>
          <a:p>
            <a:pPr marL="1026387" lvl="2" indent="-270000" eaLnBrk="1" fontAlgn="auto" hangingPunct="1">
              <a:spcBef>
                <a:spcPts val="0"/>
              </a:spcBef>
              <a:buFont typeface="Wingdings 2" charset="2"/>
              <a:buChar char=""/>
              <a:defRPr/>
            </a:pPr>
            <a:r>
              <a:rPr lang="en-US" sz="1400" dirty="0" smtClean="0">
                <a:latin typeface="Calibri" panose="020F0502020204030204" pitchFamily="34" charset="0"/>
              </a:rPr>
              <a:t>Sketches and descriptions!</a:t>
            </a:r>
          </a:p>
          <a:p>
            <a:pPr marL="720000" lvl="1" indent="-270000" eaLnBrk="1" fontAlgn="auto" hangingPunct="1">
              <a:spcBef>
                <a:spcPts val="0"/>
              </a:spcBef>
              <a:buFont typeface="Wingdings 2" charset="2"/>
              <a:buChar char="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3 Improvements/changes on overall project </a:t>
            </a:r>
          </a:p>
          <a:p>
            <a:pPr marL="1026000" lvl="2" indent="-216000" eaLnBrk="1" fontAlgn="auto" hangingPunct="1">
              <a:spcBef>
                <a:spcPts val="0"/>
              </a:spcBef>
              <a:buFont typeface="Wingdings 2" charset="2"/>
              <a:buChar char=""/>
              <a:defRPr/>
            </a:pPr>
            <a:r>
              <a:rPr lang="en-US" sz="1400" dirty="0" smtClean="0">
                <a:latin typeface="Calibri" panose="020F0502020204030204" pitchFamily="34" charset="0"/>
              </a:rPr>
              <a:t>Why?</a:t>
            </a:r>
          </a:p>
          <a:p>
            <a:pPr marL="720000" lvl="1" indent="-270000" eaLnBrk="1" fontAlgn="auto" hangingPunct="1">
              <a:spcBef>
                <a:spcPts val="0"/>
              </a:spcBef>
              <a:buFont typeface="Wingdings 2" charset="2"/>
              <a:buChar char="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Feedback</a:t>
            </a:r>
          </a:p>
          <a:p>
            <a:pPr marL="720000" lvl="1" indent="-270000" eaLnBrk="1" fontAlgn="auto" hangingPunct="1">
              <a:spcBef>
                <a:spcPts val="0"/>
              </a:spcBef>
              <a:buFont typeface="Wingdings 2" charset="2"/>
              <a:buChar char="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Teamwork </a:t>
            </a:r>
            <a:r>
              <a:rPr lang="en-US" dirty="0">
                <a:latin typeface="Calibri" panose="020F0502020204030204" pitchFamily="34" charset="0"/>
              </a:rPr>
              <a:t>e</a:t>
            </a:r>
            <a:r>
              <a:rPr lang="en-US" sz="1600" dirty="0" smtClean="0">
                <a:latin typeface="Calibri" panose="020F0502020204030204" pitchFamily="34" charset="0"/>
              </a:rPr>
              <a:t>valuation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181600" y="2590800"/>
            <a:ext cx="3505200" cy="164592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Upload </a:t>
            </a: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to the homework portal as a doc with:</a:t>
            </a:r>
          </a:p>
          <a:p>
            <a:pPr marL="0" lvl="1" indent="0"/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1. page 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numbers and </a:t>
            </a:r>
            <a:endParaRPr lang="en-US" altLang="en-US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lvl="1" indent="0"/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2. header that includes your names 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and the </a:t>
            </a: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device 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!</a:t>
            </a:r>
            <a:endParaRPr lang="en-US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65" y="685800"/>
            <a:ext cx="5205436" cy="9704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</a:rPr>
              <a:t>Sketching</a:t>
            </a:r>
            <a:endParaRPr lang="en-US" sz="40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939" y="2324592"/>
            <a:ext cx="3730261" cy="2671067"/>
          </a:xfrm>
        </p:spPr>
        <p:txBody>
          <a:bodyPr>
            <a:noAutofit/>
          </a:bodyPr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Overall sketch with labeled </a:t>
            </a:r>
            <a:r>
              <a:rPr lang="en-US" sz="2400" dirty="0" smtClean="0">
                <a:latin typeface="Calibri" panose="020F0502020204030204" pitchFamily="34" charset="0"/>
              </a:rPr>
              <a:t>parts </a:t>
            </a:r>
            <a:r>
              <a:rPr lang="en-US" dirty="0" smtClean="0">
                <a:latin typeface="Calibri" panose="020F0502020204030204" pitchFamily="34" charset="0"/>
              </a:rPr>
              <a:t>(see next slide)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indent="-306000">
              <a:buFont typeface="Wingdings 2" charset="2"/>
              <a:buChar char="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Parts </a:t>
            </a:r>
            <a:r>
              <a:rPr lang="en-US" sz="2400" dirty="0">
                <a:latin typeface="Calibri" panose="020F0502020204030204" pitchFamily="34" charset="0"/>
              </a:rPr>
              <a:t>drawn </a:t>
            </a:r>
            <a:r>
              <a:rPr lang="en-US" sz="2400" b="1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isometrically</a:t>
            </a:r>
            <a:r>
              <a:rPr lang="en-US" sz="24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and </a:t>
            </a:r>
            <a:r>
              <a:rPr lang="en-US" sz="24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orthogonally</a:t>
            </a:r>
          </a:p>
          <a:p>
            <a:pPr indent="-306000">
              <a:buFont typeface="Wingdings 2" charset="2"/>
              <a:buChar char=""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“Exploded view” </a:t>
            </a:r>
            <a:r>
              <a:rPr lang="en-US" sz="2400" dirty="0" smtClean="0">
                <a:latin typeface="Calibri" panose="020F0502020204030204" pitchFamily="34" charset="0"/>
              </a:rPr>
              <a:t>sketch       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</a:rPr>
              <a:t>see next slide)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099" name="Picture 3" descr="Z:\__TeachEngineering\TE submissions\821 Reverse Engineering\ppt images\Schneckengetrieb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t="1596" r="2054" b="2156"/>
          <a:stretch/>
        </p:blipFill>
        <p:spPr bwMode="auto">
          <a:xfrm>
            <a:off x="4267200" y="3084608"/>
            <a:ext cx="4492704" cy="34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f/f7/Perspective_isometrique_cube_gris.svg/142px-Perspective_isometrique_cube_gri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4" y="4862590"/>
            <a:ext cx="1645920" cy="188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7333" y="5807256"/>
            <a:ext cx="1769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 </a:t>
            </a:r>
            <a:r>
              <a:rPr lang="en-US" sz="24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isometric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560644"/>
            <a:ext cx="198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orthogonal </a:t>
            </a:r>
            <a:r>
              <a:rPr lang="en-US" sz="2400" b="1" dirty="0" smtClean="0">
                <a:solidFill>
                  <a:schemeClr val="accent3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</a:t>
            </a:r>
            <a:endParaRPr lang="en-US" sz="24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2590801" y="1371600"/>
            <a:ext cx="5005420" cy="659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by hand or using SolidWorks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Sketching Examples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64477"/>
            <a:ext cx="3657600" cy="548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 </a:t>
            </a:r>
            <a:r>
              <a:rPr lang="en-US" sz="2000" b="1" dirty="0" smtClean="0">
                <a:solidFill>
                  <a:schemeClr val="accent6"/>
                </a:solidFill>
              </a:rPr>
              <a:t>Exploded </a:t>
            </a:r>
            <a:r>
              <a:rPr lang="en-US" sz="2000" b="1" dirty="0" smtClean="0">
                <a:solidFill>
                  <a:schemeClr val="accent6"/>
                </a:solidFill>
              </a:rPr>
              <a:t>view sketch</a:t>
            </a:r>
          </a:p>
        </p:txBody>
      </p:sp>
      <p:pic>
        <p:nvPicPr>
          <p:cNvPr id="1026" name="Picture 2" descr="File:Bicycle diagram-en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3041"/>
          <a:stretch/>
        </p:blipFill>
        <p:spPr bwMode="auto">
          <a:xfrm>
            <a:off x="3992880" y="3738446"/>
            <a:ext cx="4950171" cy="311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3281246"/>
            <a:ext cx="3657600" cy="548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2000" b="1" dirty="0">
                <a:solidFill>
                  <a:schemeClr val="accent3"/>
                </a:solidFill>
                <a:sym typeface="Wingdings" panose="05000000000000000000" pitchFamily="2" charset="2"/>
              </a:rPr>
              <a:t></a:t>
            </a:r>
            <a:r>
              <a:rPr lang="en-US" sz="2000" b="1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smtClean="0">
                <a:solidFill>
                  <a:schemeClr val="accent3"/>
                </a:solidFill>
              </a:rPr>
              <a:t>Labeled </a:t>
            </a:r>
            <a:r>
              <a:rPr lang="en-US" sz="2000" b="1" dirty="0" smtClean="0">
                <a:solidFill>
                  <a:schemeClr val="accent3"/>
                </a:solidFill>
              </a:rPr>
              <a:t>parts sketch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pic>
        <p:nvPicPr>
          <p:cNvPr id="1028" name="Picture 4" descr="File:Bayonet-Knife M6 Exp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6485"/>
            <a:ext cx="3992880" cy="29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94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1065</TotalTime>
  <Words>1617</Words>
  <Application>Microsoft Office PowerPoint</Application>
  <PresentationFormat>On-screen Show (4:3)</PresentationFormat>
  <Paragraphs>374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Wingdings 2</vt:lpstr>
      <vt:lpstr>Wingdings 3</vt:lpstr>
      <vt:lpstr>Ion Boardroom</vt:lpstr>
      <vt:lpstr>Reverse Engineering Intro</vt:lpstr>
      <vt:lpstr>What is reverse engineering?</vt:lpstr>
      <vt:lpstr>Group Proposal</vt:lpstr>
      <vt:lpstr>Tools</vt:lpstr>
      <vt:lpstr>Team Contract</vt:lpstr>
      <vt:lpstr>Parts List (BoM)</vt:lpstr>
      <vt:lpstr>Report Requirements</vt:lpstr>
      <vt:lpstr>Sketching</vt:lpstr>
      <vt:lpstr>Sketching Examples</vt:lpstr>
      <vt:lpstr>Reverse Engineering Project</vt:lpstr>
      <vt:lpstr>Project Ideas</vt:lpstr>
      <vt:lpstr>Overall Project Schedule</vt:lpstr>
      <vt:lpstr>Grading Rubrics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 Engineering Intro</dc:title>
  <dc:creator>Denise</dc:creator>
  <cp:lastModifiedBy>Denise</cp:lastModifiedBy>
  <cp:revision>109</cp:revision>
  <dcterms:created xsi:type="dcterms:W3CDTF">2009-03-23T05:32:26Z</dcterms:created>
  <dcterms:modified xsi:type="dcterms:W3CDTF">2015-09-24T21:18:07Z</dcterms:modified>
</cp:coreProperties>
</file>