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1" r:id="rId2"/>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onymous" initials="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1407" autoAdjust="0"/>
  </p:normalViewPr>
  <p:slideViewPr>
    <p:cSldViewPr snapToGrid="0" snapToObjects="1">
      <p:cViewPr varScale="1">
        <p:scale>
          <a:sx n="52" d="100"/>
          <a:sy n="52" d="100"/>
        </p:scale>
        <p:origin x="68" y="18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0B340E-055A-E846-9767-9679CD12F0E9}" type="datetimeFigureOut">
              <a:rPr lang="en-US" smtClean="0"/>
              <a:t>2/26/2018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464EC6-3D97-8547-80F6-627E78B858AA}" type="slidenum">
              <a:rPr lang="en-US" smtClean="0"/>
              <a:t>‹#›</a:t>
            </a:fld>
            <a:endParaRPr lang="en-US"/>
          </a:p>
        </p:txBody>
      </p:sp>
    </p:spTree>
    <p:extLst>
      <p:ext uri="{BB962C8B-B14F-4D97-AF65-F5344CB8AC3E}">
        <p14:creationId xmlns:p14="http://schemas.microsoft.com/office/powerpoint/2010/main" val="6921157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limatemaps.co.cc/"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ommons.wikimedia.org/wiki/File:United_states_average_annual_snowfall.jp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ndex.php?title=User:Netcorredor&amp;action=edit&amp;redlink=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rcgis.com/home/item.html?id=d4738a148fd149eab4d91918b937c19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rcgis.com/home/item.html?id=d4738a148fd149eab4d91918b937c19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cad=rja&amp;uact=8&amp;ved=0ahUKEwjMw7_Rh_nWAhVPz2MKHTvGB6sQFggoMAA&amp;url=https%3A%2F%2Fthetruesize.com%2F&amp;usg=AOvVaw0Zvz-UuR-3DV6HxEI2-3a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User:Lokal_Profi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GIS Presentation,</a:t>
            </a:r>
            <a:r>
              <a:rPr lang="en-US" baseline="0" dirty="0" smtClean="0"/>
              <a:t> </a:t>
            </a:r>
            <a:r>
              <a:rPr lang="en-US" sz="1200" kern="1200" dirty="0" smtClean="0">
                <a:solidFill>
                  <a:schemeClr val="tx1"/>
                </a:solidFill>
                <a:effectLst/>
                <a:latin typeface="+mn-lt"/>
                <a:ea typeface="+mn-ea"/>
                <a:cs typeface="+mn-cs"/>
              </a:rPr>
              <a:t>A Closer Look at Natural Disasters Using GIS</a:t>
            </a:r>
            <a:r>
              <a:rPr lang="en-US" dirty="0" smtClean="0"/>
              <a:t> activity, TeachEngineering.org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r>
              <a:rPr lang="en-US" dirty="0" smtClean="0"/>
              <a:t>Image source (also Figure 1 in activity write-up):</a:t>
            </a:r>
          </a:p>
          <a:p>
            <a:r>
              <a:rPr lang="en-US" sz="1200" kern="1200" dirty="0" smtClean="0">
                <a:solidFill>
                  <a:schemeClr val="tx1"/>
                </a:solidFill>
                <a:effectLst/>
                <a:latin typeface="+mn-lt"/>
                <a:ea typeface="+mn-ea"/>
                <a:cs typeface="+mn-cs"/>
              </a:rPr>
              <a:t>2011 Alex </a:t>
            </a:r>
            <a:r>
              <a:rPr lang="en-US" sz="1200" kern="1200" dirty="0" err="1" smtClean="0">
                <a:solidFill>
                  <a:schemeClr val="tx1"/>
                </a:solidFill>
                <a:effectLst/>
                <a:latin typeface="+mn-lt"/>
                <a:ea typeface="+mn-ea"/>
                <a:cs typeface="+mn-cs"/>
              </a:rPr>
              <a:t>Matus</a:t>
            </a:r>
            <a:r>
              <a:rPr lang="en-US" sz="1200" kern="1200" dirty="0" smtClean="0">
                <a:solidFill>
                  <a:schemeClr val="tx1"/>
                </a:solidFill>
                <a:effectLst/>
                <a:latin typeface="+mn-lt"/>
                <a:ea typeface="+mn-ea"/>
                <a:cs typeface="+mn-cs"/>
              </a:rPr>
              <a:t>, Wikimedia Commons CC BY-SA 3.0 </a:t>
            </a:r>
            <a:r>
              <a:rPr lang="en-US" sz="1200" u="sng" kern="1200" dirty="0" smtClean="0">
                <a:solidFill>
                  <a:schemeClr val="tx1"/>
                </a:solidFill>
                <a:effectLst/>
                <a:latin typeface="+mn-lt"/>
                <a:ea typeface="+mn-ea"/>
                <a:cs typeface="+mn-cs"/>
                <a:hlinkClick r:id="rId3"/>
              </a:rPr>
              <a:t>http://climatemaps.co.cc</a:t>
            </a:r>
            <a:r>
              <a:rPr lang="en-US" sz="1200" u="sng"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https://commons.wikimedia.org/wiki/File:United_states_average_annual_snowfall.jpg</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2464EC6-3D97-8547-80F6-627E78B858AA}" type="slidenum">
              <a:rPr lang="en-US" smtClean="0"/>
              <a:t>1</a:t>
            </a:fld>
            <a:endParaRPr lang="en-US"/>
          </a:p>
        </p:txBody>
      </p:sp>
    </p:spTree>
    <p:extLst>
      <p:ext uri="{BB962C8B-B14F-4D97-AF65-F5344CB8AC3E}">
        <p14:creationId xmlns:p14="http://schemas.microsoft.com/office/powerpoint/2010/main" val="2809662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(Define GIS</a:t>
            </a:r>
            <a:r>
              <a:rPr lang="en-US" baseline="0" dirty="0" smtClean="0"/>
              <a:t> again [read the bullets] to expand students’ understanding of GIS.)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Simply said, geographical analysis is plotting points on a map and looking for relationships.</a:t>
            </a:r>
            <a:endParaRPr lang="en-US" baseline="0" dirty="0" smtClean="0"/>
          </a:p>
        </p:txBody>
      </p:sp>
      <p:sp>
        <p:nvSpPr>
          <p:cNvPr id="4" name="Slide Number Placeholder 3"/>
          <p:cNvSpPr>
            <a:spLocks noGrp="1"/>
          </p:cNvSpPr>
          <p:nvPr>
            <p:ph type="sldNum" sz="quarter" idx="10"/>
          </p:nvPr>
        </p:nvSpPr>
        <p:spPr/>
        <p:txBody>
          <a:bodyPr/>
          <a:lstStyle/>
          <a:p>
            <a:fld id="{72464EC6-3D97-8547-80F6-627E78B858AA}" type="slidenum">
              <a:rPr lang="en-US" smtClean="0"/>
              <a:t>10</a:t>
            </a:fld>
            <a:endParaRPr lang="en-US"/>
          </a:p>
        </p:txBody>
      </p:sp>
    </p:spTree>
    <p:extLst>
      <p:ext uri="{BB962C8B-B14F-4D97-AF65-F5344CB8AC3E}">
        <p14:creationId xmlns:p14="http://schemas.microsoft.com/office/powerpoint/2010/main" val="1424587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t>
            </a:r>
            <a:r>
              <a:rPr lang="en-US" baseline="0" dirty="0" smtClean="0"/>
              <a:t>rovide some GIS history and background.)</a:t>
            </a:r>
            <a:endParaRPr lang="en-US" dirty="0" smtClean="0"/>
          </a:p>
          <a:p>
            <a:r>
              <a:rPr lang="en-US" dirty="0" smtClean="0"/>
              <a:t>Let’s take a step back and learn about the origin of GIS</a:t>
            </a:r>
            <a:r>
              <a:rPr lang="en-US" baseline="0" dirty="0" smtClean="0"/>
              <a:t>.</a:t>
            </a:r>
          </a:p>
          <a:p>
            <a:r>
              <a:rPr lang="en-US" baseline="0" dirty="0" smtClean="0"/>
              <a:t>In a severe outbreak of cholera in London in the mid-1800s, more than 600 people died.</a:t>
            </a:r>
          </a:p>
          <a:p>
            <a:r>
              <a:rPr lang="en-US" baseline="0" dirty="0" smtClean="0"/>
              <a:t>But Londoners were unable to determine the cause or source of the disease. </a:t>
            </a:r>
          </a:p>
          <a:p>
            <a:r>
              <a:rPr lang="en-US" baseline="0" dirty="0" smtClean="0"/>
              <a:t>Dr. Snow hypothesized that contaminated water, not air, was the source of the cholera.</a:t>
            </a:r>
          </a:p>
          <a:p>
            <a:r>
              <a:rPr lang="en-US" baseline="0" dirty="0" smtClean="0"/>
              <a:t>He noticed where the cholera victims lived, which led him to </a:t>
            </a:r>
            <a:r>
              <a:rPr lang="en-US" sz="1200" b="0" i="0" kern="1200" baseline="0" dirty="0" smtClean="0">
                <a:solidFill>
                  <a:schemeClr val="tx1"/>
                </a:solidFill>
                <a:effectLst/>
                <a:latin typeface="+mn-lt"/>
                <a:ea typeface="+mn-ea"/>
                <a:cs typeface="+mn-cs"/>
              </a:rPr>
              <a:t>suggest that one neighborhood water pump was contaminated.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His study of the PATTERN of the disease convinced the local council to disable the well pump by removing its handle and </a:t>
            </a:r>
            <a:r>
              <a:rPr lang="en-GB" sz="1200" baseline="0" dirty="0" smtClean="0">
                <a:latin typeface="Calibri" charset="0"/>
              </a:rPr>
              <a:t>the </a:t>
            </a:r>
            <a:r>
              <a:rPr lang="en-GB" sz="1200" dirty="0" smtClean="0">
                <a:latin typeface="Calibri" charset="0"/>
              </a:rPr>
              <a:t>outbreak subsided.</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What he did was unique because he used mapping methods to depict and ANALYZE clusters of location-based data—a geographical or spatial analysis of disease data. </a:t>
            </a:r>
          </a:p>
          <a:p>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is often cited as an early epidemiological analysis of disease and how it spreads.</a:t>
            </a:r>
          </a:p>
          <a:p>
            <a:r>
              <a:rPr lang="en-US" dirty="0" smtClean="0"/>
              <a:t>epidemiology = </a:t>
            </a:r>
            <a:r>
              <a:rPr lang="en-US" sz="1200" kern="1200" dirty="0" smtClean="0">
                <a:solidFill>
                  <a:schemeClr val="tx1"/>
                </a:solidFill>
                <a:effectLst/>
                <a:latin typeface="+mn-lt"/>
                <a:ea typeface="+mn-ea"/>
                <a:cs typeface="+mn-cs"/>
              </a:rPr>
              <a:t>the study and analysis of the patterns, causes and effects in defined populations as they pertain to health and disease conditions</a:t>
            </a:r>
          </a:p>
        </p:txBody>
      </p:sp>
      <p:sp>
        <p:nvSpPr>
          <p:cNvPr id="4" name="Slide Number Placeholder 3"/>
          <p:cNvSpPr>
            <a:spLocks noGrp="1"/>
          </p:cNvSpPr>
          <p:nvPr>
            <p:ph type="sldNum" sz="quarter" idx="10"/>
          </p:nvPr>
        </p:nvSpPr>
        <p:spPr/>
        <p:txBody>
          <a:bodyPr/>
          <a:lstStyle/>
          <a:p>
            <a:fld id="{72464EC6-3D97-8547-80F6-627E78B858AA}" type="slidenum">
              <a:rPr lang="en-US" smtClean="0"/>
              <a:t>11</a:t>
            </a:fld>
            <a:endParaRPr lang="en-US"/>
          </a:p>
        </p:txBody>
      </p:sp>
    </p:spTree>
    <p:extLst>
      <p:ext uri="{BB962C8B-B14F-4D97-AF65-F5344CB8AC3E}">
        <p14:creationId xmlns:p14="http://schemas.microsoft.com/office/powerpoint/2010/main" val="2596468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John Snow’s original 1854 map of cholera outbreak events in SOHO along with water pump locations.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that</a:t>
            </a:r>
            <a:r>
              <a:rPr lang="en-US" baseline="0" dirty="0" smtClean="0"/>
              <a:t> you have set the stage for students, explain John Snow’s approach.)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John Snow plotted on a map of London the locational data of where the sick lived. He also noted the water pump locations. </a:t>
            </a:r>
            <a:r>
              <a:rPr lang="en-US" dirty="0" smtClean="0"/>
              <a:t>Water pumps were the public sources of water. People from each house brought buckets to the pump and hand pumped water that they carried back to their houses.</a:t>
            </a:r>
          </a:p>
          <a:p>
            <a:r>
              <a:rPr lang="en-US" baseline="0" dirty="0" smtClean="0"/>
              <a:t>His dot map plotted where the cholera victims lived, which led him to </a:t>
            </a:r>
            <a:r>
              <a:rPr lang="en-US" sz="1200" b="0" i="0" kern="1200" baseline="0" dirty="0" smtClean="0">
                <a:solidFill>
                  <a:schemeClr val="tx1"/>
                </a:solidFill>
                <a:effectLst/>
                <a:latin typeface="+mn-lt"/>
                <a:ea typeface="+mn-ea"/>
                <a:cs typeface="+mn-cs"/>
              </a:rPr>
              <a:t>suggest that one neighborhood water pump was contaminated.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His studies of the PATTERN of the disease convinced the local council to disable the well pump by removing its handle.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What he did was unique because he used mapping methods to depict and ANALYZE clusters of geographically dependent data.</a:t>
            </a:r>
          </a:p>
          <a:p>
            <a:r>
              <a:rPr lang="en-US" sz="1200" b="0" i="0" kern="1200" baseline="0" dirty="0" smtClean="0">
                <a:solidFill>
                  <a:schemeClr val="tx1"/>
                </a:solidFill>
                <a:effectLst/>
                <a:latin typeface="+mn-lt"/>
                <a:ea typeface="+mn-ea"/>
                <a:cs typeface="+mn-cs"/>
              </a:rPr>
              <a:t>This led to big changes in London’s water and waste systems that improved general pubic health.</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///image 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(street map with dots) 1854 John Snow, published by C</a:t>
            </a:r>
            <a:r>
              <a:rPr lang="en-US" dirty="0" smtClean="0"/>
              <a:t>. F. </a:t>
            </a:r>
            <a:r>
              <a:rPr lang="en-US" dirty="0" err="1" smtClean="0"/>
              <a:t>Cheffins</a:t>
            </a:r>
            <a:r>
              <a:rPr lang="en-US" dirty="0" smtClean="0"/>
              <a:t>, </a:t>
            </a:r>
            <a:r>
              <a:rPr lang="en-US" dirty="0" err="1" smtClean="0"/>
              <a:t>Lith</a:t>
            </a:r>
            <a:r>
              <a:rPr lang="en-US" dirty="0" smtClean="0"/>
              <a:t>, </a:t>
            </a:r>
            <a:r>
              <a:rPr lang="en-US" dirty="0" err="1" smtClean="0"/>
              <a:t>Southhampton</a:t>
            </a:r>
            <a:r>
              <a:rPr lang="en-US" dirty="0" smtClean="0"/>
              <a:t> Buildings, London, England.</a:t>
            </a:r>
            <a:r>
              <a:rPr lang="en-US" baseline="0" dirty="0" smtClean="0"/>
              <a:t> </a:t>
            </a:r>
            <a:r>
              <a:rPr lang="en-US" i="1" dirty="0" smtClean="0"/>
              <a:t>On the Mode of Communication of Cholera</a:t>
            </a:r>
            <a:r>
              <a:rPr lang="en-US" dirty="0" smtClean="0"/>
              <a:t>, 2nd edition, John Churchill, New Burlington Street, London, England, 1855. (Figure 12.5) </a:t>
            </a:r>
            <a:r>
              <a:rPr lang="en-US" baseline="0" dirty="0" smtClean="0"/>
              <a:t>http://matrix.msu.edu/~johnsnow/book_images12.php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http://matrix.msu.edu/~johnsnow/images/online_companion/chapter_images/fig12-5.jpg</a:t>
            </a:r>
            <a:endParaRPr lang="en-US" dirty="0"/>
          </a:p>
        </p:txBody>
      </p:sp>
      <p:sp>
        <p:nvSpPr>
          <p:cNvPr id="4" name="Slide Number Placeholder 3"/>
          <p:cNvSpPr>
            <a:spLocks noGrp="1"/>
          </p:cNvSpPr>
          <p:nvPr>
            <p:ph type="sldNum" sz="quarter" idx="10"/>
          </p:nvPr>
        </p:nvSpPr>
        <p:spPr/>
        <p:txBody>
          <a:bodyPr/>
          <a:lstStyle/>
          <a:p>
            <a:fld id="{72464EC6-3D97-8547-80F6-627E78B858AA}" type="slidenum">
              <a:rPr lang="en-US" smtClean="0"/>
              <a:t>12</a:t>
            </a:fld>
            <a:endParaRPr lang="en-US"/>
          </a:p>
        </p:txBody>
      </p:sp>
    </p:spTree>
    <p:extLst>
      <p:ext uri="{BB962C8B-B14F-4D97-AF65-F5344CB8AC3E}">
        <p14:creationId xmlns:p14="http://schemas.microsoft.com/office/powerpoint/2010/main" val="1219507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 is the same map, but with the cholera cases </a:t>
            </a:r>
            <a:r>
              <a:rPr lang="en-US" baseline="0" dirty="0" smtClean="0">
                <a:solidFill>
                  <a:srgbClr val="FF0000"/>
                </a:solidFill>
              </a:rPr>
              <a:t>in red </a:t>
            </a:r>
            <a:r>
              <a:rPr lang="en-US" baseline="0" dirty="0" smtClean="0"/>
              <a:t>so they stand out.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Using this basic map, we can see where cholera spread, but not much more.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gain more knowledge, let’s change how we display the data—or alter the way we use GIS.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///image 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(gray map) 2014 </a:t>
            </a:r>
            <a:r>
              <a:rPr lang="en-US" sz="1200" b="0" i="0" u="none" strike="noStrike" kern="1200" dirty="0" err="1" smtClean="0">
                <a:solidFill>
                  <a:schemeClr val="tx1"/>
                </a:solidFill>
                <a:effectLst/>
                <a:latin typeface="+mn-lt"/>
                <a:ea typeface="+mn-ea"/>
                <a:cs typeface="+mn-cs"/>
                <a:hlinkClick r:id="rId3" tooltip="User:Netcorredor (page does not exist)"/>
              </a:rPr>
              <a:t>Netcorredor</a:t>
            </a:r>
            <a:r>
              <a:rPr lang="en-US" sz="1200" b="0" i="0" u="none" strike="noStrike" kern="1200" dirty="0" smtClean="0">
                <a:solidFill>
                  <a:schemeClr val="tx1"/>
                </a:solidFill>
                <a:effectLst/>
                <a:latin typeface="+mn-lt"/>
                <a:ea typeface="+mn-ea"/>
                <a:cs typeface="+mn-cs"/>
              </a:rPr>
              <a:t>, Wikimedia Commons CC BY-SA 1.0 (universal public domain)</a:t>
            </a:r>
            <a:r>
              <a:rPr lang="en-US" sz="1200" b="0" i="0" u="none" strike="noStrike" kern="1200" baseline="0" dirty="0" smtClean="0">
                <a:solidFill>
                  <a:schemeClr val="tx1"/>
                </a:solidFill>
                <a:effectLst/>
                <a:latin typeface="+mn-lt"/>
                <a:ea typeface="+mn-ea"/>
                <a:cs typeface="+mn-cs"/>
              </a:rPr>
              <a:t> </a:t>
            </a:r>
            <a:r>
              <a:rPr lang="en-US" baseline="0" dirty="0" smtClean="0"/>
              <a:t>https://commons.wikimedia.org/wiki/File:Dr._John_Snow_Cholera_Map.svg</a:t>
            </a:r>
          </a:p>
        </p:txBody>
      </p:sp>
      <p:sp>
        <p:nvSpPr>
          <p:cNvPr id="4" name="Slide Number Placeholder 3"/>
          <p:cNvSpPr>
            <a:spLocks noGrp="1"/>
          </p:cNvSpPr>
          <p:nvPr>
            <p:ph type="sldNum" sz="quarter" idx="10"/>
          </p:nvPr>
        </p:nvSpPr>
        <p:spPr/>
        <p:txBody>
          <a:bodyPr/>
          <a:lstStyle/>
          <a:p>
            <a:fld id="{72464EC6-3D97-8547-80F6-627E78B858AA}" type="slidenum">
              <a:rPr lang="en-US" smtClean="0"/>
              <a:t>13</a:t>
            </a:fld>
            <a:endParaRPr lang="en-US"/>
          </a:p>
        </p:txBody>
      </p:sp>
    </p:spTree>
    <p:extLst>
      <p:ext uri="{BB962C8B-B14F-4D97-AF65-F5344CB8AC3E}">
        <p14:creationId xmlns:p14="http://schemas.microsoft.com/office/powerpoint/2010/main" val="3899791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Here,</a:t>
            </a:r>
            <a:r>
              <a:rPr lang="en-US" baseline="0" dirty="0" smtClean="0"/>
              <a:t> the data is </a:t>
            </a:r>
            <a:r>
              <a:rPr lang="en-US" dirty="0" smtClean="0"/>
              <a:t>displayed to show the NUMBER of affected people. </a:t>
            </a:r>
          </a:p>
          <a:p>
            <a:r>
              <a:rPr lang="en-US" dirty="0" smtClean="0"/>
              <a:t>Larger</a:t>
            </a:r>
            <a:r>
              <a:rPr lang="en-US" baseline="0" dirty="0" smtClean="0"/>
              <a:t> dots show the presence of MORE infected people. </a:t>
            </a:r>
          </a:p>
          <a:p>
            <a:r>
              <a:rPr lang="en-US" baseline="0" dirty="0" smtClean="0"/>
              <a:t>This method of mapping the data makes more obvious the location of large pockets of infected people. </a:t>
            </a:r>
          </a:p>
          <a:p>
            <a:r>
              <a:rPr lang="en-US" baseline="0" dirty="0" smtClean="0"/>
              <a:t>Now we can overlay the water pump locations to see if any correlation exists.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map source: 2018 Kent Kurashima using ArcGIS online and open-source GIS data from the London cholera outbreak at </a:t>
            </a:r>
            <a:r>
              <a:rPr lang="en-US" sz="1200" u="sng" kern="1200" dirty="0" smtClean="0">
                <a:solidFill>
                  <a:schemeClr val="tx1"/>
                </a:solidFill>
                <a:effectLst/>
                <a:latin typeface="+mn-lt"/>
                <a:ea typeface="+mn-ea"/>
                <a:cs typeface="+mn-cs"/>
                <a:hlinkClick r:id="rId3"/>
              </a:rPr>
              <a:t>http://www.arcgis.com/home/item.html?id=d4738a148fd149eab4d91918b937c194</a:t>
            </a:r>
            <a:endParaRPr lang="en-US" sz="1200" u="sng" kern="1200" dirty="0" smtClean="0">
              <a:solidFill>
                <a:schemeClr val="tx1"/>
              </a:solidFill>
              <a:effectLst/>
              <a:latin typeface="+mn-lt"/>
              <a:ea typeface="+mn-ea"/>
              <a:cs typeface="+mn-cs"/>
            </a:endParaRPr>
          </a:p>
          <a:p>
            <a:r>
              <a:rPr lang="en-US" baseline="0" dirty="0" smtClean="0"/>
              <a:t>///</a:t>
            </a:r>
          </a:p>
          <a:p>
            <a:r>
              <a:rPr lang="en-US" baseline="0" dirty="0" smtClean="0"/>
              <a:t>More John Snow information and maps: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(street map with dots) 1854 John Snow, published by C</a:t>
            </a:r>
            <a:r>
              <a:rPr lang="en-US" dirty="0" smtClean="0"/>
              <a:t>. F. </a:t>
            </a:r>
            <a:r>
              <a:rPr lang="en-US" dirty="0" err="1" smtClean="0"/>
              <a:t>Cheffins</a:t>
            </a:r>
            <a:r>
              <a:rPr lang="en-US" dirty="0" smtClean="0"/>
              <a:t>, </a:t>
            </a:r>
            <a:r>
              <a:rPr lang="en-US" dirty="0" err="1" smtClean="0"/>
              <a:t>Lith</a:t>
            </a:r>
            <a:r>
              <a:rPr lang="en-US" dirty="0" smtClean="0"/>
              <a:t>, </a:t>
            </a:r>
            <a:r>
              <a:rPr lang="en-US" dirty="0" err="1" smtClean="0"/>
              <a:t>Southhampton</a:t>
            </a:r>
            <a:r>
              <a:rPr lang="en-US" dirty="0" smtClean="0"/>
              <a:t> Buildings, London, England.</a:t>
            </a:r>
            <a:r>
              <a:rPr lang="en-US" baseline="0" dirty="0" smtClean="0"/>
              <a:t> </a:t>
            </a:r>
            <a:r>
              <a:rPr lang="en-US" i="1" dirty="0" smtClean="0"/>
              <a:t>On the Mode of Communication of Cholera</a:t>
            </a:r>
            <a:r>
              <a:rPr lang="en-US" dirty="0" smtClean="0"/>
              <a:t>, 2nd edition, John Churchill, New Burlington Street, London, England, 1855. (Figure 12.5) </a:t>
            </a:r>
            <a:r>
              <a:rPr lang="en-US" baseline="0" dirty="0" smtClean="0"/>
              <a:t>http://matrix.msu.edu/~johnsnow/book_images12.php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http://matrix.msu.edu/~johnsnow/images/online_companion/chapter_images/fig12-5.jpg</a:t>
            </a:r>
          </a:p>
        </p:txBody>
      </p:sp>
      <p:sp>
        <p:nvSpPr>
          <p:cNvPr id="4" name="Slide Number Placeholder 3"/>
          <p:cNvSpPr>
            <a:spLocks noGrp="1"/>
          </p:cNvSpPr>
          <p:nvPr>
            <p:ph type="sldNum" sz="quarter" idx="10"/>
          </p:nvPr>
        </p:nvSpPr>
        <p:spPr/>
        <p:txBody>
          <a:bodyPr/>
          <a:lstStyle/>
          <a:p>
            <a:fld id="{72464EC6-3D97-8547-80F6-627E78B858AA}" type="slidenum">
              <a:rPr lang="en-US" smtClean="0"/>
              <a:t>14</a:t>
            </a:fld>
            <a:endParaRPr lang="en-US"/>
          </a:p>
        </p:txBody>
      </p:sp>
    </p:spTree>
    <p:extLst>
      <p:ext uri="{BB962C8B-B14F-4D97-AF65-F5344CB8AC3E}">
        <p14:creationId xmlns:p14="http://schemas.microsoft.com/office/powerpoint/2010/main" val="2407806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dirty="0" smtClean="0">
                <a:latin typeface="Calibri" charset="0"/>
              </a:rPr>
              <a:t>Once the pump locations are overlaid (the blue dots), it is easier to see which pump is likely contaminated</a:t>
            </a:r>
            <a:r>
              <a:rPr lang="en-US" sz="1200" kern="1200" dirty="0" smtClean="0">
                <a:solidFill>
                  <a:schemeClr val="tx1"/>
                </a:solidFill>
                <a:effectLst/>
                <a:latin typeface="+mn-lt"/>
                <a:ea typeface="+mn-ea"/>
                <a:cs typeface="+mn-cs"/>
              </a:rPr>
              <a:t>—the Broad Street pump (the green dot)</a:t>
            </a:r>
            <a:r>
              <a:rPr lang="en-GB" sz="1200" dirty="0" smtClean="0">
                <a:latin typeface="Calibri" charset="0"/>
              </a:rPr>
              <a:t>. </a:t>
            </a:r>
          </a:p>
          <a:p>
            <a:r>
              <a:rPr lang="en-GB" sz="1200" dirty="0" smtClean="0">
                <a:latin typeface="Calibri" charset="0"/>
              </a:rPr>
              <a:t>Without mapping</a:t>
            </a:r>
            <a:r>
              <a:rPr lang="en-GB" sz="1200" baseline="0" dirty="0" smtClean="0">
                <a:latin typeface="Calibri" charset="0"/>
              </a:rPr>
              <a:t> the data like this, it would not be so obvious. </a:t>
            </a:r>
            <a:endParaRPr lang="en-GB" sz="1200" dirty="0" smtClean="0">
              <a:latin typeface="Calibri" charset="0"/>
            </a:endParaRPr>
          </a:p>
          <a:p>
            <a:r>
              <a:rPr lang="en-GB" sz="1200" dirty="0" smtClean="0">
                <a:latin typeface="Calibri" charset="0"/>
              </a:rPr>
              <a:t>Some anomalies existed</a:t>
            </a:r>
            <a:r>
              <a:rPr lang="en-US" sz="1200" kern="1200" dirty="0" smtClean="0">
                <a:solidFill>
                  <a:schemeClr val="tx1"/>
                </a:solidFill>
                <a:effectLst/>
                <a:latin typeface="+mn-lt"/>
                <a:ea typeface="+mn-ea"/>
                <a:cs typeface="+mn-cs"/>
              </a:rPr>
              <a:t>—</a:t>
            </a:r>
            <a:r>
              <a:rPr lang="en-GB" sz="1200" dirty="0" smtClean="0">
                <a:latin typeface="Calibri" charset="0"/>
              </a:rPr>
              <a:t>some deaths that occurred in households that were located closer to other water sources</a:t>
            </a:r>
            <a:r>
              <a:rPr lang="en-US" sz="1200" kern="1200" dirty="0" smtClean="0">
                <a:solidFill>
                  <a:schemeClr val="tx1"/>
                </a:solidFill>
                <a:effectLst/>
                <a:latin typeface="+mn-lt"/>
                <a:ea typeface="+mn-ea"/>
                <a:cs typeface="+mn-cs"/>
              </a:rPr>
              <a:t>—but Dr. Snow was </a:t>
            </a:r>
            <a:r>
              <a:rPr lang="en-GB" sz="1200" dirty="0" smtClean="0">
                <a:latin typeface="Calibri" charset="0"/>
              </a:rPr>
              <a:t>able to confirm that these households drew their water from the Broad Street pump. </a:t>
            </a:r>
          </a:p>
          <a:p>
            <a:r>
              <a:rPr lang="en-GB" sz="1200" dirty="0" smtClean="0">
                <a:latin typeface="Calibri" charset="0"/>
              </a:rPr>
              <a:t>After</a:t>
            </a:r>
            <a:r>
              <a:rPr lang="en-GB" sz="1200" baseline="0" dirty="0" smtClean="0">
                <a:latin typeface="Calibri" charset="0"/>
              </a:rPr>
              <a:t> the Broad Street pump handle was removed, the </a:t>
            </a:r>
            <a:r>
              <a:rPr lang="en-GB" sz="1200" dirty="0" smtClean="0">
                <a:latin typeface="Calibri" charset="0"/>
              </a:rPr>
              <a:t>outbreak subsided, providing direct causal evidence in favour of his hypothesis.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His studies of the PATTERN of the disease convinced the local council to disable the well pump by removing its handle.</a:t>
            </a:r>
          </a:p>
          <a:p>
            <a:r>
              <a:rPr lang="en-US" sz="1200" b="0" i="0" kern="1200" baseline="0" dirty="0" smtClean="0">
                <a:solidFill>
                  <a:schemeClr val="tx1"/>
                </a:solidFill>
                <a:effectLst/>
                <a:latin typeface="+mn-lt"/>
                <a:ea typeface="+mn-ea"/>
                <a:cs typeface="+mn-cs"/>
              </a:rPr>
              <a:t>This led to big changes in London’s water and waste systems that improved general pubic health.</a:t>
            </a:r>
          </a:p>
          <a:p>
            <a:r>
              <a:rPr lang="en-GB" sz="1200" dirty="0" smtClean="0">
                <a:latin typeface="Calibri" charset="0"/>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map source: 2018 Kent Kurashima using ArcGIS online and open-source GIS data from the London cholera outbreak at </a:t>
            </a:r>
            <a:r>
              <a:rPr lang="en-US" sz="1200" u="sng" kern="1200" dirty="0" smtClean="0">
                <a:solidFill>
                  <a:schemeClr val="tx1"/>
                </a:solidFill>
                <a:effectLst/>
                <a:latin typeface="+mn-lt"/>
                <a:ea typeface="+mn-ea"/>
                <a:cs typeface="+mn-cs"/>
                <a:hlinkClick r:id="rId3"/>
              </a:rPr>
              <a:t>http://www.arcgis.com/home/item.html?id=d4738a148fd149eab4d91918b937c194</a:t>
            </a:r>
            <a:endParaRPr lang="en-US" sz="1200" u="sng" kern="1200" dirty="0" smtClean="0">
              <a:solidFill>
                <a:schemeClr val="tx1"/>
              </a:solidFill>
              <a:effectLst/>
              <a:latin typeface="+mn-lt"/>
              <a:ea typeface="+mn-ea"/>
              <a:cs typeface="+mn-cs"/>
            </a:endParaRPr>
          </a:p>
          <a:p>
            <a:r>
              <a:rPr lang="en-GB" sz="1200" dirty="0" smtClean="0">
                <a:latin typeface="Calibri" charset="0"/>
              </a:rPr>
              <a:t>///</a:t>
            </a:r>
          </a:p>
          <a:p>
            <a:r>
              <a:rPr lang="en-US" baseline="0" dirty="0" smtClean="0"/>
              <a:t>More John Snow information and maps: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(street map with dots) 1854 John Snow, published by C</a:t>
            </a:r>
            <a:r>
              <a:rPr lang="en-US" dirty="0" smtClean="0"/>
              <a:t>. F. </a:t>
            </a:r>
            <a:r>
              <a:rPr lang="en-US" dirty="0" err="1" smtClean="0"/>
              <a:t>Cheffins</a:t>
            </a:r>
            <a:r>
              <a:rPr lang="en-US" dirty="0" smtClean="0"/>
              <a:t>, </a:t>
            </a:r>
            <a:r>
              <a:rPr lang="en-US" dirty="0" err="1" smtClean="0"/>
              <a:t>Lith</a:t>
            </a:r>
            <a:r>
              <a:rPr lang="en-US" dirty="0" smtClean="0"/>
              <a:t>, </a:t>
            </a:r>
            <a:r>
              <a:rPr lang="en-US" dirty="0" err="1" smtClean="0"/>
              <a:t>Southhampton</a:t>
            </a:r>
            <a:r>
              <a:rPr lang="en-US" dirty="0" smtClean="0"/>
              <a:t> Buildings, London, England.</a:t>
            </a:r>
            <a:r>
              <a:rPr lang="en-US" baseline="0" dirty="0" smtClean="0"/>
              <a:t> </a:t>
            </a:r>
            <a:r>
              <a:rPr lang="en-US" i="1" dirty="0" smtClean="0"/>
              <a:t>On the Mode of Communication of Cholera</a:t>
            </a:r>
            <a:r>
              <a:rPr lang="en-US" dirty="0" smtClean="0"/>
              <a:t>, 2nd edition, John Churchill, New Burlington Street, London, England, 1855. (Figure 12.5) </a:t>
            </a:r>
            <a:r>
              <a:rPr lang="en-US" baseline="0" dirty="0" smtClean="0"/>
              <a:t>http://matrix.msu.edu/~johnsnow/book_images12.php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http://matrix.msu.edu/~johnsnow/images/online_companion/chapter_images/fig12-5.jpg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Calibri" charset="0"/>
              </a:rPr>
              <a:t>(map with red</a:t>
            </a:r>
            <a:r>
              <a:rPr lang="en-GB" sz="1200" baseline="0" dirty="0" smtClean="0">
                <a:latin typeface="Calibri" charset="0"/>
              </a:rPr>
              <a:t> and blue dots) 2012 Robin Wilson, archive.is, </a:t>
            </a:r>
            <a:r>
              <a:rPr lang="en-US" sz="1200" b="0" i="1" kern="1200" dirty="0" smtClean="0">
                <a:solidFill>
                  <a:schemeClr val="tx1"/>
                </a:solidFill>
                <a:effectLst/>
                <a:latin typeface="+mn-lt"/>
                <a:ea typeface="+mn-ea"/>
                <a:cs typeface="+mn-cs"/>
              </a:rPr>
              <a:t>John Snow’s famous cholera analysis data in modern GIS formats</a:t>
            </a:r>
            <a:r>
              <a:rPr lang="en-US" sz="1200" b="0" i="0" kern="1200" dirty="0" smtClean="0">
                <a:solidFill>
                  <a:schemeClr val="tx1"/>
                </a:solidFill>
                <a:effectLst/>
                <a:latin typeface="+mn-lt"/>
                <a:ea typeface="+mn-ea"/>
                <a:cs typeface="+mn-cs"/>
              </a:rPr>
              <a:t>. </a:t>
            </a:r>
            <a:r>
              <a:rPr lang="en-US" dirty="0" smtClean="0"/>
              <a:t>http://blog.rtwilson.com/wp-content/uploads/2012/01/SnowMap_Points.png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https://archive.is/20130201020638/http://www.r-bloggers.com/john-snow%E2%80%99s-famous-cholera-analysis-data-in-modern-gis-formats/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2464EC6-3D97-8547-80F6-627E78B858AA}" type="slidenum">
              <a:rPr lang="en-US" smtClean="0"/>
              <a:t>15</a:t>
            </a:fld>
            <a:endParaRPr lang="en-US"/>
          </a:p>
        </p:txBody>
      </p:sp>
    </p:spTree>
    <p:extLst>
      <p:ext uri="{BB962C8B-B14F-4D97-AF65-F5344CB8AC3E}">
        <p14:creationId xmlns:p14="http://schemas.microsoft.com/office/powerpoint/2010/main" val="355086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GIS Presentation,</a:t>
            </a:r>
            <a:r>
              <a:rPr lang="en-US" baseline="0" dirty="0" smtClean="0"/>
              <a:t> </a:t>
            </a:r>
            <a:r>
              <a:rPr lang="en-US" sz="1200" kern="1200" dirty="0" smtClean="0">
                <a:solidFill>
                  <a:schemeClr val="tx1"/>
                </a:solidFill>
                <a:effectLst/>
                <a:latin typeface="+mn-lt"/>
                <a:ea typeface="+mn-ea"/>
                <a:cs typeface="+mn-cs"/>
              </a:rPr>
              <a:t>A Closer Look at Natural Disasters Using GIS</a:t>
            </a:r>
            <a:r>
              <a:rPr lang="en-US" dirty="0" smtClean="0"/>
              <a:t> activity, TeachEngineering.org</a:t>
            </a:r>
            <a:endParaRPr lang="en-US" dirty="0"/>
          </a:p>
        </p:txBody>
      </p:sp>
      <p:sp>
        <p:nvSpPr>
          <p:cNvPr id="4" name="Slide Number Placeholder 3"/>
          <p:cNvSpPr>
            <a:spLocks noGrp="1"/>
          </p:cNvSpPr>
          <p:nvPr>
            <p:ph type="sldNum" sz="quarter" idx="10"/>
          </p:nvPr>
        </p:nvSpPr>
        <p:spPr/>
        <p:txBody>
          <a:bodyPr/>
          <a:lstStyle/>
          <a:p>
            <a:fld id="{72464EC6-3D97-8547-80F6-627E78B858AA}" type="slidenum">
              <a:rPr lang="en-US" smtClean="0"/>
              <a:t>2</a:t>
            </a:fld>
            <a:endParaRPr lang="en-US"/>
          </a:p>
        </p:txBody>
      </p:sp>
    </p:spTree>
    <p:extLst>
      <p:ext uri="{BB962C8B-B14F-4D97-AF65-F5344CB8AC3E}">
        <p14:creationId xmlns:p14="http://schemas.microsoft.com/office/powerpoint/2010/main" val="218079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 </a:t>
            </a:r>
            <a:r>
              <a:rPr lang="en-US" baseline="0" dirty="0" smtClean="0"/>
              <a:t>introduce and get students comfortable with GIS, start with maps.)</a:t>
            </a:r>
          </a:p>
          <a:p>
            <a:r>
              <a:rPr lang="en-US" baseline="0" dirty="0" smtClean="0"/>
              <a:t>Q: What types of maps of the world do we have and use? What type is most commonly used? A: Most of the maps used today are Mercator projection. </a:t>
            </a:r>
          </a:p>
          <a:p>
            <a:r>
              <a:rPr lang="en-US" baseline="0" dirty="0" smtClean="0"/>
              <a:t>Q: Why is this map the one most commonly used? A: Because it was used so much for nautical purposes (that is, sailing), the Mercator projection became the standard because it represents lines of constant course (</a:t>
            </a:r>
            <a:r>
              <a:rPr lang="en-US" baseline="0" dirty="0" err="1" smtClean="0"/>
              <a:t>rhumb</a:t>
            </a:r>
            <a:r>
              <a:rPr lang="en-US" baseline="0" dirty="0" smtClean="0"/>
              <a:t> lines or </a:t>
            </a:r>
            <a:r>
              <a:rPr lang="en-US" baseline="0" dirty="0" err="1" smtClean="0"/>
              <a:t>loxodromes</a:t>
            </a:r>
            <a:r>
              <a:rPr lang="en-US" baseline="0" dirty="0" smtClean="0"/>
              <a:t>) as straight segments that conserve the angles with the meridians. </a:t>
            </a:r>
          </a:p>
          <a:p>
            <a:r>
              <a:rPr lang="en-US" baseline="0" dirty="0" smtClean="0"/>
              <a:t>Although this mapping approach was a major break-through for nautical cartography, it did not gain prominence until the mid-1700s because the technology to utilize the map was unavailable. For a long time it was not possible to determine longitude at sea with enough accuracy and magnetic directions, not geographic directions, were used in navigation. When the marine chronometer (a device to keep accurate time at sea) was invented and magnetic declination became known, then the Mercator projection was adopted. </a:t>
            </a:r>
          </a:p>
          <a:p>
            <a:r>
              <a:rPr lang="en-US" baseline="0" dirty="0" smtClean="0"/>
              <a:t>Q: Do you think the Mercator projection is accurate? </a:t>
            </a:r>
          </a:p>
          <a:p>
            <a:r>
              <a:rPr lang="en-US" baseline="0" dirty="0" smtClean="0"/>
              <a:t>Listen to student answers and BEFORE ANSWERING, show the 4-minute video clip to get students to question what might be the best way to map the world.</a:t>
            </a:r>
          </a:p>
          <a:p>
            <a:r>
              <a:rPr lang="en-US" baseline="0" dirty="0" smtClean="0"/>
              <a:t>VIDEO: </a:t>
            </a:r>
            <a:r>
              <a:rPr lang="en-US" i="1" baseline="0" dirty="0" smtClean="0"/>
              <a:t>Why are we changing maps? (From the West Wing) </a:t>
            </a:r>
            <a:r>
              <a:rPr lang="en-US" baseline="0" dirty="0" smtClean="0"/>
              <a:t>https://www.youtube.com/watch?v=eLqC3FNNOaI </a:t>
            </a:r>
          </a:p>
          <a:p>
            <a:r>
              <a:rPr lang="en-US" baseline="0" dirty="0" smtClean="0"/>
              <a:t>Magnetic declination = the angle on the horizontal plane between magnetic north and true north. https://en.wikipedia.org/wiki/Magnetic_declination</a:t>
            </a:r>
          </a:p>
          <a:p>
            <a:r>
              <a:rPr lang="en-US" baseline="0" dirty="0" smtClean="0"/>
              <a:t>/// image source</a:t>
            </a:r>
          </a:p>
          <a:p>
            <a:r>
              <a:rPr lang="en-US" sz="1200" b="0" i="0" kern="1200" dirty="0" smtClean="0">
                <a:solidFill>
                  <a:schemeClr val="tx1"/>
                </a:solidFill>
                <a:effectLst/>
                <a:latin typeface="+mn-lt"/>
                <a:ea typeface="+mn-ea"/>
                <a:cs typeface="+mn-cs"/>
              </a:rPr>
              <a:t>(The world on Mercator projection between 82°S and 82°N. 15° </a:t>
            </a:r>
            <a:r>
              <a:rPr lang="en-US" sz="1200" b="0" i="0" kern="1200" dirty="0" err="1" smtClean="0">
                <a:solidFill>
                  <a:schemeClr val="tx1"/>
                </a:solidFill>
                <a:effectLst/>
                <a:latin typeface="+mn-lt"/>
                <a:ea typeface="+mn-ea"/>
                <a:cs typeface="+mn-cs"/>
              </a:rPr>
              <a:t>graticule</a:t>
            </a:r>
            <a:r>
              <a:rPr lang="en-US" sz="1200" b="0" i="0" kern="1200" dirty="0" smtClean="0">
                <a:solidFill>
                  <a:schemeClr val="tx1"/>
                </a:solidFill>
                <a:effectLst/>
                <a:latin typeface="+mn-lt"/>
                <a:ea typeface="+mn-ea"/>
                <a:cs typeface="+mn-cs"/>
              </a:rPr>
              <a:t>. Imagery is a derivative of NASA’s Blue Marble summer month composite with oceans lightened to enhance legibility and contrast. Created with </a:t>
            </a:r>
            <a:r>
              <a:rPr lang="en-US" sz="1200" b="0" i="0" kern="1200" dirty="0" err="1" smtClean="0">
                <a:solidFill>
                  <a:schemeClr val="tx1"/>
                </a:solidFill>
                <a:effectLst/>
                <a:latin typeface="+mn-lt"/>
                <a:ea typeface="+mn-ea"/>
                <a:cs typeface="+mn-cs"/>
              </a:rPr>
              <a:t>Geocart</a:t>
            </a:r>
            <a:r>
              <a:rPr lang="en-US" sz="1200" b="0" i="0" kern="1200" dirty="0" smtClean="0">
                <a:solidFill>
                  <a:schemeClr val="tx1"/>
                </a:solidFill>
                <a:effectLst/>
                <a:latin typeface="+mn-lt"/>
                <a:ea typeface="+mn-ea"/>
                <a:cs typeface="+mn-cs"/>
              </a:rPr>
              <a:t> map projection software)</a:t>
            </a:r>
          </a:p>
          <a:p>
            <a:r>
              <a:rPr lang="en-US" sz="1200" b="0" i="0" kern="1200" baseline="0" dirty="0" smtClean="0">
                <a:solidFill>
                  <a:schemeClr val="tx1"/>
                </a:solidFill>
                <a:effectLst/>
                <a:latin typeface="+mn-lt"/>
                <a:ea typeface="+mn-ea"/>
                <a:cs typeface="+mn-cs"/>
              </a:rPr>
              <a:t>2011 </a:t>
            </a:r>
            <a:r>
              <a:rPr lang="en-US" sz="1200" b="0" i="0" kern="1200" baseline="0" dirty="0" err="1" smtClean="0">
                <a:solidFill>
                  <a:schemeClr val="tx1"/>
                </a:solidFill>
                <a:effectLst/>
                <a:latin typeface="+mn-lt"/>
                <a:ea typeface="+mn-ea"/>
                <a:cs typeface="+mn-cs"/>
              </a:rPr>
              <a:t>Strebe</a:t>
            </a:r>
            <a:r>
              <a:rPr lang="en-US" sz="1200" b="0" i="0" kern="1200" baseline="0" dirty="0" smtClean="0">
                <a:solidFill>
                  <a:schemeClr val="tx1"/>
                </a:solidFill>
                <a:effectLst/>
                <a:latin typeface="+mn-lt"/>
                <a:ea typeface="+mn-ea"/>
                <a:cs typeface="+mn-cs"/>
              </a:rPr>
              <a:t>, Wikimedia Commons CC BY-SA 3.0 https://</a:t>
            </a:r>
            <a:r>
              <a:rPr lang="en-US" sz="1200" b="0" i="0" kern="1200" baseline="0" dirty="0" smtClean="0">
                <a:solidFill>
                  <a:schemeClr val="tx1"/>
                </a:solidFill>
                <a:effectLst/>
                <a:latin typeface="+mn-lt"/>
                <a:ea typeface="+mn-ea"/>
                <a:cs typeface="+mn-cs"/>
              </a:rPr>
              <a:t>commons.wikimedia.org/wiki/File:Mercator_projection_SW.jpg</a:t>
            </a:r>
          </a:p>
          <a:p>
            <a:r>
              <a:rPr lang="en-US" sz="1200" b="0" i="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students have a hard time understanding the size distortion created by the very common Mercator mapping approach, use Google’s interactive </a:t>
            </a:r>
            <a:r>
              <a:rPr lang="en-US" sz="1200" u="sng" kern="1200" dirty="0" smtClean="0">
                <a:solidFill>
                  <a:schemeClr val="tx1"/>
                </a:solidFill>
                <a:effectLst/>
                <a:latin typeface="+mn-lt"/>
                <a:ea typeface="+mn-ea"/>
                <a:cs typeface="+mn-cs"/>
                <a:hlinkClick r:id="rId3"/>
              </a:rPr>
              <a:t>The True Size of… map</a:t>
            </a:r>
            <a:r>
              <a:rPr lang="en-US" sz="1200" kern="1200" dirty="0" smtClean="0">
                <a:solidFill>
                  <a:schemeClr val="tx1"/>
                </a:solidFill>
                <a:effectLst/>
                <a:latin typeface="+mn-lt"/>
                <a:ea typeface="+mn-ea"/>
                <a:cs typeface="+mn-cs"/>
              </a:rPr>
              <a:t> to drag and drop the shapes of countries around the globe to compare their relative sizes. Surprising!</a:t>
            </a:r>
          </a:p>
        </p:txBody>
      </p:sp>
      <p:sp>
        <p:nvSpPr>
          <p:cNvPr id="4" name="Slide Number Placeholder 3"/>
          <p:cNvSpPr>
            <a:spLocks noGrp="1"/>
          </p:cNvSpPr>
          <p:nvPr>
            <p:ph type="sldNum" sz="quarter" idx="10"/>
          </p:nvPr>
        </p:nvSpPr>
        <p:spPr/>
        <p:txBody>
          <a:bodyPr/>
          <a:lstStyle/>
          <a:p>
            <a:fld id="{72464EC6-3D97-8547-80F6-627E78B858AA}" type="slidenum">
              <a:rPr lang="en-US" smtClean="0"/>
              <a:t>3</a:t>
            </a:fld>
            <a:endParaRPr lang="en-US"/>
          </a:p>
        </p:txBody>
      </p:sp>
    </p:spTree>
    <p:extLst>
      <p:ext uri="{BB962C8B-B14F-4D97-AF65-F5344CB8AC3E}">
        <p14:creationId xmlns:p14="http://schemas.microsoft.com/office/powerpoint/2010/main" val="149018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a:t>
            </a:r>
            <a:r>
              <a:rPr lang="en-US" baseline="0" dirty="0" smtClean="0"/>
              <a:t> that students are questioning maps, show them the Mercator projection in detail and describe how it distorts the world.)</a:t>
            </a:r>
            <a:endParaRPr lang="en-US" dirty="0" smtClean="0"/>
          </a:p>
          <a:p>
            <a:r>
              <a:rPr lang="en-US" dirty="0" smtClean="0"/>
              <a:t>The Mercator projection enlarges the poles and shrinks the equator in its attempt to make a flat (2D) image of a round (3D) physical surface.</a:t>
            </a:r>
          </a:p>
          <a:p>
            <a:r>
              <a:rPr lang="en-US" dirty="0" smtClean="0"/>
              <a:t>The linear scale is equal</a:t>
            </a:r>
            <a:r>
              <a:rPr lang="en-US" baseline="0" dirty="0" smtClean="0"/>
              <a:t> in all directions around any point, which preserves the angles and shapes of small objects (thus making the projection conformal). But, this approach distorts the size of objects at high latitudes.</a:t>
            </a:r>
          </a:p>
          <a:p>
            <a:r>
              <a:rPr lang="en-US" baseline="0" dirty="0" smtClean="0"/>
              <a:t>In the diagram, each red dot has a radius of 500 km so you can see the size deformation that results from this mapping approach.</a:t>
            </a:r>
          </a:p>
          <a:p>
            <a:r>
              <a:rPr lang="en-US" dirty="0" smtClean="0"/>
              <a:t>Mapping the planet this way </a:t>
            </a:r>
            <a:r>
              <a:rPr lang="en-US" baseline="0" dirty="0" smtClean="0"/>
              <a:t>is great for navigation across the oceans and is still used today for navigation. Because of the preserved 90° angles and straight lines of latitude and longitude, </a:t>
            </a:r>
            <a:r>
              <a:rPr lang="en-US" baseline="0" dirty="0" err="1" smtClean="0"/>
              <a:t>rhumb</a:t>
            </a:r>
            <a:r>
              <a:rPr lang="en-US" baseline="0" dirty="0" smtClean="0"/>
              <a:t> lines are also straight on the Mercator projection. This means that sailors using maps in this projection do not need to recalculate their bearings on long journeys. Instead, they can mark their starting and ending points and simply follow the line along the expedition route.</a:t>
            </a:r>
          </a:p>
          <a:p>
            <a:r>
              <a:rPr lang="en-US" baseline="0" dirty="0" err="1" smtClean="0"/>
              <a:t>Rhumb</a:t>
            </a:r>
            <a:r>
              <a:rPr lang="en-US" baseline="0" dirty="0" smtClean="0"/>
              <a:t> line = an arc crossing all meridians of longitude at the same angle, that is, a path with constant bearing as measured relative to true or magnetic north.</a:t>
            </a:r>
          </a:p>
          <a:p>
            <a:r>
              <a:rPr lang="en-US" baseline="0" dirty="0" smtClean="0"/>
              <a:t>If students have a hard time understanding the size distortion created by this mapping approach, use Google’s “The True Size of…” interactive map to drag and drop country shapes around the globe to compare their relative sizes. Surprising! See: https://www.google.com/url?sa=t&amp;rct=j&amp;q=&amp;esrc=s&amp;source=web&amp;cd=1&amp;cad=rja&amp;uact=8&amp;ved=0ahUKEwjMw7_Rh_nWAhVPz2MKHTvGB6sQFggoMAA&amp;url=https%3A%2F%2Fthetruesize.com%2F&amp;usg=AOvVaw0Zvz-UuR-3DV6HxEI2-3aL</a:t>
            </a:r>
          </a:p>
          <a:p>
            <a:r>
              <a:rPr lang="en-US" baseline="0" dirty="0" smtClean="0"/>
              <a:t>/// image sources</a:t>
            </a:r>
          </a:p>
          <a:p>
            <a:r>
              <a:rPr lang="en-US" baseline="0" dirty="0" smtClean="0"/>
              <a:t>(left; world map) 2008 </a:t>
            </a:r>
            <a:r>
              <a:rPr lang="en-US" baseline="0" dirty="0" err="1" smtClean="0"/>
              <a:t>mdf</a:t>
            </a:r>
            <a:r>
              <a:rPr lang="en-US" baseline="0" dirty="0" smtClean="0"/>
              <a:t>, Wikimedia Commons (public domain) https://commons.wikimedia.org/wiki/File:Mercator-projection.jpg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(right; dot diagram) 2008 Eric </a:t>
            </a:r>
            <a:r>
              <a:rPr lang="en-US" baseline="0" dirty="0" err="1" smtClean="0"/>
              <a:t>Gaba</a:t>
            </a:r>
            <a:r>
              <a:rPr lang="en-US" baseline="0" dirty="0" smtClean="0"/>
              <a:t> user Sting, Wikimedia Commons CC BY-SA 4.0 (using</a:t>
            </a:r>
            <a:r>
              <a:rPr lang="en-US" sz="1200" dirty="0" smtClean="0"/>
              <a:t> U.S. NGDC World Coast Line data) </a:t>
            </a:r>
            <a:r>
              <a:rPr lang="en-US" baseline="0" dirty="0" smtClean="0"/>
              <a:t>https://commons.wikimedia.org/wiki/File:Tissot_indicatrix_world_map_Mercator_proj.svg</a:t>
            </a:r>
            <a:endParaRPr lang="en-US" dirty="0"/>
          </a:p>
        </p:txBody>
      </p:sp>
      <p:sp>
        <p:nvSpPr>
          <p:cNvPr id="4" name="Slide Number Placeholder 3"/>
          <p:cNvSpPr>
            <a:spLocks noGrp="1"/>
          </p:cNvSpPr>
          <p:nvPr>
            <p:ph type="sldNum" sz="quarter" idx="10"/>
          </p:nvPr>
        </p:nvSpPr>
        <p:spPr/>
        <p:txBody>
          <a:bodyPr/>
          <a:lstStyle/>
          <a:p>
            <a:fld id="{72464EC6-3D97-8547-80F6-627E78B858AA}" type="slidenum">
              <a:rPr lang="en-US" smtClean="0"/>
              <a:t>4</a:t>
            </a:fld>
            <a:endParaRPr lang="en-US"/>
          </a:p>
        </p:txBody>
      </p:sp>
    </p:spTree>
    <p:extLst>
      <p:ext uri="{BB962C8B-B14F-4D97-AF65-F5344CB8AC3E}">
        <p14:creationId xmlns:p14="http://schemas.microsoft.com/office/powerpoint/2010/main" val="343628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(Show students</a:t>
            </a:r>
            <a:r>
              <a:rPr lang="en-US" baseline="0" dirty="0" smtClean="0"/>
              <a:t> the Gall-Peters Projection, as mentioned in the video.)</a:t>
            </a:r>
            <a:endParaRPr lang="en-US" dirty="0" smtClean="0"/>
          </a:p>
          <a:p>
            <a:r>
              <a:rPr lang="en-US" dirty="0" smtClean="0"/>
              <a:t>This </a:t>
            </a:r>
            <a:r>
              <a:rPr lang="en-US" baseline="0" dirty="0" smtClean="0"/>
              <a:t>rectangular map projection </a:t>
            </a:r>
            <a:r>
              <a:rPr lang="en-US" dirty="0" smtClean="0"/>
              <a:t> elongates the equator and stretches</a:t>
            </a:r>
            <a:r>
              <a:rPr lang="en-US" baseline="0" dirty="0" smtClean="0"/>
              <a:t> the poles. </a:t>
            </a:r>
          </a:p>
          <a:p>
            <a:r>
              <a:rPr lang="en-US" baseline="0" dirty="0" smtClean="0"/>
              <a:t>It maps all areas to the correct sizes relative to each other. In order to accomplish this, the shapes must be distorted. The Gall-Peters projection has no distortion at 45 degrees north and south. So, the areas with the highest accuracy are the US and Europe, while the tropics have poor accuracy. </a:t>
            </a:r>
          </a:p>
          <a:p>
            <a:r>
              <a:rPr lang="en-US" baseline="0" dirty="0" smtClean="0"/>
              <a:t>James Gall created the projection in 1855 while Arno Peters brought the map to prominence in 1970s claiming this map to be the only “area correct” map. The discussion of how maps had social impacts were of importance during this time of social change and Peters became a champion of utilizing this map to accurately represent the world. This map is used in UK schools and it is clear that the continents have vastly different sizes when compared to the Mercator projection. North America is much smaller than Africa and South America. The UK and the rest of Europe are also much smaller. </a:t>
            </a:r>
          </a:p>
          <a:p>
            <a:r>
              <a:rPr lang="en-US" baseline="0" dirty="0" smtClean="0"/>
              <a:t>/// image sources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(left; world map) 2008 Louis </a:t>
            </a:r>
            <a:r>
              <a:rPr lang="en-US" baseline="0" dirty="0" err="1" smtClean="0"/>
              <a:t>Waweru</a:t>
            </a:r>
            <a:r>
              <a:rPr lang="en-US" baseline="0" dirty="0" smtClean="0"/>
              <a:t>/2006 </a:t>
            </a:r>
            <a:r>
              <a:rPr lang="en-US" baseline="0" dirty="0" err="1" smtClean="0"/>
              <a:t>Mdf</a:t>
            </a:r>
            <a:r>
              <a:rPr lang="en-US" baseline="0" dirty="0" smtClean="0"/>
              <a:t>, Wikimedia Commons (public domain)  https://commons.wikimedia.org/wiki/File:Gall-peters.png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(right; dot diagram) 2010 Eric </a:t>
            </a:r>
            <a:r>
              <a:rPr lang="en-US" baseline="0" dirty="0" err="1" smtClean="0"/>
              <a:t>Gaba</a:t>
            </a:r>
            <a:r>
              <a:rPr lang="en-US" baseline="0" dirty="0" smtClean="0"/>
              <a:t> user Sting, Wikimedia Commons CC BY-SA 4.0  (using</a:t>
            </a:r>
            <a:r>
              <a:rPr lang="en-US" sz="1200" dirty="0" smtClean="0"/>
              <a:t> U.S. NGDC World Coast Line data) </a:t>
            </a:r>
            <a:r>
              <a:rPr lang="en-US" dirty="0" smtClean="0"/>
              <a:t>https://commons.wikimedia.org/wiki/File:Tissot_indicatrix_world_map_Hobo-Dyer_equal-area_proj.svg</a:t>
            </a:r>
            <a:endParaRPr lang="en-US" baseline="0" dirty="0" smtClean="0"/>
          </a:p>
        </p:txBody>
      </p:sp>
      <p:sp>
        <p:nvSpPr>
          <p:cNvPr id="4" name="Slide Number Placeholder 3"/>
          <p:cNvSpPr>
            <a:spLocks noGrp="1"/>
          </p:cNvSpPr>
          <p:nvPr>
            <p:ph type="sldNum" sz="quarter" idx="10"/>
          </p:nvPr>
        </p:nvSpPr>
        <p:spPr/>
        <p:txBody>
          <a:bodyPr/>
          <a:lstStyle/>
          <a:p>
            <a:fld id="{72464EC6-3D97-8547-80F6-627E78B858AA}" type="slidenum">
              <a:rPr lang="en-US" smtClean="0"/>
              <a:t>5</a:t>
            </a:fld>
            <a:endParaRPr lang="en-US"/>
          </a:p>
        </p:txBody>
      </p:sp>
    </p:spTree>
    <p:extLst>
      <p:ext uri="{BB962C8B-B14F-4D97-AF65-F5344CB8AC3E}">
        <p14:creationId xmlns:p14="http://schemas.microsoft.com/office/powerpoint/2010/main" val="23867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As we</a:t>
            </a:r>
            <a:r>
              <a:rPr lang="en-US" baseline="0" dirty="0" smtClean="0"/>
              <a:t> move to the </a:t>
            </a:r>
            <a:r>
              <a:rPr lang="en-US" baseline="0" dirty="0" err="1" smtClean="0"/>
              <a:t>Windel</a:t>
            </a:r>
            <a:r>
              <a:rPr lang="en-US" baseline="0" dirty="0" smtClean="0"/>
              <a:t> </a:t>
            </a:r>
            <a:r>
              <a:rPr lang="en-US" baseline="0" dirty="0" err="1" smtClean="0"/>
              <a:t>tripel</a:t>
            </a:r>
            <a:r>
              <a:rPr lang="en-US" baseline="0" dirty="0" smtClean="0"/>
              <a:t> projection, we get c</a:t>
            </a:r>
            <a:r>
              <a:rPr lang="en-US" dirty="0" smtClean="0"/>
              <a:t>loser to correct, but still have distortion. </a:t>
            </a:r>
          </a:p>
          <a:p>
            <a:r>
              <a:rPr lang="en-US" baseline="0" dirty="0" err="1" smtClean="0"/>
              <a:t>Tripel</a:t>
            </a:r>
            <a:r>
              <a:rPr lang="en-US" baseline="0" dirty="0" smtClean="0"/>
              <a:t> is German for triple, in reference to the goal of minimizing three types of distortion (area, direction and distance).</a:t>
            </a:r>
          </a:p>
          <a:p>
            <a:r>
              <a:rPr lang="en-US" dirty="0" smtClean="0"/>
              <a:t>In 1998, the </a:t>
            </a:r>
            <a:r>
              <a:rPr lang="en-US" dirty="0" err="1" smtClean="0"/>
              <a:t>Winkel</a:t>
            </a:r>
            <a:r>
              <a:rPr lang="en-US" dirty="0" smtClean="0"/>
              <a:t> </a:t>
            </a:r>
            <a:r>
              <a:rPr lang="en-US" dirty="0" err="1" smtClean="0"/>
              <a:t>tripel</a:t>
            </a:r>
            <a:r>
              <a:rPr lang="en-US" dirty="0" smtClean="0"/>
              <a:t> projection replaced the Robinson projection as the standard projection for world maps made by the National Geographic Society.</a:t>
            </a:r>
          </a:p>
          <a:p>
            <a:r>
              <a:rPr lang="en-US" dirty="0" smtClean="0"/>
              <a:t>All maps will have some distortion</a:t>
            </a:r>
            <a:r>
              <a:rPr lang="en-US" baseline="0" dirty="0" smtClean="0"/>
              <a:t>. This projection produces small distance, area and skewness error.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achieve the best visual representation of the Earth, </a:t>
            </a:r>
            <a:r>
              <a:rPr lang="en-US" dirty="0" smtClean="0"/>
              <a:t>a globe is the best depiction.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image sources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(left; world map) 2006 NASA, Wikimedia Commons (public domain) </a:t>
            </a:r>
            <a:r>
              <a:rPr lang="en-US" sz="1200" dirty="0" smtClean="0"/>
              <a:t>https://commons.wikimedia.org/wiki/File:Winkel-tripel-projection.jpg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(right; dot diagram) 2008 Eric </a:t>
            </a:r>
            <a:r>
              <a:rPr lang="en-US" baseline="0" dirty="0" err="1" smtClean="0"/>
              <a:t>Gaba</a:t>
            </a:r>
            <a:r>
              <a:rPr lang="en-US" baseline="0" dirty="0" smtClean="0"/>
              <a:t> user Sting, Wikimedia Commons CC BY-SA 4.0 </a:t>
            </a:r>
            <a:r>
              <a:rPr lang="en-US" sz="1200" dirty="0" smtClean="0"/>
              <a:t>(using U.S. NGDC World Coast Line data) https://commons.wikimedia.org/wiki/File:Tissot_indicatrix_world_map_Winkel_Tripel_proj.svg</a:t>
            </a:r>
            <a:endParaRPr lang="en-US" dirty="0"/>
          </a:p>
        </p:txBody>
      </p:sp>
      <p:sp>
        <p:nvSpPr>
          <p:cNvPr id="4" name="Slide Number Placeholder 3"/>
          <p:cNvSpPr>
            <a:spLocks noGrp="1"/>
          </p:cNvSpPr>
          <p:nvPr>
            <p:ph type="sldNum" sz="quarter" idx="10"/>
          </p:nvPr>
        </p:nvSpPr>
        <p:spPr/>
        <p:txBody>
          <a:bodyPr/>
          <a:lstStyle/>
          <a:p>
            <a:fld id="{72464EC6-3D97-8547-80F6-627E78B858AA}" type="slidenum">
              <a:rPr lang="en-US" smtClean="0"/>
              <a:t>6</a:t>
            </a:fld>
            <a:endParaRPr lang="en-US"/>
          </a:p>
        </p:txBody>
      </p:sp>
    </p:spTree>
    <p:extLst>
      <p:ext uri="{BB962C8B-B14F-4D97-AF65-F5344CB8AC3E}">
        <p14:creationId xmlns:p14="http://schemas.microsoft.com/office/powerpoint/2010/main" val="143403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Q: After</a:t>
            </a:r>
            <a:r>
              <a:rPr lang="en-US" baseline="0" dirty="0" smtClean="0"/>
              <a:t> looking at all those maps and improving distance and area errors, w</a:t>
            </a:r>
            <a:r>
              <a:rPr lang="en-US" dirty="0" smtClean="0"/>
              <a:t>ho</a:t>
            </a:r>
            <a:r>
              <a:rPr lang="en-US" baseline="0" dirty="0" smtClean="0"/>
              <a:t> says that the maps we use are correct in orientation? </a:t>
            </a:r>
          </a:p>
          <a:p>
            <a:r>
              <a:rPr lang="en-US" baseline="0" dirty="0" smtClean="0"/>
              <a:t>This map sets south as the top of the map and </a:t>
            </a:r>
            <a:r>
              <a:rPr lang="en-US" dirty="0" smtClean="0"/>
              <a:t>shifts</a:t>
            </a:r>
            <a:r>
              <a:rPr lang="en-US" baseline="0" dirty="0" smtClean="0"/>
              <a:t> western Europe from the middle.</a:t>
            </a:r>
          </a:p>
          <a:p>
            <a:r>
              <a:rPr lang="en-US" dirty="0" smtClean="0"/>
              <a:t>Q: </a:t>
            </a:r>
            <a:r>
              <a:rPr lang="en-US" baseline="0" dirty="0" smtClean="0"/>
              <a:t>Now which countries are located in the middle (focal point) of the map? </a:t>
            </a:r>
          </a:p>
          <a:p>
            <a:r>
              <a:rPr lang="en-US" dirty="0" smtClean="0"/>
              <a:t>Q: </a:t>
            </a:r>
            <a:r>
              <a:rPr lang="en-US" baseline="0" dirty="0" smtClean="0"/>
              <a:t>Does the orientation of a map affect the thoughts of people who live in the Southern Hemisphere?</a:t>
            </a:r>
          </a:p>
          <a:p>
            <a:r>
              <a:rPr lang="en-US" baseline="0" dirty="0" smtClean="0"/>
              <a:t>(Expect students to say that Russian and Asia are now more central in the map, Australia becomes more prominent and all formerly-southern countries and continents seem to have more importance. )</a:t>
            </a:r>
          </a:p>
          <a:p>
            <a:r>
              <a:rPr lang="en-US" baseline="0" dirty="0" smtClean="0"/>
              <a:t>Studies show that map orientation has psychological impacts. </a:t>
            </a:r>
          </a:p>
          <a:p>
            <a:r>
              <a:rPr lang="en-US" baseline="0" dirty="0" smtClean="0"/>
              <a:t>North is associated with richer people, more expensive real estate and higher altitude, while south is associated with poorer people, cheaper prices and lower altitude—called the "north-south bias." When study subjects were presented with south-up oriented maps, this north-south bias disappeared.</a:t>
            </a:r>
          </a:p>
          <a:p>
            <a:r>
              <a:rPr lang="en-US" baseline="0" dirty="0" smtClean="0"/>
              <a:t>///study info source: https://en.wikipedia.org/wiki/South-up_map_orientation</a:t>
            </a:r>
          </a:p>
          <a:p>
            <a:r>
              <a:rPr lang="en-US" baseline="0" dirty="0" smtClean="0"/>
              <a:t>///image source: (map) 2008 </a:t>
            </a:r>
            <a:r>
              <a:rPr lang="en-US" sz="1200" u="none" strike="noStrike" kern="1200" dirty="0" err="1" smtClean="0">
                <a:solidFill>
                  <a:schemeClr val="tx1"/>
                </a:solidFill>
                <a:effectLst/>
                <a:latin typeface="+mn-lt"/>
                <a:ea typeface="+mn-ea"/>
                <a:cs typeface="+mn-cs"/>
                <a:hlinkClick r:id="rId3" tooltip="User:Lokal Profil"/>
              </a:rPr>
              <a:t>Lokal_Profil</a:t>
            </a:r>
            <a:r>
              <a:rPr lang="en-US" sz="1200" u="none" strike="noStrike" kern="1200" dirty="0" smtClean="0">
                <a:solidFill>
                  <a:schemeClr val="tx1"/>
                </a:solidFill>
                <a:effectLst/>
                <a:latin typeface="+mn-lt"/>
                <a:ea typeface="+mn-ea"/>
                <a:cs typeface="+mn-cs"/>
              </a:rPr>
              <a:t>, Wikimedia Commons </a:t>
            </a:r>
            <a:r>
              <a:rPr lang="en-US" sz="1200" u="none" strike="noStrike" kern="1200" baseline="0" dirty="0" smtClean="0">
                <a:solidFill>
                  <a:schemeClr val="tx1"/>
                </a:solidFill>
                <a:effectLst/>
                <a:latin typeface="+mn-lt"/>
                <a:ea typeface="+mn-ea"/>
                <a:cs typeface="+mn-cs"/>
              </a:rPr>
              <a:t>(public domain) </a:t>
            </a:r>
            <a:r>
              <a:rPr lang="en-US" sz="1200" dirty="0" smtClean="0"/>
              <a:t>https://commons.wikimedia.org/wiki/File:BlankMap-World-180E.svg</a:t>
            </a:r>
            <a:endParaRPr lang="en-US" baseline="0" dirty="0" smtClean="0"/>
          </a:p>
        </p:txBody>
      </p:sp>
      <p:sp>
        <p:nvSpPr>
          <p:cNvPr id="4" name="Slide Number Placeholder 3"/>
          <p:cNvSpPr>
            <a:spLocks noGrp="1"/>
          </p:cNvSpPr>
          <p:nvPr>
            <p:ph type="sldNum" sz="quarter" idx="10"/>
          </p:nvPr>
        </p:nvSpPr>
        <p:spPr/>
        <p:txBody>
          <a:bodyPr/>
          <a:lstStyle/>
          <a:p>
            <a:fld id="{72464EC6-3D97-8547-80F6-627E78B858AA}" type="slidenum">
              <a:rPr lang="en-US" smtClean="0"/>
              <a:t>7</a:t>
            </a:fld>
            <a:endParaRPr lang="en-US"/>
          </a:p>
        </p:txBody>
      </p:sp>
    </p:spTree>
    <p:extLst>
      <p:ext uri="{BB962C8B-B14F-4D97-AF65-F5344CB8AC3E}">
        <p14:creationId xmlns:p14="http://schemas.microsoft.com/office/powerpoint/2010/main" val="108369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Q: What does GPS </a:t>
            </a:r>
            <a:r>
              <a:rPr lang="en-US" baseline="0" dirty="0" smtClean="0"/>
              <a:t>stand for? A: Read the slide</a:t>
            </a:r>
          </a:p>
          <a:p>
            <a:r>
              <a:rPr lang="en-US" dirty="0" smtClean="0"/>
              <a:t>Q: </a:t>
            </a:r>
            <a:r>
              <a:rPr lang="en-US" baseline="0" dirty="0" smtClean="0"/>
              <a:t>What does it do and does this differ from a map? A: Read the slide</a:t>
            </a:r>
          </a:p>
          <a:p>
            <a:r>
              <a:rPr lang="en-US" baseline="0" dirty="0" smtClean="0"/>
              <a:t>GPS differs from maps because it is geographic location data overlaid onto a map. </a:t>
            </a:r>
          </a:p>
          <a:p>
            <a:r>
              <a:rPr lang="en-US" baseline="0" dirty="0" smtClean="0"/>
              <a:t>///image source: (photo of an automotive navigation device) </a:t>
            </a:r>
          </a:p>
          <a:p>
            <a:r>
              <a:rPr lang="en-US" baseline="0" dirty="0" smtClean="0"/>
              <a:t>2009 </a:t>
            </a:r>
            <a:r>
              <a:rPr lang="en-US" baseline="0" dirty="0" err="1" smtClean="0"/>
              <a:t>ines</a:t>
            </a:r>
            <a:r>
              <a:rPr lang="en-US" baseline="0" dirty="0" smtClean="0"/>
              <a:t> s., Flickr, Wikimedia Commons CC BY-SA 2.0 </a:t>
            </a:r>
            <a:r>
              <a:rPr lang="en-US" sz="1200" dirty="0" smtClean="0"/>
              <a:t>https://commons.wikimedia.org/wiki/File:NDrive_GPS.jpg</a:t>
            </a:r>
          </a:p>
        </p:txBody>
      </p:sp>
      <p:sp>
        <p:nvSpPr>
          <p:cNvPr id="4" name="Slide Number Placeholder 3"/>
          <p:cNvSpPr>
            <a:spLocks noGrp="1"/>
          </p:cNvSpPr>
          <p:nvPr>
            <p:ph type="sldNum" sz="quarter" idx="10"/>
          </p:nvPr>
        </p:nvSpPr>
        <p:spPr/>
        <p:txBody>
          <a:bodyPr/>
          <a:lstStyle/>
          <a:p>
            <a:fld id="{72464EC6-3D97-8547-80F6-627E78B858AA}" type="slidenum">
              <a:rPr lang="en-US" smtClean="0"/>
              <a:t>8</a:t>
            </a:fld>
            <a:endParaRPr lang="en-US"/>
          </a:p>
        </p:txBody>
      </p:sp>
    </p:spTree>
    <p:extLst>
      <p:ext uri="{BB962C8B-B14F-4D97-AF65-F5344CB8AC3E}">
        <p14:creationId xmlns:p14="http://schemas.microsoft.com/office/powerpoint/2010/main" val="144596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Q: What does</a:t>
            </a:r>
            <a:r>
              <a:rPr lang="en-US" baseline="0" dirty="0" smtClean="0"/>
              <a:t> GIS stand for? A: Read the slide</a:t>
            </a:r>
          </a:p>
          <a:p>
            <a:r>
              <a:rPr lang="en-US" dirty="0" smtClean="0"/>
              <a:t>Q: How does GIS differ</a:t>
            </a:r>
            <a:r>
              <a:rPr lang="en-US" baseline="0" dirty="0" smtClean="0"/>
              <a:t> from GPS? </a:t>
            </a:r>
          </a:p>
          <a:p>
            <a:r>
              <a:rPr lang="en-US" baseline="0" dirty="0" smtClean="0"/>
              <a:t>A: GIS  stores and makes use of GPS data or other types of geographical/spatial data. GIS takes these data and provides a geographical representation and interface.</a:t>
            </a:r>
            <a:endParaRPr lang="en-US" dirty="0" smtClean="0"/>
          </a:p>
          <a:p>
            <a:r>
              <a:rPr lang="en-US" dirty="0" smtClean="0"/>
              <a:t>(As a GIS</a:t>
            </a:r>
            <a:r>
              <a:rPr lang="en-US" baseline="0" dirty="0" smtClean="0"/>
              <a:t> e</a:t>
            </a:r>
            <a:r>
              <a:rPr lang="en-US" dirty="0" smtClean="0"/>
              <a:t>xample, show</a:t>
            </a:r>
            <a:r>
              <a:rPr lang="en-US" baseline="0" dirty="0" smtClean="0"/>
              <a:t> students the link to a U.S. map with dots marking all the Dunkin’ Donuts and Starbucks store locations: http://www.businessinsider.com/dunkin-donuts-vs-starbucks-map-2015-1.)</a:t>
            </a:r>
          </a:p>
          <a:p>
            <a:r>
              <a:rPr lang="en-US" baseline="0" dirty="0" smtClean="0"/>
              <a:t>Look at this map. Green dots are Starbucks and purple dots are Dunkin’ Donuts. Looking at this map, is clear that Dunkin’ Donuts dominates in the East Coast while Starbucks dominates in the West Coast. Why? </a:t>
            </a:r>
            <a:r>
              <a:rPr lang="en-US" dirty="0" smtClean="0"/>
              <a:t>Dunkin’ Donuts</a:t>
            </a:r>
            <a:r>
              <a:rPr lang="en-US" baseline="0" dirty="0" smtClean="0"/>
              <a:t> originated in Massachusetts while Starbucks originated in Seattle.  </a:t>
            </a:r>
          </a:p>
          <a:p>
            <a:r>
              <a:rPr lang="en-US" baseline="0" dirty="0" smtClean="0"/>
              <a:t>In our community and as you traveled, you may have noticed both Starbucks and Dunkin’ Donuts, but not until you saw a great amount of location data through a GIS could we see this east/west predominance pattern. For many other things, using GIS reveals patterns that we wouldn’t otherwise notice.</a:t>
            </a:r>
            <a:endParaRPr lang="en-US" dirty="0"/>
          </a:p>
        </p:txBody>
      </p:sp>
      <p:sp>
        <p:nvSpPr>
          <p:cNvPr id="4" name="Slide Number Placeholder 3"/>
          <p:cNvSpPr>
            <a:spLocks noGrp="1"/>
          </p:cNvSpPr>
          <p:nvPr>
            <p:ph type="sldNum" sz="quarter" idx="10"/>
          </p:nvPr>
        </p:nvSpPr>
        <p:spPr/>
        <p:txBody>
          <a:bodyPr/>
          <a:lstStyle/>
          <a:p>
            <a:fld id="{72464EC6-3D97-8547-80F6-627E78B858AA}" type="slidenum">
              <a:rPr lang="en-US" smtClean="0"/>
              <a:t>9</a:t>
            </a:fld>
            <a:endParaRPr lang="en-US"/>
          </a:p>
        </p:txBody>
      </p:sp>
    </p:spTree>
    <p:extLst>
      <p:ext uri="{BB962C8B-B14F-4D97-AF65-F5344CB8AC3E}">
        <p14:creationId xmlns:p14="http://schemas.microsoft.com/office/powerpoint/2010/main" val="1860094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0C7B52-A4D6-6244-8C49-D0278A03B660}"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6F635-2C2E-3343-BC54-058B91621613}" type="slidenum">
              <a:rPr lang="en-US" smtClean="0"/>
              <a:t>‹#›</a:t>
            </a:fld>
            <a:endParaRPr lang="en-US"/>
          </a:p>
        </p:txBody>
      </p:sp>
    </p:spTree>
    <p:extLst>
      <p:ext uri="{BB962C8B-B14F-4D97-AF65-F5344CB8AC3E}">
        <p14:creationId xmlns:p14="http://schemas.microsoft.com/office/powerpoint/2010/main" val="126724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C7B52-A4D6-6244-8C49-D0278A03B660}"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6F635-2C2E-3343-BC54-058B91621613}" type="slidenum">
              <a:rPr lang="en-US" smtClean="0"/>
              <a:t>‹#›</a:t>
            </a:fld>
            <a:endParaRPr lang="en-US"/>
          </a:p>
        </p:txBody>
      </p:sp>
    </p:spTree>
    <p:extLst>
      <p:ext uri="{BB962C8B-B14F-4D97-AF65-F5344CB8AC3E}">
        <p14:creationId xmlns:p14="http://schemas.microsoft.com/office/powerpoint/2010/main" val="403009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C7B52-A4D6-6244-8C49-D0278A03B660}"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6F635-2C2E-3343-BC54-058B91621613}" type="slidenum">
              <a:rPr lang="en-US" smtClean="0"/>
              <a:t>‹#›</a:t>
            </a:fld>
            <a:endParaRPr lang="en-US"/>
          </a:p>
        </p:txBody>
      </p:sp>
    </p:spTree>
    <p:extLst>
      <p:ext uri="{BB962C8B-B14F-4D97-AF65-F5344CB8AC3E}">
        <p14:creationId xmlns:p14="http://schemas.microsoft.com/office/powerpoint/2010/main" val="211180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C7B52-A4D6-6244-8C49-D0278A03B660}"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6F635-2C2E-3343-BC54-058B91621613}" type="slidenum">
              <a:rPr lang="en-US" smtClean="0"/>
              <a:t>‹#›</a:t>
            </a:fld>
            <a:endParaRPr lang="en-US"/>
          </a:p>
        </p:txBody>
      </p:sp>
    </p:spTree>
    <p:extLst>
      <p:ext uri="{BB962C8B-B14F-4D97-AF65-F5344CB8AC3E}">
        <p14:creationId xmlns:p14="http://schemas.microsoft.com/office/powerpoint/2010/main" val="298353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C7B52-A4D6-6244-8C49-D0278A03B660}"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6F635-2C2E-3343-BC54-058B91621613}" type="slidenum">
              <a:rPr lang="en-US" smtClean="0"/>
              <a:t>‹#›</a:t>
            </a:fld>
            <a:endParaRPr lang="en-US"/>
          </a:p>
        </p:txBody>
      </p:sp>
    </p:spTree>
    <p:extLst>
      <p:ext uri="{BB962C8B-B14F-4D97-AF65-F5344CB8AC3E}">
        <p14:creationId xmlns:p14="http://schemas.microsoft.com/office/powerpoint/2010/main" val="123718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0C7B52-A4D6-6244-8C49-D0278A03B660}"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6F635-2C2E-3343-BC54-058B91621613}" type="slidenum">
              <a:rPr lang="en-US" smtClean="0"/>
              <a:t>‹#›</a:t>
            </a:fld>
            <a:endParaRPr lang="en-US"/>
          </a:p>
        </p:txBody>
      </p:sp>
    </p:spTree>
    <p:extLst>
      <p:ext uri="{BB962C8B-B14F-4D97-AF65-F5344CB8AC3E}">
        <p14:creationId xmlns:p14="http://schemas.microsoft.com/office/powerpoint/2010/main" val="132930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0C7B52-A4D6-6244-8C49-D0278A03B660}"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F6F635-2C2E-3343-BC54-058B91621613}" type="slidenum">
              <a:rPr lang="en-US" smtClean="0"/>
              <a:t>‹#›</a:t>
            </a:fld>
            <a:endParaRPr lang="en-US"/>
          </a:p>
        </p:txBody>
      </p:sp>
    </p:spTree>
    <p:extLst>
      <p:ext uri="{BB962C8B-B14F-4D97-AF65-F5344CB8AC3E}">
        <p14:creationId xmlns:p14="http://schemas.microsoft.com/office/powerpoint/2010/main" val="77465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C7B52-A4D6-6244-8C49-D0278A03B660}"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F6F635-2C2E-3343-BC54-058B91621613}" type="slidenum">
              <a:rPr lang="en-US" smtClean="0"/>
              <a:t>‹#›</a:t>
            </a:fld>
            <a:endParaRPr lang="en-US"/>
          </a:p>
        </p:txBody>
      </p:sp>
    </p:spTree>
    <p:extLst>
      <p:ext uri="{BB962C8B-B14F-4D97-AF65-F5344CB8AC3E}">
        <p14:creationId xmlns:p14="http://schemas.microsoft.com/office/powerpoint/2010/main" val="4283616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C7B52-A4D6-6244-8C49-D0278A03B660}"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F6F635-2C2E-3343-BC54-058B91621613}" type="slidenum">
              <a:rPr lang="en-US" smtClean="0"/>
              <a:t>‹#›</a:t>
            </a:fld>
            <a:endParaRPr lang="en-US"/>
          </a:p>
        </p:txBody>
      </p:sp>
    </p:spTree>
    <p:extLst>
      <p:ext uri="{BB962C8B-B14F-4D97-AF65-F5344CB8AC3E}">
        <p14:creationId xmlns:p14="http://schemas.microsoft.com/office/powerpoint/2010/main" val="218475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C7B52-A4D6-6244-8C49-D0278A03B660}"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6F635-2C2E-3343-BC54-058B91621613}" type="slidenum">
              <a:rPr lang="en-US" smtClean="0"/>
              <a:t>‹#›</a:t>
            </a:fld>
            <a:endParaRPr lang="en-US"/>
          </a:p>
        </p:txBody>
      </p:sp>
    </p:spTree>
    <p:extLst>
      <p:ext uri="{BB962C8B-B14F-4D97-AF65-F5344CB8AC3E}">
        <p14:creationId xmlns:p14="http://schemas.microsoft.com/office/powerpoint/2010/main" val="391029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C7B52-A4D6-6244-8C49-D0278A03B660}"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6F635-2C2E-3343-BC54-058B91621613}" type="slidenum">
              <a:rPr lang="en-US" smtClean="0"/>
              <a:t>‹#›</a:t>
            </a:fld>
            <a:endParaRPr lang="en-US"/>
          </a:p>
        </p:txBody>
      </p:sp>
    </p:spTree>
    <p:extLst>
      <p:ext uri="{BB962C8B-B14F-4D97-AF65-F5344CB8AC3E}">
        <p14:creationId xmlns:p14="http://schemas.microsoft.com/office/powerpoint/2010/main" val="272264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C7B52-A4D6-6244-8C49-D0278A03B660}" type="datetimeFigureOut">
              <a:rPr lang="en-US" smtClean="0"/>
              <a:t>2/26/2018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6F635-2C2E-3343-BC54-058B91621613}" type="slidenum">
              <a:rPr lang="en-US" smtClean="0"/>
              <a:t>‹#›</a:t>
            </a:fld>
            <a:endParaRPr lang="en-US"/>
          </a:p>
        </p:txBody>
      </p:sp>
    </p:spTree>
    <p:extLst>
      <p:ext uri="{BB962C8B-B14F-4D97-AF65-F5344CB8AC3E}">
        <p14:creationId xmlns:p14="http://schemas.microsoft.com/office/powerpoint/2010/main" val="77518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LqC3FNNOa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usinessinsider.com/dunkin-donuts-vs-starbucks-map-2015-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9924"/>
            <a:ext cx="10972800" cy="1143000"/>
          </a:xfrm>
        </p:spPr>
        <p:txBody>
          <a:bodyPr/>
          <a:lstStyle/>
          <a:p>
            <a:r>
              <a:rPr lang="en-US" dirty="0" smtClean="0"/>
              <a:t>Example Weather Report Map</a:t>
            </a:r>
            <a:endParaRPr lang="en-US" dirty="0"/>
          </a:p>
        </p:txBody>
      </p:sp>
      <p:sp>
        <p:nvSpPr>
          <p:cNvPr id="3" name="Content Placeholder 2"/>
          <p:cNvSpPr>
            <a:spLocks noGrp="1"/>
          </p:cNvSpPr>
          <p:nvPr>
            <p:ph idx="1"/>
          </p:nvPr>
        </p:nvSpPr>
        <p:spPr>
          <a:xfrm>
            <a:off x="259492" y="1260390"/>
            <a:ext cx="3669957" cy="5362834"/>
          </a:xfrm>
        </p:spPr>
        <p:txBody>
          <a:bodyPr>
            <a:noAutofit/>
          </a:bodyPr>
          <a:lstStyle/>
          <a:p>
            <a:r>
              <a:rPr lang="en-US" sz="2800" dirty="0" smtClean="0"/>
              <a:t>This map shows the average </a:t>
            </a:r>
            <a:r>
              <a:rPr lang="en-US" sz="2800" dirty="0"/>
              <a:t>annual </a:t>
            </a:r>
            <a:r>
              <a:rPr lang="en-US" sz="2800" dirty="0" smtClean="0"/>
              <a:t>1961-1990 snowfall </a:t>
            </a:r>
            <a:r>
              <a:rPr lang="en-US" sz="2800" dirty="0"/>
              <a:t>in the U.S</a:t>
            </a:r>
            <a:r>
              <a:rPr lang="en-US" sz="2800" dirty="0" smtClean="0"/>
              <a:t>. (in inches)</a:t>
            </a:r>
          </a:p>
          <a:p>
            <a:r>
              <a:rPr lang="en-US" sz="2800" dirty="0" smtClean="0"/>
              <a:t>A graphic like this helps you visualize, see patterns and understand lots of data</a:t>
            </a:r>
            <a:r>
              <a:rPr lang="en-US" sz="2800" i="1" dirty="0" smtClean="0"/>
              <a:t> at a glance!</a:t>
            </a:r>
          </a:p>
          <a:p>
            <a:pPr marL="0" indent="0">
              <a:buNone/>
            </a:pPr>
            <a:r>
              <a:rPr lang="en-US" sz="4000" dirty="0" smtClean="0">
                <a:solidFill>
                  <a:srgbClr val="CC00CC"/>
                </a:solidFill>
              </a:rPr>
              <a:t>How are maps like this created?</a:t>
            </a:r>
            <a:endParaRPr lang="en-US" sz="4000" dirty="0">
              <a:solidFill>
                <a:srgbClr val="CC00CC"/>
              </a:solidFill>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l="1697"/>
          <a:stretch/>
        </p:blipFill>
        <p:spPr bwMode="auto">
          <a:xfrm>
            <a:off x="4096812" y="1528978"/>
            <a:ext cx="7854685" cy="5094245"/>
          </a:xfrm>
          <a:prstGeom prst="rect">
            <a:avLst/>
          </a:prstGeom>
          <a:ln>
            <a:noFill/>
          </a:ln>
          <a:extLst>
            <a:ext uri="{53640926-AAD7-44d8-BBD7-CCE9431645EC}">
              <a14:shadowObscured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mo="http://schemas.microsoft.com/office/mac/office/2008/main" xmlns:mv="urn:schemas-microsoft-com:mac:vml" xmlns:a14="http://schemas.microsoft.com/office/drawing/2010/main" xmlns:w="http://schemas.openxmlformats.org/wordprocessingml/2006/main" xmlns:w10="urn:schemas-microsoft-com:office:word" xmlns:v="urn:schemas-microsoft-com:vml" xmlns:o="urn:schemas-microsoft-com:office:office" xmlns="" xmlns:lc="http://schemas.openxmlformats.org/drawingml/2006/lockedCanvas"/>
            </a:ext>
          </a:extLst>
        </p:spPr>
      </p:pic>
    </p:spTree>
    <p:extLst>
      <p:ext uri="{BB962C8B-B14F-4D97-AF65-F5344CB8AC3E}">
        <p14:creationId xmlns:p14="http://schemas.microsoft.com/office/powerpoint/2010/main" val="4211327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More about GIS</a:t>
            </a:r>
            <a:endParaRPr lang="en-US" dirty="0"/>
          </a:p>
        </p:txBody>
      </p:sp>
      <p:sp>
        <p:nvSpPr>
          <p:cNvPr id="6" name="Content Placeholder 2"/>
          <p:cNvSpPr txBox="1">
            <a:spLocks/>
          </p:cNvSpPr>
          <p:nvPr/>
        </p:nvSpPr>
        <p:spPr>
          <a:xfrm>
            <a:off x="360947" y="1191127"/>
            <a:ext cx="11678653" cy="53901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latin typeface="Calibri" charset="0"/>
              </a:rPr>
              <a:t>GIS software is designed to use all kinds of data </a:t>
            </a:r>
            <a:r>
              <a:rPr lang="en-US" sz="2800" dirty="0" smtClean="0">
                <a:latin typeface="Calibri" charset="0"/>
              </a:rPr>
              <a:t>(such as GPS data)</a:t>
            </a:r>
            <a:br>
              <a:rPr lang="en-US" sz="2800" dirty="0" smtClean="0">
                <a:latin typeface="Calibri" charset="0"/>
              </a:rPr>
            </a:br>
            <a:r>
              <a:rPr lang="en-US" dirty="0" smtClean="0">
                <a:latin typeface="Calibri" charset="0"/>
              </a:rPr>
              <a:t>to accomplish many things. Examples: </a:t>
            </a:r>
          </a:p>
          <a:p>
            <a:r>
              <a:rPr lang="en-US" sz="2800" dirty="0" smtClean="0">
                <a:latin typeface="Calibri" charset="0"/>
              </a:rPr>
              <a:t>A computerized tool for solving geographic problems</a:t>
            </a:r>
            <a:endParaRPr lang="en-GB" sz="2800" dirty="0" smtClean="0">
              <a:latin typeface="Calibri" charset="0"/>
            </a:endParaRPr>
          </a:p>
          <a:p>
            <a:r>
              <a:rPr lang="en-US" sz="2800" dirty="0" smtClean="0">
                <a:latin typeface="Calibri" charset="0"/>
              </a:rPr>
              <a:t>A spatial decision-support system</a:t>
            </a:r>
          </a:p>
          <a:p>
            <a:r>
              <a:rPr lang="en-US" sz="2800" dirty="0" smtClean="0">
                <a:latin typeface="Calibri" charset="0"/>
              </a:rPr>
              <a:t>A method to examine lots of </a:t>
            </a:r>
            <a:br>
              <a:rPr lang="en-US" sz="2800" dirty="0" smtClean="0">
                <a:latin typeface="Calibri" charset="0"/>
              </a:rPr>
            </a:br>
            <a:r>
              <a:rPr lang="en-US" sz="2800" dirty="0" smtClean="0">
                <a:latin typeface="Calibri" charset="0"/>
              </a:rPr>
              <a:t>geographic information data so as </a:t>
            </a:r>
            <a:br>
              <a:rPr lang="en-US" sz="2800" dirty="0" smtClean="0">
                <a:latin typeface="Calibri" charset="0"/>
              </a:rPr>
            </a:br>
            <a:r>
              <a:rPr lang="en-US" sz="2800" dirty="0" smtClean="0">
                <a:latin typeface="Calibri" charset="0"/>
              </a:rPr>
              <a:t>to reveal patterns and processes</a:t>
            </a:r>
          </a:p>
          <a:p>
            <a:r>
              <a:rPr lang="en-GB" sz="2800" dirty="0" smtClean="0">
                <a:latin typeface="Calibri" charset="0"/>
              </a:rPr>
              <a:t>A way to extend and deepen the </a:t>
            </a:r>
            <a:br>
              <a:rPr lang="en-GB" sz="2800" dirty="0" smtClean="0">
                <a:latin typeface="Calibri" charset="0"/>
              </a:rPr>
            </a:br>
            <a:r>
              <a:rPr lang="en-GB" sz="2800" dirty="0" smtClean="0">
                <a:latin typeface="Calibri" charset="0"/>
              </a:rPr>
              <a:t>way that maps are used to explore </a:t>
            </a:r>
            <a:br>
              <a:rPr lang="en-GB" sz="2800" dirty="0" smtClean="0">
                <a:latin typeface="Calibri" charset="0"/>
              </a:rPr>
            </a:br>
            <a:r>
              <a:rPr lang="en-GB" sz="2800" dirty="0" smtClean="0">
                <a:latin typeface="Calibri" charset="0"/>
              </a:rPr>
              <a:t>geographic-based issues</a:t>
            </a:r>
          </a:p>
          <a:p>
            <a:r>
              <a:rPr lang="en-GB" sz="2800" dirty="0" smtClean="0">
                <a:solidFill>
                  <a:srgbClr val="FF0000"/>
                </a:solidFill>
                <a:latin typeface="Calibri" charset="0"/>
              </a:rPr>
              <a:t>What might you use GIS for? </a:t>
            </a:r>
            <a:endParaRPr lang="en-US" sz="2800" dirty="0">
              <a:solidFill>
                <a:srgbClr val="FF0000"/>
              </a:solidFill>
            </a:endParaRPr>
          </a:p>
        </p:txBody>
      </p:sp>
      <p:sp>
        <p:nvSpPr>
          <p:cNvPr id="3" name="Content Placeholder 2"/>
          <p:cNvSpPr>
            <a:spLocks noGrp="1"/>
          </p:cNvSpPr>
          <p:nvPr>
            <p:ph idx="1"/>
          </p:nvPr>
        </p:nvSpPr>
        <p:spPr>
          <a:xfrm>
            <a:off x="6357938" y="3429000"/>
            <a:ext cx="5428999" cy="2909387"/>
          </a:xfrm>
          <a:solidFill>
            <a:schemeClr val="bg1"/>
          </a:solidFill>
        </p:spPr>
        <p:txBody>
          <a:bodyPr>
            <a:noAutofit/>
          </a:bodyPr>
          <a:lstStyle/>
          <a:p>
            <a:pPr marL="57150" indent="0">
              <a:buNone/>
            </a:pPr>
            <a:r>
              <a:rPr lang="en-GB" sz="3000" dirty="0" smtClean="0">
                <a:latin typeface="Calibri" charset="0"/>
              </a:rPr>
              <a:t>…</a:t>
            </a:r>
            <a:r>
              <a:rPr lang="en-GB" sz="3000" dirty="0" smtClean="0">
                <a:solidFill>
                  <a:srgbClr val="FF0000"/>
                </a:solidFill>
                <a:latin typeface="Calibri" charset="0"/>
              </a:rPr>
              <a:t>to map </a:t>
            </a:r>
            <a:r>
              <a:rPr lang="en-GB" sz="3000" dirty="0" smtClean="0">
                <a:latin typeface="Calibri" charset="0"/>
              </a:rPr>
              <a:t>the spread of diseases, air </a:t>
            </a:r>
            <a:r>
              <a:rPr lang="en-GB" sz="3000" dirty="0">
                <a:latin typeface="Calibri" charset="0"/>
              </a:rPr>
              <a:t>quality, </a:t>
            </a:r>
            <a:r>
              <a:rPr lang="en-GB" sz="3000" dirty="0" smtClean="0">
                <a:latin typeface="Calibri" charset="0"/>
              </a:rPr>
              <a:t>power </a:t>
            </a:r>
            <a:r>
              <a:rPr lang="en-GB" sz="3000" dirty="0">
                <a:latin typeface="Calibri" charset="0"/>
              </a:rPr>
              <a:t>consumption, </a:t>
            </a:r>
            <a:r>
              <a:rPr lang="en-GB" sz="3000" dirty="0" smtClean="0">
                <a:latin typeface="Calibri" charset="0"/>
              </a:rPr>
              <a:t>temperature and weather data, invasive plant/animal species locations, genealogical migration, demographics + more… </a:t>
            </a:r>
            <a:endParaRPr lang="en-GB" sz="3000" dirty="0">
              <a:latin typeface="Calibri" charset="0"/>
            </a:endParaRPr>
          </a:p>
          <a:p>
            <a:pPr marL="0" indent="0">
              <a:buNone/>
            </a:pPr>
            <a:endParaRPr lang="en-GB" dirty="0" smtClean="0">
              <a:latin typeface="Calibri" charset="0"/>
            </a:endParaRPr>
          </a:p>
          <a:p>
            <a:pPr marL="0" indent="0">
              <a:buNone/>
            </a:pPr>
            <a:endParaRPr lang="en-GB" dirty="0">
              <a:latin typeface="Calibri" charset="0"/>
            </a:endParaRPr>
          </a:p>
          <a:p>
            <a:endParaRPr lang="en-US" dirty="0" smtClean="0">
              <a:latin typeface="Calibri" charset="0"/>
            </a:endParaRPr>
          </a:p>
          <a:p>
            <a:endParaRPr lang="en-US" dirty="0"/>
          </a:p>
        </p:txBody>
      </p:sp>
    </p:spTree>
    <p:extLst>
      <p:ext uri="{BB962C8B-B14F-4D97-AF65-F5344CB8AC3E}">
        <p14:creationId xmlns:p14="http://schemas.microsoft.com/office/powerpoint/2010/main" val="281409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John Snow “Father of Modern Epidemiology”</a:t>
            </a:r>
            <a:endParaRPr lang="en-US" dirty="0"/>
          </a:p>
        </p:txBody>
      </p:sp>
      <p:sp>
        <p:nvSpPr>
          <p:cNvPr id="3" name="Content Placeholder 2"/>
          <p:cNvSpPr>
            <a:spLocks noGrp="1"/>
          </p:cNvSpPr>
          <p:nvPr>
            <p:ph idx="1"/>
          </p:nvPr>
        </p:nvSpPr>
        <p:spPr>
          <a:xfrm>
            <a:off x="609600" y="1700011"/>
            <a:ext cx="10972800" cy="4986540"/>
          </a:xfrm>
        </p:spPr>
        <p:txBody>
          <a:bodyPr>
            <a:noAutofit/>
          </a:bodyPr>
          <a:lstStyle/>
          <a:p>
            <a:r>
              <a:rPr lang="en-US" dirty="0" smtClean="0">
                <a:solidFill>
                  <a:srgbClr val="481F15"/>
                </a:solidFill>
              </a:rPr>
              <a:t>A physician in London in the 1950s</a:t>
            </a:r>
          </a:p>
          <a:p>
            <a:r>
              <a:rPr lang="en-US" dirty="0" smtClean="0">
                <a:solidFill>
                  <a:srgbClr val="481F15"/>
                </a:solidFill>
              </a:rPr>
              <a:t>In 1849, published an essay stating that diseases such as the bubonic plague and cholera were not caused by bad air</a:t>
            </a:r>
          </a:p>
          <a:p>
            <a:r>
              <a:rPr lang="en-US" dirty="0" smtClean="0">
                <a:solidFill>
                  <a:srgbClr val="481F15"/>
                </a:solidFill>
              </a:rPr>
              <a:t>After the 1854 cholera outbreak, h</a:t>
            </a:r>
            <a:r>
              <a:rPr lang="en-US" dirty="0" smtClean="0"/>
              <a:t>e suggested a relationship between the </a:t>
            </a:r>
            <a:r>
              <a:rPr lang="en-US" dirty="0">
                <a:solidFill>
                  <a:srgbClr val="481F15"/>
                </a:solidFill>
              </a:rPr>
              <a:t>cholera </a:t>
            </a:r>
            <a:r>
              <a:rPr lang="en-US" dirty="0" smtClean="0"/>
              <a:t>cases and </a:t>
            </a:r>
            <a:r>
              <a:rPr lang="en-US" dirty="0" smtClean="0">
                <a:solidFill>
                  <a:srgbClr val="481F15"/>
                </a:solidFill>
              </a:rPr>
              <a:t>a nearby water source</a:t>
            </a:r>
            <a:endParaRPr lang="en-US" dirty="0">
              <a:solidFill>
                <a:srgbClr val="481F15"/>
              </a:solidFill>
            </a:endParaRPr>
          </a:p>
          <a:p>
            <a:r>
              <a:rPr lang="en-US" dirty="0" smtClean="0">
                <a:solidFill>
                  <a:srgbClr val="481F15"/>
                </a:solidFill>
              </a:rPr>
              <a:t>As a result, local council deactivated the pump that was the source of the cholera</a:t>
            </a:r>
          </a:p>
          <a:p>
            <a:r>
              <a:rPr lang="en-US" dirty="0" smtClean="0">
                <a:solidFill>
                  <a:srgbClr val="481F15"/>
                </a:solidFill>
              </a:rPr>
              <a:t>Considered an early use of map-based </a:t>
            </a:r>
            <a:r>
              <a:rPr lang="en-US" dirty="0" smtClean="0">
                <a:solidFill>
                  <a:srgbClr val="FF0000"/>
                </a:solidFill>
              </a:rPr>
              <a:t>geographical or spatial analysis—or GIS</a:t>
            </a:r>
            <a:endParaRPr lang="en-US" dirty="0">
              <a:solidFill>
                <a:srgbClr val="FF0000"/>
              </a:solidFill>
            </a:endParaRPr>
          </a:p>
        </p:txBody>
      </p:sp>
      <p:sp>
        <p:nvSpPr>
          <p:cNvPr id="6" name="TextBox 5"/>
          <p:cNvSpPr txBox="1"/>
          <p:nvPr/>
        </p:nvSpPr>
        <p:spPr>
          <a:xfrm>
            <a:off x="8031877" y="1135266"/>
            <a:ext cx="3550523" cy="564744"/>
          </a:xfrm>
          <a:prstGeom prst="rect">
            <a:avLst/>
          </a:prstGeom>
          <a:noFill/>
        </p:spPr>
        <p:txBody>
          <a:bodyPr wrap="square" rtlCol="0">
            <a:noAutofit/>
          </a:bodyPr>
          <a:lstStyle/>
          <a:p>
            <a:pPr algn="ctr"/>
            <a:r>
              <a:rPr lang="en-US" sz="2800" dirty="0" smtClean="0">
                <a:solidFill>
                  <a:srgbClr val="FF0000"/>
                </a:solidFill>
              </a:rPr>
              <a:t>GIS History</a:t>
            </a:r>
            <a:endParaRPr lang="en-US" sz="2800" dirty="0">
              <a:solidFill>
                <a:srgbClr val="FF0000"/>
              </a:solidFill>
            </a:endParaRPr>
          </a:p>
        </p:txBody>
      </p:sp>
    </p:spTree>
    <p:extLst>
      <p:ext uri="{BB962C8B-B14F-4D97-AF65-F5344CB8AC3E}">
        <p14:creationId xmlns:p14="http://schemas.microsoft.com/office/powerpoint/2010/main" val="485980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457" y="437877"/>
            <a:ext cx="6536871" cy="6110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5"/>
          <p:cNvSpPr>
            <a:spLocks noGrp="1"/>
          </p:cNvSpPr>
          <p:nvPr>
            <p:ph type="title"/>
          </p:nvPr>
        </p:nvSpPr>
        <p:spPr>
          <a:xfrm>
            <a:off x="261258" y="439091"/>
            <a:ext cx="4816928" cy="1143000"/>
          </a:xfrm>
        </p:spPr>
        <p:txBody>
          <a:bodyPr>
            <a:noAutofit/>
          </a:bodyPr>
          <a:lstStyle/>
          <a:p>
            <a:pPr algn="l"/>
            <a:r>
              <a:rPr lang="en-US" dirty="0" smtClean="0"/>
              <a:t>SOHO London Map</a:t>
            </a:r>
            <a:br>
              <a:rPr lang="en-US" dirty="0" smtClean="0"/>
            </a:br>
            <a:r>
              <a:rPr lang="en-US" dirty="0" smtClean="0"/>
              <a:t>by John Snow, 1854</a:t>
            </a:r>
            <a:endParaRPr lang="en-US" dirty="0"/>
          </a:p>
        </p:txBody>
      </p:sp>
      <p:sp>
        <p:nvSpPr>
          <p:cNvPr id="7" name="Content Placeholder 2"/>
          <p:cNvSpPr>
            <a:spLocks noGrp="1"/>
          </p:cNvSpPr>
          <p:nvPr>
            <p:ph idx="1"/>
          </p:nvPr>
        </p:nvSpPr>
        <p:spPr>
          <a:xfrm>
            <a:off x="512618" y="2097741"/>
            <a:ext cx="4417970" cy="4303059"/>
          </a:xfrm>
        </p:spPr>
        <p:txBody>
          <a:bodyPr>
            <a:noAutofit/>
          </a:bodyPr>
          <a:lstStyle/>
          <a:p>
            <a:pPr marL="0" indent="0">
              <a:buNone/>
            </a:pPr>
            <a:r>
              <a:rPr lang="en-US" dirty="0" smtClean="0">
                <a:solidFill>
                  <a:srgbClr val="481F15"/>
                </a:solidFill>
              </a:rPr>
              <a:t>After the 1854 cholera outbreak, h</a:t>
            </a:r>
            <a:r>
              <a:rPr lang="en-US" dirty="0" smtClean="0"/>
              <a:t>e </a:t>
            </a:r>
            <a:r>
              <a:rPr lang="en-US" dirty="0" smtClean="0">
                <a:solidFill>
                  <a:srgbClr val="FF0000"/>
                </a:solidFill>
              </a:rPr>
              <a:t>plotted </a:t>
            </a:r>
            <a:r>
              <a:rPr lang="en-US" dirty="0">
                <a:solidFill>
                  <a:srgbClr val="FF0000"/>
                </a:solidFill>
              </a:rPr>
              <a:t>points on a map where cholera victims </a:t>
            </a:r>
            <a:r>
              <a:rPr lang="en-US" dirty="0" smtClean="0">
                <a:solidFill>
                  <a:srgbClr val="FF0000"/>
                </a:solidFill>
              </a:rPr>
              <a:t>lived </a:t>
            </a:r>
            <a:r>
              <a:rPr lang="en-US" dirty="0" smtClean="0"/>
              <a:t>and suggested a relationship between the cases and </a:t>
            </a:r>
            <a:r>
              <a:rPr lang="en-US" dirty="0" smtClean="0">
                <a:solidFill>
                  <a:srgbClr val="481F15"/>
                </a:solidFill>
              </a:rPr>
              <a:t>a nearby water source</a:t>
            </a:r>
            <a:endParaRPr lang="en-US" dirty="0">
              <a:solidFill>
                <a:srgbClr val="481F15"/>
              </a:solidFill>
            </a:endParaRPr>
          </a:p>
        </p:txBody>
      </p:sp>
    </p:spTree>
    <p:extLst>
      <p:ext uri="{BB962C8B-B14F-4D97-AF65-F5344CB8AC3E}">
        <p14:creationId xmlns:p14="http://schemas.microsoft.com/office/powerpoint/2010/main" val="4043800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378" y="471861"/>
            <a:ext cx="4141692" cy="1303150"/>
          </a:xfrm>
        </p:spPr>
        <p:txBody>
          <a:bodyPr>
            <a:noAutofit/>
          </a:bodyPr>
          <a:lstStyle/>
          <a:p>
            <a:pPr algn="l"/>
            <a:r>
              <a:rPr lang="en-US" dirty="0" smtClean="0"/>
              <a:t>Cholera Cases </a:t>
            </a:r>
            <a:endParaRPr lang="en-US" dirty="0"/>
          </a:p>
        </p:txBody>
      </p:sp>
      <p:sp>
        <p:nvSpPr>
          <p:cNvPr id="7" name="Content Placeholder 2"/>
          <p:cNvSpPr>
            <a:spLocks noGrp="1"/>
          </p:cNvSpPr>
          <p:nvPr>
            <p:ph idx="1"/>
          </p:nvPr>
        </p:nvSpPr>
        <p:spPr>
          <a:xfrm>
            <a:off x="412378" y="1498135"/>
            <a:ext cx="4446494" cy="930272"/>
          </a:xfrm>
        </p:spPr>
        <p:txBody>
          <a:bodyPr>
            <a:noAutofit/>
          </a:bodyPr>
          <a:lstStyle/>
          <a:p>
            <a:pPr marL="0" indent="0">
              <a:buNone/>
            </a:pPr>
            <a:r>
              <a:rPr lang="en-US" dirty="0" smtClean="0">
                <a:solidFill>
                  <a:srgbClr val="481F15"/>
                </a:solidFill>
              </a:rPr>
              <a:t>Noted in </a:t>
            </a:r>
            <a:r>
              <a:rPr lang="en-US" dirty="0" smtClean="0">
                <a:solidFill>
                  <a:srgbClr val="FF0000"/>
                </a:solidFill>
              </a:rPr>
              <a:t>red </a:t>
            </a:r>
            <a:r>
              <a:rPr lang="en-US" dirty="0" smtClean="0"/>
              <a:t>on the map</a:t>
            </a:r>
            <a:endParaRPr lang="en-US" dirty="0">
              <a:solidFill>
                <a:srgbClr val="481F15"/>
              </a:solidFill>
            </a:endParaRPr>
          </a:p>
        </p:txBody>
      </p:sp>
      <p:pic>
        <p:nvPicPr>
          <p:cNvPr id="7170" name="Picture 2" descr="https://upload.wikimedia.org/wikipedia/commons/thumb/6/6f/Dr._John_Snow_Cholera_Map.svg/257px-Dr._John_Snow_Cholera_Map.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484" y="190311"/>
            <a:ext cx="6961896" cy="650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960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90" y="12917"/>
            <a:ext cx="10750158" cy="6838953"/>
          </a:xfrm>
          <a:prstGeom prst="rect">
            <a:avLst/>
          </a:prstGeom>
        </p:spPr>
      </p:pic>
      <p:sp>
        <p:nvSpPr>
          <p:cNvPr id="2" name="Title 1"/>
          <p:cNvSpPr>
            <a:spLocks noGrp="1"/>
          </p:cNvSpPr>
          <p:nvPr>
            <p:ph type="title"/>
          </p:nvPr>
        </p:nvSpPr>
        <p:spPr>
          <a:xfrm>
            <a:off x="785882" y="5387546"/>
            <a:ext cx="3403059" cy="1084609"/>
          </a:xfrm>
          <a:solidFill>
            <a:schemeClr val="bg1"/>
          </a:solidFill>
        </p:spPr>
        <p:txBody>
          <a:bodyPr>
            <a:noAutofit/>
          </a:bodyPr>
          <a:lstStyle/>
          <a:p>
            <a:pPr algn="l"/>
            <a:r>
              <a:rPr lang="en-US" sz="3200" dirty="0" smtClean="0"/>
              <a:t>Circle size denotes number of infected</a:t>
            </a:r>
            <a:endParaRPr lang="en-US" sz="3200" dirty="0"/>
          </a:p>
        </p:txBody>
      </p:sp>
    </p:spTree>
    <p:extLst>
      <p:ext uri="{BB962C8B-B14F-4D97-AF65-F5344CB8AC3E}">
        <p14:creationId xmlns:p14="http://schemas.microsoft.com/office/powerpoint/2010/main" val="230794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047" y="0"/>
            <a:ext cx="10714563" cy="6798978"/>
          </a:xfrm>
          <a:prstGeom prst="rect">
            <a:avLst/>
          </a:prstGeom>
        </p:spPr>
      </p:pic>
      <p:sp>
        <p:nvSpPr>
          <p:cNvPr id="2" name="Title 1"/>
          <p:cNvSpPr>
            <a:spLocks noGrp="1"/>
          </p:cNvSpPr>
          <p:nvPr>
            <p:ph type="title"/>
          </p:nvPr>
        </p:nvSpPr>
        <p:spPr>
          <a:xfrm>
            <a:off x="2622708" y="49428"/>
            <a:ext cx="3259108" cy="937657"/>
          </a:xfrm>
          <a:solidFill>
            <a:schemeClr val="bg1"/>
          </a:solidFill>
        </p:spPr>
        <p:txBody>
          <a:bodyPr>
            <a:noAutofit/>
          </a:bodyPr>
          <a:lstStyle/>
          <a:p>
            <a:pPr algn="l"/>
            <a:r>
              <a:rPr lang="en-US" sz="2800" dirty="0" smtClean="0"/>
              <a:t>Blue and </a:t>
            </a:r>
            <a:r>
              <a:rPr lang="en-US" sz="2800" dirty="0"/>
              <a:t>g</a:t>
            </a:r>
            <a:r>
              <a:rPr lang="en-US" sz="2800" dirty="0" smtClean="0"/>
              <a:t>reen dots denote water pumps</a:t>
            </a:r>
            <a:endParaRPr lang="en-US" sz="2800" dirty="0"/>
          </a:p>
        </p:txBody>
      </p:sp>
      <p:sp>
        <p:nvSpPr>
          <p:cNvPr id="6" name="Content Placeholder 2"/>
          <p:cNvSpPr>
            <a:spLocks noGrp="1"/>
          </p:cNvSpPr>
          <p:nvPr>
            <p:ph idx="1"/>
          </p:nvPr>
        </p:nvSpPr>
        <p:spPr>
          <a:xfrm>
            <a:off x="1050324" y="5289730"/>
            <a:ext cx="4263081" cy="1393401"/>
          </a:xfrm>
          <a:solidFill>
            <a:schemeClr val="bg1"/>
          </a:solidFill>
        </p:spPr>
        <p:txBody>
          <a:bodyPr>
            <a:noAutofit/>
          </a:bodyPr>
          <a:lstStyle/>
          <a:p>
            <a:pPr marL="0" indent="0">
              <a:buNone/>
            </a:pPr>
            <a:r>
              <a:rPr lang="en-US" sz="2800" dirty="0" smtClean="0">
                <a:solidFill>
                  <a:srgbClr val="481F15"/>
                </a:solidFill>
              </a:rPr>
              <a:t>As a result, the local council shut down the pump that was the source of cholera</a:t>
            </a:r>
          </a:p>
        </p:txBody>
      </p:sp>
    </p:spTree>
    <p:extLst>
      <p:ext uri="{BB962C8B-B14F-4D97-AF65-F5344CB8AC3E}">
        <p14:creationId xmlns:p14="http://schemas.microsoft.com/office/powerpoint/2010/main" val="3532004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468582"/>
            <a:ext cx="7772400" cy="4890996"/>
          </a:xfrm>
          <a:noFill/>
          <a:effectLst/>
        </p:spPr>
        <p:txBody>
          <a:bodyPr>
            <a:noAutofit/>
          </a:bodyPr>
          <a:lstStyle/>
          <a:p>
            <a:r>
              <a:rPr lang="en-US" sz="30000" dirty="0"/>
              <a:t>GIS</a:t>
            </a:r>
          </a:p>
        </p:txBody>
      </p:sp>
    </p:spTree>
    <p:extLst>
      <p:ext uri="{BB962C8B-B14F-4D97-AF65-F5344CB8AC3E}">
        <p14:creationId xmlns:p14="http://schemas.microsoft.com/office/powerpoint/2010/main" val="2505860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a:t>
            </a:r>
            <a:endParaRPr lang="en-US" dirty="0"/>
          </a:p>
        </p:txBody>
      </p:sp>
      <p:sp>
        <p:nvSpPr>
          <p:cNvPr id="3" name="Content Placeholder 2"/>
          <p:cNvSpPr>
            <a:spLocks noGrp="1"/>
          </p:cNvSpPr>
          <p:nvPr>
            <p:ph idx="1"/>
          </p:nvPr>
        </p:nvSpPr>
        <p:spPr>
          <a:xfrm>
            <a:off x="401054" y="1952368"/>
            <a:ext cx="5621002" cy="4510216"/>
          </a:xfrm>
        </p:spPr>
        <p:txBody>
          <a:bodyPr>
            <a:normAutofit/>
          </a:bodyPr>
          <a:lstStyle/>
          <a:p>
            <a:r>
              <a:rPr lang="en-US" sz="3600" dirty="0" smtClean="0"/>
              <a:t>What map is commonly </a:t>
            </a:r>
            <a:br>
              <a:rPr lang="en-US" sz="3600" dirty="0" smtClean="0"/>
            </a:br>
            <a:r>
              <a:rPr lang="en-US" sz="3600" dirty="0" smtClean="0"/>
              <a:t>used today?</a:t>
            </a:r>
          </a:p>
          <a:p>
            <a:pPr lvl="1"/>
            <a:r>
              <a:rPr lang="en-US" dirty="0" smtClean="0"/>
              <a:t>Mercator projection</a:t>
            </a:r>
          </a:p>
          <a:p>
            <a:pPr marL="457200" lvl="1" indent="0">
              <a:buNone/>
            </a:pPr>
            <a:endParaRPr lang="en-US" dirty="0" smtClean="0"/>
          </a:p>
          <a:p>
            <a:r>
              <a:rPr lang="en-US" sz="3600" dirty="0" smtClean="0"/>
              <a:t>Is the Mercator </a:t>
            </a:r>
            <a:br>
              <a:rPr lang="en-US" sz="3600" dirty="0" smtClean="0"/>
            </a:br>
            <a:r>
              <a:rPr lang="en-US" sz="3600" dirty="0" smtClean="0"/>
              <a:t>projection accurate?</a:t>
            </a:r>
          </a:p>
          <a:p>
            <a:pPr lvl="1"/>
            <a:r>
              <a:rPr lang="en-US" dirty="0" smtClean="0">
                <a:hlinkClick r:id="rId3"/>
              </a:rPr>
              <a:t>Show 4-min video</a:t>
            </a:r>
            <a:endParaRPr lang="en-US" dirty="0" smtClean="0"/>
          </a:p>
          <a:p>
            <a:pPr marL="457200" lvl="1" indent="0">
              <a:buNone/>
            </a:pPr>
            <a:endParaRPr lang="en-US" dirty="0"/>
          </a:p>
        </p:txBody>
      </p:sp>
      <p:pic>
        <p:nvPicPr>
          <p:cNvPr id="4" name="Picture 2" descr="https://upload.wikimedia.org/wikipedia/commons/thumb/f/f4/Mercator_projection_SW.jpg/283px-Mercator_projection_S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844" y="1417638"/>
            <a:ext cx="6038140" cy="512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27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Mercator Projection</a:t>
            </a:r>
            <a:endParaRPr lang="en-US" dirty="0"/>
          </a:p>
        </p:txBody>
      </p:sp>
      <p:pic>
        <p:nvPicPr>
          <p:cNvPr id="2050" name="Picture 2" descr="https://upload.wikimedia.org/wikipedia/commons/thumb/7/74/Mercator-projection.jpg/310px-Mercator-proj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4" y="1720073"/>
            <a:ext cx="5905496" cy="4571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2/24/Tissot_indicatrix_world_map_Mercator_proj.svg/241px-Tissot_indicatrix_world_map_Mercator_proj.svg.png"/>
          <p:cNvPicPr>
            <a:picLocks noChangeAspect="1" noChangeArrowheads="1"/>
          </p:cNvPicPr>
          <p:nvPr/>
        </p:nvPicPr>
        <p:blipFill rotWithShape="1">
          <a:blip r:embed="rId4">
            <a:extLst>
              <a:ext uri="{28A0092B-C50C-407E-A947-70E740481C1C}">
                <a14:useLocalDpi xmlns:a14="http://schemas.microsoft.com/office/drawing/2010/main" val="0"/>
              </a:ext>
            </a:extLst>
          </a:blip>
          <a:srcRect t="10210" b="7972"/>
          <a:stretch/>
        </p:blipFill>
        <p:spPr bwMode="auto">
          <a:xfrm>
            <a:off x="6321128" y="1720073"/>
            <a:ext cx="5611278" cy="457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480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Gall-Peters Projection</a:t>
            </a:r>
            <a:endParaRPr lang="en-US" dirty="0"/>
          </a:p>
        </p:txBody>
      </p:sp>
      <p:pic>
        <p:nvPicPr>
          <p:cNvPr id="3074" name="Picture 2" descr="https://upload.wikimedia.org/wikipedia/commons/thumb/4/4b/Gall-peters.png/320px-Gall-peters.png"/>
          <p:cNvPicPr>
            <a:picLocks noChangeAspect="1" noChangeArrowheads="1"/>
          </p:cNvPicPr>
          <p:nvPr/>
        </p:nvPicPr>
        <p:blipFill rotWithShape="1">
          <a:blip r:embed="rId3">
            <a:extLst>
              <a:ext uri="{28A0092B-C50C-407E-A947-70E740481C1C}">
                <a14:useLocalDpi xmlns:a14="http://schemas.microsoft.com/office/drawing/2010/main" val="0"/>
              </a:ext>
            </a:extLst>
          </a:blip>
          <a:srcRect r="3161"/>
          <a:stretch/>
        </p:blipFill>
        <p:spPr bwMode="auto">
          <a:xfrm>
            <a:off x="484909" y="2233387"/>
            <a:ext cx="5025044" cy="32918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thumb/c/cd/Tissot_indicatrix_world_map_Hobo-Dyer_equal-area_proj.svg/320px-Tissot_indicatrix_world_map_Hobo-Dyer_equal-area_proj.svg.png"/>
          <p:cNvPicPr>
            <a:picLocks noChangeAspect="1" noChangeArrowheads="1"/>
          </p:cNvPicPr>
          <p:nvPr/>
        </p:nvPicPr>
        <p:blipFill rotWithShape="1">
          <a:blip r:embed="rId4">
            <a:extLst>
              <a:ext uri="{28A0092B-C50C-407E-A947-70E740481C1C}">
                <a14:useLocalDpi xmlns:a14="http://schemas.microsoft.com/office/drawing/2010/main" val="0"/>
              </a:ext>
            </a:extLst>
          </a:blip>
          <a:srcRect l="3196" r="3230"/>
          <a:stretch/>
        </p:blipFill>
        <p:spPr bwMode="auto">
          <a:xfrm>
            <a:off x="5694219" y="2233387"/>
            <a:ext cx="6122323"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668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smtClean="0"/>
              <a:t>Winkel</a:t>
            </a:r>
            <a:r>
              <a:rPr lang="en-US" dirty="0" smtClean="0"/>
              <a:t> </a:t>
            </a:r>
            <a:r>
              <a:rPr lang="en-US" dirty="0" err="1" smtClean="0"/>
              <a:t>Tripel</a:t>
            </a:r>
            <a:r>
              <a:rPr lang="en-US" dirty="0" smtClean="0"/>
              <a:t> Projection</a:t>
            </a:r>
            <a:endParaRPr lang="en-US" dirty="0"/>
          </a:p>
        </p:txBody>
      </p:sp>
      <p:pic>
        <p:nvPicPr>
          <p:cNvPr id="4098" name="Picture 2" descr="https://upload.wikimedia.org/wikipedia/commons/thumb/d/d8/Winkel-tripel-projection.jpg/320px-Winkel-tripel-proj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23" y="2394243"/>
            <a:ext cx="5673009" cy="34747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3/30/Tissot_indicatrix_world_map_Winkel_Tripel_proj.svg/320px-Tissot_indicatrix_world_map_Winkel_Tripel_proj.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5275" y="2394243"/>
            <a:ext cx="5673009" cy="347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199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South-Oriented Map</a:t>
            </a:r>
            <a:endParaRPr lang="en-US" dirty="0"/>
          </a:p>
        </p:txBody>
      </p:sp>
      <p:pic>
        <p:nvPicPr>
          <p:cNvPr id="5122" name="Picture 2" descr="https://upload.wikimedia.org/wikipedia/commons/thumb/0/0a/BlankMap-World-180E.svg/320px-BlankMap-World-180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16" y="1112108"/>
            <a:ext cx="11460369" cy="580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008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a:t>
            </a:r>
            <a:endParaRPr lang="en-US" dirty="0"/>
          </a:p>
        </p:txBody>
      </p:sp>
      <p:sp>
        <p:nvSpPr>
          <p:cNvPr id="3" name="Content Placeholder 2"/>
          <p:cNvSpPr>
            <a:spLocks noGrp="1"/>
          </p:cNvSpPr>
          <p:nvPr>
            <p:ph idx="1"/>
          </p:nvPr>
        </p:nvSpPr>
        <p:spPr>
          <a:xfrm>
            <a:off x="330740" y="1588319"/>
            <a:ext cx="11539287" cy="5066979"/>
          </a:xfrm>
        </p:spPr>
        <p:txBody>
          <a:bodyPr>
            <a:noAutofit/>
          </a:bodyPr>
          <a:lstStyle/>
          <a:p>
            <a:pPr marL="0" indent="0">
              <a:buNone/>
            </a:pPr>
            <a:r>
              <a:rPr lang="en-US" sz="4000" dirty="0" smtClean="0"/>
              <a:t>GPS = </a:t>
            </a:r>
            <a:r>
              <a:rPr lang="en-US" sz="4000" dirty="0" smtClean="0">
                <a:solidFill>
                  <a:srgbClr val="CC00CC"/>
                </a:solidFill>
              </a:rPr>
              <a:t>global positioning system </a:t>
            </a:r>
          </a:p>
          <a:p>
            <a:r>
              <a:rPr lang="en-US" dirty="0"/>
              <a:t>A satellite-based radio navigation </a:t>
            </a:r>
            <a:r>
              <a:rPr lang="en-US" dirty="0" smtClean="0"/>
              <a:t>system</a:t>
            </a:r>
          </a:p>
          <a:p>
            <a:r>
              <a:rPr lang="en-US" dirty="0" smtClean="0"/>
              <a:t>Composed </a:t>
            </a:r>
            <a:r>
              <a:rPr lang="en-US" dirty="0"/>
              <a:t>of 32 satellites that continuously orbit the </a:t>
            </a:r>
            <a:r>
              <a:rPr lang="en-US" dirty="0" smtClean="0"/>
              <a:t>Earth</a:t>
            </a:r>
          </a:p>
          <a:p>
            <a:r>
              <a:rPr lang="en-US" dirty="0" smtClean="0"/>
              <a:t>The satellites broadcast </a:t>
            </a:r>
            <a:r>
              <a:rPr lang="en-US" dirty="0"/>
              <a:t>time and position </a:t>
            </a:r>
            <a:r>
              <a:rPr lang="en-US" dirty="0" smtClean="0"/>
              <a:t>signals</a:t>
            </a:r>
          </a:p>
          <a:p>
            <a:r>
              <a:rPr lang="en-US" dirty="0" smtClean="0"/>
              <a:t>GPS </a:t>
            </a:r>
            <a:r>
              <a:rPr lang="en-US" dirty="0"/>
              <a:t>receivers </a:t>
            </a:r>
            <a:r>
              <a:rPr lang="en-US" dirty="0" smtClean="0"/>
              <a:t>on the ground (like this navigation device in a car) use </a:t>
            </a:r>
            <a:r>
              <a:rPr lang="en-US" dirty="0"/>
              <a:t>the signal data from multiple satellites to calculate the exact receiver position (to tell you where you are</a:t>
            </a:r>
            <a:r>
              <a:rPr lang="en-US" dirty="0" smtClean="0"/>
              <a:t>!)</a:t>
            </a:r>
          </a:p>
          <a:p>
            <a:pPr lvl="1"/>
            <a:r>
              <a:rPr lang="en-US" dirty="0" smtClean="0"/>
              <a:t>Location data is </a:t>
            </a:r>
            <a:r>
              <a:rPr lang="en-US" dirty="0"/>
              <a:t>calculated by measuring the distance to the satellites based on the time it takes for the device to receive the </a:t>
            </a:r>
            <a:r>
              <a:rPr lang="en-US" dirty="0" smtClean="0"/>
              <a:t>signals</a:t>
            </a:r>
            <a:endParaRPr lang="en-US" dirty="0"/>
          </a:p>
        </p:txBody>
      </p:sp>
      <p:pic>
        <p:nvPicPr>
          <p:cNvPr id="6146" name="Picture 2" descr="https://upload.wikimedia.org/wikipedia/commons/thumb/9/9f/NDrive_GPS.jpg/320px-NDrive_G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092" y="31366"/>
            <a:ext cx="3747583" cy="281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21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48915" y="1848255"/>
            <a:ext cx="11454063" cy="4708956"/>
          </a:xfrm>
        </p:spPr>
        <p:txBody>
          <a:bodyPr>
            <a:noAutofit/>
          </a:bodyPr>
          <a:lstStyle/>
          <a:p>
            <a:pPr marL="0" indent="0">
              <a:buNone/>
            </a:pPr>
            <a:r>
              <a:rPr lang="en-US" sz="4000" dirty="0" smtClean="0"/>
              <a:t>GIS = </a:t>
            </a:r>
            <a:r>
              <a:rPr lang="en-US" sz="4000" dirty="0" smtClean="0">
                <a:solidFill>
                  <a:srgbClr val="FF0000"/>
                </a:solidFill>
              </a:rPr>
              <a:t>geographic </a:t>
            </a:r>
            <a:r>
              <a:rPr lang="en-US" sz="4000" dirty="0">
                <a:solidFill>
                  <a:srgbClr val="FF0000"/>
                </a:solidFill>
              </a:rPr>
              <a:t>i</a:t>
            </a:r>
            <a:r>
              <a:rPr lang="en-US" sz="4000" dirty="0" smtClean="0">
                <a:solidFill>
                  <a:srgbClr val="FF0000"/>
                </a:solidFill>
              </a:rPr>
              <a:t>nformation system</a:t>
            </a:r>
          </a:p>
          <a:p>
            <a:r>
              <a:rPr lang="en-US" dirty="0" smtClean="0"/>
              <a:t>A </a:t>
            </a:r>
            <a:r>
              <a:rPr lang="en-US" dirty="0"/>
              <a:t>software system that captures, stores, manipulates, analyzes, manages and presents spatial or geographic </a:t>
            </a:r>
            <a:r>
              <a:rPr lang="en-US" dirty="0" smtClean="0"/>
              <a:t>data—which </a:t>
            </a:r>
            <a:r>
              <a:rPr lang="en-US" dirty="0"/>
              <a:t>is data related to physical </a:t>
            </a:r>
            <a:r>
              <a:rPr lang="en-US" dirty="0" smtClean="0"/>
              <a:t>locations on the Earth’s surface (like GPS data)</a:t>
            </a:r>
            <a:endParaRPr lang="en-US" dirty="0"/>
          </a:p>
          <a:p>
            <a:r>
              <a:rPr lang="en-US" dirty="0" smtClean="0"/>
              <a:t>Countless </a:t>
            </a:r>
            <a:r>
              <a:rPr lang="en-US" dirty="0"/>
              <a:t>GIS application tools enable </a:t>
            </a:r>
            <a:r>
              <a:rPr lang="en-US" dirty="0" smtClean="0"/>
              <a:t>us </a:t>
            </a:r>
            <a:r>
              <a:rPr lang="en-US" dirty="0"/>
              <a:t>to examine and geographically represent location-based data for many </a:t>
            </a:r>
            <a:r>
              <a:rPr lang="en-US" dirty="0" smtClean="0"/>
              <a:t>purposes</a:t>
            </a:r>
            <a:endParaRPr lang="en-US" dirty="0"/>
          </a:p>
          <a:p>
            <a:r>
              <a:rPr lang="en-US" dirty="0" smtClean="0"/>
              <a:t>GIS example</a:t>
            </a:r>
            <a:r>
              <a:rPr lang="en-US" dirty="0"/>
              <a:t>: </a:t>
            </a:r>
            <a:r>
              <a:rPr lang="en-US" sz="2400" dirty="0">
                <a:solidFill>
                  <a:srgbClr val="C00000"/>
                </a:solidFill>
              </a:rPr>
              <a:t>A U.S. map </a:t>
            </a:r>
            <a:r>
              <a:rPr lang="en-US" sz="2400" dirty="0" smtClean="0">
                <a:solidFill>
                  <a:srgbClr val="C00000"/>
                </a:solidFill>
              </a:rPr>
              <a:t>shows </a:t>
            </a:r>
            <a:r>
              <a:rPr lang="en-US" sz="2400" dirty="0">
                <a:solidFill>
                  <a:srgbClr val="C00000"/>
                </a:solidFill>
              </a:rPr>
              <a:t>the distribution of Starbucks and Dunkin’ </a:t>
            </a:r>
            <a:r>
              <a:rPr lang="en-US" sz="2400" dirty="0" smtClean="0">
                <a:solidFill>
                  <a:srgbClr val="C00000"/>
                </a:solidFill>
              </a:rPr>
              <a:t>Donuts</a:t>
            </a:r>
            <a:br>
              <a:rPr lang="en-US" sz="2400" dirty="0" smtClean="0">
                <a:solidFill>
                  <a:srgbClr val="C00000"/>
                </a:solidFill>
              </a:rPr>
            </a:br>
            <a:r>
              <a:rPr lang="en-US" sz="2000" dirty="0" smtClean="0">
                <a:hlinkClick r:id="rId3"/>
              </a:rPr>
              <a:t>http</a:t>
            </a:r>
            <a:r>
              <a:rPr lang="en-US" sz="2000" dirty="0">
                <a:hlinkClick r:id="rId3"/>
              </a:rPr>
              <a:t>://</a:t>
            </a:r>
            <a:r>
              <a:rPr lang="en-US" sz="2000" dirty="0" smtClean="0">
                <a:hlinkClick r:id="rId3"/>
              </a:rPr>
              <a:t>www.businessinsider.com/dunkin-donuts-vs-starbucks-map-2015-1</a:t>
            </a:r>
            <a:endParaRPr lang="en-US" sz="2000" dirty="0" smtClean="0"/>
          </a:p>
        </p:txBody>
      </p:sp>
      <p:sp>
        <p:nvSpPr>
          <p:cNvPr id="4" name="Title 3"/>
          <p:cNvSpPr>
            <a:spLocks noGrp="1"/>
          </p:cNvSpPr>
          <p:nvPr>
            <p:ph type="title"/>
          </p:nvPr>
        </p:nvSpPr>
        <p:spPr/>
        <p:txBody>
          <a:bodyPr/>
          <a:lstStyle/>
          <a:p>
            <a:r>
              <a:rPr lang="en-US" dirty="0" smtClean="0"/>
              <a:t>GIS</a:t>
            </a:r>
            <a:endParaRPr lang="en-US" dirty="0"/>
          </a:p>
        </p:txBody>
      </p:sp>
    </p:spTree>
    <p:extLst>
      <p:ext uri="{BB962C8B-B14F-4D97-AF65-F5344CB8AC3E}">
        <p14:creationId xmlns:p14="http://schemas.microsoft.com/office/powerpoint/2010/main" val="268775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7024</TotalTime>
  <Words>3044</Words>
  <Application>Microsoft Office PowerPoint</Application>
  <PresentationFormat>Widescreen</PresentationFormat>
  <Paragraphs>181</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Example Weather Report Map</vt:lpstr>
      <vt:lpstr>GIS</vt:lpstr>
      <vt:lpstr>Maps</vt:lpstr>
      <vt:lpstr>Mercator Projection</vt:lpstr>
      <vt:lpstr>PowerPoint Presentation</vt:lpstr>
      <vt:lpstr>PowerPoint Presentation</vt:lpstr>
      <vt:lpstr>South-Oriented Map</vt:lpstr>
      <vt:lpstr>GPS</vt:lpstr>
      <vt:lpstr>GIS</vt:lpstr>
      <vt:lpstr>More about GIS</vt:lpstr>
      <vt:lpstr>John Snow “Father of Modern Epidemiology”</vt:lpstr>
      <vt:lpstr>SOHO London Map by John Snow, 1854</vt:lpstr>
      <vt:lpstr>Cholera Cases </vt:lpstr>
      <vt:lpstr>Circle size denotes number of infected</vt:lpstr>
      <vt:lpstr>Blue and green dots denote water pumps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dc:title>
  <dc:creator>Denise Carlson</dc:creator>
  <cp:lastModifiedBy>Denise Carlson</cp:lastModifiedBy>
  <cp:revision>103</cp:revision>
  <dcterms:created xsi:type="dcterms:W3CDTF">2016-11-06T17:01:22Z</dcterms:created>
  <dcterms:modified xsi:type="dcterms:W3CDTF">2018-02-26T19:57:57Z</dcterms:modified>
</cp:coreProperties>
</file>