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video/unknown"/>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8" r:id="rId3"/>
    <p:sldId id="257" r:id="rId4"/>
    <p:sldId id="258" r:id="rId5"/>
    <p:sldId id="270" r:id="rId6"/>
    <p:sldId id="259" r:id="rId7"/>
    <p:sldId id="260" r:id="rId8"/>
    <p:sldId id="261" r:id="rId9"/>
    <p:sldId id="263" r:id="rId10"/>
    <p:sldId id="279" r:id="rId11"/>
    <p:sldId id="276" r:id="rId12"/>
    <p:sldId id="271" r:id="rId13"/>
    <p:sldId id="273" r:id="rId14"/>
    <p:sldId id="277" r:id="rId15"/>
    <p:sldId id="266" r:id="rId16"/>
    <p:sldId id="272" r:id="rId17"/>
    <p:sldId id="267" r:id="rId18"/>
    <p:sldId id="274" r:id="rId19"/>
    <p:sldId id="275" r:id="rId20"/>
    <p:sldId id="268" r:id="rId21"/>
    <p:sldId id="26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a Milford"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95" autoAdjust="0"/>
    <p:restoredTop sz="83264" autoAdjust="0"/>
  </p:normalViewPr>
  <p:slideViewPr>
    <p:cSldViewPr snapToGrid="0" snapToObjects="1">
      <p:cViewPr varScale="1">
        <p:scale>
          <a:sx n="60" d="100"/>
          <a:sy n="60" d="100"/>
        </p:scale>
        <p:origin x="68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59D9F-0549-064E-A664-F0F26B1409EF}" type="datetimeFigureOut">
              <a:rPr lang="en-US" smtClean="0"/>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7C39A6-DFE6-F343-9E61-DEF6B3A5000B}" type="slidenum">
              <a:rPr lang="en-US" smtClean="0"/>
              <a:t>‹#›</a:t>
            </a:fld>
            <a:endParaRPr lang="en-US"/>
          </a:p>
        </p:txBody>
      </p:sp>
    </p:spTree>
    <p:extLst>
      <p:ext uri="{BB962C8B-B14F-4D97-AF65-F5344CB8AC3E}">
        <p14:creationId xmlns:p14="http://schemas.microsoft.com/office/powerpoint/2010/main" val="2771089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Physics of Sound Presentation, </a:t>
            </a:r>
            <a:r>
              <a:rPr lang="en-US" sz="1200" i="1" kern="1200" dirty="0" smtClean="0">
                <a:solidFill>
                  <a:schemeClr val="tx1"/>
                </a:solidFill>
                <a:effectLst/>
                <a:latin typeface="+mn-lt"/>
                <a:ea typeface="+mn-ea"/>
                <a:cs typeface="+mn-cs"/>
              </a:rPr>
              <a:t>Monitoring Noise Levels with a Smart Device </a:t>
            </a:r>
            <a:r>
              <a:rPr lang="en-US" sz="1200" kern="1200" dirty="0" smtClean="0">
                <a:solidFill>
                  <a:schemeClr val="tx1"/>
                </a:solidFill>
                <a:effectLst/>
                <a:latin typeface="+mn-lt"/>
                <a:ea typeface="+mn-ea"/>
                <a:cs typeface="+mn-cs"/>
              </a:rPr>
              <a:t>activity, TeachEngineering.org</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a:t>
            </a:fld>
            <a:endParaRPr lang="en-US"/>
          </a:p>
        </p:txBody>
      </p:sp>
    </p:spTree>
    <p:extLst>
      <p:ext uri="{BB962C8B-B14F-4D97-AF65-F5344CB8AC3E}">
        <p14:creationId xmlns:p14="http://schemas.microsoft.com/office/powerpoint/2010/main" val="1764528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bullets to reiterate this principle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10</a:t>
            </a:fld>
            <a:endParaRPr lang="en-US"/>
          </a:p>
        </p:txBody>
      </p:sp>
    </p:spTree>
    <p:extLst>
      <p:ext uri="{BB962C8B-B14F-4D97-AF65-F5344CB8AC3E}">
        <p14:creationId xmlns:p14="http://schemas.microsoft.com/office/powerpoint/2010/main" val="237897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a:t>
            </a:r>
            <a:r>
              <a:rPr lang="en-US" baseline="0" dirty="0" smtClean="0"/>
              <a:t>longitudinal wave again, we see that the molecules are colliding with each, transferring vibrational energy/sound.</a:t>
            </a:r>
          </a:p>
          <a:p>
            <a:r>
              <a:rPr lang="en-US" baseline="0" dirty="0" smtClean="0"/>
              <a:t>Sound waves propagate by moving molecules.</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11</a:t>
            </a:fld>
            <a:endParaRPr lang="en-US"/>
          </a:p>
        </p:txBody>
      </p:sp>
    </p:spTree>
    <p:extLst>
      <p:ext uri="{BB962C8B-B14F-4D97-AF65-F5344CB8AC3E}">
        <p14:creationId xmlns:p14="http://schemas.microsoft.com/office/powerpoint/2010/main" val="246104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Noise is measured in units of sound pressure levels called decibels (named after Alexander Graham Bell) using A-weighted sound levels (</a:t>
            </a:r>
            <a:r>
              <a:rPr lang="en-US" dirty="0" err="1" smtClean="0"/>
              <a:t>dBA</a:t>
            </a:r>
            <a:r>
              <a:rPr lang="en-US" dirty="0" smtClean="0"/>
              <a:t>)</a:t>
            </a:r>
            <a:r>
              <a:rPr lang="en-US" baseline="30000" dirty="0" smtClean="0"/>
              <a:t>[5]</a:t>
            </a:r>
            <a:endParaRPr lang="en-US"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Read the bullets</a:t>
            </a:r>
          </a:p>
          <a:p>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12</a:t>
            </a:fld>
            <a:endParaRPr lang="en-US"/>
          </a:p>
        </p:txBody>
      </p:sp>
    </p:spTree>
    <p:extLst>
      <p:ext uri="{BB962C8B-B14F-4D97-AF65-F5344CB8AC3E}">
        <p14:creationId xmlns:p14="http://schemas.microsoft.com/office/powerpoint/2010/main" val="3709545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E46C0A"/>
                </a:solidFill>
              </a:rPr>
              <a:t>I</a:t>
            </a:r>
            <a:r>
              <a:rPr lang="en-US" baseline="-25000" dirty="0" smtClean="0">
                <a:solidFill>
                  <a:srgbClr val="E46C0A"/>
                </a:solidFill>
              </a:rPr>
              <a:t>o</a:t>
            </a:r>
            <a:r>
              <a:rPr lang="en-US" baseline="0" dirty="0" smtClean="0">
                <a:solidFill>
                  <a:srgbClr val="E46C0A"/>
                </a:solidFill>
              </a:rPr>
              <a:t> is the referenced sound intensity, which equals </a:t>
            </a:r>
            <a:r>
              <a:rPr lang="en-US" baseline="0" dirty="0" smtClean="0"/>
              <a:t>10^-12 W/m2. This is the threshold of hearing.</a:t>
            </a:r>
          </a:p>
          <a:p>
            <a:r>
              <a:rPr lang="en-US" baseline="0" dirty="0" smtClean="0"/>
              <a:t>I is the intensity that you measure or hear, such as the intensity of people talking</a:t>
            </a:r>
          </a:p>
          <a:p>
            <a:r>
              <a:rPr lang="en-US" baseline="0" dirty="0" smtClean="0"/>
              <a:t>(Read the bullets.)</a:t>
            </a:r>
          </a:p>
        </p:txBody>
      </p:sp>
      <p:sp>
        <p:nvSpPr>
          <p:cNvPr id="4" name="Slide Number Placeholder 3"/>
          <p:cNvSpPr>
            <a:spLocks noGrp="1"/>
          </p:cNvSpPr>
          <p:nvPr>
            <p:ph type="sldNum" sz="quarter" idx="10"/>
          </p:nvPr>
        </p:nvSpPr>
        <p:spPr/>
        <p:txBody>
          <a:bodyPr/>
          <a:lstStyle/>
          <a:p>
            <a:fld id="{807C39A6-DFE6-F343-9E61-DEF6B3A5000B}" type="slidenum">
              <a:rPr lang="en-US" smtClean="0"/>
              <a:t>13</a:t>
            </a:fld>
            <a:endParaRPr lang="en-US"/>
          </a:p>
        </p:txBody>
      </p:sp>
    </p:spTree>
    <p:extLst>
      <p:ext uri="{BB962C8B-B14F-4D97-AF65-F5344CB8AC3E}">
        <p14:creationId xmlns:p14="http://schemas.microsoft.com/office/powerpoint/2010/main" val="1369134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sound</a:t>
            </a:r>
            <a:r>
              <a:rPr lang="en-US" baseline="0" dirty="0" smtClean="0"/>
              <a:t> pressure waves</a:t>
            </a:r>
            <a:r>
              <a:rPr lang="en-US" dirty="0" smtClean="0"/>
              <a:t> enter and pass through the ear canal, they cause the tympanic membrane (eardrum) to vibrate. </a:t>
            </a:r>
          </a:p>
          <a:p>
            <a:r>
              <a:rPr lang="en-US" dirty="0" smtClean="0"/>
              <a:t>These vibrations are transferred to the </a:t>
            </a:r>
            <a:r>
              <a:rPr lang="en-US" dirty="0" err="1" smtClean="0"/>
              <a:t>ossicles</a:t>
            </a:r>
            <a:r>
              <a:rPr lang="en-US" dirty="0" smtClean="0"/>
              <a:t>, a series of bones (hammer, anvil and stirrup) in the middle ear. </a:t>
            </a:r>
          </a:p>
          <a:p>
            <a:r>
              <a:rPr lang="en-US" dirty="0" smtClean="0"/>
              <a:t>The </a:t>
            </a:r>
            <a:r>
              <a:rPr lang="en-US" dirty="0" err="1" smtClean="0"/>
              <a:t>ossicles</a:t>
            </a:r>
            <a:r>
              <a:rPr lang="en-US" dirty="0" smtClean="0"/>
              <a:t> amplify the sounds, which moves the oval window of the cochlea. </a:t>
            </a:r>
          </a:p>
          <a:p>
            <a:r>
              <a:rPr lang="en-US" dirty="0" smtClean="0"/>
              <a:t>In turn, this movement causes fluid in the cochlea to move and stimulate hairs, which next activates cells that send neurologic impulses along the cochlear nerve to the brain.</a:t>
            </a:r>
          </a:p>
          <a:p>
            <a:r>
              <a:rPr lang="en-US" dirty="0" smtClean="0"/>
              <a:t>These impulses are perceived as sound.</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14</a:t>
            </a:fld>
            <a:endParaRPr lang="en-US"/>
          </a:p>
        </p:txBody>
      </p:sp>
    </p:spTree>
    <p:extLst>
      <p:ext uri="{BB962C8B-B14F-4D97-AF65-F5344CB8AC3E}">
        <p14:creationId xmlns:p14="http://schemas.microsoft.com/office/powerpoint/2010/main" val="68612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classification of sound as noise is subjective.</a:t>
            </a:r>
          </a:p>
          <a:p>
            <a:r>
              <a:rPr lang="en-US" dirty="0" smtClean="0"/>
              <a:t>(Read the bullets.)</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15</a:t>
            </a:fld>
            <a:endParaRPr lang="en-US"/>
          </a:p>
        </p:txBody>
      </p:sp>
    </p:spTree>
    <p:extLst>
      <p:ext uri="{BB962C8B-B14F-4D97-AF65-F5344CB8AC3E}">
        <p14:creationId xmlns:p14="http://schemas.microsoft.com/office/powerpoint/2010/main" val="1397194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20 </a:t>
            </a:r>
            <a:r>
              <a:rPr lang="en-US" dirty="0" err="1" smtClean="0"/>
              <a:t>uPa</a:t>
            </a:r>
            <a:r>
              <a:rPr lang="en-US" dirty="0" smtClean="0"/>
              <a:t> means relative to 20 micro Pascal's = 2x10^-5 Pa because that is</a:t>
            </a:r>
            <a:r>
              <a:rPr lang="en-US" baseline="0" dirty="0" smtClean="0"/>
              <a:t> approximately </a:t>
            </a:r>
            <a:r>
              <a:rPr lang="en-US" dirty="0" smtClean="0"/>
              <a:t>the quietest</a:t>
            </a:r>
            <a:r>
              <a:rPr lang="en-US" baseline="0" dirty="0" smtClean="0"/>
              <a:t> sound a human can hear.</a:t>
            </a:r>
          </a:p>
          <a:p>
            <a:r>
              <a:rPr lang="en-US" baseline="0" dirty="0" smtClean="0"/>
              <a:t>The drawings indicate the dB levels of common noise sources. </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16</a:t>
            </a:fld>
            <a:endParaRPr lang="en-US"/>
          </a:p>
        </p:txBody>
      </p:sp>
    </p:spTree>
    <p:extLst>
      <p:ext uri="{BB962C8B-B14F-4D97-AF65-F5344CB8AC3E}">
        <p14:creationId xmlns:p14="http://schemas.microsoft.com/office/powerpoint/2010/main" val="3772930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Noise has</a:t>
            </a:r>
            <a:r>
              <a:rPr lang="en-US" baseline="0" dirty="0" smtClean="0"/>
              <a:t> an impact on health.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Certain requirements have been created to protect workers from hearing damage.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TTS is a short-term loss in hearing sensitivity that lasts for several hours, such as 14 hours or longer for certain situation.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PTS is any change in hearing sensitivity</a:t>
            </a:r>
            <a:r>
              <a:rPr lang="en-US" baseline="0" dirty="0" smtClean="0"/>
              <a:t> that </a:t>
            </a:r>
            <a:r>
              <a:rPr lang="en-US" dirty="0" smtClean="0"/>
              <a:t>is persistent</a:t>
            </a:r>
            <a:r>
              <a:rPr lang="en-US" dirty="0" smtClean="0"/>
              <a:t>.</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17</a:t>
            </a:fld>
            <a:endParaRPr lang="en-US"/>
          </a:p>
        </p:txBody>
      </p:sp>
    </p:spTree>
    <p:extLst>
      <p:ext uri="{BB962C8B-B14F-4D97-AF65-F5344CB8AC3E}">
        <p14:creationId xmlns:p14="http://schemas.microsoft.com/office/powerpoint/2010/main" val="2534921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Studies have shown that noise levels impact people’s ability to learn.</a:t>
            </a:r>
          </a:p>
          <a:p>
            <a:r>
              <a:rPr lang="en-US" dirty="0" smtClean="0"/>
              <a:t>The extra effort results in an</a:t>
            </a:r>
            <a:r>
              <a:rPr lang="en-US" baseline="0" dirty="0" smtClean="0"/>
              <a:t> overall reduced level of learning.</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18</a:t>
            </a:fld>
            <a:endParaRPr lang="en-US"/>
          </a:p>
        </p:txBody>
      </p:sp>
    </p:spTree>
    <p:extLst>
      <p:ext uri="{BB962C8B-B14F-4D97-AF65-F5344CB8AC3E}">
        <p14:creationId xmlns:p14="http://schemas.microsoft.com/office/powerpoint/2010/main" val="3032296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sound level meter is used to</a:t>
            </a:r>
            <a:r>
              <a:rPr lang="en-US" baseline="0" dirty="0" smtClean="0"/>
              <a:t> make</a:t>
            </a:r>
            <a:r>
              <a:rPr lang="en-US" dirty="0" smtClean="0"/>
              <a:t> acoustic measurements.</a:t>
            </a:r>
          </a:p>
          <a:p>
            <a:r>
              <a:rPr lang="en-US" dirty="0" smtClean="0"/>
              <a:t>Acoustic:</a:t>
            </a:r>
            <a:r>
              <a:rPr lang="en-US" baseline="0" dirty="0" smtClean="0"/>
              <a:t> </a:t>
            </a:r>
            <a:r>
              <a:rPr lang="en-US" dirty="0" smtClean="0"/>
              <a:t>sound that travels through air.</a:t>
            </a:r>
          </a:p>
          <a:p>
            <a:r>
              <a:rPr lang="en-US" dirty="0" smtClean="0"/>
              <a:t>The image is a screen </a:t>
            </a:r>
            <a:r>
              <a:rPr lang="en-US" dirty="0" err="1" smtClean="0"/>
              <a:t>capature</a:t>
            </a:r>
            <a:r>
              <a:rPr lang="en-US" dirty="0" smtClean="0"/>
              <a:t> of a smart phone noise monitoring app</a:t>
            </a:r>
            <a:r>
              <a:rPr lang="en-US" dirty="0" smtClean="0"/>
              <a:t>.</a:t>
            </a:r>
            <a:endParaRPr lang="en-US" dirty="0" smtClean="0"/>
          </a:p>
        </p:txBody>
      </p:sp>
      <p:sp>
        <p:nvSpPr>
          <p:cNvPr id="4" name="Slide Number Placeholder 3"/>
          <p:cNvSpPr>
            <a:spLocks noGrp="1"/>
          </p:cNvSpPr>
          <p:nvPr>
            <p:ph type="sldNum" sz="quarter" idx="10"/>
          </p:nvPr>
        </p:nvSpPr>
        <p:spPr/>
        <p:txBody>
          <a:bodyPr/>
          <a:lstStyle/>
          <a:p>
            <a:fld id="{807C39A6-DFE6-F343-9E61-DEF6B3A5000B}" type="slidenum">
              <a:rPr lang="en-US" smtClean="0"/>
              <a:t>19</a:t>
            </a:fld>
            <a:endParaRPr lang="en-US"/>
          </a:p>
        </p:txBody>
      </p:sp>
    </p:spTree>
    <p:extLst>
      <p:ext uri="{BB962C8B-B14F-4D97-AF65-F5344CB8AC3E}">
        <p14:creationId xmlns:p14="http://schemas.microsoft.com/office/powerpoint/2010/main" val="331484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sound? We can’t see it, but if we look at a speaker we see the speaker moving and vibrating. (Read the bullets.)</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2</a:t>
            </a:fld>
            <a:endParaRPr lang="en-US"/>
          </a:p>
        </p:txBody>
      </p:sp>
    </p:spTree>
    <p:extLst>
      <p:ext uri="{BB962C8B-B14F-4D97-AF65-F5344CB8AC3E}">
        <p14:creationId xmlns:p14="http://schemas.microsoft.com/office/powerpoint/2010/main" val="968886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Dosimetry</a:t>
            </a:r>
            <a:r>
              <a:rPr lang="en-US" baseline="0" dirty="0" smtClean="0"/>
              <a:t> is used in industry to make sure people are not being exposed to excess noise levels, while enabling them to continue their work unimpeded.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Noise exposure monitoring is accomplished by using sophisticated acoustical equipment in addition to sound level meters.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the bullets.)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Engineering surveys are similar</a:t>
            </a:r>
            <a:r>
              <a:rPr lang="en-US" baseline="0" dirty="0" smtClean="0"/>
              <a:t> to spot checks of noise levels as a way to make sure that works are not being exposed to excess levels. </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20</a:t>
            </a:fld>
            <a:endParaRPr lang="en-US"/>
          </a:p>
        </p:txBody>
      </p:sp>
    </p:spTree>
    <p:extLst>
      <p:ext uri="{BB962C8B-B14F-4D97-AF65-F5344CB8AC3E}">
        <p14:creationId xmlns:p14="http://schemas.microsoft.com/office/powerpoint/2010/main" val="3507770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21</a:t>
            </a:fld>
            <a:endParaRPr lang="en-US"/>
          </a:p>
        </p:txBody>
      </p:sp>
    </p:spTree>
    <p:extLst>
      <p:ext uri="{BB962C8B-B14F-4D97-AF65-F5344CB8AC3E}">
        <p14:creationId xmlns:p14="http://schemas.microsoft.com/office/powerpoint/2010/main" val="203118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know that sound is vibrations that travel through media, how do vibrations look? </a:t>
            </a:r>
          </a:p>
          <a:p>
            <a:r>
              <a:rPr lang="en-US" baseline="0" dirty="0" smtClean="0"/>
              <a:t>Here are two types of waves: transverse and longitudinal. Do you see the difference?</a:t>
            </a:r>
          </a:p>
          <a:p>
            <a:r>
              <a:rPr lang="en-US" baseline="0" dirty="0" smtClean="0"/>
              <a:t>(Read the bullets.)</a:t>
            </a:r>
          </a:p>
          <a:p>
            <a:r>
              <a:rPr lang="en-US" baseline="0" dirty="0" smtClean="0"/>
              <a:t>Q: Which one of these wave motions is how sound travels? </a:t>
            </a:r>
          </a:p>
          <a:p>
            <a:r>
              <a:rPr lang="en-US" baseline="0" dirty="0" smtClean="0"/>
              <a:t>A: The longitudinal wave is how sound travels. We know that vibration is how sound travels and if we think of these dots as molecules, we will see later how the collision of molecules moves the vibration along.</a:t>
            </a:r>
          </a:p>
        </p:txBody>
      </p:sp>
      <p:sp>
        <p:nvSpPr>
          <p:cNvPr id="4" name="Slide Number Placeholder 3"/>
          <p:cNvSpPr>
            <a:spLocks noGrp="1"/>
          </p:cNvSpPr>
          <p:nvPr>
            <p:ph type="sldNum" sz="quarter" idx="10"/>
          </p:nvPr>
        </p:nvSpPr>
        <p:spPr/>
        <p:txBody>
          <a:bodyPr/>
          <a:lstStyle/>
          <a:p>
            <a:fld id="{807C39A6-DFE6-F343-9E61-DEF6B3A5000B}" type="slidenum">
              <a:rPr lang="en-US" smtClean="0"/>
              <a:t>3</a:t>
            </a:fld>
            <a:endParaRPr lang="en-US"/>
          </a:p>
        </p:txBody>
      </p:sp>
    </p:spTree>
    <p:extLst>
      <p:ext uri="{BB962C8B-B14F-4D97-AF65-F5344CB8AC3E}">
        <p14:creationId xmlns:p14="http://schemas.microsoft.com/office/powerpoint/2010/main" val="168078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waves are vital for sound travel, let’s focus on wave properties, starting with frequency. (Read the bullets.)</a:t>
            </a:r>
          </a:p>
          <a:p>
            <a:r>
              <a:rPr lang="en-US" baseline="0" dirty="0" smtClean="0"/>
              <a:t>Frequency can be described as f=1/T or f=v/lambda </a:t>
            </a:r>
            <a:endParaRPr lang="en-US" dirty="0" smtClean="0"/>
          </a:p>
          <a:p>
            <a:r>
              <a:rPr lang="en-US" dirty="0" smtClean="0"/>
              <a:t>In order to calculate f, we must</a:t>
            </a:r>
            <a:r>
              <a:rPr lang="en-US" baseline="0" dirty="0" smtClean="0"/>
              <a:t> know time or wave velocity, and wave length. These variables can either be observed/measured or calculated. </a:t>
            </a:r>
            <a:r>
              <a:rPr lang="en-US" dirty="0" smtClean="0"/>
              <a:t>Notice the axis</a:t>
            </a:r>
            <a:r>
              <a:rPr lang="en-US" baseline="0" dirty="0" smtClean="0"/>
              <a:t> labels: position on the y-axis and time on the x-axis. </a:t>
            </a:r>
          </a:p>
          <a:p>
            <a:r>
              <a:rPr lang="en-US" baseline="0" dirty="0" smtClean="0"/>
              <a:t>A higher frequency results in a higher pitch.</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4</a:t>
            </a:fld>
            <a:endParaRPr lang="en-US"/>
          </a:p>
        </p:txBody>
      </p:sp>
    </p:spTree>
    <p:extLst>
      <p:ext uri="{BB962C8B-B14F-4D97-AF65-F5344CB8AC3E}">
        <p14:creationId xmlns:p14="http://schemas.microsoft.com/office/powerpoint/2010/main" val="277590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little more information about frequency; </a:t>
            </a:r>
            <a:r>
              <a:rPr lang="en-US" baseline="0" dirty="0" smtClean="0"/>
              <a:t>read the bullets.)</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5</a:t>
            </a:fld>
            <a:endParaRPr lang="en-US"/>
          </a:p>
        </p:txBody>
      </p:sp>
    </p:spTree>
    <p:extLst>
      <p:ext uri="{BB962C8B-B14F-4D97-AF65-F5344CB8AC3E}">
        <p14:creationId xmlns:p14="http://schemas.microsoft.com/office/powerpoint/2010/main" val="81931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a:t>
            </a:r>
            <a:r>
              <a:rPr lang="en-US" baseline="0" dirty="0" smtClean="0"/>
              <a:t> on from frequency, we again have f=v/lambda, which can be manipulated to solve for lambda=v/f. </a:t>
            </a:r>
          </a:p>
          <a:p>
            <a:r>
              <a:rPr lang="en-US" baseline="0" dirty="0" smtClean="0"/>
              <a:t>Again we need to know the v or f variables in order to solve for lambda. These variables can be observed/measured or calculated.</a:t>
            </a:r>
          </a:p>
          <a:p>
            <a:r>
              <a:rPr lang="en-US" baseline="0" dirty="0" smtClean="0"/>
              <a:t>This graph may look similar to the previous graph, but notice that the x-axis is now described by distance x instead of time. </a:t>
            </a:r>
          </a:p>
          <a:p>
            <a:r>
              <a:rPr lang="en-US" baseline="0" dirty="0" smtClean="0"/>
              <a:t>Lambda is wavelength… length, which is a measure of distance. Hence the x-axis measuring distance.</a:t>
            </a:r>
            <a:endParaRPr lang="en-US" dirty="0" smtClean="0"/>
          </a:p>
        </p:txBody>
      </p:sp>
      <p:sp>
        <p:nvSpPr>
          <p:cNvPr id="4" name="Slide Number Placeholder 3"/>
          <p:cNvSpPr>
            <a:spLocks noGrp="1"/>
          </p:cNvSpPr>
          <p:nvPr>
            <p:ph type="sldNum" sz="quarter" idx="10"/>
          </p:nvPr>
        </p:nvSpPr>
        <p:spPr/>
        <p:txBody>
          <a:bodyPr/>
          <a:lstStyle/>
          <a:p>
            <a:fld id="{807C39A6-DFE6-F343-9E61-DEF6B3A5000B}" type="slidenum">
              <a:rPr lang="en-US" smtClean="0"/>
              <a:t>6</a:t>
            </a:fld>
            <a:endParaRPr lang="en-US"/>
          </a:p>
        </p:txBody>
      </p:sp>
    </p:spTree>
    <p:extLst>
      <p:ext uri="{BB962C8B-B14F-4D97-AF65-F5344CB8AC3E}">
        <p14:creationId xmlns:p14="http://schemas.microsoft.com/office/powerpoint/2010/main" val="1267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amplitude shows the height</a:t>
            </a:r>
            <a:r>
              <a:rPr lang="en-US" baseline="0" dirty="0" smtClean="0"/>
              <a:t> a wave travels vertically. </a:t>
            </a:r>
          </a:p>
          <a:p>
            <a:r>
              <a:rPr lang="en-US" baseline="0" dirty="0" smtClean="0"/>
              <a:t>Notice the y-axis is now position, so we can measure the amplitude.</a:t>
            </a:r>
          </a:p>
          <a:p>
            <a:r>
              <a:rPr lang="en-US" baseline="0" dirty="0" smtClean="0"/>
              <a:t>A higher amplitude results in a louder sound.</a:t>
            </a:r>
          </a:p>
          <a:p>
            <a:r>
              <a:rPr lang="en-US" baseline="0" dirty="0" smtClean="0"/>
              <a:t>Amplitude can be calculated by the distance a wave traveled divided by frequency.</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7</a:t>
            </a:fld>
            <a:endParaRPr lang="en-US"/>
          </a:p>
        </p:txBody>
      </p:sp>
    </p:spTree>
    <p:extLst>
      <p:ext uri="{BB962C8B-B14F-4D97-AF65-F5344CB8AC3E}">
        <p14:creationId xmlns:p14="http://schemas.microsoft.com/office/powerpoint/2010/main" val="28651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sound must travel through a medium (no sounds exist in outer space because space is a vacuum!), sound has speed. </a:t>
            </a:r>
          </a:p>
          <a:p>
            <a:r>
              <a:rPr lang="en-US" baseline="0" dirty="0" smtClean="0"/>
              <a:t>At an air temperature of 59 °F, the speed of sound in air is 340 meters/second, 761.2 miles/hour or 1225 km/h.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(Read the bullets.)</a:t>
            </a:r>
          </a:p>
          <a:p>
            <a:r>
              <a:rPr lang="en-US" baseline="0" dirty="0" smtClean="0"/>
              <a:t>Now you know why I said the speed of sound in air </a:t>
            </a:r>
            <a:r>
              <a:rPr lang="en-US" b="1" baseline="0" dirty="0" smtClean="0"/>
              <a:t>at 59 °F</a:t>
            </a:r>
            <a:r>
              <a:rPr lang="en-US" b="0" baseline="0" dirty="0" smtClean="0"/>
              <a:t>; that’s because sound </a:t>
            </a:r>
            <a:r>
              <a:rPr lang="en-US" baseline="0" dirty="0" err="1" smtClean="0"/>
              <a:t>sound</a:t>
            </a:r>
            <a:r>
              <a:rPr lang="en-US" baseline="0" dirty="0" smtClean="0"/>
              <a:t> travels at different speeds in different media and temperature.  </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8</a:t>
            </a:fld>
            <a:endParaRPr lang="en-US"/>
          </a:p>
        </p:txBody>
      </p:sp>
    </p:spTree>
    <p:extLst>
      <p:ext uri="{BB962C8B-B14F-4D97-AF65-F5344CB8AC3E}">
        <p14:creationId xmlns:p14="http://schemas.microsoft.com/office/powerpoint/2010/main" val="392772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Q: Through which media does sound travel the fastest?</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Sound travels fastest in solids.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Q: Why is that?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Because the molecules are able to collide with each other faster and easier, compared to in liquids and gases.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As an illustration, conduct a demonstration with students: </a:t>
            </a:r>
            <a:r>
              <a:rPr lang="en-US" baseline="0" dirty="0" smtClean="0"/>
              <a:t>With students sitting at their desks close to each other, nudge one student who, in turn, bumps into the students sitting next to him/her and those students bump into the next ones and so on. That’s how it works for solids, but for liquids and gases, the molecules are spaced farther apart. So, for example, if one student was placed at each table around the classroom, it would take much longer for you to push the students into each other. </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9</a:t>
            </a:fld>
            <a:endParaRPr lang="en-US"/>
          </a:p>
        </p:txBody>
      </p:sp>
    </p:spTree>
    <p:extLst>
      <p:ext uri="{BB962C8B-B14F-4D97-AF65-F5344CB8AC3E}">
        <p14:creationId xmlns:p14="http://schemas.microsoft.com/office/powerpoint/2010/main" val="392439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F43BDB-E507-4D4B-A41F-8DB57E3C08A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19117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F43BDB-E507-4D4B-A41F-8DB57E3C08A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24379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F43BDB-E507-4D4B-A41F-8DB57E3C08A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163042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F43BDB-E507-4D4B-A41F-8DB57E3C08A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79252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F43BDB-E507-4D4B-A41F-8DB57E3C08A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289993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F43BDB-E507-4D4B-A41F-8DB57E3C08AA}"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82036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F43BDB-E507-4D4B-A41F-8DB57E3C08AA}"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319597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F43BDB-E507-4D4B-A41F-8DB57E3C08AA}"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214951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43BDB-E507-4D4B-A41F-8DB57E3C08AA}"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293648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F43BDB-E507-4D4B-A41F-8DB57E3C08AA}"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427040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F43BDB-E507-4D4B-A41F-8DB57E3C08AA}"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405284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43BDB-E507-4D4B-A41F-8DB57E3C08AA}" type="datetimeFigureOut">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C14B3-5282-4446-A1FD-3C35B9609928}" type="slidenum">
              <a:rPr lang="en-US" smtClean="0"/>
              <a:t>‹#›</a:t>
            </a:fld>
            <a:endParaRPr lang="en-US"/>
          </a:p>
        </p:txBody>
      </p:sp>
    </p:spTree>
    <p:extLst>
      <p:ext uri="{BB962C8B-B14F-4D97-AF65-F5344CB8AC3E}">
        <p14:creationId xmlns:p14="http://schemas.microsoft.com/office/powerpoint/2010/main" val="1178361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ommons.wikimedia.org/wiki/File:Solid_liquid_gas.jpg" TargetMode="External"/><Relationship Id="rId5" Type="http://schemas.openxmlformats.org/officeDocument/2006/relationships/hyperlink" Target="https://en.wikipedia.org/wiki/" TargetMode="External"/><Relationship Id="rId4" Type="http://schemas.openxmlformats.org/officeDocument/2006/relationships/hyperlink" Target="https://en.wikipedia.org/wiki/User:Yupi666"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gif"/><Relationship Id="rId1" Type="http://schemas.microsoft.com/office/2007/relationships/media" Target="../media/media2.gif"/><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commons.wikimedia.org/wiki/File:Plot_of_decibel_and_inverse.png" TargetMode="Externa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User:Iai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commons.wikimedia.org/wiki/File:Ear-anatomy-text-small-en.png" TargetMode="External"/><Relationship Id="rId4" Type="http://schemas.openxmlformats.org/officeDocument/2006/relationships/hyperlink" Target="https://en.wikipedia.org/wiki/"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ommons.wikimedia.org/w/index.php?title=User:Department4&amp;action=edit&amp;redlink=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s://commons.wikimedia.org/wiki/File:Decibel_scale.jp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ndex.php?title=User:Elia.braggio&amp;action=edit&amp;redlink=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s://commons.wikimedia.org/wiki/File:Pocket_Dosimeter.jp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onlinelibrary.wiley.com/doi/10.1002/acp.1422/abstract" TargetMode="External"/><Relationship Id="rId3" Type="http://schemas.openxmlformats.org/officeDocument/2006/relationships/hyperlink" Target="https://www.youtube.com/watch?v=2Wlh3M2a10U" TargetMode="External"/><Relationship Id="rId7" Type="http://schemas.openxmlformats.org/officeDocument/2006/relationships/hyperlink" Target="http://www.epd.gov.hk/epd/noise_education/web/text/ENG_EPD_HTML/m1/intro_1.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fedauth.colorado.edu/idp/profile/SAML2/POST/SSO;jsessionid=2CEED239ADAEEA8B5F25554088D97D62?execution=e1s1" TargetMode="External"/><Relationship Id="rId5" Type="http://schemas.openxmlformats.org/officeDocument/2006/relationships/hyperlink" Target="http://www.learnnc.org/lp/editions/biomusic/6517" TargetMode="External"/><Relationship Id="rId4" Type="http://schemas.openxmlformats.org/officeDocument/2006/relationships/hyperlink" Target="http://creativecommons.org/licenses/by-nc-nd/4.0/" TargetMode="Externa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2.gif"/><Relationship Id="rId7"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video" Target="../media/media3.gif"/><Relationship Id="rId11" Type="http://schemas.openxmlformats.org/officeDocument/2006/relationships/image" Target="../media/image3.png"/><Relationship Id="rId5" Type="http://schemas.microsoft.com/office/2007/relationships/media" Target="../media/media3.gif"/><Relationship Id="rId10" Type="http://schemas.openxmlformats.org/officeDocument/2006/relationships/image" Target="../media/image2.png"/><Relationship Id="rId4" Type="http://schemas.openxmlformats.org/officeDocument/2006/relationships/video" Target="../media/media2.gif"/><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User:Yupi66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s://commons.wikimedia.org/wiki/File:Solid_liquid_gas.jpg" TargetMode="External"/><Relationship Id="rId4" Type="http://schemas.openxmlformats.org/officeDocument/2006/relationships/hyperlink" Target="https://en.wikipedia.org/wik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928333"/>
            <a:ext cx="7772400" cy="1470025"/>
          </a:xfrm>
        </p:spPr>
        <p:txBody>
          <a:bodyPr>
            <a:normAutofit/>
          </a:bodyPr>
          <a:lstStyle/>
          <a:p>
            <a:r>
              <a:rPr lang="en-US" sz="8000" dirty="0" smtClean="0"/>
              <a:t>Physics of Sound</a:t>
            </a:r>
            <a:endParaRPr lang="en-US" sz="8000" dirty="0"/>
          </a:p>
        </p:txBody>
      </p:sp>
    </p:spTree>
    <p:extLst>
      <p:ext uri="{BB962C8B-B14F-4D97-AF65-F5344CB8AC3E}">
        <p14:creationId xmlns:p14="http://schemas.microsoft.com/office/powerpoint/2010/main" val="659773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629"/>
            <a:ext cx="8229600" cy="613317"/>
          </a:xfrm>
        </p:spPr>
        <p:txBody>
          <a:bodyPr>
            <a:noAutofit/>
          </a:bodyPr>
          <a:lstStyle/>
          <a:p>
            <a:r>
              <a:rPr lang="en-US" sz="3600" dirty="0" smtClean="0"/>
              <a:t>Sound Waves </a:t>
            </a:r>
            <a:r>
              <a:rPr lang="en-US" sz="3600" dirty="0"/>
              <a:t>in </a:t>
            </a:r>
            <a:r>
              <a:rPr lang="en-US" sz="3600" dirty="0" smtClean="0"/>
              <a:t>Solids, Liquids </a:t>
            </a:r>
            <a:r>
              <a:rPr lang="en-US" sz="3600" dirty="0"/>
              <a:t>and </a:t>
            </a:r>
            <a:r>
              <a:rPr lang="en-US" sz="3600" dirty="0" smtClean="0"/>
              <a:t>Gases</a:t>
            </a:r>
            <a:endParaRPr lang="en-US" sz="3600" dirty="0"/>
          </a:p>
        </p:txBody>
      </p:sp>
      <p:sp>
        <p:nvSpPr>
          <p:cNvPr id="3" name="Content Placeholder 2"/>
          <p:cNvSpPr>
            <a:spLocks noGrp="1"/>
          </p:cNvSpPr>
          <p:nvPr>
            <p:ph idx="1"/>
          </p:nvPr>
        </p:nvSpPr>
        <p:spPr>
          <a:xfrm>
            <a:off x="457200" y="1294527"/>
            <a:ext cx="8229600" cy="2460677"/>
          </a:xfrm>
        </p:spPr>
        <p:txBody>
          <a:bodyPr>
            <a:noAutofit/>
          </a:bodyPr>
          <a:lstStyle/>
          <a:p>
            <a:pPr marL="274320" indent="-274320">
              <a:spcBef>
                <a:spcPts val="0"/>
              </a:spcBef>
              <a:spcAft>
                <a:spcPts val="1200"/>
              </a:spcAft>
            </a:pPr>
            <a:r>
              <a:rPr lang="en-US" sz="2800" dirty="0"/>
              <a:t>Sound travels faster in </a:t>
            </a:r>
            <a:r>
              <a:rPr lang="en-US" sz="2800" dirty="0" smtClean="0"/>
              <a:t>solids </a:t>
            </a:r>
            <a:r>
              <a:rPr lang="en-US" sz="2800" dirty="0"/>
              <a:t>than in </a:t>
            </a:r>
            <a:r>
              <a:rPr lang="en-US" sz="2800" dirty="0" smtClean="0"/>
              <a:t>gases</a:t>
            </a:r>
          </a:p>
          <a:p>
            <a:pPr marL="274320" lvl="1" indent="0">
              <a:spcBef>
                <a:spcPts val="0"/>
              </a:spcBef>
              <a:spcAft>
                <a:spcPts val="1200"/>
              </a:spcAft>
              <a:buNone/>
            </a:pPr>
            <a:r>
              <a:rPr lang="en-US" sz="2400" dirty="0" smtClean="0"/>
              <a:t>For example, sound waves move </a:t>
            </a:r>
            <a:br>
              <a:rPr lang="en-US" sz="2400" dirty="0" smtClean="0"/>
            </a:br>
            <a:r>
              <a:rPr lang="en-US" sz="2400" dirty="0" smtClean="0"/>
              <a:t>~13 times faster in wood than in air</a:t>
            </a:r>
            <a:r>
              <a:rPr lang="en-US" sz="2400" baseline="30000" dirty="0" smtClean="0"/>
              <a:t>[4]</a:t>
            </a:r>
            <a:endParaRPr lang="en-US" sz="2400" dirty="0" smtClean="0"/>
          </a:p>
          <a:p>
            <a:pPr marL="274320" indent="-274320">
              <a:spcBef>
                <a:spcPts val="0"/>
              </a:spcBef>
              <a:spcAft>
                <a:spcPts val="1200"/>
              </a:spcAft>
            </a:pPr>
            <a:r>
              <a:rPr lang="en-US" sz="2800" dirty="0"/>
              <a:t>Sound travels faster in </a:t>
            </a:r>
            <a:r>
              <a:rPr lang="en-US" sz="2800" dirty="0" smtClean="0"/>
              <a:t>liquids</a:t>
            </a:r>
            <a:br>
              <a:rPr lang="en-US" sz="2800" dirty="0" smtClean="0"/>
            </a:br>
            <a:r>
              <a:rPr lang="en-US" sz="2800" dirty="0" smtClean="0"/>
              <a:t>than </a:t>
            </a:r>
            <a:r>
              <a:rPr lang="en-US" sz="2800" dirty="0"/>
              <a:t>in </a:t>
            </a:r>
            <a:r>
              <a:rPr lang="en-US" sz="2800" dirty="0" smtClean="0"/>
              <a:t>gases</a:t>
            </a:r>
          </a:p>
          <a:p>
            <a:endParaRPr lang="en-US" dirty="0"/>
          </a:p>
        </p:txBody>
      </p:sp>
      <p:sp>
        <p:nvSpPr>
          <p:cNvPr id="6" name="Content Placeholder 2"/>
          <p:cNvSpPr txBox="1">
            <a:spLocks/>
          </p:cNvSpPr>
          <p:nvPr/>
        </p:nvSpPr>
        <p:spPr>
          <a:xfrm>
            <a:off x="457200" y="3856383"/>
            <a:ext cx="4709532" cy="177910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 indent="-274320">
              <a:spcBef>
                <a:spcPts val="0"/>
              </a:spcBef>
              <a:spcAft>
                <a:spcPts val="1200"/>
              </a:spcAft>
            </a:pPr>
            <a:r>
              <a:rPr lang="en-US" sz="2800" dirty="0" smtClean="0"/>
              <a:t>Loosely packed molecules have further to travel and take longer to collide with one another</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791" y="2032494"/>
            <a:ext cx="3183009" cy="3546599"/>
          </a:xfrm>
          <a:prstGeom prst="rect">
            <a:avLst/>
          </a:prstGeom>
        </p:spPr>
      </p:pic>
      <p:sp>
        <p:nvSpPr>
          <p:cNvPr id="9" name="TextBox 8"/>
          <p:cNvSpPr txBox="1"/>
          <p:nvPr/>
        </p:nvSpPr>
        <p:spPr>
          <a:xfrm>
            <a:off x="4597976" y="5680272"/>
            <a:ext cx="4088824" cy="670590"/>
          </a:xfrm>
          <a:prstGeom prst="rect">
            <a:avLst/>
          </a:prstGeom>
          <a:noFill/>
        </p:spPr>
        <p:txBody>
          <a:bodyPr wrap="square" rtlCol="0">
            <a:noAutofit/>
          </a:bodyPr>
          <a:lstStyle/>
          <a:p>
            <a:pPr algn="r"/>
            <a:r>
              <a:rPr lang="en-US" sz="1100" dirty="0" smtClean="0"/>
              <a:t>Graphic of molecules of solid, liquid and gas</a:t>
            </a:r>
          </a:p>
          <a:p>
            <a:pPr algn="r"/>
            <a:r>
              <a:rPr lang="en-US" sz="1100" dirty="0" smtClean="0"/>
              <a:t>2007 </a:t>
            </a:r>
            <a:r>
              <a:rPr lang="en-US" sz="1100" dirty="0" smtClean="0">
                <a:hlinkClick r:id="rId4" tooltip="wikipedia:User:Yupi666"/>
              </a:rPr>
              <a:t>Yupi666</a:t>
            </a:r>
            <a:r>
              <a:rPr lang="en-US" sz="1100" dirty="0"/>
              <a:t> at </a:t>
            </a:r>
            <a:r>
              <a:rPr lang="en-US" sz="1100" dirty="0">
                <a:hlinkClick r:id="rId5" tooltip="wikipedia:"/>
              </a:rPr>
              <a:t>English </a:t>
            </a:r>
            <a:r>
              <a:rPr lang="en-US" sz="1100" dirty="0" smtClean="0">
                <a:hlinkClick r:id="rId5" tooltip="wikipedia:"/>
              </a:rPr>
              <a:t>Wikipedia</a:t>
            </a:r>
            <a:r>
              <a:rPr lang="en-US" sz="1100" dirty="0" smtClean="0"/>
              <a:t> CC BY-SA 3.0</a:t>
            </a:r>
            <a:endParaRPr lang="en-US" sz="1100" dirty="0"/>
          </a:p>
          <a:p>
            <a:pPr algn="r"/>
            <a:r>
              <a:rPr lang="en-US" sz="1100" dirty="0" smtClean="0">
                <a:hlinkClick r:id="rId6"/>
              </a:rPr>
              <a:t>https</a:t>
            </a:r>
            <a:r>
              <a:rPr lang="en-US" sz="1100" dirty="0">
                <a:hlinkClick r:id="rId6"/>
              </a:rPr>
              <a:t>://</a:t>
            </a:r>
            <a:r>
              <a:rPr lang="en-US" sz="1100" dirty="0" smtClean="0">
                <a:hlinkClick r:id="rId6"/>
              </a:rPr>
              <a:t>commons.wikimedia.org/wiki/File:Solid_liquid_gas.jpg</a:t>
            </a:r>
            <a:r>
              <a:rPr lang="en-US" sz="1100" dirty="0" smtClean="0"/>
              <a:t> </a:t>
            </a:r>
            <a:endParaRPr lang="en-US" sz="1100" dirty="0"/>
          </a:p>
        </p:txBody>
      </p:sp>
    </p:spTree>
    <p:extLst>
      <p:ext uri="{BB962C8B-B14F-4D97-AF65-F5344CB8AC3E}">
        <p14:creationId xmlns:p14="http://schemas.microsoft.com/office/powerpoint/2010/main" val="2280036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Waves in Media</a:t>
            </a:r>
            <a:endParaRPr lang="en-US" dirty="0"/>
          </a:p>
        </p:txBody>
      </p:sp>
      <p:sp>
        <p:nvSpPr>
          <p:cNvPr id="3" name="Content Placeholder 2"/>
          <p:cNvSpPr>
            <a:spLocks noGrp="1"/>
          </p:cNvSpPr>
          <p:nvPr>
            <p:ph idx="1"/>
          </p:nvPr>
        </p:nvSpPr>
        <p:spPr>
          <a:xfrm>
            <a:off x="457200" y="1600200"/>
            <a:ext cx="8229600" cy="674649"/>
          </a:xfrm>
        </p:spPr>
        <p:txBody>
          <a:bodyPr>
            <a:noAutofit/>
          </a:bodyPr>
          <a:lstStyle/>
          <a:p>
            <a:pPr marL="0" indent="0">
              <a:buNone/>
            </a:pPr>
            <a:r>
              <a:rPr lang="en-US" dirty="0" smtClean="0">
                <a:solidFill>
                  <a:srgbClr val="000000"/>
                </a:solidFill>
              </a:rPr>
              <a:t>Recall</a:t>
            </a:r>
            <a:r>
              <a:rPr lang="en-US" dirty="0" smtClean="0">
                <a:solidFill>
                  <a:srgbClr val="FF0000"/>
                </a:solidFill>
              </a:rPr>
              <a:t> </a:t>
            </a:r>
            <a:r>
              <a:rPr lang="en-US" dirty="0" smtClean="0"/>
              <a:t>the longitudinal wave:</a:t>
            </a:r>
          </a:p>
          <a:p>
            <a:endParaRPr lang="en-US" dirty="0"/>
          </a:p>
        </p:txBody>
      </p:sp>
      <p:pic>
        <p:nvPicPr>
          <p:cNvPr id="4" name="Wave_mov.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b="16378"/>
          <a:stretch/>
        </p:blipFill>
        <p:spPr>
          <a:xfrm flipV="1">
            <a:off x="905739" y="2805707"/>
            <a:ext cx="7332523" cy="1877804"/>
          </a:xfrm>
          <a:prstGeom prst="rect">
            <a:avLst/>
          </a:prstGeom>
        </p:spPr>
      </p:pic>
      <p:sp>
        <p:nvSpPr>
          <p:cNvPr id="6" name="TextBox 5"/>
          <p:cNvSpPr txBox="1"/>
          <p:nvPr/>
        </p:nvSpPr>
        <p:spPr>
          <a:xfrm>
            <a:off x="4468651" y="6257307"/>
            <a:ext cx="3893269" cy="322091"/>
          </a:xfrm>
          <a:prstGeom prst="rect">
            <a:avLst/>
          </a:prstGeom>
          <a:noFill/>
        </p:spPr>
        <p:txBody>
          <a:bodyPr wrap="square" rtlCol="0">
            <a:noAutofit/>
          </a:bodyPr>
          <a:lstStyle/>
          <a:p>
            <a:pPr algn="r"/>
            <a:r>
              <a:rPr lang="en-US" sz="1100" dirty="0" smtClean="0"/>
              <a:t>Transverse vs. </a:t>
            </a:r>
            <a:r>
              <a:rPr lang="en-US" sz="1100" dirty="0"/>
              <a:t>l</a:t>
            </a:r>
            <a:r>
              <a:rPr lang="en-US" sz="1100" dirty="0" smtClean="0"/>
              <a:t>ongitudinal;  2011 Dan Russell [2]</a:t>
            </a:r>
            <a:endParaRPr lang="en-US" sz="1100" dirty="0"/>
          </a:p>
        </p:txBody>
      </p:sp>
    </p:spTree>
    <p:extLst>
      <p:ext uri="{BB962C8B-B14F-4D97-AF65-F5344CB8AC3E}">
        <p14:creationId xmlns:p14="http://schemas.microsoft.com/office/powerpoint/2010/main" val="15284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229"/>
            <a:ext cx="8229600" cy="740123"/>
          </a:xfrm>
        </p:spPr>
        <p:txBody>
          <a:bodyPr>
            <a:normAutofit fontScale="90000"/>
          </a:bodyPr>
          <a:lstStyle/>
          <a:p>
            <a:r>
              <a:rPr lang="en-US" dirty="0" smtClean="0"/>
              <a:t>Sound</a:t>
            </a:r>
            <a:r>
              <a:rPr lang="en-US" dirty="0" smtClean="0">
                <a:solidFill>
                  <a:srgbClr val="FF0000"/>
                </a:solidFill>
              </a:rPr>
              <a:t> </a:t>
            </a:r>
            <a:r>
              <a:rPr lang="en-US" dirty="0" smtClean="0"/>
              <a:t>Measurement</a:t>
            </a:r>
            <a:endParaRPr lang="en-US" dirty="0"/>
          </a:p>
        </p:txBody>
      </p:sp>
      <p:sp>
        <p:nvSpPr>
          <p:cNvPr id="3" name="Content Placeholder 2"/>
          <p:cNvSpPr>
            <a:spLocks noGrp="1"/>
          </p:cNvSpPr>
          <p:nvPr>
            <p:ph idx="1"/>
          </p:nvPr>
        </p:nvSpPr>
        <p:spPr>
          <a:xfrm>
            <a:off x="457200" y="1828800"/>
            <a:ext cx="8229600" cy="4297363"/>
          </a:xfrm>
        </p:spPr>
        <p:txBody>
          <a:bodyPr>
            <a:noAutofit/>
          </a:bodyPr>
          <a:lstStyle/>
          <a:p>
            <a:pPr marL="274320" indent="-274320">
              <a:spcBef>
                <a:spcPts val="0"/>
              </a:spcBef>
              <a:spcAft>
                <a:spcPts val="1200"/>
              </a:spcAft>
            </a:pPr>
            <a:r>
              <a:rPr lang="en-US" dirty="0"/>
              <a:t>The scale for measurement of sound pressure is called decibels (dBs</a:t>
            </a:r>
            <a:r>
              <a:rPr lang="en-US" dirty="0" smtClean="0"/>
              <a:t>)</a:t>
            </a:r>
          </a:p>
          <a:p>
            <a:pPr marL="274320" indent="-274320">
              <a:spcBef>
                <a:spcPts val="0"/>
              </a:spcBef>
              <a:spcAft>
                <a:spcPts val="1200"/>
              </a:spcAft>
            </a:pPr>
            <a:r>
              <a:rPr lang="en-US" dirty="0" smtClean="0"/>
              <a:t>Decibels </a:t>
            </a:r>
            <a:r>
              <a:rPr lang="en-US" dirty="0"/>
              <a:t>are measured on a logarithmic </a:t>
            </a:r>
            <a:r>
              <a:rPr lang="en-US" dirty="0" smtClean="0"/>
              <a:t>scale</a:t>
            </a:r>
            <a:endParaRPr lang="en-US" dirty="0"/>
          </a:p>
          <a:p>
            <a:pPr lvl="1"/>
            <a:r>
              <a:rPr lang="en-US" dirty="0"/>
              <a:t>A</a:t>
            </a:r>
            <a:r>
              <a:rPr lang="en-US" dirty="0" smtClean="0"/>
              <a:t> </a:t>
            </a:r>
            <a:r>
              <a:rPr lang="en-US" dirty="0"/>
              <a:t>small change in the number of decibels results in a huge change in the amount of noise and the potential damage to a person's </a:t>
            </a:r>
            <a:r>
              <a:rPr lang="en-US" dirty="0" smtClean="0"/>
              <a:t>hearing</a:t>
            </a:r>
            <a:r>
              <a:rPr lang="en-US" baseline="30000" dirty="0" smtClean="0"/>
              <a:t>[5]</a:t>
            </a:r>
            <a:r>
              <a:rPr lang="en-US" dirty="0" smtClean="0"/>
              <a:t> </a:t>
            </a:r>
            <a:endParaRPr lang="en-US" dirty="0" smtClean="0"/>
          </a:p>
        </p:txBody>
      </p:sp>
    </p:spTree>
    <p:extLst>
      <p:ext uri="{BB962C8B-B14F-4D97-AF65-F5344CB8AC3E}">
        <p14:creationId xmlns:p14="http://schemas.microsoft.com/office/powerpoint/2010/main" val="967045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872"/>
            <a:ext cx="8229600" cy="639283"/>
          </a:xfrm>
        </p:spPr>
        <p:txBody>
          <a:bodyPr>
            <a:normAutofit fontScale="90000"/>
          </a:bodyPr>
          <a:lstStyle/>
          <a:p>
            <a:r>
              <a:rPr lang="en-US" dirty="0" smtClean="0"/>
              <a:t>Decibel</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949816685"/>
              </p:ext>
            </p:extLst>
          </p:nvPr>
        </p:nvGraphicFramePr>
        <p:xfrm>
          <a:off x="457200" y="851155"/>
          <a:ext cx="3133725" cy="1239837"/>
        </p:xfrm>
        <a:graphic>
          <a:graphicData uri="http://schemas.openxmlformats.org/presentationml/2006/ole">
            <mc:AlternateContent xmlns:mc="http://schemas.openxmlformats.org/markup-compatibility/2006">
              <mc:Choice xmlns:v="urn:schemas-microsoft-com:vml" Requires="v">
                <p:oleObj spid="_x0000_s1112" name="Equation" r:id="rId4" imgW="1219200" imgH="482600" progId="Equation.3">
                  <p:embed/>
                </p:oleObj>
              </mc:Choice>
              <mc:Fallback>
                <p:oleObj name="Equation" r:id="rId4" imgW="1219200" imgH="482600" progId="Equation.3">
                  <p:embed/>
                  <p:pic>
                    <p:nvPicPr>
                      <p:cNvPr id="0" name=""/>
                      <p:cNvPicPr/>
                      <p:nvPr/>
                    </p:nvPicPr>
                    <p:blipFill>
                      <a:blip r:embed="rId5"/>
                      <a:stretch>
                        <a:fillRect/>
                      </a:stretch>
                    </p:blipFill>
                    <p:spPr>
                      <a:xfrm>
                        <a:off x="457200" y="851155"/>
                        <a:ext cx="3133725" cy="1239837"/>
                      </a:xfrm>
                      <a:prstGeom prst="rect">
                        <a:avLst/>
                      </a:prstGeom>
                    </p:spPr>
                  </p:pic>
                </p:oleObj>
              </mc:Fallback>
            </mc:AlternateContent>
          </a:graphicData>
        </a:graphic>
      </p:graphicFrame>
      <p:sp>
        <p:nvSpPr>
          <p:cNvPr id="5" name="Rectangle 4"/>
          <p:cNvSpPr/>
          <p:nvPr/>
        </p:nvSpPr>
        <p:spPr>
          <a:xfrm>
            <a:off x="351727" y="2090992"/>
            <a:ext cx="3729735" cy="4622042"/>
          </a:xfrm>
          <a:prstGeom prst="rect">
            <a:avLst/>
          </a:prstGeom>
        </p:spPr>
        <p:txBody>
          <a:bodyPr wrap="square">
            <a:noAutofit/>
          </a:bodyPr>
          <a:lstStyle/>
          <a:p>
            <a:pPr marL="274320" indent="-274320">
              <a:spcAft>
                <a:spcPts val="1200"/>
              </a:spcAft>
              <a:buFont typeface="Arial"/>
              <a:buChar char="•"/>
            </a:pPr>
            <a:r>
              <a:rPr lang="en-US" sz="3000" dirty="0"/>
              <a:t>When a sound increases by 10 units on the decibel scale, its loudness becomes 10 times more </a:t>
            </a:r>
            <a:r>
              <a:rPr lang="en-US" sz="3000" dirty="0" smtClean="0"/>
              <a:t>powerful</a:t>
            </a:r>
          </a:p>
          <a:p>
            <a:pPr marL="274320" indent="-274320">
              <a:spcAft>
                <a:spcPts val="1200"/>
              </a:spcAft>
              <a:buFont typeface="Arial"/>
              <a:buChar char="•"/>
            </a:pPr>
            <a:r>
              <a:rPr lang="en-US" sz="3000" dirty="0" smtClean="0"/>
              <a:t>β represents sound intensity level measured in dB</a:t>
            </a:r>
            <a:endParaRPr lang="en-US" sz="3000" dirty="0"/>
          </a:p>
        </p:txBody>
      </p:sp>
      <p:sp>
        <p:nvSpPr>
          <p:cNvPr id="3" name="TextBox 2"/>
          <p:cNvSpPr txBox="1"/>
          <p:nvPr/>
        </p:nvSpPr>
        <p:spPr>
          <a:xfrm>
            <a:off x="4178594" y="5887896"/>
            <a:ext cx="4668557" cy="691323"/>
          </a:xfrm>
          <a:prstGeom prst="rect">
            <a:avLst/>
          </a:prstGeom>
          <a:noFill/>
        </p:spPr>
        <p:txBody>
          <a:bodyPr wrap="square" rtlCol="0">
            <a:noAutofit/>
          </a:bodyPr>
          <a:lstStyle/>
          <a:p>
            <a:pPr algn="r"/>
            <a:r>
              <a:rPr lang="en-US" sz="1100" dirty="0" smtClean="0"/>
              <a:t>Graph </a:t>
            </a:r>
            <a:r>
              <a:rPr lang="en-US" sz="1100" dirty="0"/>
              <a:t>of the decibel function and its </a:t>
            </a:r>
            <a:r>
              <a:rPr lang="en-US" sz="1100" dirty="0" smtClean="0"/>
              <a:t>inverse</a:t>
            </a:r>
          </a:p>
          <a:p>
            <a:pPr algn="r"/>
            <a:r>
              <a:rPr lang="en-US" sz="1100" dirty="0" smtClean="0"/>
              <a:t>2010 Name, Wikimedia Commons CC BY-SA 3.0 </a:t>
            </a:r>
          </a:p>
          <a:p>
            <a:pPr algn="r"/>
            <a:r>
              <a:rPr lang="en-US" sz="1100" dirty="0">
                <a:hlinkClick r:id="rId6"/>
              </a:rPr>
              <a:t>https://</a:t>
            </a:r>
            <a:r>
              <a:rPr lang="en-US" sz="1100" dirty="0" smtClean="0">
                <a:hlinkClick r:id="rId6"/>
              </a:rPr>
              <a:t>commons.wikimedia.org/wiki/File:Plot_of_decibel_and_inverse.png</a:t>
            </a:r>
            <a:r>
              <a:rPr lang="en-US" sz="1100" dirty="0" smtClean="0"/>
              <a:t> </a:t>
            </a:r>
            <a:endParaRPr lang="en-US" sz="1100" dirty="0"/>
          </a:p>
        </p:txBody>
      </p:sp>
      <p:pic>
        <p:nvPicPr>
          <p:cNvPr id="7" name="Picture 6" descr="Plot_of_decibel_and_invers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1505002"/>
            <a:ext cx="4275152" cy="4243947"/>
          </a:xfrm>
          <a:prstGeom prst="rect">
            <a:avLst/>
          </a:prstGeom>
        </p:spPr>
      </p:pic>
    </p:spTree>
    <p:extLst>
      <p:ext uri="{BB962C8B-B14F-4D97-AF65-F5344CB8AC3E}">
        <p14:creationId xmlns:p14="http://schemas.microsoft.com/office/powerpoint/2010/main" val="2418010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2662"/>
            <a:ext cx="8229600" cy="669075"/>
          </a:xfrm>
        </p:spPr>
        <p:txBody>
          <a:bodyPr>
            <a:noAutofit/>
          </a:bodyPr>
          <a:lstStyle/>
          <a:p>
            <a:r>
              <a:rPr lang="en-US" dirty="0" smtClean="0"/>
              <a:t>How do people hear?</a:t>
            </a:r>
            <a:endParaRPr lang="en-US" dirty="0"/>
          </a:p>
        </p:txBody>
      </p:sp>
      <p:sp>
        <p:nvSpPr>
          <p:cNvPr id="3" name="Content Placeholder 2"/>
          <p:cNvSpPr>
            <a:spLocks noGrp="1"/>
          </p:cNvSpPr>
          <p:nvPr>
            <p:ph idx="1"/>
          </p:nvPr>
        </p:nvSpPr>
        <p:spPr>
          <a:xfrm>
            <a:off x="457200" y="879982"/>
            <a:ext cx="8229600" cy="937668"/>
          </a:xfrm>
        </p:spPr>
        <p:txBody>
          <a:bodyPr>
            <a:noAutofit/>
          </a:bodyPr>
          <a:lstStyle/>
          <a:p>
            <a:pPr marL="0" indent="0">
              <a:buNone/>
            </a:pPr>
            <a:r>
              <a:rPr lang="en-US" sz="2800" dirty="0"/>
              <a:t>The human ear translates the energy from </a:t>
            </a:r>
            <a:r>
              <a:rPr lang="en-US" sz="2800" dirty="0" smtClean="0"/>
              <a:t>sound waves </a:t>
            </a:r>
            <a:r>
              <a:rPr lang="en-US" sz="2800" dirty="0"/>
              <a:t>into neurologic impulses that are heard as </a:t>
            </a:r>
            <a:r>
              <a:rPr lang="en-US" sz="2800" dirty="0" smtClean="0"/>
              <a:t>sound</a:t>
            </a:r>
            <a:r>
              <a:rPr lang="en-US" sz="2800" baseline="30000" dirty="0" smtClean="0"/>
              <a:t>[5]</a:t>
            </a:r>
            <a:endParaRPr lang="en-US" sz="2800" dirty="0"/>
          </a:p>
        </p:txBody>
      </p:sp>
      <p:sp>
        <p:nvSpPr>
          <p:cNvPr id="5" name="TextBox 4"/>
          <p:cNvSpPr txBox="1"/>
          <p:nvPr/>
        </p:nvSpPr>
        <p:spPr>
          <a:xfrm>
            <a:off x="2519916" y="6014326"/>
            <a:ext cx="4600445" cy="712152"/>
          </a:xfrm>
          <a:prstGeom prst="rect">
            <a:avLst/>
          </a:prstGeom>
          <a:noFill/>
        </p:spPr>
        <p:txBody>
          <a:bodyPr wrap="square" rtlCol="0">
            <a:noAutofit/>
          </a:bodyPr>
          <a:lstStyle/>
          <a:p>
            <a:pPr algn="r"/>
            <a:r>
              <a:rPr lang="en-US" sz="1100" dirty="0" smtClean="0"/>
              <a:t>Cutaway diagram of human </a:t>
            </a:r>
            <a:r>
              <a:rPr lang="en-US" sz="1100" dirty="0"/>
              <a:t>ear </a:t>
            </a:r>
            <a:r>
              <a:rPr lang="en-US" sz="1100" dirty="0" smtClean="0"/>
              <a:t>anatomy</a:t>
            </a:r>
          </a:p>
          <a:p>
            <a:pPr algn="r"/>
            <a:r>
              <a:rPr lang="en-US" sz="1100" dirty="0" smtClean="0"/>
              <a:t>2003 </a:t>
            </a:r>
            <a:r>
              <a:rPr lang="en-US" sz="1100" dirty="0">
                <a:solidFill>
                  <a:srgbClr val="663366"/>
                </a:solidFill>
                <a:hlinkClick r:id="rId3" tooltip="wikipedia:User:Iain"/>
              </a:rPr>
              <a:t>Iain</a:t>
            </a:r>
            <a:r>
              <a:rPr lang="en-US" sz="1100" dirty="0"/>
              <a:t> at </a:t>
            </a:r>
            <a:r>
              <a:rPr lang="en-US" sz="1100" dirty="0">
                <a:solidFill>
                  <a:srgbClr val="663366"/>
                </a:solidFill>
                <a:hlinkClick r:id="rId4" tooltip="wikipedia:"/>
              </a:rPr>
              <a:t>English Wikipedia</a:t>
            </a:r>
            <a:endParaRPr lang="en-US" sz="1100" dirty="0" smtClean="0"/>
          </a:p>
          <a:p>
            <a:pPr algn="r"/>
            <a:r>
              <a:rPr lang="en-US" sz="1100" dirty="0" smtClean="0">
                <a:hlinkClick r:id="rId5"/>
              </a:rPr>
              <a:t>https</a:t>
            </a:r>
            <a:r>
              <a:rPr lang="en-US" sz="1100" dirty="0">
                <a:hlinkClick r:id="rId5"/>
              </a:rPr>
              <a:t>://</a:t>
            </a:r>
            <a:r>
              <a:rPr lang="en-US" sz="1100" dirty="0" smtClean="0">
                <a:hlinkClick r:id="rId5"/>
              </a:rPr>
              <a:t>commons.wikimedia.org/wiki/File:Ear-anatomy-text-small-en.png</a:t>
            </a:r>
            <a:r>
              <a:rPr lang="en-US" sz="1100" dirty="0" smtClean="0"/>
              <a:t> </a:t>
            </a:r>
            <a:endParaRPr lang="en-US" sz="1100" dirty="0"/>
          </a:p>
        </p:txBody>
      </p:sp>
      <p:pic>
        <p:nvPicPr>
          <p:cNvPr id="6" name="Picture 5" descr="Ear-anatomy-text-small-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3640" y="1959682"/>
            <a:ext cx="5096721" cy="4020186"/>
          </a:xfrm>
          <a:prstGeom prst="rect">
            <a:avLst/>
          </a:prstGeom>
        </p:spPr>
      </p:pic>
    </p:spTree>
    <p:extLst>
      <p:ext uri="{BB962C8B-B14F-4D97-AF65-F5344CB8AC3E}">
        <p14:creationId xmlns:p14="http://schemas.microsoft.com/office/powerpoint/2010/main" val="982689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vs. Noise</a:t>
            </a:r>
            <a:endParaRPr lang="en-US" dirty="0"/>
          </a:p>
        </p:txBody>
      </p:sp>
      <p:sp>
        <p:nvSpPr>
          <p:cNvPr id="3" name="Content Placeholder 2"/>
          <p:cNvSpPr>
            <a:spLocks noGrp="1"/>
          </p:cNvSpPr>
          <p:nvPr>
            <p:ph idx="1"/>
          </p:nvPr>
        </p:nvSpPr>
        <p:spPr>
          <a:xfrm>
            <a:off x="457200" y="1938969"/>
            <a:ext cx="8229600" cy="3387943"/>
          </a:xfrm>
        </p:spPr>
        <p:txBody>
          <a:bodyPr>
            <a:noAutofit/>
          </a:bodyPr>
          <a:lstStyle/>
          <a:p>
            <a:pPr marL="0" indent="0">
              <a:buNone/>
            </a:pPr>
            <a:r>
              <a:rPr lang="en-US" dirty="0">
                <a:solidFill>
                  <a:srgbClr val="CC00CC"/>
                </a:solidFill>
              </a:rPr>
              <a:t>Noise</a:t>
            </a:r>
            <a:r>
              <a:rPr lang="en-US" dirty="0"/>
              <a:t> is unwanted or unpleasant </a:t>
            </a:r>
            <a:r>
              <a:rPr lang="en-US" dirty="0" smtClean="0"/>
              <a:t>sound</a:t>
            </a:r>
          </a:p>
          <a:p>
            <a:r>
              <a:rPr lang="en-US" dirty="0" smtClean="0"/>
              <a:t>One person may hear something as sound, while another person considers it noise </a:t>
            </a:r>
          </a:p>
          <a:p>
            <a:r>
              <a:rPr lang="en-US" dirty="0" smtClean="0"/>
              <a:t>Sound </a:t>
            </a:r>
            <a:r>
              <a:rPr lang="en-US" dirty="0"/>
              <a:t>may be classified as noise based on its magnitude, characteristics, duration and time of </a:t>
            </a:r>
            <a:r>
              <a:rPr lang="en-US" dirty="0" smtClean="0"/>
              <a:t>occurrence</a:t>
            </a:r>
            <a:r>
              <a:rPr lang="en-US" baseline="30000" dirty="0" smtClean="0"/>
              <a:t>[6]</a:t>
            </a:r>
            <a:endParaRPr lang="en-US" dirty="0"/>
          </a:p>
        </p:txBody>
      </p:sp>
    </p:spTree>
    <p:extLst>
      <p:ext uri="{BB962C8B-B14F-4D97-AF65-F5344CB8AC3E}">
        <p14:creationId xmlns:p14="http://schemas.microsoft.com/office/powerpoint/2010/main" val="162260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27180" y="1047529"/>
            <a:ext cx="2650602" cy="2585323"/>
          </a:xfrm>
          <a:prstGeom prst="rect">
            <a:avLst/>
          </a:prstGeom>
          <a:noFill/>
        </p:spPr>
        <p:txBody>
          <a:bodyPr wrap="square" rtlCol="0">
            <a:noAutofit/>
          </a:bodyPr>
          <a:lstStyle/>
          <a:p>
            <a:r>
              <a:rPr lang="en-US" sz="2400" dirty="0" smtClean="0"/>
              <a:t>The </a:t>
            </a:r>
            <a:r>
              <a:rPr lang="en-US" sz="2400" dirty="0"/>
              <a:t>A-weighted sound levels closely match the perception of loudness by the human ear</a:t>
            </a:r>
          </a:p>
          <a:p>
            <a:endParaRPr lang="en-US" dirty="0"/>
          </a:p>
        </p:txBody>
      </p:sp>
      <p:sp>
        <p:nvSpPr>
          <p:cNvPr id="2" name="TextBox 1"/>
          <p:cNvSpPr txBox="1"/>
          <p:nvPr/>
        </p:nvSpPr>
        <p:spPr>
          <a:xfrm>
            <a:off x="6130806" y="5654140"/>
            <a:ext cx="2215752" cy="1024452"/>
          </a:xfrm>
          <a:prstGeom prst="rect">
            <a:avLst/>
          </a:prstGeom>
          <a:noFill/>
        </p:spPr>
        <p:txBody>
          <a:bodyPr wrap="square" rtlCol="0">
            <a:noAutofit/>
          </a:bodyPr>
          <a:lstStyle/>
          <a:p>
            <a:r>
              <a:rPr lang="en-US" sz="1100" dirty="0" smtClean="0"/>
              <a:t>Decibel scale</a:t>
            </a:r>
          </a:p>
          <a:p>
            <a:r>
              <a:rPr lang="en-US" sz="1100" dirty="0" smtClean="0"/>
              <a:t>2017 </a:t>
            </a:r>
            <a:r>
              <a:rPr lang="en-US" sz="1100" dirty="0" smtClean="0">
                <a:hlinkClick r:id="rId3" tooltip="User:Department4 (page does not exist)"/>
              </a:rPr>
              <a:t>Department4</a:t>
            </a:r>
            <a:r>
              <a:rPr lang="en-US" sz="1100" dirty="0" smtClean="0"/>
              <a:t>,</a:t>
            </a:r>
          </a:p>
          <a:p>
            <a:r>
              <a:rPr lang="en-US" sz="1100" dirty="0" smtClean="0"/>
              <a:t>Wikimedia Commons CC BY SA-4.0</a:t>
            </a:r>
          </a:p>
          <a:p>
            <a:r>
              <a:rPr lang="en-US" sz="1100" dirty="0" smtClean="0">
                <a:hlinkClick r:id="rId4"/>
              </a:rPr>
              <a:t>https</a:t>
            </a:r>
            <a:r>
              <a:rPr lang="en-US" sz="1100" dirty="0">
                <a:hlinkClick r:id="rId4"/>
              </a:rPr>
              <a:t>://</a:t>
            </a:r>
            <a:r>
              <a:rPr lang="en-US" sz="1100" dirty="0" smtClean="0">
                <a:hlinkClick r:id="rId4"/>
              </a:rPr>
              <a:t>commons.wikimedia.org/wiki/File:Decibel_scale.jpg</a:t>
            </a:r>
            <a:r>
              <a:rPr lang="en-US" sz="1100" dirty="0" smtClean="0"/>
              <a:t> </a:t>
            </a:r>
            <a:endParaRPr lang="en-US" sz="1100" dirty="0"/>
          </a:p>
        </p:txBody>
      </p:sp>
      <p:grpSp>
        <p:nvGrpSpPr>
          <p:cNvPr id="3" name="Group 2"/>
          <p:cNvGrpSpPr/>
          <p:nvPr/>
        </p:nvGrpSpPr>
        <p:grpSpPr>
          <a:xfrm>
            <a:off x="158750" y="196604"/>
            <a:ext cx="5898584" cy="6481988"/>
            <a:chOff x="158750" y="196604"/>
            <a:chExt cx="5898584" cy="6481988"/>
          </a:xfrm>
        </p:grpSpPr>
        <p:pic>
          <p:nvPicPr>
            <p:cNvPr id="4" name="Picture 3" descr="Decibel_scale.jpg"/>
            <p:cNvPicPr>
              <a:picLocks noChangeAspect="1"/>
            </p:cNvPicPr>
            <p:nvPr/>
          </p:nvPicPr>
          <p:blipFill rotWithShape="1">
            <a:blip r:embed="rId5">
              <a:extLst>
                <a:ext uri="{28A0092B-C50C-407E-A947-70E740481C1C}">
                  <a14:useLocalDpi xmlns:a14="http://schemas.microsoft.com/office/drawing/2010/main" val="0"/>
                </a:ext>
              </a:extLst>
            </a:blip>
            <a:srcRect t="8993"/>
            <a:stretch/>
          </p:blipFill>
          <p:spPr>
            <a:xfrm>
              <a:off x="158750" y="196604"/>
              <a:ext cx="5898584" cy="6481988"/>
            </a:xfrm>
            <a:prstGeom prst="rect">
              <a:avLst/>
            </a:prstGeom>
          </p:spPr>
        </p:pic>
        <p:sp>
          <p:nvSpPr>
            <p:cNvPr id="6" name="TextBox 5"/>
            <p:cNvSpPr txBox="1"/>
            <p:nvPr/>
          </p:nvSpPr>
          <p:spPr>
            <a:xfrm>
              <a:off x="3306711" y="330506"/>
              <a:ext cx="2377440" cy="565534"/>
            </a:xfrm>
            <a:prstGeom prst="rect">
              <a:avLst/>
            </a:prstGeom>
            <a:solidFill>
              <a:schemeClr val="bg1"/>
            </a:solidFill>
          </p:spPr>
          <p:txBody>
            <a:bodyPr wrap="square" rtlCol="0">
              <a:noAutofit/>
            </a:bodyPr>
            <a:lstStyle/>
            <a:p>
              <a:endParaRPr lang="en-US" sz="1200" dirty="0"/>
            </a:p>
          </p:txBody>
        </p:sp>
        <p:sp>
          <p:nvSpPr>
            <p:cNvPr id="7" name="TextBox 6"/>
            <p:cNvSpPr txBox="1"/>
            <p:nvPr/>
          </p:nvSpPr>
          <p:spPr>
            <a:xfrm>
              <a:off x="3251626" y="6044470"/>
              <a:ext cx="2377440" cy="565534"/>
            </a:xfrm>
            <a:prstGeom prst="rect">
              <a:avLst/>
            </a:prstGeom>
            <a:solidFill>
              <a:schemeClr val="bg1"/>
            </a:solidFill>
          </p:spPr>
          <p:txBody>
            <a:bodyPr wrap="square" rtlCol="0">
              <a:noAutofit/>
            </a:bodyPr>
            <a:lstStyle/>
            <a:p>
              <a:endParaRPr lang="en-US" sz="1200" dirty="0"/>
            </a:p>
          </p:txBody>
        </p:sp>
        <p:sp>
          <p:nvSpPr>
            <p:cNvPr id="9" name="TextBox 8"/>
            <p:cNvSpPr txBox="1"/>
            <p:nvPr/>
          </p:nvSpPr>
          <p:spPr>
            <a:xfrm>
              <a:off x="181052" y="1388125"/>
              <a:ext cx="1174620" cy="429658"/>
            </a:xfrm>
            <a:prstGeom prst="rect">
              <a:avLst/>
            </a:prstGeom>
            <a:solidFill>
              <a:schemeClr val="bg1"/>
            </a:solidFill>
          </p:spPr>
          <p:txBody>
            <a:bodyPr wrap="square" rtlCol="0">
              <a:noAutofit/>
            </a:bodyPr>
            <a:lstStyle/>
            <a:p>
              <a:endParaRPr lang="en-US" sz="1200" dirty="0"/>
            </a:p>
          </p:txBody>
        </p:sp>
        <p:sp>
          <p:nvSpPr>
            <p:cNvPr id="10" name="TextBox 9"/>
            <p:cNvSpPr txBox="1"/>
            <p:nvPr/>
          </p:nvSpPr>
          <p:spPr>
            <a:xfrm>
              <a:off x="4076055" y="2599980"/>
              <a:ext cx="1981279" cy="333167"/>
            </a:xfrm>
            <a:prstGeom prst="rect">
              <a:avLst/>
            </a:prstGeom>
            <a:solidFill>
              <a:schemeClr val="bg1"/>
            </a:solidFill>
          </p:spPr>
          <p:txBody>
            <a:bodyPr wrap="square" rtlCol="0">
              <a:noAutofit/>
            </a:bodyPr>
            <a:lstStyle/>
            <a:p>
              <a:endParaRPr lang="en-US" sz="1200" dirty="0"/>
            </a:p>
          </p:txBody>
        </p:sp>
        <p:sp>
          <p:nvSpPr>
            <p:cNvPr id="11" name="TextBox 10"/>
            <p:cNvSpPr txBox="1"/>
            <p:nvPr/>
          </p:nvSpPr>
          <p:spPr>
            <a:xfrm>
              <a:off x="158750" y="3937760"/>
              <a:ext cx="1174620" cy="565534"/>
            </a:xfrm>
            <a:prstGeom prst="rect">
              <a:avLst/>
            </a:prstGeom>
            <a:solidFill>
              <a:schemeClr val="bg1"/>
            </a:solidFill>
          </p:spPr>
          <p:txBody>
            <a:bodyPr wrap="square" rtlCol="0">
              <a:noAutofit/>
            </a:bodyPr>
            <a:lstStyle/>
            <a:p>
              <a:endParaRPr lang="en-US" sz="1200" dirty="0"/>
            </a:p>
          </p:txBody>
        </p:sp>
        <p:sp>
          <p:nvSpPr>
            <p:cNvPr id="12" name="TextBox 11"/>
            <p:cNvSpPr txBox="1"/>
            <p:nvPr/>
          </p:nvSpPr>
          <p:spPr>
            <a:xfrm>
              <a:off x="385590" y="5478935"/>
              <a:ext cx="1054533" cy="888813"/>
            </a:xfrm>
            <a:prstGeom prst="rect">
              <a:avLst/>
            </a:prstGeom>
            <a:solidFill>
              <a:schemeClr val="bg1"/>
            </a:solidFill>
          </p:spPr>
          <p:txBody>
            <a:bodyPr wrap="square" rtlCol="0">
              <a:noAutofit/>
            </a:bodyPr>
            <a:lstStyle/>
            <a:p>
              <a:endParaRPr lang="en-US" sz="1200" dirty="0"/>
            </a:p>
          </p:txBody>
        </p:sp>
        <p:sp>
          <p:nvSpPr>
            <p:cNvPr id="13" name="TextBox 12"/>
            <p:cNvSpPr txBox="1"/>
            <p:nvPr/>
          </p:nvSpPr>
          <p:spPr>
            <a:xfrm>
              <a:off x="3447540" y="1853116"/>
              <a:ext cx="2377440" cy="262122"/>
            </a:xfrm>
            <a:prstGeom prst="rect">
              <a:avLst/>
            </a:prstGeom>
            <a:solidFill>
              <a:schemeClr val="bg1"/>
            </a:solidFill>
          </p:spPr>
          <p:txBody>
            <a:bodyPr wrap="square" rtlCol="0">
              <a:noAutofit/>
            </a:bodyPr>
            <a:lstStyle/>
            <a:p>
              <a:endParaRPr lang="en-US" sz="1200" dirty="0"/>
            </a:p>
          </p:txBody>
        </p:sp>
        <p:sp>
          <p:nvSpPr>
            <p:cNvPr id="14" name="TextBox 13"/>
            <p:cNvSpPr txBox="1"/>
            <p:nvPr/>
          </p:nvSpPr>
          <p:spPr>
            <a:xfrm>
              <a:off x="158750" y="2679352"/>
              <a:ext cx="975987" cy="565534"/>
            </a:xfrm>
            <a:prstGeom prst="rect">
              <a:avLst/>
            </a:prstGeom>
            <a:solidFill>
              <a:schemeClr val="bg1"/>
            </a:solidFill>
          </p:spPr>
          <p:txBody>
            <a:bodyPr wrap="square" rtlCol="0">
              <a:noAutofit/>
            </a:bodyPr>
            <a:lstStyle/>
            <a:p>
              <a:endParaRPr lang="en-US" sz="1200" dirty="0"/>
            </a:p>
          </p:txBody>
        </p:sp>
        <p:sp>
          <p:nvSpPr>
            <p:cNvPr id="15" name="TextBox 14"/>
            <p:cNvSpPr txBox="1"/>
            <p:nvPr/>
          </p:nvSpPr>
          <p:spPr>
            <a:xfrm>
              <a:off x="1784547" y="4688451"/>
              <a:ext cx="760349" cy="565534"/>
            </a:xfrm>
            <a:prstGeom prst="rect">
              <a:avLst/>
            </a:prstGeom>
            <a:solidFill>
              <a:schemeClr val="bg1"/>
            </a:solidFill>
          </p:spPr>
          <p:txBody>
            <a:bodyPr wrap="square" rtlCol="0">
              <a:noAutofit/>
            </a:bodyPr>
            <a:lstStyle/>
            <a:p>
              <a:endParaRPr lang="en-US" sz="1200" dirty="0"/>
            </a:p>
          </p:txBody>
        </p:sp>
        <p:sp>
          <p:nvSpPr>
            <p:cNvPr id="16" name="TextBox 15"/>
            <p:cNvSpPr txBox="1"/>
            <p:nvPr/>
          </p:nvSpPr>
          <p:spPr>
            <a:xfrm>
              <a:off x="4968338" y="3083331"/>
              <a:ext cx="1066694" cy="527487"/>
            </a:xfrm>
            <a:prstGeom prst="rect">
              <a:avLst/>
            </a:prstGeom>
            <a:solidFill>
              <a:schemeClr val="bg1"/>
            </a:solidFill>
          </p:spPr>
          <p:txBody>
            <a:bodyPr wrap="square" rtlCol="0">
              <a:noAutofit/>
            </a:bodyPr>
            <a:lstStyle/>
            <a:p>
              <a:endParaRPr lang="en-US" sz="1200" dirty="0"/>
            </a:p>
          </p:txBody>
        </p:sp>
        <p:sp>
          <p:nvSpPr>
            <p:cNvPr id="18" name="TextBox 17"/>
            <p:cNvSpPr txBox="1"/>
            <p:nvPr/>
          </p:nvSpPr>
          <p:spPr>
            <a:xfrm>
              <a:off x="4335267" y="5693115"/>
              <a:ext cx="831644" cy="351355"/>
            </a:xfrm>
            <a:prstGeom prst="rect">
              <a:avLst/>
            </a:prstGeom>
            <a:solidFill>
              <a:schemeClr val="bg1"/>
            </a:solidFill>
          </p:spPr>
          <p:txBody>
            <a:bodyPr wrap="square" rtlCol="0">
              <a:noAutofit/>
            </a:bodyPr>
            <a:lstStyle/>
            <a:p>
              <a:endParaRPr lang="en-US" sz="1200" dirty="0"/>
            </a:p>
          </p:txBody>
        </p:sp>
        <p:sp>
          <p:nvSpPr>
            <p:cNvPr id="19" name="TextBox 18"/>
            <p:cNvSpPr txBox="1"/>
            <p:nvPr/>
          </p:nvSpPr>
          <p:spPr>
            <a:xfrm>
              <a:off x="3251627" y="4235847"/>
              <a:ext cx="1166138" cy="452604"/>
            </a:xfrm>
            <a:prstGeom prst="rect">
              <a:avLst/>
            </a:prstGeom>
            <a:solidFill>
              <a:schemeClr val="bg1"/>
            </a:solidFill>
          </p:spPr>
          <p:txBody>
            <a:bodyPr wrap="square" rtlCol="0">
              <a:noAutofit/>
            </a:bodyPr>
            <a:lstStyle/>
            <a:p>
              <a:endParaRPr lang="en-US" sz="1200" dirty="0"/>
            </a:p>
          </p:txBody>
        </p:sp>
        <p:sp>
          <p:nvSpPr>
            <p:cNvPr id="20" name="TextBox 19"/>
            <p:cNvSpPr txBox="1"/>
            <p:nvPr/>
          </p:nvSpPr>
          <p:spPr>
            <a:xfrm>
              <a:off x="4660136" y="5015444"/>
              <a:ext cx="1376988" cy="463491"/>
            </a:xfrm>
            <a:prstGeom prst="rect">
              <a:avLst/>
            </a:prstGeom>
            <a:solidFill>
              <a:schemeClr val="bg1"/>
            </a:solidFill>
          </p:spPr>
          <p:txBody>
            <a:bodyPr wrap="square" rtlCol="0">
              <a:noAutofit/>
            </a:bodyPr>
            <a:lstStyle/>
            <a:p>
              <a:endParaRPr lang="en-US" sz="1200" dirty="0"/>
            </a:p>
          </p:txBody>
        </p:sp>
        <p:sp>
          <p:nvSpPr>
            <p:cNvPr id="21" name="TextBox 20"/>
            <p:cNvSpPr txBox="1"/>
            <p:nvPr/>
          </p:nvSpPr>
          <p:spPr>
            <a:xfrm>
              <a:off x="355646" y="2622281"/>
              <a:ext cx="1246623" cy="333167"/>
            </a:xfrm>
            <a:prstGeom prst="rect">
              <a:avLst/>
            </a:prstGeom>
            <a:solidFill>
              <a:schemeClr val="bg1"/>
            </a:solidFill>
          </p:spPr>
          <p:txBody>
            <a:bodyPr wrap="square" rtlCol="0">
              <a:noAutofit/>
            </a:bodyPr>
            <a:lstStyle/>
            <a:p>
              <a:endParaRPr lang="en-US" sz="1200" dirty="0"/>
            </a:p>
          </p:txBody>
        </p:sp>
      </p:grpSp>
    </p:spTree>
    <p:extLst>
      <p:ext uri="{BB962C8B-B14F-4D97-AF65-F5344CB8AC3E}">
        <p14:creationId xmlns:p14="http://schemas.microsoft.com/office/powerpoint/2010/main" val="1972512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Hazards/Impacts</a:t>
            </a:r>
            <a:endParaRPr lang="en-US" dirty="0"/>
          </a:p>
        </p:txBody>
      </p:sp>
      <p:sp>
        <p:nvSpPr>
          <p:cNvPr id="3" name="Content Placeholder 2"/>
          <p:cNvSpPr>
            <a:spLocks noGrp="1"/>
          </p:cNvSpPr>
          <p:nvPr>
            <p:ph idx="1"/>
          </p:nvPr>
        </p:nvSpPr>
        <p:spPr/>
        <p:txBody>
          <a:bodyPr>
            <a:noAutofit/>
          </a:bodyPr>
          <a:lstStyle/>
          <a:p>
            <a:r>
              <a:rPr lang="en-US" dirty="0"/>
              <a:t>Exposure to loud </a:t>
            </a:r>
            <a:r>
              <a:rPr lang="en-US" dirty="0" smtClean="0"/>
              <a:t>noises can cause a </a:t>
            </a:r>
            <a:r>
              <a:rPr lang="en-US" dirty="0"/>
              <a:t>temporary threshold shift (TTS) in hearing sensitivity or a permanent threshold shift (PTS</a:t>
            </a:r>
            <a:r>
              <a:rPr lang="en-US" dirty="0" smtClean="0"/>
              <a:t>)</a:t>
            </a:r>
            <a:r>
              <a:rPr lang="en-US" baseline="30000" dirty="0" smtClean="0"/>
              <a:t>[5]</a:t>
            </a:r>
            <a:endParaRPr lang="en-US" dirty="0" smtClean="0"/>
          </a:p>
          <a:p>
            <a:pPr marL="342900" lvl="1" indent="-342900">
              <a:buFont typeface="Arial"/>
              <a:buChar char="•"/>
            </a:pPr>
            <a:r>
              <a:rPr lang="en-US" sz="3200" dirty="0" smtClean="0"/>
              <a:t>A noise-induced permanent threshold shift (NIPTS) is a permanent threshold shift that can be attributable to noise exposure</a:t>
            </a:r>
          </a:p>
        </p:txBody>
      </p:sp>
    </p:spTree>
    <p:extLst>
      <p:ext uri="{BB962C8B-B14F-4D97-AF65-F5344CB8AC3E}">
        <p14:creationId xmlns:p14="http://schemas.microsoft.com/office/powerpoint/2010/main" val="1576111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Hazards/Impacts to Students</a:t>
            </a:r>
            <a:endParaRPr lang="en-US" dirty="0"/>
          </a:p>
        </p:txBody>
      </p:sp>
      <p:sp>
        <p:nvSpPr>
          <p:cNvPr id="3" name="Content Placeholder 2"/>
          <p:cNvSpPr>
            <a:spLocks noGrp="1"/>
          </p:cNvSpPr>
          <p:nvPr>
            <p:ph idx="1"/>
          </p:nvPr>
        </p:nvSpPr>
        <p:spPr>
          <a:xfrm>
            <a:off x="457200" y="1929008"/>
            <a:ext cx="8229600" cy="2981195"/>
          </a:xfrm>
        </p:spPr>
        <p:txBody>
          <a:bodyPr>
            <a:noAutofit/>
          </a:bodyPr>
          <a:lstStyle/>
          <a:p>
            <a:pPr marL="0" indent="0">
              <a:buNone/>
            </a:pPr>
            <a:r>
              <a:rPr lang="en-US" dirty="0" smtClean="0"/>
              <a:t>High noise levels </a:t>
            </a:r>
            <a:r>
              <a:rPr lang="en-US" dirty="0"/>
              <a:t>may obstruct </a:t>
            </a:r>
            <a:r>
              <a:rPr lang="en-US" dirty="0" smtClean="0"/>
              <a:t>students’ recognition </a:t>
            </a:r>
            <a:r>
              <a:rPr lang="en-US" dirty="0"/>
              <a:t>of </a:t>
            </a:r>
            <a:r>
              <a:rPr lang="en-US" dirty="0" smtClean="0"/>
              <a:t>teachers' speech</a:t>
            </a:r>
            <a:endParaRPr lang="en-US" dirty="0"/>
          </a:p>
          <a:p>
            <a:r>
              <a:rPr lang="en-US" dirty="0" smtClean="0"/>
              <a:t>The extra </a:t>
            </a:r>
            <a:r>
              <a:rPr lang="en-US" dirty="0"/>
              <a:t>effort required to identify and remember the words may result in fewer resources available for </a:t>
            </a:r>
            <a:r>
              <a:rPr lang="en-US" dirty="0" smtClean="0"/>
              <a:t>understanding</a:t>
            </a:r>
            <a:r>
              <a:rPr lang="en-US" baseline="30000" dirty="0" smtClean="0"/>
              <a:t>[7]</a:t>
            </a:r>
            <a:endParaRPr lang="en-US" dirty="0"/>
          </a:p>
        </p:txBody>
      </p:sp>
    </p:spTree>
    <p:extLst>
      <p:ext uri="{BB962C8B-B14F-4D97-AF65-F5344CB8AC3E}">
        <p14:creationId xmlns:p14="http://schemas.microsoft.com/office/powerpoint/2010/main" val="2250579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284"/>
            <a:ext cx="8229600" cy="742989"/>
          </a:xfrm>
        </p:spPr>
        <p:txBody>
          <a:bodyPr>
            <a:normAutofit fontScale="90000"/>
          </a:bodyPr>
          <a:lstStyle/>
          <a:p>
            <a:r>
              <a:rPr lang="en-US" dirty="0" smtClean="0"/>
              <a:t>Sound Measurement</a:t>
            </a:r>
            <a:endParaRPr lang="en-US" dirty="0"/>
          </a:p>
        </p:txBody>
      </p:sp>
      <p:sp>
        <p:nvSpPr>
          <p:cNvPr id="3" name="Content Placeholder 2"/>
          <p:cNvSpPr>
            <a:spLocks noGrp="1"/>
          </p:cNvSpPr>
          <p:nvPr>
            <p:ph idx="1"/>
          </p:nvPr>
        </p:nvSpPr>
        <p:spPr>
          <a:xfrm>
            <a:off x="457200" y="972272"/>
            <a:ext cx="5238700" cy="5619269"/>
          </a:xfrm>
        </p:spPr>
        <p:txBody>
          <a:bodyPr>
            <a:noAutofit/>
          </a:bodyPr>
          <a:lstStyle/>
          <a:p>
            <a:pPr marL="0" indent="0">
              <a:spcBef>
                <a:spcPts val="0"/>
              </a:spcBef>
              <a:buNone/>
            </a:pPr>
            <a:r>
              <a:rPr lang="en-US" dirty="0" smtClean="0">
                <a:solidFill>
                  <a:srgbClr val="CC00CC"/>
                </a:solidFill>
              </a:rPr>
              <a:t>Sound level meter</a:t>
            </a:r>
            <a:r>
              <a:rPr lang="en-US" dirty="0" smtClean="0"/>
              <a:t>:</a:t>
            </a:r>
          </a:p>
          <a:p>
            <a:pPr>
              <a:spcBef>
                <a:spcPts val="0"/>
              </a:spcBef>
              <a:spcAft>
                <a:spcPts val="800"/>
              </a:spcAft>
            </a:pPr>
            <a:r>
              <a:rPr lang="en-US" dirty="0" smtClean="0"/>
              <a:t>Commonly, a </a:t>
            </a:r>
            <a:r>
              <a:rPr lang="en-US" dirty="0">
                <a:solidFill>
                  <a:srgbClr val="CC00CC"/>
                </a:solidFill>
              </a:rPr>
              <a:t>handheld</a:t>
            </a:r>
            <a:r>
              <a:rPr lang="en-US" dirty="0"/>
              <a:t> instrument with a microphone</a:t>
            </a:r>
          </a:p>
          <a:p>
            <a:pPr>
              <a:spcBef>
                <a:spcPts val="0"/>
              </a:spcBef>
              <a:spcAft>
                <a:spcPts val="800"/>
              </a:spcAft>
            </a:pPr>
            <a:r>
              <a:rPr lang="en-US" dirty="0" smtClean="0"/>
              <a:t>The </a:t>
            </a:r>
            <a:r>
              <a:rPr lang="en-US" dirty="0" smtClean="0">
                <a:solidFill>
                  <a:srgbClr val="CC00CC"/>
                </a:solidFill>
              </a:rPr>
              <a:t>microphone diaphragm responds </a:t>
            </a:r>
            <a:r>
              <a:rPr lang="en-US" dirty="0">
                <a:solidFill>
                  <a:srgbClr val="CC00CC"/>
                </a:solidFill>
              </a:rPr>
              <a:t>to </a:t>
            </a:r>
            <a:r>
              <a:rPr lang="en-US" dirty="0" smtClean="0">
                <a:solidFill>
                  <a:srgbClr val="CC00CC"/>
                </a:solidFill>
              </a:rPr>
              <a:t>air pressure </a:t>
            </a:r>
            <a:r>
              <a:rPr lang="en-US" dirty="0" smtClean="0"/>
              <a:t>changes caused </a:t>
            </a:r>
            <a:r>
              <a:rPr lang="en-US" dirty="0"/>
              <a:t>by </a:t>
            </a:r>
            <a:r>
              <a:rPr lang="en-US" dirty="0" smtClean="0"/>
              <a:t>sound </a:t>
            </a:r>
            <a:r>
              <a:rPr lang="en-US" dirty="0" smtClean="0"/>
              <a:t>waves</a:t>
            </a:r>
            <a:r>
              <a:rPr lang="en-US" baseline="30000" dirty="0" smtClean="0"/>
              <a:t>[5]</a:t>
            </a:r>
            <a:endParaRPr lang="en-US" dirty="0" smtClean="0"/>
          </a:p>
          <a:p>
            <a:pPr>
              <a:spcBef>
                <a:spcPts val="0"/>
              </a:spcBef>
              <a:spcAft>
                <a:spcPts val="800"/>
              </a:spcAft>
            </a:pPr>
            <a:r>
              <a:rPr lang="en-US" dirty="0" smtClean="0"/>
              <a:t>Smart phones now have sound monitor </a:t>
            </a:r>
            <a:r>
              <a:rPr lang="en-US" dirty="0" smtClean="0">
                <a:solidFill>
                  <a:srgbClr val="CC00CC"/>
                </a:solidFill>
              </a:rPr>
              <a:t>apps</a:t>
            </a:r>
            <a:endParaRPr lang="en-US" dirty="0">
              <a:solidFill>
                <a:srgbClr val="CC00CC"/>
              </a:solidFill>
            </a:endParaRPr>
          </a:p>
        </p:txBody>
      </p:sp>
      <p:sp>
        <p:nvSpPr>
          <p:cNvPr id="5" name="TextBox 4"/>
          <p:cNvSpPr txBox="1"/>
          <p:nvPr/>
        </p:nvSpPr>
        <p:spPr>
          <a:xfrm>
            <a:off x="1679944" y="6125227"/>
            <a:ext cx="3988083" cy="632566"/>
          </a:xfrm>
          <a:prstGeom prst="rect">
            <a:avLst/>
          </a:prstGeom>
          <a:noFill/>
        </p:spPr>
        <p:txBody>
          <a:bodyPr wrap="square" rtlCol="0">
            <a:noAutofit/>
          </a:bodyPr>
          <a:lstStyle/>
          <a:p>
            <a:pPr algn="r"/>
            <a:r>
              <a:rPr lang="en-US" sz="1100" dirty="0" smtClean="0"/>
              <a:t>Noise Meter app on smart phone</a:t>
            </a:r>
          </a:p>
          <a:p>
            <a:pPr algn="r"/>
            <a:r>
              <a:rPr lang="en-US" sz="1100" dirty="0"/>
              <a:t>2016 Kent Kurashima and Jana B. Milford, College of Engineering and Applied Science, University of Colorado </a:t>
            </a:r>
            <a:r>
              <a:rPr lang="en-US" sz="1100" dirty="0" smtClean="0"/>
              <a:t>Boulder (authors)</a:t>
            </a:r>
            <a:endParaRPr lang="en-US" sz="11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900" y="1128638"/>
            <a:ext cx="3086100" cy="5495925"/>
          </a:xfrm>
          <a:prstGeom prst="rect">
            <a:avLst/>
          </a:prstGeom>
        </p:spPr>
      </p:pic>
    </p:spTree>
    <p:extLst>
      <p:ext uri="{BB962C8B-B14F-4D97-AF65-F5344CB8AC3E}">
        <p14:creationId xmlns:p14="http://schemas.microsoft.com/office/powerpoint/2010/main" val="1780742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sound?</a:t>
            </a:r>
            <a:endParaRPr lang="en-US" dirty="0"/>
          </a:p>
        </p:txBody>
      </p:sp>
      <p:sp>
        <p:nvSpPr>
          <p:cNvPr id="3" name="Content Placeholder 2"/>
          <p:cNvSpPr>
            <a:spLocks noGrp="1"/>
          </p:cNvSpPr>
          <p:nvPr>
            <p:ph idx="1"/>
          </p:nvPr>
        </p:nvSpPr>
        <p:spPr>
          <a:xfrm>
            <a:off x="457200" y="2125363"/>
            <a:ext cx="8229600" cy="4287794"/>
          </a:xfrm>
        </p:spPr>
        <p:txBody>
          <a:bodyPr>
            <a:noAutofit/>
          </a:bodyPr>
          <a:lstStyle/>
          <a:p>
            <a:r>
              <a:rPr lang="en-US" sz="3600" dirty="0">
                <a:solidFill>
                  <a:srgbClr val="CC00CC"/>
                </a:solidFill>
              </a:rPr>
              <a:t>Vibrations</a:t>
            </a:r>
            <a:r>
              <a:rPr lang="en-US" sz="3600" dirty="0"/>
              <a:t> that </a:t>
            </a:r>
            <a:r>
              <a:rPr lang="en-US" sz="3600" dirty="0">
                <a:solidFill>
                  <a:srgbClr val="CC00CC"/>
                </a:solidFill>
              </a:rPr>
              <a:t>travel</a:t>
            </a:r>
            <a:r>
              <a:rPr lang="en-US" sz="3600" dirty="0"/>
              <a:t> through the air </a:t>
            </a:r>
            <a:r>
              <a:rPr lang="en-US" sz="3600" dirty="0" smtClean="0"/>
              <a:t>(or </a:t>
            </a:r>
            <a:r>
              <a:rPr lang="en-US" sz="3600" dirty="0"/>
              <a:t>another </a:t>
            </a:r>
            <a:r>
              <a:rPr lang="en-US" sz="3600" dirty="0" smtClean="0"/>
              <a:t>medium) that </a:t>
            </a:r>
            <a:r>
              <a:rPr lang="en-US" sz="3600" dirty="0"/>
              <a:t>can be </a:t>
            </a:r>
            <a:r>
              <a:rPr lang="en-US" sz="3600" dirty="0">
                <a:solidFill>
                  <a:srgbClr val="CC00CC"/>
                </a:solidFill>
              </a:rPr>
              <a:t>heard</a:t>
            </a:r>
            <a:r>
              <a:rPr lang="en-US" sz="3600" dirty="0"/>
              <a:t> when they reach the </a:t>
            </a:r>
            <a:r>
              <a:rPr lang="en-US" sz="3600" dirty="0" smtClean="0"/>
              <a:t>ear</a:t>
            </a:r>
          </a:p>
          <a:p>
            <a:endParaRPr lang="en-US" sz="3600" dirty="0" smtClean="0"/>
          </a:p>
          <a:p>
            <a:r>
              <a:rPr lang="en-US" sz="3600" dirty="0" smtClean="0"/>
              <a:t>Sound </a:t>
            </a:r>
            <a:r>
              <a:rPr lang="en-US" sz="3600" dirty="0"/>
              <a:t>may be classified as </a:t>
            </a:r>
            <a:r>
              <a:rPr lang="en-US" sz="3600" dirty="0">
                <a:solidFill>
                  <a:srgbClr val="CC00CC"/>
                </a:solidFill>
              </a:rPr>
              <a:t>noise</a:t>
            </a:r>
            <a:r>
              <a:rPr lang="en-US" sz="3600" dirty="0"/>
              <a:t> based on its magnitude, characteristics, duration and time of occurrence </a:t>
            </a:r>
          </a:p>
        </p:txBody>
      </p:sp>
    </p:spTree>
    <p:extLst>
      <p:ext uri="{BB962C8B-B14F-4D97-AF65-F5344CB8AC3E}">
        <p14:creationId xmlns:p14="http://schemas.microsoft.com/office/powerpoint/2010/main" val="4031172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Measurements</a:t>
            </a:r>
            <a:endParaRPr lang="en-US" dirty="0"/>
          </a:p>
        </p:txBody>
      </p:sp>
      <p:sp>
        <p:nvSpPr>
          <p:cNvPr id="3" name="Content Placeholder 2"/>
          <p:cNvSpPr>
            <a:spLocks noGrp="1"/>
          </p:cNvSpPr>
          <p:nvPr>
            <p:ph idx="1"/>
          </p:nvPr>
        </p:nvSpPr>
        <p:spPr>
          <a:xfrm>
            <a:off x="457200" y="1600200"/>
            <a:ext cx="5029200" cy="3898725"/>
          </a:xfrm>
        </p:spPr>
        <p:txBody>
          <a:bodyPr>
            <a:noAutofit/>
          </a:bodyPr>
          <a:lstStyle/>
          <a:p>
            <a:r>
              <a:rPr lang="en-US" dirty="0" smtClean="0">
                <a:solidFill>
                  <a:srgbClr val="CC00CC"/>
                </a:solidFill>
              </a:rPr>
              <a:t>Dosimetry: </a:t>
            </a:r>
            <a:r>
              <a:rPr lang="en-US" dirty="0" smtClean="0"/>
              <a:t>The </a:t>
            </a:r>
            <a:r>
              <a:rPr lang="en-US" dirty="0"/>
              <a:t>use of body-worn </a:t>
            </a:r>
            <a:r>
              <a:rPr lang="en-US" dirty="0" smtClean="0"/>
              <a:t>instruments </a:t>
            </a:r>
            <a:r>
              <a:rPr lang="en-US" dirty="0"/>
              <a:t>to </a:t>
            </a:r>
            <a:r>
              <a:rPr lang="en-US" dirty="0" smtClean="0"/>
              <a:t>monitor people’s noise </a:t>
            </a:r>
            <a:r>
              <a:rPr lang="en-US" dirty="0" smtClean="0"/>
              <a:t>exposure</a:t>
            </a:r>
            <a:r>
              <a:rPr lang="en-US" baseline="30000" dirty="0" smtClean="0"/>
              <a:t>[5]</a:t>
            </a:r>
            <a:endParaRPr lang="en-US" dirty="0" smtClean="0"/>
          </a:p>
          <a:p>
            <a:r>
              <a:rPr lang="en-US" dirty="0">
                <a:solidFill>
                  <a:srgbClr val="CC00CC"/>
                </a:solidFill>
              </a:rPr>
              <a:t>Engineering </a:t>
            </a:r>
            <a:r>
              <a:rPr lang="en-US" dirty="0" smtClean="0">
                <a:solidFill>
                  <a:srgbClr val="CC00CC"/>
                </a:solidFill>
              </a:rPr>
              <a:t>surveys</a:t>
            </a:r>
            <a:r>
              <a:rPr lang="en-US" dirty="0">
                <a:solidFill>
                  <a:srgbClr val="CC00CC"/>
                </a:solidFill>
              </a:rPr>
              <a:t>: </a:t>
            </a:r>
            <a:r>
              <a:rPr lang="en-US" dirty="0" smtClean="0"/>
              <a:t/>
            </a:r>
            <a:br>
              <a:rPr lang="en-US" dirty="0" smtClean="0"/>
            </a:br>
            <a:r>
              <a:rPr lang="en-US" dirty="0" smtClean="0"/>
              <a:t>Noise exposure monitoring</a:t>
            </a:r>
            <a:endParaRPr lang="en-US" dirty="0"/>
          </a:p>
        </p:txBody>
      </p:sp>
      <p:sp>
        <p:nvSpPr>
          <p:cNvPr id="7" name="TextBox 6"/>
          <p:cNvSpPr txBox="1"/>
          <p:nvPr/>
        </p:nvSpPr>
        <p:spPr>
          <a:xfrm>
            <a:off x="1414129" y="5684746"/>
            <a:ext cx="3947011" cy="909499"/>
          </a:xfrm>
          <a:prstGeom prst="rect">
            <a:avLst/>
          </a:prstGeom>
          <a:noFill/>
        </p:spPr>
        <p:txBody>
          <a:bodyPr wrap="square" rtlCol="0">
            <a:noAutofit/>
          </a:bodyPr>
          <a:lstStyle/>
          <a:p>
            <a:pPr algn="r"/>
            <a:r>
              <a:rPr lang="en-US" sz="1100" dirty="0" smtClean="0"/>
              <a:t>Pocket dosimeter; a NMR monitoring device</a:t>
            </a:r>
            <a:br>
              <a:rPr lang="en-US" sz="1100" dirty="0" smtClean="0"/>
            </a:br>
            <a:r>
              <a:rPr lang="en-US" sz="1100" dirty="0" smtClean="0"/>
              <a:t>with three Hall-effect sensors</a:t>
            </a:r>
          </a:p>
          <a:p>
            <a:pPr algn="r"/>
            <a:r>
              <a:rPr lang="en-US" sz="1100" dirty="0" smtClean="0"/>
              <a:t>2010 </a:t>
            </a:r>
            <a:r>
              <a:rPr lang="en-US" sz="1100" dirty="0" err="1" smtClean="0">
                <a:hlinkClick r:id="rId3" tooltip="User:Elia.braggio (page does not exist)"/>
              </a:rPr>
              <a:t>Elia.braggio</a:t>
            </a:r>
            <a:r>
              <a:rPr lang="en-US" sz="1100" dirty="0" smtClean="0"/>
              <a:t>, Wikimedia Commons (public domain)</a:t>
            </a:r>
          </a:p>
          <a:p>
            <a:pPr algn="r"/>
            <a:r>
              <a:rPr lang="en-US" sz="1100" dirty="0" smtClean="0">
                <a:hlinkClick r:id="rId4"/>
              </a:rPr>
              <a:t>https</a:t>
            </a:r>
            <a:r>
              <a:rPr lang="en-US" sz="1100" dirty="0">
                <a:hlinkClick r:id="rId4"/>
              </a:rPr>
              <a:t>://</a:t>
            </a:r>
            <a:r>
              <a:rPr lang="en-US" sz="1100" dirty="0" smtClean="0">
                <a:hlinkClick r:id="rId4"/>
              </a:rPr>
              <a:t>commons.wikimedia.org/wiki/File:Pocket_Dosimeter.jpg</a:t>
            </a:r>
            <a:r>
              <a:rPr lang="en-US" sz="1100" dirty="0" smtClean="0"/>
              <a:t> </a:t>
            </a:r>
            <a:endParaRPr lang="en-US" sz="1100" dirty="0"/>
          </a:p>
        </p:txBody>
      </p:sp>
      <p:pic>
        <p:nvPicPr>
          <p:cNvPr id="4" name="Picture 3" descr="Pocket_Dosimet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1600200"/>
            <a:ext cx="3229990" cy="4861190"/>
          </a:xfrm>
          <a:prstGeom prst="rect">
            <a:avLst/>
          </a:prstGeom>
        </p:spPr>
      </p:pic>
    </p:spTree>
    <p:extLst>
      <p:ext uri="{BB962C8B-B14F-4D97-AF65-F5344CB8AC3E}">
        <p14:creationId xmlns:p14="http://schemas.microsoft.com/office/powerpoint/2010/main" val="1405124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069"/>
            <a:ext cx="8229600" cy="677865"/>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696433" y="1520458"/>
            <a:ext cx="7751135" cy="4880344"/>
          </a:xfrm>
        </p:spPr>
        <p:txBody>
          <a:bodyPr>
            <a:noAutofit/>
          </a:bodyPr>
          <a:lstStyle/>
          <a:p>
            <a:pPr marL="0" indent="0">
              <a:spcBef>
                <a:spcPts val="0"/>
              </a:spcBef>
              <a:spcAft>
                <a:spcPts val="1200"/>
              </a:spcAft>
              <a:buNone/>
            </a:pPr>
            <a:r>
              <a:rPr lang="en-US" sz="1400" dirty="0" smtClean="0">
                <a:latin typeface="Times New Roman" panose="02020603050405020304" pitchFamily="18" charset="0"/>
                <a:cs typeface="Times New Roman" panose="02020603050405020304" pitchFamily="18" charset="0"/>
              </a:rPr>
              <a:t>[1] </a:t>
            </a:r>
            <a:r>
              <a:rPr lang="en-US" sz="1400" dirty="0" smtClean="0">
                <a:latin typeface="Times New Roman" panose="02020603050405020304" pitchFamily="18" charset="0"/>
                <a:cs typeface="Times New Roman" panose="02020603050405020304" pitchFamily="18" charset="0"/>
              </a:rPr>
              <a:t>“Transverse </a:t>
            </a:r>
            <a:r>
              <a:rPr lang="en-US" sz="1400" dirty="0" smtClean="0">
                <a:latin typeface="Times New Roman" panose="02020603050405020304" pitchFamily="18" charset="0"/>
                <a:cs typeface="Times New Roman" panose="02020603050405020304" pitchFamily="18" charset="0"/>
              </a:rPr>
              <a:t>wave </a:t>
            </a:r>
            <a:r>
              <a:rPr lang="en-US" sz="1400" dirty="0">
                <a:latin typeface="Times New Roman" panose="02020603050405020304" pitchFamily="18" charset="0"/>
                <a:cs typeface="Times New Roman" panose="02020603050405020304" pitchFamily="18" charset="0"/>
              </a:rPr>
              <a:t>and </a:t>
            </a:r>
            <a:r>
              <a:rPr lang="en-US" sz="1400" dirty="0" smtClean="0">
                <a:latin typeface="Times New Roman" panose="02020603050405020304" pitchFamily="18" charset="0"/>
                <a:cs typeface="Times New Roman" panose="02020603050405020304" pitchFamily="18" charset="0"/>
              </a:rPr>
              <a:t>longitudinal </a:t>
            </a:r>
            <a:r>
              <a:rPr lang="en-US" sz="1400" dirty="0" smtClean="0">
                <a:latin typeface="Times New Roman" panose="02020603050405020304" pitchFamily="18" charset="0"/>
                <a:cs typeface="Times New Roman" panose="02020603050405020304" pitchFamily="18" charset="0"/>
              </a:rPr>
              <a:t>Wave.” </a:t>
            </a:r>
            <a:r>
              <a:rPr lang="en-US" sz="1400" dirty="0" smtClean="0">
                <a:latin typeface="Times New Roman" panose="02020603050405020304" pitchFamily="18" charset="0"/>
                <a:cs typeface="Times New Roman" panose="02020603050405020304" pitchFamily="18" charset="0"/>
              </a:rPr>
              <a:t>(6-second video) YouTube. </a:t>
            </a:r>
            <a:r>
              <a:rPr lang="en-US" sz="1400" dirty="0">
                <a:latin typeface="Times New Roman" panose="02020603050405020304" pitchFamily="18" charset="0"/>
                <a:cs typeface="Times New Roman" panose="02020603050405020304" pitchFamily="18" charset="0"/>
              </a:rPr>
              <a:t>Physics007animations, </a:t>
            </a:r>
            <a:r>
              <a:rPr lang="en-US" sz="1400" dirty="0" smtClean="0">
                <a:latin typeface="Times New Roman" panose="02020603050405020304" pitchFamily="18" charset="0"/>
                <a:cs typeface="Times New Roman" panose="02020603050405020304" pitchFamily="18" charset="0"/>
              </a:rPr>
              <a:t>Sept. 2,  </a:t>
            </a:r>
            <a:r>
              <a:rPr lang="en-US" sz="1400" dirty="0">
                <a:latin typeface="Times New Roman" panose="02020603050405020304" pitchFamily="18" charset="0"/>
                <a:cs typeface="Times New Roman" panose="02020603050405020304" pitchFamily="18" charset="0"/>
              </a:rPr>
              <a:t>2011. </a:t>
            </a:r>
            <a:r>
              <a:rPr lang="en-US" sz="1400" dirty="0" smtClean="0">
                <a:latin typeface="Times New Roman" panose="02020603050405020304" pitchFamily="18" charset="0"/>
                <a:cs typeface="Times New Roman" panose="02020603050405020304" pitchFamily="18" charset="0"/>
                <a:hlinkClick r:id="rId3"/>
              </a:rPr>
              <a:t>https</a:t>
            </a:r>
            <a:r>
              <a:rPr lang="en-US" sz="1400" dirty="0">
                <a:latin typeface="Times New Roman" panose="02020603050405020304" pitchFamily="18" charset="0"/>
                <a:cs typeface="Times New Roman" panose="02020603050405020304" pitchFamily="18" charset="0"/>
                <a:hlinkClick r:id="rId3"/>
              </a:rPr>
              <a:t>://</a:t>
            </a:r>
            <a:r>
              <a:rPr lang="en-US" sz="1400" dirty="0" smtClean="0">
                <a:latin typeface="Times New Roman" panose="02020603050405020304" pitchFamily="18" charset="0"/>
                <a:cs typeface="Times New Roman" panose="02020603050405020304" pitchFamily="18" charset="0"/>
                <a:hlinkClick r:id="rId3"/>
              </a:rPr>
              <a:t>www.youtube.com/watch?v=2Wlh3M2a10U</a:t>
            </a:r>
            <a:r>
              <a:rPr lang="en-US" sz="1400" dirty="0" smtClean="0">
                <a:latin typeface="Times New Roman" panose="02020603050405020304" pitchFamily="18" charset="0"/>
                <a:cs typeface="Times New Roman" panose="02020603050405020304" pitchFamily="18" charset="0"/>
              </a:rPr>
              <a:t> </a:t>
            </a:r>
            <a:endParaRPr lang="en-US" sz="1400" dirty="0" smtClean="0">
              <a:latin typeface="Times New Roman" panose="02020603050405020304" pitchFamily="18" charset="0"/>
              <a:cs typeface="Times New Roman" panose="02020603050405020304" pitchFamily="18" charset="0"/>
            </a:endParaRPr>
          </a:p>
          <a:p>
            <a:pPr marL="0" indent="0">
              <a:spcBef>
                <a:spcPts val="0"/>
              </a:spcBef>
              <a:spcAft>
                <a:spcPts val="1200"/>
              </a:spcAft>
              <a:buNone/>
            </a:pPr>
            <a:r>
              <a:rPr lang="en-US"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2] Russell</a:t>
            </a:r>
            <a:r>
              <a:rPr lang="en-US" sz="1400" dirty="0">
                <a:latin typeface="Times New Roman" panose="02020603050405020304" pitchFamily="18" charset="0"/>
                <a:cs typeface="Times New Roman" panose="02020603050405020304" pitchFamily="18" charset="0"/>
              </a:rPr>
              <a:t>, Dan. </a:t>
            </a:r>
            <a:r>
              <a:rPr lang="en-US" sz="1400" dirty="0" smtClean="0">
                <a:latin typeface="Times New Roman" panose="02020603050405020304" pitchFamily="18" charset="0"/>
                <a:cs typeface="Times New Roman" panose="02020603050405020304" pitchFamily="18" charset="0"/>
              </a:rPr>
              <a:t>“Acoustics </a:t>
            </a:r>
            <a:r>
              <a:rPr lang="en-US" sz="1400" dirty="0">
                <a:latin typeface="Times New Roman" panose="02020603050405020304" pitchFamily="18" charset="0"/>
                <a:cs typeface="Times New Roman" panose="02020603050405020304" pitchFamily="18" charset="0"/>
              </a:rPr>
              <a:t>and Vibration Animations</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Longitudinal and Transverse Wave Motion. </a:t>
            </a:r>
            <a:r>
              <a:rPr lang="en-US" sz="1400" dirty="0" smtClean="0">
                <a:latin typeface="Times New Roman" panose="02020603050405020304" pitchFamily="18" charset="0"/>
                <a:cs typeface="Times New Roman" panose="02020603050405020304" pitchFamily="18" charset="0"/>
                <a:hlinkClick r:id="rId4"/>
              </a:rPr>
              <a:t>Creative </a:t>
            </a:r>
            <a:r>
              <a:rPr lang="en-US" sz="1400" dirty="0">
                <a:latin typeface="Times New Roman" panose="02020603050405020304" pitchFamily="18" charset="0"/>
                <a:cs typeface="Times New Roman" panose="02020603050405020304" pitchFamily="18" charset="0"/>
                <a:hlinkClick r:id="rId4"/>
              </a:rPr>
              <a:t>Commons Attribution-</a:t>
            </a:r>
            <a:r>
              <a:rPr lang="en-US" sz="1400" dirty="0" err="1">
                <a:latin typeface="Times New Roman" panose="02020603050405020304" pitchFamily="18" charset="0"/>
                <a:cs typeface="Times New Roman" panose="02020603050405020304" pitchFamily="18" charset="0"/>
                <a:hlinkClick r:id="rId4"/>
              </a:rPr>
              <a:t>NonCommercial</a:t>
            </a:r>
            <a:r>
              <a:rPr lang="en-US" sz="1400" dirty="0">
                <a:latin typeface="Times New Roman" panose="02020603050405020304" pitchFamily="18" charset="0"/>
                <a:cs typeface="Times New Roman" panose="02020603050405020304" pitchFamily="18" charset="0"/>
                <a:hlinkClick r:id="rId4"/>
              </a:rPr>
              <a:t>-</a:t>
            </a:r>
            <a:r>
              <a:rPr lang="en-US" sz="1400" dirty="0" err="1">
                <a:latin typeface="Times New Roman" panose="02020603050405020304" pitchFamily="18" charset="0"/>
                <a:cs typeface="Times New Roman" panose="02020603050405020304" pitchFamily="18" charset="0"/>
                <a:hlinkClick r:id="rId4"/>
              </a:rPr>
              <a:t>NoDerivatives</a:t>
            </a:r>
            <a:r>
              <a:rPr lang="en-US" sz="1400" dirty="0">
                <a:latin typeface="Times New Roman" panose="02020603050405020304" pitchFamily="18" charset="0"/>
                <a:cs typeface="Times New Roman" panose="02020603050405020304" pitchFamily="18" charset="0"/>
                <a:hlinkClick r:id="rId4"/>
              </a:rPr>
              <a:t> 4.0 International </a:t>
            </a:r>
            <a:r>
              <a:rPr lang="en-US" sz="1400" dirty="0" smtClean="0">
                <a:latin typeface="Times New Roman" panose="02020603050405020304" pitchFamily="18" charset="0"/>
                <a:cs typeface="Times New Roman" panose="02020603050405020304" pitchFamily="18" charset="0"/>
                <a:hlinkClick r:id="rId4"/>
              </a:rPr>
              <a:t>License</a:t>
            </a:r>
            <a:endParaRPr lang="en-US" sz="1400" dirty="0" smtClean="0">
              <a:latin typeface="Times New Roman" panose="02020603050405020304" pitchFamily="18" charset="0"/>
              <a:cs typeface="Times New Roman" panose="02020603050405020304" pitchFamily="18" charset="0"/>
            </a:endParaRPr>
          </a:p>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[3] </a:t>
            </a:r>
            <a:r>
              <a:rPr lang="en-US" sz="1400" dirty="0" err="1">
                <a:latin typeface="Times New Roman" panose="02020603050405020304" pitchFamily="18" charset="0"/>
                <a:cs typeface="Times New Roman" panose="02020603050405020304" pitchFamily="18" charset="0"/>
              </a:rPr>
              <a:t>Serway</a:t>
            </a:r>
            <a:r>
              <a:rPr lang="en-US" sz="1400" dirty="0">
                <a:latin typeface="Times New Roman" panose="02020603050405020304" pitchFamily="18" charset="0"/>
                <a:cs typeface="Times New Roman" panose="02020603050405020304" pitchFamily="18" charset="0"/>
              </a:rPr>
              <a:t>, Raymond  A, and John W. Jewett, Jr. </a:t>
            </a:r>
            <a:r>
              <a:rPr lang="en-US" sz="1400" i="1" dirty="0">
                <a:latin typeface="Times New Roman" panose="02020603050405020304" pitchFamily="18" charset="0"/>
                <a:cs typeface="Times New Roman" panose="02020603050405020304" pitchFamily="18" charset="0"/>
              </a:rPr>
              <a:t>Physics for Scientists &amp; Engineers with Modern Physics</a:t>
            </a:r>
            <a:r>
              <a:rPr lang="en-US" sz="1400" dirty="0">
                <a:latin typeface="Times New Roman" panose="02020603050405020304" pitchFamily="18" charset="0"/>
                <a:cs typeface="Times New Roman" panose="02020603050405020304" pitchFamily="18" charset="0"/>
              </a:rPr>
              <a:t>. 8th edition. Belmont: Brooks/Cole Cengage Learning, 2010. Print.</a:t>
            </a:r>
          </a:p>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[4] Hall, Debra, and Crystal </a:t>
            </a:r>
            <a:r>
              <a:rPr lang="en-US" sz="1400" dirty="0" err="1">
                <a:latin typeface="Times New Roman" panose="02020603050405020304" pitchFamily="18" charset="0"/>
                <a:cs typeface="Times New Roman" panose="02020603050405020304" pitchFamily="18" charset="0"/>
              </a:rPr>
              <a:t>Patillo</a:t>
            </a:r>
            <a:r>
              <a:rPr lang="en-US" sz="1400" dirty="0">
                <a:latin typeface="Times New Roman" panose="02020603050405020304" pitchFamily="18" charset="0"/>
                <a:cs typeface="Times New Roman" panose="02020603050405020304" pitchFamily="18" charset="0"/>
              </a:rPr>
              <a:t>. “2.7 How does sound travel in different environments?” Kenan Fellows Program, </a:t>
            </a:r>
            <a:r>
              <a:rPr lang="en-US" sz="1400" dirty="0" err="1">
                <a:latin typeface="Times New Roman" panose="02020603050405020304" pitchFamily="18" charset="0"/>
                <a:cs typeface="Times New Roman" panose="02020603050405020304" pitchFamily="18" charset="0"/>
              </a:rPr>
              <a:t>BioMusic</a:t>
            </a:r>
            <a:r>
              <a:rPr lang="en-US" sz="1400" dirty="0">
                <a:latin typeface="Times New Roman" panose="02020603050405020304" pitchFamily="18" charset="0"/>
                <a:cs typeface="Times New Roman" panose="02020603050405020304" pitchFamily="18" charset="0"/>
              </a:rPr>
              <a:t>, Learn NC, School of Education, University of North Carolina. </a:t>
            </a:r>
            <a:r>
              <a:rPr lang="en-US" sz="1400" dirty="0">
                <a:latin typeface="Times New Roman" panose="02020603050405020304" pitchFamily="18" charset="0"/>
                <a:cs typeface="Times New Roman" panose="02020603050405020304" pitchFamily="18" charset="0"/>
                <a:hlinkClick r:id="rId5"/>
              </a:rPr>
              <a:t>http://www.learnnc.org/lp/editions/biomusic/6517</a:t>
            </a:r>
            <a:r>
              <a:rPr lang="en-US" sz="1400" dirty="0">
                <a:latin typeface="Times New Roman" panose="02020603050405020304" pitchFamily="18" charset="0"/>
                <a:cs typeface="Times New Roman" panose="02020603050405020304" pitchFamily="18" charset="0"/>
              </a:rPr>
              <a:t> </a:t>
            </a:r>
          </a:p>
          <a:p>
            <a:pPr marL="0" indent="0">
              <a:spcBef>
                <a:spcPts val="0"/>
              </a:spcBef>
              <a:spcAft>
                <a:spcPts val="1200"/>
              </a:spcAft>
              <a:buNone/>
            </a:pPr>
            <a:r>
              <a:rPr lang="mr-IN" sz="1400" dirty="0" smtClean="0">
                <a:latin typeface="Times New Roman" panose="02020603050405020304" pitchFamily="18" charset="0"/>
                <a:cs typeface="Times New Roman" panose="02020603050405020304" pitchFamily="18" charset="0"/>
              </a:rPr>
              <a:t>[5</a:t>
            </a:r>
            <a:r>
              <a:rPr lang="mr-IN"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Friis</a:t>
            </a:r>
            <a:r>
              <a:rPr lang="en-US" sz="1400" dirty="0">
                <a:latin typeface="Times New Roman" panose="02020603050405020304" pitchFamily="18" charset="0"/>
                <a:cs typeface="Times New Roman" panose="02020603050405020304" pitchFamily="18" charset="0"/>
              </a:rPr>
              <a:t>, Robert H. </a:t>
            </a:r>
            <a:r>
              <a:rPr lang="en-US" sz="1400" i="1" dirty="0">
                <a:latin typeface="Times New Roman" panose="02020603050405020304" pitchFamily="18" charset="0"/>
                <a:cs typeface="Times New Roman" panose="02020603050405020304" pitchFamily="18" charset="0"/>
              </a:rPr>
              <a:t>Occupational Health and Safety for the 21st Century</a:t>
            </a:r>
            <a:r>
              <a:rPr lang="en-US" sz="1400" dirty="0">
                <a:latin typeface="Times New Roman" panose="02020603050405020304" pitchFamily="18" charset="0"/>
                <a:cs typeface="Times New Roman" panose="02020603050405020304" pitchFamily="18" charset="0"/>
              </a:rPr>
              <a:t>. Burlington, MA: Jones &amp; Bartlett Learning, 2015. </a:t>
            </a:r>
            <a:r>
              <a:rPr lang="en-US" sz="1400" dirty="0">
                <a:latin typeface="Times New Roman" panose="02020603050405020304" pitchFamily="18" charset="0"/>
                <a:cs typeface="Times New Roman" panose="02020603050405020304" pitchFamily="18" charset="0"/>
                <a:hlinkClick r:id="rId6"/>
              </a:rPr>
              <a:t>Web</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library.books24x7.com.colorado.idm.oclc.org/</a:t>
            </a:r>
            <a:r>
              <a:rPr lang="en-US" sz="1400" dirty="0" err="1" smtClean="0">
                <a:latin typeface="Times New Roman" panose="02020603050405020304" pitchFamily="18" charset="0"/>
                <a:cs typeface="Times New Roman" panose="02020603050405020304" pitchFamily="18" charset="0"/>
              </a:rPr>
              <a:t>toc.aspx?bookid</a:t>
            </a:r>
            <a:r>
              <a:rPr lang="en-US" sz="1400" dirty="0" smtClean="0">
                <a:latin typeface="Times New Roman" panose="02020603050405020304" pitchFamily="18" charset="0"/>
                <a:cs typeface="Times New Roman" panose="02020603050405020304" pitchFamily="18" charset="0"/>
              </a:rPr>
              <a:t>=93068 (e-book access requires login)</a:t>
            </a:r>
          </a:p>
          <a:p>
            <a:pPr marL="0" indent="0">
              <a:spcBef>
                <a:spcPts val="0"/>
              </a:spcBef>
              <a:spcAft>
                <a:spcPts val="1200"/>
              </a:spcAft>
              <a:buNone/>
            </a:pPr>
            <a:r>
              <a:rPr lang="en-US" sz="1400" dirty="0" smtClean="0">
                <a:latin typeface="Times New Roman" panose="02020603050405020304" pitchFamily="18" charset="0"/>
                <a:cs typeface="Times New Roman" panose="02020603050405020304" pitchFamily="18" charset="0"/>
              </a:rPr>
              <a:t>[6</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“Perception </a:t>
            </a:r>
            <a:r>
              <a:rPr lang="en-US" sz="1400" dirty="0">
                <a:latin typeface="Times New Roman" panose="02020603050405020304" pitchFamily="18" charset="0"/>
                <a:cs typeface="Times New Roman" panose="02020603050405020304" pitchFamily="18" charset="0"/>
              </a:rPr>
              <a:t>of Sound - Human Ear</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Sound and Noise - Perception of Sound - Human Ear. Web</a:t>
            </a:r>
            <a:r>
              <a:rPr lang="en-US"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hlinkClick r:id="rId7"/>
              </a:rPr>
              <a:t>http</a:t>
            </a:r>
            <a:r>
              <a:rPr lang="en-US" sz="1400" dirty="0">
                <a:latin typeface="Times New Roman" panose="02020603050405020304" pitchFamily="18" charset="0"/>
                <a:cs typeface="Times New Roman" panose="02020603050405020304" pitchFamily="18" charset="0"/>
                <a:hlinkClick r:id="rId7"/>
              </a:rPr>
              <a:t>://</a:t>
            </a:r>
            <a:r>
              <a:rPr lang="en-US" sz="1400" dirty="0" smtClean="0">
                <a:latin typeface="Times New Roman" panose="02020603050405020304" pitchFamily="18" charset="0"/>
                <a:cs typeface="Times New Roman" panose="02020603050405020304" pitchFamily="18" charset="0"/>
                <a:hlinkClick r:id="rId7"/>
              </a:rPr>
              <a:t>www.epd.gov.hk/epd/noise_education/web/text/ENG_EPD_HTML/m1/intro_1.html</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marL="0" indent="0">
              <a:spcBef>
                <a:spcPts val="0"/>
              </a:spcBef>
              <a:spcAft>
                <a:spcPts val="1200"/>
              </a:spcAft>
              <a:buNone/>
            </a:pPr>
            <a:r>
              <a:rPr lang="en-US" sz="1400" dirty="0" smtClean="0">
                <a:latin typeface="Times New Roman" panose="02020603050405020304" pitchFamily="18" charset="0"/>
                <a:cs typeface="Times New Roman" panose="02020603050405020304" pitchFamily="18" charset="0"/>
              </a:rPr>
              <a:t>[7] </a:t>
            </a:r>
            <a:r>
              <a:rPr lang="en-US" sz="1400" dirty="0" err="1" smtClean="0">
                <a:latin typeface="Times New Roman" panose="02020603050405020304" pitchFamily="18" charset="0"/>
                <a:cs typeface="Times New Roman" panose="02020603050405020304" pitchFamily="18" charset="0"/>
              </a:rPr>
              <a:t>Kjellberg</a:t>
            </a:r>
            <a:r>
              <a:rPr lang="en-US" sz="1400" dirty="0" smtClean="0">
                <a:latin typeface="Times New Roman" panose="02020603050405020304" pitchFamily="18" charset="0"/>
                <a:cs typeface="Times New Roman" panose="02020603050405020304" pitchFamily="18" charset="0"/>
              </a:rPr>
              <a:t>, Anders, Robert </a:t>
            </a:r>
            <a:r>
              <a:rPr lang="en-US" sz="1400" dirty="0" err="1" smtClean="0">
                <a:latin typeface="Times New Roman" panose="02020603050405020304" pitchFamily="18" charset="0"/>
                <a:cs typeface="Times New Roman" panose="02020603050405020304" pitchFamily="18" charset="0"/>
              </a:rPr>
              <a:t>Ljung</a:t>
            </a:r>
            <a:r>
              <a:rPr lang="en-US" sz="1400" dirty="0" smtClean="0">
                <a:latin typeface="Times New Roman" panose="02020603050405020304" pitchFamily="18" charset="0"/>
                <a:cs typeface="Times New Roman" panose="02020603050405020304" pitchFamily="18" charset="0"/>
              </a:rPr>
              <a:t>, and David Hallman. </a:t>
            </a:r>
            <a:r>
              <a:rPr lang="en-US" sz="1400" dirty="0" smtClean="0">
                <a:latin typeface="Times New Roman" panose="02020603050405020304" pitchFamily="18" charset="0"/>
                <a:cs typeface="Times New Roman" panose="02020603050405020304" pitchFamily="18" charset="0"/>
              </a:rPr>
              <a:t>“Recall </a:t>
            </a:r>
            <a:r>
              <a:rPr lang="en-US" sz="1400" dirty="0" smtClean="0">
                <a:latin typeface="Times New Roman" panose="02020603050405020304" pitchFamily="18" charset="0"/>
                <a:cs typeface="Times New Roman" panose="02020603050405020304" pitchFamily="18" charset="0"/>
              </a:rPr>
              <a:t>of Words Heard in Noise</a:t>
            </a:r>
            <a:r>
              <a:rPr lang="en-US" sz="1400" dirty="0" smtClean="0">
                <a:latin typeface="Times New Roman" panose="02020603050405020304" pitchFamily="18" charset="0"/>
                <a:cs typeface="Times New Roman" panose="02020603050405020304" pitchFamily="18" charset="0"/>
              </a:rPr>
              <a:t>.” </a:t>
            </a:r>
            <a:r>
              <a:rPr lang="en-US" sz="1400" i="1" u="sng" dirty="0" smtClean="0">
                <a:latin typeface="Times New Roman" panose="02020603050405020304" pitchFamily="18" charset="0"/>
                <a:cs typeface="Times New Roman" panose="02020603050405020304" pitchFamily="18" charset="0"/>
              </a:rPr>
              <a:t>Applied Cognitive </a:t>
            </a:r>
            <a:r>
              <a:rPr lang="en-US" sz="1400" i="1" u="sng" dirty="0" smtClean="0">
                <a:latin typeface="Times New Roman" panose="02020603050405020304" pitchFamily="18" charset="0"/>
                <a:cs typeface="Times New Roman" panose="02020603050405020304" pitchFamily="18" charset="0"/>
              </a:rPr>
              <a:t>Psychology</a:t>
            </a:r>
            <a:r>
              <a:rPr lang="en-US" sz="1400" dirty="0" smtClean="0">
                <a:latin typeface="Times New Roman" panose="02020603050405020304" pitchFamily="18" charset="0"/>
                <a:cs typeface="Times New Roman" panose="02020603050405020304" pitchFamily="18" charset="0"/>
              </a:rPr>
              <a:t>, vol. 22, no. 8, 2008</a:t>
            </a:r>
            <a:r>
              <a:rPr lang="en-US" sz="1400" dirty="0" smtClean="0">
                <a:latin typeface="Times New Roman" panose="02020603050405020304" pitchFamily="18" charset="0"/>
                <a:cs typeface="Times New Roman" panose="02020603050405020304" pitchFamily="18" charset="0"/>
              </a:rPr>
              <a:t>, pp. </a:t>
            </a:r>
            <a:r>
              <a:rPr lang="en-US" sz="1400" dirty="0" smtClean="0">
                <a:latin typeface="Times New Roman" panose="02020603050405020304" pitchFamily="18" charset="0"/>
                <a:cs typeface="Times New Roman" panose="02020603050405020304" pitchFamily="18" charset="0"/>
              </a:rPr>
              <a:t>1088-98</a:t>
            </a:r>
            <a:r>
              <a:rPr lang="en-US" sz="1400" dirty="0" smtClean="0">
                <a:latin typeface="Times New Roman" panose="02020603050405020304" pitchFamily="18" charset="0"/>
                <a:cs typeface="Times New Roman" panose="02020603050405020304" pitchFamily="18" charset="0"/>
              </a:rPr>
              <a:t>. Web</a:t>
            </a:r>
            <a:r>
              <a:rPr lang="en-US" sz="1400" dirty="0" smtClean="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hlinkClick r:id="rId8"/>
              </a:rPr>
              <a:t> http://onlinelibrary.wiley.com/doi/10.1002/acp.1422/abstract</a:t>
            </a:r>
            <a:r>
              <a:rPr lang="en-US" sz="1400" dirty="0">
                <a:latin typeface="Times New Roman" panose="02020603050405020304" pitchFamily="18" charset="0"/>
                <a:cs typeface="Times New Roman" panose="02020603050405020304" pitchFamily="18" charset="0"/>
              </a:rPr>
              <a:t> </a:t>
            </a:r>
          </a:p>
        </p:txBody>
      </p:sp>
      <p:sp>
        <p:nvSpPr>
          <p:cNvPr id="4" name="Rectangle 3"/>
          <p:cNvSpPr/>
          <p:nvPr/>
        </p:nvSpPr>
        <p:spPr>
          <a:xfrm>
            <a:off x="4453217" y="3244334"/>
            <a:ext cx="2159456"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3056066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41218"/>
          </a:xfrm>
        </p:spPr>
        <p:txBody>
          <a:bodyPr>
            <a:normAutofit fontScale="90000"/>
          </a:bodyPr>
          <a:lstStyle/>
          <a:p>
            <a:r>
              <a:rPr lang="en-US" dirty="0" smtClean="0"/>
              <a:t>Sound Waves</a:t>
            </a:r>
            <a:endParaRPr lang="en-US" dirty="0"/>
          </a:p>
        </p:txBody>
      </p:sp>
      <p:sp>
        <p:nvSpPr>
          <p:cNvPr id="3" name="Content Placeholder 2"/>
          <p:cNvSpPr>
            <a:spLocks noGrp="1"/>
          </p:cNvSpPr>
          <p:nvPr>
            <p:ph idx="1"/>
          </p:nvPr>
        </p:nvSpPr>
        <p:spPr>
          <a:xfrm>
            <a:off x="457200" y="915857"/>
            <a:ext cx="8229600" cy="2420550"/>
          </a:xfrm>
        </p:spPr>
        <p:txBody>
          <a:bodyPr>
            <a:noAutofit/>
          </a:bodyPr>
          <a:lstStyle/>
          <a:p>
            <a:pPr marL="0" indent="0">
              <a:buNone/>
            </a:pPr>
            <a:r>
              <a:rPr lang="en-US" dirty="0" smtClean="0"/>
              <a:t>Transverse vs. longitudinal</a:t>
            </a:r>
          </a:p>
          <a:p>
            <a:r>
              <a:rPr lang="en-US" sz="2800" dirty="0" smtClean="0">
                <a:solidFill>
                  <a:srgbClr val="CC00CC"/>
                </a:solidFill>
              </a:rPr>
              <a:t>Transverse wave</a:t>
            </a:r>
            <a:r>
              <a:rPr lang="en-US" sz="2800" dirty="0" smtClean="0"/>
              <a:t>: A wave vibrating at right angle to the direction of its propagation</a:t>
            </a:r>
          </a:p>
          <a:p>
            <a:r>
              <a:rPr lang="en-US" sz="2800" dirty="0" smtClean="0">
                <a:solidFill>
                  <a:srgbClr val="CC00CC"/>
                </a:solidFill>
              </a:rPr>
              <a:t>Longitudinal wave</a:t>
            </a:r>
            <a:r>
              <a:rPr lang="en-US" sz="2800" dirty="0" smtClean="0"/>
              <a:t>: A wave vibrating parallel to the direction of its propagation</a:t>
            </a:r>
          </a:p>
        </p:txBody>
      </p:sp>
      <p:pic>
        <p:nvPicPr>
          <p:cNvPr id="5" name="transverse-longitudinal-wave_1394248_GIFSoup.com (1).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b="6862"/>
          <a:stretch/>
        </p:blipFill>
        <p:spPr>
          <a:xfrm>
            <a:off x="125676" y="3490805"/>
            <a:ext cx="4064000" cy="2838824"/>
          </a:xfrm>
          <a:prstGeom prst="rect">
            <a:avLst/>
          </a:prstGeom>
        </p:spPr>
      </p:pic>
      <p:pic>
        <p:nvPicPr>
          <p:cNvPr id="6" name="Wave_mov.gif">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0"/>
          <a:srcRect b="16378"/>
          <a:stretch/>
        </p:blipFill>
        <p:spPr>
          <a:xfrm flipV="1">
            <a:off x="4288119" y="4939793"/>
            <a:ext cx="4788493" cy="1226297"/>
          </a:xfrm>
          <a:prstGeom prst="rect">
            <a:avLst/>
          </a:prstGeom>
        </p:spPr>
      </p:pic>
      <p:pic>
        <p:nvPicPr>
          <p:cNvPr id="7" name="wave2_mov.gif">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1"/>
          <a:srcRect r="2574" b="11765"/>
          <a:stretch/>
        </p:blipFill>
        <p:spPr>
          <a:xfrm>
            <a:off x="4288119" y="3490805"/>
            <a:ext cx="4336498" cy="1374587"/>
          </a:xfrm>
          <a:prstGeom prst="rect">
            <a:avLst/>
          </a:prstGeom>
        </p:spPr>
      </p:pic>
      <p:sp>
        <p:nvSpPr>
          <p:cNvPr id="4" name="TextBox 3"/>
          <p:cNvSpPr txBox="1"/>
          <p:nvPr/>
        </p:nvSpPr>
        <p:spPr>
          <a:xfrm>
            <a:off x="5100121" y="6240490"/>
            <a:ext cx="3363395" cy="322091"/>
          </a:xfrm>
          <a:prstGeom prst="rect">
            <a:avLst/>
          </a:prstGeom>
          <a:noFill/>
        </p:spPr>
        <p:txBody>
          <a:bodyPr wrap="square" rtlCol="0">
            <a:noAutofit/>
          </a:bodyPr>
          <a:lstStyle/>
          <a:p>
            <a:r>
              <a:rPr lang="en-US" sz="1100" dirty="0" smtClean="0"/>
              <a:t>Transverse vs. </a:t>
            </a:r>
            <a:r>
              <a:rPr lang="en-US" sz="1100" dirty="0"/>
              <a:t>l</a:t>
            </a:r>
            <a:r>
              <a:rPr lang="en-US" sz="1100" dirty="0" smtClean="0"/>
              <a:t>ongitudinal;  2011 Dan Russell [2]</a:t>
            </a:r>
            <a:endParaRPr lang="en-US" sz="1100" dirty="0"/>
          </a:p>
        </p:txBody>
      </p:sp>
      <p:sp>
        <p:nvSpPr>
          <p:cNvPr id="8" name="TextBox 7"/>
          <p:cNvSpPr txBox="1"/>
          <p:nvPr/>
        </p:nvSpPr>
        <p:spPr>
          <a:xfrm>
            <a:off x="322561" y="6401536"/>
            <a:ext cx="3867115" cy="276999"/>
          </a:xfrm>
          <a:prstGeom prst="rect">
            <a:avLst/>
          </a:prstGeom>
          <a:noFill/>
        </p:spPr>
        <p:txBody>
          <a:bodyPr wrap="square" rtlCol="0">
            <a:noAutofit/>
          </a:bodyPr>
          <a:lstStyle/>
          <a:p>
            <a:r>
              <a:rPr lang="en-US" sz="1100" dirty="0" smtClean="0"/>
              <a:t>Transverse vs. longitudinal wave; Physics007animations [1]</a:t>
            </a:r>
            <a:endParaRPr lang="en-US" sz="1100" dirty="0"/>
          </a:p>
        </p:txBody>
      </p:sp>
    </p:spTree>
    <p:extLst>
      <p:ext uri="{BB962C8B-B14F-4D97-AF65-F5344CB8AC3E}">
        <p14:creationId xmlns:p14="http://schemas.microsoft.com/office/powerpoint/2010/main" val="309066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0" fill="hold"/>
                                        <p:tgtEl>
                                          <p:spTgt spid="5"/>
                                        </p:tgtEl>
                                      </p:cBhvr>
                                    </p:cmd>
                                  </p:childTnLst>
                                </p:cTn>
                              </p:par>
                            </p:childTnLst>
                          </p:cTn>
                        </p:par>
                        <p:par>
                          <p:cTn id="7" fill="hold">
                            <p:stCondLst>
                              <p:cond delay="3400"/>
                            </p:stCondLst>
                            <p:childTnLst>
                              <p:par>
                                <p:cTn id="8" presetID="1" presetClass="mediacall" presetSubtype="0" fill="hold" nodeType="afterEffect">
                                  <p:stCondLst>
                                    <p:cond delay="0"/>
                                  </p:stCondLst>
                                  <p:childTnLst>
                                    <p:cmd type="call" cmd="playFrom(0.0)">
                                      <p:cBhvr>
                                        <p:cTn id="9" dur="5120" fill="hold"/>
                                        <p:tgtEl>
                                          <p:spTgt spid="7"/>
                                        </p:tgtEl>
                                      </p:cBhvr>
                                    </p:cmd>
                                  </p:childTnLst>
                                </p:cTn>
                              </p:par>
                            </p:childTnLst>
                          </p:cTn>
                        </p:par>
                        <p:par>
                          <p:cTn id="10" fill="hold">
                            <p:stCondLst>
                              <p:cond delay="8520"/>
                            </p:stCondLst>
                            <p:childTnLst>
                              <p:par>
                                <p:cTn id="11" presetID="1" presetClass="mediacall" presetSubtype="0" fill="hold" nodeType="afterEffect">
                                  <p:stCondLst>
                                    <p:cond delay="0"/>
                                  </p:stCondLst>
                                  <p:childTnLst>
                                    <p:cmd type="call" cmd="playFrom(0.0)">
                                      <p:cBhvr>
                                        <p:cTn id="12" dur="51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video>
              <p:cMediaNode vol="80000">
                <p:cTn id="19" repeatCount="indefinite" fill="hold" display="0">
                  <p:stCondLst>
                    <p:cond delay="indefinite"/>
                  </p:stCondLst>
                </p:cTn>
                <p:tgtEl>
                  <p:spTgt spid="7"/>
                </p:tgtEl>
              </p:cMediaNode>
            </p:vide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7"/>
                                        </p:tgtEl>
                                      </p:cBhvr>
                                    </p:cmd>
                                  </p:childTnLst>
                                </p:cTn>
                              </p:par>
                            </p:childTnLst>
                          </p:cTn>
                        </p:par>
                      </p:childTnLst>
                    </p:cTn>
                  </p:par>
                </p:childTnLst>
              </p:cTn>
              <p:nextCondLst>
                <p:cond evt="onClick" delay="0">
                  <p:tgtEl>
                    <p:spTgt spid="7"/>
                  </p:tgtEl>
                </p:cond>
              </p:nextCondLst>
            </p:seq>
            <p:video>
              <p:cMediaNode vol="80000">
                <p:cTn id="25" repeatCount="indefinite" fill="hold" display="0">
                  <p:stCondLst>
                    <p:cond delay="indefinite"/>
                  </p:stCondLst>
                </p:cTn>
                <p:tgtEl>
                  <p:spTgt spid="6"/>
                </p:tgtEl>
              </p:cMediaNode>
            </p:vide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64"/>
            <a:ext cx="8229600" cy="1143000"/>
          </a:xfrm>
        </p:spPr>
        <p:txBody>
          <a:bodyPr/>
          <a:lstStyle/>
          <a:p>
            <a:r>
              <a:rPr lang="en-US" dirty="0" smtClean="0"/>
              <a:t>Wave Properties</a:t>
            </a:r>
            <a:endParaRPr lang="en-US" dirty="0"/>
          </a:p>
        </p:txBody>
      </p:sp>
      <p:sp>
        <p:nvSpPr>
          <p:cNvPr id="3" name="Content Placeholder 2"/>
          <p:cNvSpPr>
            <a:spLocks noGrp="1"/>
          </p:cNvSpPr>
          <p:nvPr>
            <p:ph idx="1"/>
          </p:nvPr>
        </p:nvSpPr>
        <p:spPr>
          <a:xfrm>
            <a:off x="457200" y="1000897"/>
            <a:ext cx="8229600" cy="5604493"/>
          </a:xfrm>
        </p:spPr>
        <p:txBody>
          <a:bodyPr>
            <a:noAutofit/>
          </a:bodyPr>
          <a:lstStyle/>
          <a:p>
            <a:pPr marL="0" indent="0">
              <a:buNone/>
            </a:pPr>
            <a:r>
              <a:rPr lang="en-US" dirty="0" smtClean="0">
                <a:solidFill>
                  <a:srgbClr val="CC00CC"/>
                </a:solidFill>
              </a:rPr>
              <a:t>Frequency </a:t>
            </a:r>
            <a:r>
              <a:rPr lang="en-US" dirty="0" smtClean="0"/>
              <a:t>(f)</a:t>
            </a:r>
          </a:p>
          <a:p>
            <a:r>
              <a:rPr lang="en-US" sz="2600" dirty="0"/>
              <a:t>The number of waves passing a point in a certain </a:t>
            </a:r>
            <a:r>
              <a:rPr lang="en-US" sz="2600" dirty="0" smtClean="0"/>
              <a:t>time</a:t>
            </a:r>
            <a:br>
              <a:rPr lang="en-US" sz="2600" dirty="0" smtClean="0"/>
            </a:br>
            <a:r>
              <a:rPr lang="en-US" sz="2200" dirty="0" smtClean="0"/>
              <a:t>A </a:t>
            </a:r>
            <a:r>
              <a:rPr lang="en-US" sz="2200" dirty="0" smtClean="0"/>
              <a:t>sound wave </a:t>
            </a:r>
            <a:r>
              <a:rPr lang="en-US" sz="2200" dirty="0"/>
              <a:t>consists of a repeating pattern of high-pressure and low-pressure regions moving through a medium </a:t>
            </a:r>
          </a:p>
          <a:p>
            <a:r>
              <a:rPr lang="en-US" sz="2600" dirty="0"/>
              <a:t>Frequency units are hertz (</a:t>
            </a:r>
            <a:r>
              <a:rPr lang="en-US" sz="2600" dirty="0" smtClean="0"/>
              <a:t>Hz)</a:t>
            </a:r>
            <a:br>
              <a:rPr lang="en-US" sz="2600" dirty="0" smtClean="0"/>
            </a:br>
            <a:r>
              <a:rPr lang="en-US" sz="2200" dirty="0" smtClean="0"/>
              <a:t>1 </a:t>
            </a:r>
            <a:r>
              <a:rPr lang="en-US" sz="2200" dirty="0"/>
              <a:t>hertz </a:t>
            </a:r>
            <a:r>
              <a:rPr lang="en-US" sz="2200" dirty="0" smtClean="0"/>
              <a:t>= 1 </a:t>
            </a:r>
            <a:r>
              <a:rPr lang="en-US" sz="2200" dirty="0"/>
              <a:t>wave per </a:t>
            </a:r>
            <a:r>
              <a:rPr lang="en-US" sz="2200" dirty="0" smtClean="0"/>
              <a:t>second</a:t>
            </a:r>
          </a:p>
          <a:p>
            <a:pPr marL="0" lvl="2" indent="0">
              <a:buNone/>
            </a:pPr>
            <a:r>
              <a:rPr lang="en-US" sz="3200" dirty="0" smtClean="0">
                <a:solidFill>
                  <a:srgbClr val="CC00CC"/>
                </a:solidFill>
              </a:rPr>
              <a:t>f = 1/T </a:t>
            </a:r>
          </a:p>
          <a:p>
            <a:pPr marL="0" lvl="2" indent="0">
              <a:buNone/>
            </a:pPr>
            <a:r>
              <a:rPr lang="en-US" sz="3200" dirty="0" smtClean="0"/>
              <a:t>OR </a:t>
            </a:r>
            <a:r>
              <a:rPr lang="en-US" sz="3200" dirty="0" smtClean="0">
                <a:solidFill>
                  <a:srgbClr val="CC00CC"/>
                </a:solidFill>
              </a:rPr>
              <a:t>f = v/λ</a:t>
            </a:r>
            <a:r>
              <a:rPr lang="en-US" sz="3200" dirty="0" smtClean="0"/>
              <a:t> </a:t>
            </a:r>
            <a:endParaRPr lang="en-US" dirty="0" smtClean="0"/>
          </a:p>
          <a:p>
            <a:pPr marL="914400" lvl="2" indent="0">
              <a:buNone/>
            </a:pPr>
            <a:r>
              <a:rPr lang="en-US" dirty="0"/>
              <a:t>f</a:t>
            </a:r>
            <a:r>
              <a:rPr lang="en-US" dirty="0" smtClean="0"/>
              <a:t> = frequency</a:t>
            </a:r>
          </a:p>
          <a:p>
            <a:pPr marL="914400" lvl="2" indent="0">
              <a:buNone/>
            </a:pPr>
            <a:r>
              <a:rPr lang="en-US" dirty="0" smtClean="0"/>
              <a:t>v = wave velocity</a:t>
            </a:r>
          </a:p>
          <a:p>
            <a:pPr marL="914400" lvl="2" indent="0">
              <a:buNone/>
            </a:pPr>
            <a:r>
              <a:rPr lang="en-US" dirty="0" smtClean="0"/>
              <a:t>λ = wave length</a:t>
            </a:r>
          </a:p>
          <a:p>
            <a:pPr marL="914400" lvl="2" indent="0">
              <a:buNone/>
            </a:pPr>
            <a:r>
              <a:rPr lang="en-US" dirty="0" smtClean="0"/>
              <a:t>T = time or period</a:t>
            </a:r>
            <a:endParaRPr lang="en-US" dirty="0"/>
          </a:p>
          <a:p>
            <a:pPr marL="914400" lvl="2" indent="0">
              <a:buNone/>
            </a:pPr>
            <a:endParaRPr lang="en-US" dirty="0"/>
          </a:p>
        </p:txBody>
      </p:sp>
      <p:grpSp>
        <p:nvGrpSpPr>
          <p:cNvPr id="37" name="Group 36"/>
          <p:cNvGrpSpPr/>
          <p:nvPr/>
        </p:nvGrpSpPr>
        <p:grpSpPr>
          <a:xfrm>
            <a:off x="4226009" y="3194355"/>
            <a:ext cx="4758852" cy="3544046"/>
            <a:chOff x="3765405" y="3266752"/>
            <a:chExt cx="4758852" cy="3654000"/>
          </a:xfrm>
        </p:grpSpPr>
        <p:grpSp>
          <p:nvGrpSpPr>
            <p:cNvPr id="38" name="Group 37"/>
            <p:cNvGrpSpPr/>
            <p:nvPr/>
          </p:nvGrpSpPr>
          <p:grpSpPr>
            <a:xfrm>
              <a:off x="3765405" y="3266752"/>
              <a:ext cx="4087096" cy="3654000"/>
              <a:chOff x="3765405" y="3266752"/>
              <a:chExt cx="4087096" cy="3654000"/>
            </a:xfrm>
          </p:grpSpPr>
          <p:grpSp>
            <p:nvGrpSpPr>
              <p:cNvPr id="40" name="Group 39"/>
              <p:cNvGrpSpPr/>
              <p:nvPr/>
            </p:nvGrpSpPr>
            <p:grpSpPr>
              <a:xfrm>
                <a:off x="4075206" y="3266752"/>
                <a:ext cx="3777295" cy="3654000"/>
                <a:chOff x="4075206" y="3311575"/>
                <a:chExt cx="3777295" cy="3654000"/>
              </a:xfrm>
            </p:grpSpPr>
            <p:pic>
              <p:nvPicPr>
                <p:cNvPr id="42" name="Picture 41" descr="Sin.jpg"/>
                <p:cNvPicPr>
                  <a:picLocks noChangeAspect="1"/>
                </p:cNvPicPr>
                <p:nvPr/>
              </p:nvPicPr>
              <p:blipFill rotWithShape="1">
                <a:blip r:embed="rId3">
                  <a:extLst>
                    <a:ext uri="{28A0092B-C50C-407E-A947-70E740481C1C}">
                      <a14:useLocalDpi xmlns:a14="http://schemas.microsoft.com/office/drawing/2010/main" val="0"/>
                    </a:ext>
                  </a:extLst>
                </a:blip>
                <a:srcRect l="11344" t="5041" r="17437" b="8963"/>
                <a:stretch/>
              </p:blipFill>
              <p:spPr>
                <a:xfrm>
                  <a:off x="4075206" y="3421529"/>
                  <a:ext cx="3777295" cy="3420737"/>
                </a:xfrm>
                <a:prstGeom prst="rect">
                  <a:avLst/>
                </a:prstGeom>
              </p:spPr>
            </p:pic>
            <p:grpSp>
              <p:nvGrpSpPr>
                <p:cNvPr id="43" name="Group 42"/>
                <p:cNvGrpSpPr/>
                <p:nvPr/>
              </p:nvGrpSpPr>
              <p:grpSpPr>
                <a:xfrm>
                  <a:off x="4751295" y="3311575"/>
                  <a:ext cx="1583763" cy="461665"/>
                  <a:chOff x="4751295" y="3311575"/>
                  <a:chExt cx="1583763" cy="461665"/>
                </a:xfrm>
              </p:grpSpPr>
              <p:cxnSp>
                <p:nvCxnSpPr>
                  <p:cNvPr id="48" name="Straight Arrow Connector 47"/>
                  <p:cNvCxnSpPr/>
                  <p:nvPr/>
                </p:nvCxnSpPr>
                <p:spPr>
                  <a:xfrm flipH="1">
                    <a:off x="4751295" y="3556000"/>
                    <a:ext cx="7022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5602940" y="3556000"/>
                    <a:ext cx="73211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5378824" y="3311575"/>
                    <a:ext cx="418353" cy="461665"/>
                  </a:xfrm>
                  <a:prstGeom prst="rect">
                    <a:avLst/>
                  </a:prstGeom>
                  <a:noFill/>
                </p:spPr>
                <p:txBody>
                  <a:bodyPr wrap="square" rtlCol="0">
                    <a:spAutoFit/>
                  </a:bodyPr>
                  <a:lstStyle/>
                  <a:p>
                    <a:r>
                      <a:rPr lang="en-US" sz="2400" dirty="0" err="1" smtClean="0"/>
                      <a:t>T</a:t>
                    </a:r>
                    <a:endParaRPr lang="en-US" sz="2400" dirty="0"/>
                  </a:p>
                </p:txBody>
              </p:sp>
            </p:grpSp>
            <p:grpSp>
              <p:nvGrpSpPr>
                <p:cNvPr id="44" name="Group 43"/>
                <p:cNvGrpSpPr/>
                <p:nvPr/>
              </p:nvGrpSpPr>
              <p:grpSpPr>
                <a:xfrm>
                  <a:off x="5680635" y="6503910"/>
                  <a:ext cx="1583763" cy="461665"/>
                  <a:chOff x="4751295" y="3311575"/>
                  <a:chExt cx="1583763" cy="461665"/>
                </a:xfrm>
              </p:grpSpPr>
              <p:cxnSp>
                <p:nvCxnSpPr>
                  <p:cNvPr id="45" name="Straight Arrow Connector 44"/>
                  <p:cNvCxnSpPr/>
                  <p:nvPr/>
                </p:nvCxnSpPr>
                <p:spPr>
                  <a:xfrm flipH="1">
                    <a:off x="4751295" y="3556000"/>
                    <a:ext cx="7022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5602940" y="3556000"/>
                    <a:ext cx="73211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378824" y="3311575"/>
                    <a:ext cx="418353" cy="461665"/>
                  </a:xfrm>
                  <a:prstGeom prst="rect">
                    <a:avLst/>
                  </a:prstGeom>
                  <a:noFill/>
                </p:spPr>
                <p:txBody>
                  <a:bodyPr wrap="square" rtlCol="0">
                    <a:spAutoFit/>
                  </a:bodyPr>
                  <a:lstStyle/>
                  <a:p>
                    <a:r>
                      <a:rPr lang="en-US" sz="2400" dirty="0" err="1"/>
                      <a:t>T</a:t>
                    </a:r>
                    <a:endParaRPr lang="en-US" sz="2400" dirty="0"/>
                  </a:p>
                </p:txBody>
              </p:sp>
            </p:grpSp>
          </p:grpSp>
          <p:sp>
            <p:nvSpPr>
              <p:cNvPr id="41" name="TextBox 40"/>
              <p:cNvSpPr txBox="1"/>
              <p:nvPr/>
            </p:nvSpPr>
            <p:spPr>
              <a:xfrm rot="16200000">
                <a:off x="3279702" y="4908288"/>
                <a:ext cx="1340737" cy="369332"/>
              </a:xfrm>
              <a:prstGeom prst="rect">
                <a:avLst/>
              </a:prstGeom>
              <a:noFill/>
            </p:spPr>
            <p:txBody>
              <a:bodyPr wrap="square" rtlCol="0">
                <a:spAutoFit/>
              </a:bodyPr>
              <a:lstStyle/>
              <a:p>
                <a:pPr algn="ctr"/>
                <a:r>
                  <a:rPr lang="en-US" dirty="0" smtClean="0"/>
                  <a:t>Position (y)</a:t>
                </a:r>
                <a:endParaRPr lang="en-US" dirty="0"/>
              </a:p>
            </p:txBody>
          </p:sp>
        </p:grpSp>
        <p:sp>
          <p:nvSpPr>
            <p:cNvPr id="39" name="TextBox 38"/>
            <p:cNvSpPr txBox="1"/>
            <p:nvPr/>
          </p:nvSpPr>
          <p:spPr>
            <a:xfrm>
              <a:off x="7792737" y="4891138"/>
              <a:ext cx="731520" cy="380791"/>
            </a:xfrm>
            <a:prstGeom prst="rect">
              <a:avLst/>
            </a:prstGeom>
            <a:noFill/>
          </p:spPr>
          <p:txBody>
            <a:bodyPr wrap="square" rtlCol="0">
              <a:spAutoFit/>
            </a:bodyPr>
            <a:lstStyle/>
            <a:p>
              <a:r>
                <a:rPr lang="en-US" dirty="0" smtClean="0"/>
                <a:t>Time</a:t>
              </a:r>
              <a:endParaRPr lang="en-US" dirty="0"/>
            </a:p>
          </p:txBody>
        </p:sp>
      </p:grpSp>
    </p:spTree>
    <p:extLst>
      <p:ext uri="{BB962C8B-B14F-4D97-AF65-F5344CB8AC3E}">
        <p14:creationId xmlns:p14="http://schemas.microsoft.com/office/powerpoint/2010/main" val="2208836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a:t>
            </a:r>
            <a:endParaRPr lang="en-US" dirty="0"/>
          </a:p>
        </p:txBody>
      </p:sp>
      <p:sp>
        <p:nvSpPr>
          <p:cNvPr id="3" name="Content Placeholder 2"/>
          <p:cNvSpPr>
            <a:spLocks noGrp="1"/>
          </p:cNvSpPr>
          <p:nvPr>
            <p:ph idx="1"/>
          </p:nvPr>
        </p:nvSpPr>
        <p:spPr>
          <a:xfrm>
            <a:off x="797442" y="2278251"/>
            <a:ext cx="7559749" cy="3847912"/>
          </a:xfrm>
        </p:spPr>
        <p:txBody>
          <a:bodyPr>
            <a:noAutofit/>
          </a:bodyPr>
          <a:lstStyle/>
          <a:p>
            <a:pPr marL="274320" indent="-274320">
              <a:spcBef>
                <a:spcPts val="0"/>
              </a:spcBef>
              <a:spcAft>
                <a:spcPts val="1200"/>
              </a:spcAft>
            </a:pPr>
            <a:r>
              <a:rPr lang="en-US" dirty="0"/>
              <a:t>Sound is classified according to its frequency and </a:t>
            </a:r>
            <a:r>
              <a:rPr lang="en-US" dirty="0" smtClean="0"/>
              <a:t>pressure</a:t>
            </a:r>
            <a:endParaRPr lang="en-US" dirty="0"/>
          </a:p>
          <a:p>
            <a:pPr marL="274320" indent="-274320">
              <a:spcBef>
                <a:spcPts val="0"/>
              </a:spcBef>
              <a:spcAft>
                <a:spcPts val="1200"/>
              </a:spcAft>
            </a:pPr>
            <a:r>
              <a:rPr lang="en-US" dirty="0"/>
              <a:t>H</a:t>
            </a:r>
            <a:r>
              <a:rPr lang="en-US" dirty="0" smtClean="0"/>
              <a:t>igh </a:t>
            </a:r>
            <a:r>
              <a:rPr lang="en-US" dirty="0"/>
              <a:t>and low hertz numbers </a:t>
            </a:r>
            <a:r>
              <a:rPr lang="en-US" dirty="0" smtClean="0"/>
              <a:t>characterize </a:t>
            </a:r>
            <a:r>
              <a:rPr lang="en-US" dirty="0"/>
              <a:t>high and low tones, </a:t>
            </a:r>
            <a:r>
              <a:rPr lang="en-US" dirty="0" smtClean="0"/>
              <a:t>respectively</a:t>
            </a:r>
          </a:p>
          <a:p>
            <a:pPr marL="274320" indent="-274320">
              <a:spcBef>
                <a:spcPts val="0"/>
              </a:spcBef>
              <a:spcAft>
                <a:spcPts val="1200"/>
              </a:spcAft>
            </a:pPr>
            <a:r>
              <a:rPr lang="en-US" dirty="0" smtClean="0"/>
              <a:t>Humans are </a:t>
            </a:r>
            <a:r>
              <a:rPr lang="en-US" dirty="0"/>
              <a:t>able to perceive sounds in the range of </a:t>
            </a:r>
            <a:r>
              <a:rPr lang="en-US" dirty="0" smtClean="0"/>
              <a:t>~20 </a:t>
            </a:r>
            <a:r>
              <a:rPr lang="en-US" dirty="0"/>
              <a:t>Hz to 20,000 </a:t>
            </a:r>
            <a:r>
              <a:rPr lang="en-US" dirty="0" smtClean="0"/>
              <a:t>Hz</a:t>
            </a:r>
            <a:r>
              <a:rPr lang="en-US" baseline="30000" dirty="0" smtClean="0"/>
              <a:t>[3]</a:t>
            </a:r>
            <a:endParaRPr lang="en-US" dirty="0"/>
          </a:p>
        </p:txBody>
      </p:sp>
    </p:spTree>
    <p:extLst>
      <p:ext uri="{BB962C8B-B14F-4D97-AF65-F5344CB8AC3E}">
        <p14:creationId xmlns:p14="http://schemas.microsoft.com/office/powerpoint/2010/main" val="4090035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552"/>
            <a:ext cx="8229600" cy="1143000"/>
          </a:xfrm>
        </p:spPr>
        <p:txBody>
          <a:bodyPr/>
          <a:lstStyle/>
          <a:p>
            <a:r>
              <a:rPr lang="en-US" dirty="0" smtClean="0"/>
              <a:t>Wave Properties</a:t>
            </a:r>
            <a:endParaRPr lang="en-US" dirty="0"/>
          </a:p>
        </p:txBody>
      </p:sp>
      <p:sp>
        <p:nvSpPr>
          <p:cNvPr id="3" name="Content Placeholder 2"/>
          <p:cNvSpPr>
            <a:spLocks noGrp="1"/>
          </p:cNvSpPr>
          <p:nvPr>
            <p:ph idx="1"/>
          </p:nvPr>
        </p:nvSpPr>
        <p:spPr>
          <a:xfrm>
            <a:off x="457200" y="1256553"/>
            <a:ext cx="8229600" cy="3192334"/>
          </a:xfrm>
        </p:spPr>
        <p:txBody>
          <a:bodyPr>
            <a:noAutofit/>
          </a:bodyPr>
          <a:lstStyle/>
          <a:p>
            <a:pPr marL="0" indent="0">
              <a:buNone/>
            </a:pPr>
            <a:r>
              <a:rPr lang="en-US" dirty="0" smtClean="0">
                <a:solidFill>
                  <a:srgbClr val="CC00CC"/>
                </a:solidFill>
              </a:rPr>
              <a:t>Wavelength</a:t>
            </a:r>
            <a:r>
              <a:rPr lang="en-US" dirty="0" smtClean="0"/>
              <a:t> (</a:t>
            </a:r>
            <a:r>
              <a:rPr lang="en-US" dirty="0" err="1"/>
              <a:t>λ</a:t>
            </a:r>
            <a:r>
              <a:rPr lang="en-US" dirty="0" smtClean="0"/>
              <a:t>)</a:t>
            </a:r>
          </a:p>
          <a:p>
            <a:r>
              <a:rPr lang="en-US" sz="2400" dirty="0"/>
              <a:t>Distance from a particular point on </a:t>
            </a:r>
            <a:r>
              <a:rPr lang="en-US" sz="2400" dirty="0" smtClean="0"/>
              <a:t>a </a:t>
            </a:r>
            <a:r>
              <a:rPr lang="en-US" sz="2400" dirty="0"/>
              <a:t>wave to the next point that is at the same height, going in the same direction</a:t>
            </a:r>
          </a:p>
          <a:p>
            <a:r>
              <a:rPr lang="en-US" sz="2400" dirty="0"/>
              <a:t>Wavelength is </a:t>
            </a:r>
            <a:r>
              <a:rPr lang="en-US" sz="2400" dirty="0" smtClean="0"/>
              <a:t/>
            </a:r>
            <a:br>
              <a:rPr lang="en-US" sz="2400" dirty="0" smtClean="0"/>
            </a:br>
            <a:r>
              <a:rPr lang="en-US" sz="2400" dirty="0" smtClean="0"/>
              <a:t>measured </a:t>
            </a:r>
            <a:r>
              <a:rPr lang="en-US" sz="2400" dirty="0"/>
              <a:t>in </a:t>
            </a:r>
            <a:r>
              <a:rPr lang="en-US" sz="2400" dirty="0" smtClean="0"/>
              <a:t>meters</a:t>
            </a:r>
          </a:p>
          <a:p>
            <a:pPr marL="0" lvl="2" indent="0">
              <a:buNone/>
            </a:pPr>
            <a:r>
              <a:rPr lang="en-US" sz="3200" dirty="0" smtClean="0"/>
              <a:t>Again f=v/</a:t>
            </a:r>
            <a:r>
              <a:rPr lang="en-US" sz="3200" dirty="0" err="1" smtClean="0"/>
              <a:t>λ</a:t>
            </a:r>
            <a:r>
              <a:rPr lang="en-US" sz="3200" dirty="0" smtClean="0"/>
              <a:t> </a:t>
            </a:r>
          </a:p>
          <a:p>
            <a:pPr marL="0" lvl="2" indent="0">
              <a:buNone/>
            </a:pPr>
            <a:r>
              <a:rPr lang="en-US" sz="3200" dirty="0" smtClean="0">
                <a:sym typeface="Wingdings"/>
              </a:rPr>
              <a:t>	 </a:t>
            </a:r>
            <a:r>
              <a:rPr lang="en-US" sz="3200" dirty="0" err="1" smtClean="0"/>
              <a:t>λ</a:t>
            </a:r>
            <a:r>
              <a:rPr lang="en-US" sz="3200" dirty="0" smtClean="0"/>
              <a:t>=v/f</a:t>
            </a:r>
          </a:p>
          <a:p>
            <a:pPr marL="457200" lvl="1" indent="0">
              <a:buNone/>
            </a:pPr>
            <a:endParaRPr lang="en-US" dirty="0"/>
          </a:p>
          <a:p>
            <a:pPr lvl="2"/>
            <a:endParaRPr lang="en-US" dirty="0"/>
          </a:p>
          <a:p>
            <a:pPr marL="914400" lvl="2" indent="0">
              <a:buNone/>
            </a:pPr>
            <a:endParaRPr lang="en-US" dirty="0"/>
          </a:p>
        </p:txBody>
      </p:sp>
      <p:grpSp>
        <p:nvGrpSpPr>
          <p:cNvPr id="24" name="Group 23"/>
          <p:cNvGrpSpPr/>
          <p:nvPr/>
        </p:nvGrpSpPr>
        <p:grpSpPr>
          <a:xfrm>
            <a:off x="3648748" y="2852720"/>
            <a:ext cx="5318831" cy="3654000"/>
            <a:chOff x="3765405" y="3266752"/>
            <a:chExt cx="5318831" cy="3654000"/>
          </a:xfrm>
        </p:grpSpPr>
        <p:grpSp>
          <p:nvGrpSpPr>
            <p:cNvPr id="22" name="Group 21"/>
            <p:cNvGrpSpPr/>
            <p:nvPr/>
          </p:nvGrpSpPr>
          <p:grpSpPr>
            <a:xfrm>
              <a:off x="3765405" y="3266752"/>
              <a:ext cx="4087096" cy="3654000"/>
              <a:chOff x="3765405" y="3266752"/>
              <a:chExt cx="4087096" cy="3654000"/>
            </a:xfrm>
          </p:grpSpPr>
          <p:grpSp>
            <p:nvGrpSpPr>
              <p:cNvPr id="19" name="Group 18"/>
              <p:cNvGrpSpPr/>
              <p:nvPr/>
            </p:nvGrpSpPr>
            <p:grpSpPr>
              <a:xfrm>
                <a:off x="4075206" y="3266752"/>
                <a:ext cx="3777295" cy="3654000"/>
                <a:chOff x="4075206" y="3311575"/>
                <a:chExt cx="3777295" cy="3654000"/>
              </a:xfrm>
            </p:grpSpPr>
            <p:pic>
              <p:nvPicPr>
                <p:cNvPr id="13" name="Picture 12" descr="Sin.jpg"/>
                <p:cNvPicPr>
                  <a:picLocks noChangeAspect="1"/>
                </p:cNvPicPr>
                <p:nvPr/>
              </p:nvPicPr>
              <p:blipFill rotWithShape="1">
                <a:blip r:embed="rId3">
                  <a:extLst>
                    <a:ext uri="{28A0092B-C50C-407E-A947-70E740481C1C}">
                      <a14:useLocalDpi xmlns:a14="http://schemas.microsoft.com/office/drawing/2010/main" val="0"/>
                    </a:ext>
                  </a:extLst>
                </a:blip>
                <a:srcRect l="11344" t="5041" r="17437" b="8963"/>
                <a:stretch/>
              </p:blipFill>
              <p:spPr>
                <a:xfrm>
                  <a:off x="4075206" y="3421529"/>
                  <a:ext cx="3777295" cy="3420737"/>
                </a:xfrm>
                <a:prstGeom prst="rect">
                  <a:avLst/>
                </a:prstGeom>
              </p:spPr>
            </p:pic>
            <p:grpSp>
              <p:nvGrpSpPr>
                <p:cNvPr id="14" name="Group 13"/>
                <p:cNvGrpSpPr/>
                <p:nvPr/>
              </p:nvGrpSpPr>
              <p:grpSpPr>
                <a:xfrm>
                  <a:off x="4751295" y="3311575"/>
                  <a:ext cx="1583763" cy="461665"/>
                  <a:chOff x="4751295" y="3311575"/>
                  <a:chExt cx="1583763" cy="461665"/>
                </a:xfrm>
              </p:grpSpPr>
              <p:cxnSp>
                <p:nvCxnSpPr>
                  <p:cNvPr id="6" name="Straight Arrow Connector 5"/>
                  <p:cNvCxnSpPr/>
                  <p:nvPr/>
                </p:nvCxnSpPr>
                <p:spPr>
                  <a:xfrm flipH="1">
                    <a:off x="4751295" y="3556000"/>
                    <a:ext cx="7022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602940" y="3556000"/>
                    <a:ext cx="73211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78824" y="3311575"/>
                    <a:ext cx="418353" cy="461665"/>
                  </a:xfrm>
                  <a:prstGeom prst="rect">
                    <a:avLst/>
                  </a:prstGeom>
                  <a:noFill/>
                </p:spPr>
                <p:txBody>
                  <a:bodyPr wrap="square" rtlCol="0">
                    <a:spAutoFit/>
                  </a:bodyPr>
                  <a:lstStyle/>
                  <a:p>
                    <a:r>
                      <a:rPr lang="en-US" sz="2400" dirty="0" err="1"/>
                      <a:t>λ</a:t>
                    </a:r>
                    <a:endParaRPr lang="en-US" sz="2400" dirty="0"/>
                  </a:p>
                </p:txBody>
              </p:sp>
            </p:grpSp>
            <p:grpSp>
              <p:nvGrpSpPr>
                <p:cNvPr id="15" name="Group 14"/>
                <p:cNvGrpSpPr/>
                <p:nvPr/>
              </p:nvGrpSpPr>
              <p:grpSpPr>
                <a:xfrm>
                  <a:off x="5680635" y="6503910"/>
                  <a:ext cx="1583763" cy="461665"/>
                  <a:chOff x="4751295" y="3311575"/>
                  <a:chExt cx="1583763" cy="461665"/>
                </a:xfrm>
              </p:grpSpPr>
              <p:cxnSp>
                <p:nvCxnSpPr>
                  <p:cNvPr id="16" name="Straight Arrow Connector 15"/>
                  <p:cNvCxnSpPr/>
                  <p:nvPr/>
                </p:nvCxnSpPr>
                <p:spPr>
                  <a:xfrm flipH="1">
                    <a:off x="4751295" y="3556000"/>
                    <a:ext cx="7022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602940" y="3556000"/>
                    <a:ext cx="73211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378824" y="3311575"/>
                    <a:ext cx="418353" cy="461665"/>
                  </a:xfrm>
                  <a:prstGeom prst="rect">
                    <a:avLst/>
                  </a:prstGeom>
                  <a:noFill/>
                </p:spPr>
                <p:txBody>
                  <a:bodyPr wrap="square" rtlCol="0">
                    <a:spAutoFit/>
                  </a:bodyPr>
                  <a:lstStyle/>
                  <a:p>
                    <a:r>
                      <a:rPr lang="en-US" sz="2400" dirty="0" err="1"/>
                      <a:t>λ</a:t>
                    </a:r>
                    <a:endParaRPr lang="en-US" sz="2400" dirty="0"/>
                  </a:p>
                </p:txBody>
              </p:sp>
            </p:grpSp>
          </p:grpSp>
          <p:sp>
            <p:nvSpPr>
              <p:cNvPr id="21" name="TextBox 20"/>
              <p:cNvSpPr txBox="1"/>
              <p:nvPr/>
            </p:nvSpPr>
            <p:spPr>
              <a:xfrm rot="16200000">
                <a:off x="3279702" y="4908288"/>
                <a:ext cx="1340737" cy="369332"/>
              </a:xfrm>
              <a:prstGeom prst="rect">
                <a:avLst/>
              </a:prstGeom>
              <a:noFill/>
            </p:spPr>
            <p:txBody>
              <a:bodyPr wrap="square" rtlCol="0">
                <a:spAutoFit/>
              </a:bodyPr>
              <a:lstStyle/>
              <a:p>
                <a:pPr algn="ctr"/>
                <a:r>
                  <a:rPr lang="en-US" dirty="0" smtClean="0"/>
                  <a:t>Position (y)</a:t>
                </a:r>
                <a:endParaRPr lang="en-US" dirty="0"/>
              </a:p>
            </p:txBody>
          </p:sp>
        </p:grpSp>
        <p:sp>
          <p:nvSpPr>
            <p:cNvPr id="23" name="TextBox 22"/>
            <p:cNvSpPr txBox="1"/>
            <p:nvPr/>
          </p:nvSpPr>
          <p:spPr>
            <a:xfrm>
              <a:off x="7792737" y="4891138"/>
              <a:ext cx="1291499" cy="369332"/>
            </a:xfrm>
            <a:prstGeom prst="rect">
              <a:avLst/>
            </a:prstGeom>
            <a:noFill/>
          </p:spPr>
          <p:txBody>
            <a:bodyPr wrap="square" rtlCol="0">
              <a:spAutoFit/>
            </a:bodyPr>
            <a:lstStyle/>
            <a:p>
              <a:r>
                <a:rPr lang="en-US" dirty="0" smtClean="0"/>
                <a:t>Position (x)</a:t>
              </a:r>
              <a:endParaRPr lang="en-US" dirty="0"/>
            </a:p>
          </p:txBody>
        </p:sp>
      </p:grpSp>
    </p:spTree>
    <p:extLst>
      <p:ext uri="{BB962C8B-B14F-4D97-AF65-F5344CB8AC3E}">
        <p14:creationId xmlns:p14="http://schemas.microsoft.com/office/powerpoint/2010/main" val="3500062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 Properties</a:t>
            </a:r>
            <a:endParaRPr lang="en-US" dirty="0"/>
          </a:p>
        </p:txBody>
      </p:sp>
      <p:sp>
        <p:nvSpPr>
          <p:cNvPr id="3" name="Content Placeholder 2"/>
          <p:cNvSpPr>
            <a:spLocks noGrp="1"/>
          </p:cNvSpPr>
          <p:nvPr>
            <p:ph idx="1"/>
          </p:nvPr>
        </p:nvSpPr>
        <p:spPr>
          <a:xfrm>
            <a:off x="457200" y="1417639"/>
            <a:ext cx="8229600" cy="2121246"/>
          </a:xfrm>
        </p:spPr>
        <p:txBody>
          <a:bodyPr>
            <a:noAutofit/>
          </a:bodyPr>
          <a:lstStyle/>
          <a:p>
            <a:pPr marL="0" indent="0">
              <a:buNone/>
            </a:pPr>
            <a:r>
              <a:rPr lang="en-US" dirty="0" smtClean="0">
                <a:solidFill>
                  <a:srgbClr val="CC00CC"/>
                </a:solidFill>
              </a:rPr>
              <a:t>Amplitude</a:t>
            </a:r>
            <a:r>
              <a:rPr lang="en-US" dirty="0" smtClean="0"/>
              <a:t> (A)</a:t>
            </a:r>
          </a:p>
          <a:p>
            <a:r>
              <a:rPr lang="en-US" sz="2800" dirty="0" smtClean="0"/>
              <a:t>The distance from the center line to the top of a crest or to the bottom of a trough</a:t>
            </a:r>
          </a:p>
          <a:p>
            <a:r>
              <a:rPr lang="en-US" sz="2800" dirty="0" smtClean="0"/>
              <a:t>Measured in meters</a:t>
            </a:r>
          </a:p>
          <a:p>
            <a:pPr lvl="1"/>
            <a:endParaRPr lang="en-US" dirty="0"/>
          </a:p>
        </p:txBody>
      </p:sp>
      <p:grpSp>
        <p:nvGrpSpPr>
          <p:cNvPr id="33" name="Group 32"/>
          <p:cNvGrpSpPr/>
          <p:nvPr/>
        </p:nvGrpSpPr>
        <p:grpSpPr>
          <a:xfrm>
            <a:off x="4018079" y="3107871"/>
            <a:ext cx="4758852" cy="3451293"/>
            <a:chOff x="3765405" y="3498293"/>
            <a:chExt cx="4758852" cy="3451293"/>
          </a:xfrm>
        </p:grpSpPr>
        <p:grpSp>
          <p:nvGrpSpPr>
            <p:cNvPr id="4" name="Group 3"/>
            <p:cNvGrpSpPr/>
            <p:nvPr/>
          </p:nvGrpSpPr>
          <p:grpSpPr>
            <a:xfrm>
              <a:off x="3765405" y="3498293"/>
              <a:ext cx="4758852" cy="3451293"/>
              <a:chOff x="3765405" y="3376706"/>
              <a:chExt cx="4758852" cy="3558369"/>
            </a:xfrm>
          </p:grpSpPr>
          <p:grpSp>
            <p:nvGrpSpPr>
              <p:cNvPr id="5" name="Group 4"/>
              <p:cNvGrpSpPr/>
              <p:nvPr/>
            </p:nvGrpSpPr>
            <p:grpSpPr>
              <a:xfrm>
                <a:off x="3765405" y="3376706"/>
                <a:ext cx="4087096" cy="3558369"/>
                <a:chOff x="3765405" y="3376706"/>
                <a:chExt cx="4087096" cy="3558369"/>
              </a:xfrm>
            </p:grpSpPr>
            <p:grpSp>
              <p:nvGrpSpPr>
                <p:cNvPr id="7" name="Group 6"/>
                <p:cNvGrpSpPr/>
                <p:nvPr/>
              </p:nvGrpSpPr>
              <p:grpSpPr>
                <a:xfrm>
                  <a:off x="4075206" y="3376706"/>
                  <a:ext cx="3777295" cy="3558369"/>
                  <a:chOff x="4075206" y="3421529"/>
                  <a:chExt cx="3777295" cy="3558369"/>
                </a:xfrm>
              </p:grpSpPr>
              <p:pic>
                <p:nvPicPr>
                  <p:cNvPr id="9" name="Picture 8" descr="Sin.jpg"/>
                  <p:cNvPicPr>
                    <a:picLocks noChangeAspect="1"/>
                  </p:cNvPicPr>
                  <p:nvPr/>
                </p:nvPicPr>
                <p:blipFill rotWithShape="1">
                  <a:blip r:embed="rId3">
                    <a:extLst>
                      <a:ext uri="{28A0092B-C50C-407E-A947-70E740481C1C}">
                        <a14:useLocalDpi xmlns:a14="http://schemas.microsoft.com/office/drawing/2010/main" val="0"/>
                      </a:ext>
                    </a:extLst>
                  </a:blip>
                  <a:srcRect l="11344" t="5041" r="17437" b="8963"/>
                  <a:stretch/>
                </p:blipFill>
                <p:spPr>
                  <a:xfrm>
                    <a:off x="4075206" y="3421529"/>
                    <a:ext cx="3777295" cy="3420737"/>
                  </a:xfrm>
                  <a:prstGeom prst="rect">
                    <a:avLst/>
                  </a:prstGeom>
                </p:spPr>
              </p:pic>
              <p:sp>
                <p:nvSpPr>
                  <p:cNvPr id="14" name="TextBox 13"/>
                  <p:cNvSpPr txBox="1"/>
                  <p:nvPr/>
                </p:nvSpPr>
                <p:spPr>
                  <a:xfrm>
                    <a:off x="6308164" y="6503910"/>
                    <a:ext cx="418353" cy="475988"/>
                  </a:xfrm>
                  <a:prstGeom prst="rect">
                    <a:avLst/>
                  </a:prstGeom>
                  <a:noFill/>
                </p:spPr>
                <p:txBody>
                  <a:bodyPr wrap="square" rtlCol="0">
                    <a:spAutoFit/>
                  </a:bodyPr>
                  <a:lstStyle/>
                  <a:p>
                    <a:endParaRPr lang="en-US" sz="2400" dirty="0"/>
                  </a:p>
                </p:txBody>
              </p:sp>
            </p:grpSp>
            <p:sp>
              <p:nvSpPr>
                <p:cNvPr id="8" name="TextBox 7"/>
                <p:cNvSpPr txBox="1"/>
                <p:nvPr/>
              </p:nvSpPr>
              <p:spPr>
                <a:xfrm rot="16200000">
                  <a:off x="3279702" y="4908288"/>
                  <a:ext cx="1340737" cy="369332"/>
                </a:xfrm>
                <a:prstGeom prst="rect">
                  <a:avLst/>
                </a:prstGeom>
                <a:noFill/>
              </p:spPr>
              <p:txBody>
                <a:bodyPr wrap="square" rtlCol="0">
                  <a:spAutoFit/>
                </a:bodyPr>
                <a:lstStyle/>
                <a:p>
                  <a:pPr algn="ctr"/>
                  <a:r>
                    <a:rPr lang="en-US" dirty="0" smtClean="0"/>
                    <a:t>Position (y)</a:t>
                  </a:r>
                  <a:endParaRPr lang="en-US" dirty="0"/>
                </a:p>
              </p:txBody>
            </p:sp>
          </p:grpSp>
          <p:sp>
            <p:nvSpPr>
              <p:cNvPr id="6" name="TextBox 5"/>
              <p:cNvSpPr txBox="1"/>
              <p:nvPr/>
            </p:nvSpPr>
            <p:spPr>
              <a:xfrm>
                <a:off x="7792737" y="4891138"/>
                <a:ext cx="731520" cy="380790"/>
              </a:xfrm>
              <a:prstGeom prst="rect">
                <a:avLst/>
              </a:prstGeom>
              <a:noFill/>
            </p:spPr>
            <p:txBody>
              <a:bodyPr wrap="square" rtlCol="0">
                <a:spAutoFit/>
              </a:bodyPr>
              <a:lstStyle/>
              <a:p>
                <a:r>
                  <a:rPr lang="en-US" dirty="0" smtClean="0"/>
                  <a:t>Time</a:t>
                </a:r>
                <a:endParaRPr lang="en-US" dirty="0"/>
              </a:p>
            </p:txBody>
          </p:sp>
        </p:grpSp>
        <p:grpSp>
          <p:nvGrpSpPr>
            <p:cNvPr id="32" name="Group 31"/>
            <p:cNvGrpSpPr/>
            <p:nvPr/>
          </p:nvGrpSpPr>
          <p:grpSpPr>
            <a:xfrm>
              <a:off x="4422588" y="3630707"/>
              <a:ext cx="478118" cy="1479175"/>
              <a:chOff x="4422588" y="3630707"/>
              <a:chExt cx="478118" cy="1479175"/>
            </a:xfrm>
          </p:grpSpPr>
          <p:cxnSp>
            <p:nvCxnSpPr>
              <p:cNvPr id="21" name="Straight Arrow Connector 20"/>
              <p:cNvCxnSpPr/>
              <p:nvPr/>
            </p:nvCxnSpPr>
            <p:spPr>
              <a:xfrm flipH="1" flipV="1">
                <a:off x="4631765" y="3630707"/>
                <a:ext cx="14940" cy="6574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661646" y="4527641"/>
                <a:ext cx="0" cy="5822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422588" y="4168589"/>
                <a:ext cx="478118" cy="461665"/>
              </a:xfrm>
              <a:prstGeom prst="rect">
                <a:avLst/>
              </a:prstGeom>
              <a:noFill/>
            </p:spPr>
            <p:txBody>
              <a:bodyPr wrap="square" rtlCol="0">
                <a:spAutoFit/>
              </a:bodyPr>
              <a:lstStyle/>
              <a:p>
                <a:pPr algn="ctr"/>
                <a:r>
                  <a:rPr lang="en-US" sz="2400" dirty="0" smtClean="0"/>
                  <a:t>A</a:t>
                </a:r>
                <a:endParaRPr lang="en-US" sz="2400" dirty="0"/>
              </a:p>
            </p:txBody>
          </p:sp>
        </p:grpSp>
        <p:grpSp>
          <p:nvGrpSpPr>
            <p:cNvPr id="30" name="Group 29"/>
            <p:cNvGrpSpPr/>
            <p:nvPr/>
          </p:nvGrpSpPr>
          <p:grpSpPr>
            <a:xfrm>
              <a:off x="5307116" y="5186844"/>
              <a:ext cx="478118" cy="1494116"/>
              <a:chOff x="5307116" y="5186844"/>
              <a:chExt cx="478118" cy="1494116"/>
            </a:xfrm>
          </p:grpSpPr>
          <p:cxnSp>
            <p:nvCxnSpPr>
              <p:cNvPr id="27" name="Straight Arrow Connector 26"/>
              <p:cNvCxnSpPr/>
              <p:nvPr/>
            </p:nvCxnSpPr>
            <p:spPr>
              <a:xfrm flipH="1" flipV="1">
                <a:off x="5516293" y="5186844"/>
                <a:ext cx="14940" cy="6574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546174" y="6098719"/>
                <a:ext cx="0" cy="5822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307116" y="5724726"/>
                <a:ext cx="478118" cy="461665"/>
              </a:xfrm>
              <a:prstGeom prst="rect">
                <a:avLst/>
              </a:prstGeom>
              <a:noFill/>
            </p:spPr>
            <p:txBody>
              <a:bodyPr wrap="square" rtlCol="0">
                <a:spAutoFit/>
              </a:bodyPr>
              <a:lstStyle/>
              <a:p>
                <a:pPr algn="ctr"/>
                <a:r>
                  <a:rPr lang="en-US" sz="2400" dirty="0" smtClean="0"/>
                  <a:t>A</a:t>
                </a:r>
                <a:endParaRPr lang="en-US" sz="2400" dirty="0"/>
              </a:p>
            </p:txBody>
          </p:sp>
        </p:grpSp>
      </p:grpSp>
    </p:spTree>
    <p:extLst>
      <p:ext uri="{BB962C8B-B14F-4D97-AF65-F5344CB8AC3E}">
        <p14:creationId xmlns:p14="http://schemas.microsoft.com/office/powerpoint/2010/main" val="2239663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of Sound</a:t>
            </a:r>
            <a:endParaRPr lang="en-US" dirty="0"/>
          </a:p>
        </p:txBody>
      </p:sp>
      <p:sp>
        <p:nvSpPr>
          <p:cNvPr id="3" name="Content Placeholder 2"/>
          <p:cNvSpPr>
            <a:spLocks noGrp="1"/>
          </p:cNvSpPr>
          <p:nvPr>
            <p:ph idx="1"/>
          </p:nvPr>
        </p:nvSpPr>
        <p:spPr>
          <a:xfrm>
            <a:off x="688768" y="1999280"/>
            <a:ext cx="7998031" cy="4401519"/>
          </a:xfrm>
        </p:spPr>
        <p:txBody>
          <a:bodyPr>
            <a:noAutofit/>
          </a:bodyPr>
          <a:lstStyle/>
          <a:p>
            <a:pPr marL="274320" indent="-274320">
              <a:spcBef>
                <a:spcPts val="0"/>
              </a:spcBef>
              <a:spcAft>
                <a:spcPts val="1200"/>
              </a:spcAft>
            </a:pPr>
            <a:r>
              <a:rPr lang="en-US" dirty="0" smtClean="0"/>
              <a:t>Sound waves </a:t>
            </a:r>
            <a:r>
              <a:rPr lang="en-US" dirty="0"/>
              <a:t>need to travel through a </a:t>
            </a:r>
            <a:r>
              <a:rPr lang="en-US" dirty="0" smtClean="0"/>
              <a:t>medium </a:t>
            </a:r>
            <a:r>
              <a:rPr lang="en-US" sz="2800" dirty="0"/>
              <a:t>(for example, solids, liquids, gases)</a:t>
            </a:r>
          </a:p>
          <a:p>
            <a:pPr marL="274320" indent="-274320">
              <a:spcBef>
                <a:spcPts val="0"/>
              </a:spcBef>
              <a:spcAft>
                <a:spcPts val="1200"/>
              </a:spcAft>
            </a:pPr>
            <a:r>
              <a:rPr lang="en-US" dirty="0" smtClean="0"/>
              <a:t>Sound waves </a:t>
            </a:r>
            <a:r>
              <a:rPr lang="en-US" dirty="0"/>
              <a:t>move through </a:t>
            </a:r>
            <a:r>
              <a:rPr lang="en-US" dirty="0" smtClean="0"/>
              <a:t>various mediums </a:t>
            </a:r>
            <a:r>
              <a:rPr lang="en-US" dirty="0"/>
              <a:t>by vibrating the molecules in the </a:t>
            </a:r>
            <a:r>
              <a:rPr lang="en-US" dirty="0" smtClean="0"/>
              <a:t>matter</a:t>
            </a:r>
          </a:p>
          <a:p>
            <a:pPr marL="274320" indent="-274320">
              <a:spcBef>
                <a:spcPts val="0"/>
              </a:spcBef>
              <a:spcAft>
                <a:spcPts val="1200"/>
              </a:spcAft>
            </a:pPr>
            <a:r>
              <a:rPr lang="en-US" dirty="0" smtClean="0"/>
              <a:t>The speed of sound varies in different media </a:t>
            </a:r>
            <a:r>
              <a:rPr lang="en-US" sz="2800" dirty="0"/>
              <a:t>(for example, solids, liquids, gases)</a:t>
            </a:r>
          </a:p>
          <a:p>
            <a:pPr marL="274320" indent="-274320">
              <a:spcBef>
                <a:spcPts val="0"/>
              </a:spcBef>
              <a:spcAft>
                <a:spcPts val="1200"/>
              </a:spcAft>
            </a:pPr>
            <a:r>
              <a:rPr lang="en-US" dirty="0" smtClean="0"/>
              <a:t>Temperature also dictates how fast sound waves travel</a:t>
            </a:r>
            <a:endParaRPr lang="en-US" dirty="0"/>
          </a:p>
        </p:txBody>
      </p:sp>
    </p:spTree>
    <p:extLst>
      <p:ext uri="{BB962C8B-B14F-4D97-AF65-F5344CB8AC3E}">
        <p14:creationId xmlns:p14="http://schemas.microsoft.com/office/powerpoint/2010/main" val="2887140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71960"/>
          </a:xfrm>
        </p:spPr>
        <p:txBody>
          <a:bodyPr>
            <a:noAutofit/>
          </a:bodyPr>
          <a:lstStyle/>
          <a:p>
            <a:r>
              <a:rPr lang="en-US" sz="3600" dirty="0" smtClean="0"/>
              <a:t>Sound Waves in Solids, Liquids and Gases</a:t>
            </a:r>
            <a:endParaRPr lang="en-US" sz="3600" dirty="0"/>
          </a:p>
        </p:txBody>
      </p:sp>
      <p:sp>
        <p:nvSpPr>
          <p:cNvPr id="3" name="Content Placeholder 2"/>
          <p:cNvSpPr>
            <a:spLocks noGrp="1"/>
          </p:cNvSpPr>
          <p:nvPr>
            <p:ph idx="1"/>
          </p:nvPr>
        </p:nvSpPr>
        <p:spPr>
          <a:xfrm>
            <a:off x="561561" y="1675672"/>
            <a:ext cx="4482790" cy="2593144"/>
          </a:xfrm>
        </p:spPr>
        <p:txBody>
          <a:bodyPr>
            <a:noAutofit/>
          </a:bodyPr>
          <a:lstStyle/>
          <a:p>
            <a:pPr marL="0" indent="0">
              <a:buNone/>
            </a:pPr>
            <a:r>
              <a:rPr lang="en-US" sz="2800" dirty="0"/>
              <a:t>Molecules </a:t>
            </a:r>
            <a:r>
              <a:rPr lang="en-US" sz="2800" dirty="0" smtClean="0"/>
              <a:t>are:</a:t>
            </a:r>
          </a:p>
          <a:p>
            <a:r>
              <a:rPr lang="en-US" sz="2800" dirty="0" smtClean="0"/>
              <a:t>tightly </a:t>
            </a:r>
            <a:r>
              <a:rPr lang="en-US" sz="2800" dirty="0"/>
              <a:t>packed </a:t>
            </a:r>
            <a:r>
              <a:rPr lang="en-US" sz="2800" dirty="0">
                <a:solidFill>
                  <a:srgbClr val="CC00CC"/>
                </a:solidFill>
              </a:rPr>
              <a:t>in rigid material</a:t>
            </a:r>
          </a:p>
          <a:p>
            <a:r>
              <a:rPr lang="en-US" sz="2800" dirty="0" smtClean="0"/>
              <a:t>less </a:t>
            </a:r>
            <a:r>
              <a:rPr lang="en-US" sz="2800" dirty="0">
                <a:solidFill>
                  <a:srgbClr val="000000"/>
                </a:solidFill>
              </a:rPr>
              <a:t>tightly</a:t>
            </a:r>
            <a:r>
              <a:rPr lang="en-US" sz="2800" dirty="0" smtClean="0"/>
              <a:t> packed </a:t>
            </a:r>
            <a:r>
              <a:rPr lang="en-US" sz="2800" dirty="0" smtClean="0">
                <a:solidFill>
                  <a:srgbClr val="CC00CC"/>
                </a:solidFill>
              </a:rPr>
              <a:t>in liquid</a:t>
            </a:r>
          </a:p>
          <a:p>
            <a:r>
              <a:rPr lang="en-US" sz="2800" dirty="0" smtClean="0"/>
              <a:t>loosely packed </a:t>
            </a:r>
            <a:r>
              <a:rPr lang="en-US" sz="2800" dirty="0" smtClean="0">
                <a:solidFill>
                  <a:srgbClr val="CC00CC"/>
                </a:solidFill>
              </a:rPr>
              <a:t>in gas</a:t>
            </a:r>
          </a:p>
        </p:txBody>
      </p:sp>
      <p:sp>
        <p:nvSpPr>
          <p:cNvPr id="7" name="TextBox 6"/>
          <p:cNvSpPr txBox="1"/>
          <p:nvPr/>
        </p:nvSpPr>
        <p:spPr>
          <a:xfrm>
            <a:off x="4301167" y="5992674"/>
            <a:ext cx="4088824" cy="670590"/>
          </a:xfrm>
          <a:prstGeom prst="rect">
            <a:avLst/>
          </a:prstGeom>
          <a:noFill/>
        </p:spPr>
        <p:txBody>
          <a:bodyPr wrap="square" rtlCol="0">
            <a:noAutofit/>
          </a:bodyPr>
          <a:lstStyle/>
          <a:p>
            <a:pPr algn="r"/>
            <a:r>
              <a:rPr lang="en-US" sz="1100" dirty="0" smtClean="0"/>
              <a:t>Graphic of molecules of solid, liquid and gas</a:t>
            </a:r>
          </a:p>
          <a:p>
            <a:pPr algn="r"/>
            <a:r>
              <a:rPr lang="en-US" sz="1100" dirty="0" smtClean="0"/>
              <a:t>2007 </a:t>
            </a:r>
            <a:r>
              <a:rPr lang="en-US" sz="1100" dirty="0" smtClean="0">
                <a:hlinkClick r:id="rId3" tooltip="wikipedia:User:Yupi666"/>
              </a:rPr>
              <a:t>Yupi666</a:t>
            </a:r>
            <a:r>
              <a:rPr lang="en-US" sz="1100" dirty="0"/>
              <a:t> at </a:t>
            </a:r>
            <a:r>
              <a:rPr lang="en-US" sz="1100" dirty="0">
                <a:hlinkClick r:id="rId4" tooltip="wikipedia:"/>
              </a:rPr>
              <a:t>English </a:t>
            </a:r>
            <a:r>
              <a:rPr lang="en-US" sz="1100" dirty="0" smtClean="0">
                <a:hlinkClick r:id="rId4" tooltip="wikipedia:"/>
              </a:rPr>
              <a:t>Wikipedia</a:t>
            </a:r>
            <a:r>
              <a:rPr lang="en-US" sz="1100" dirty="0" smtClean="0"/>
              <a:t> CC BY-SA 3.0</a:t>
            </a:r>
            <a:endParaRPr lang="en-US" sz="1100" dirty="0"/>
          </a:p>
          <a:p>
            <a:pPr algn="r"/>
            <a:r>
              <a:rPr lang="en-US" sz="1100" dirty="0" smtClean="0">
                <a:hlinkClick r:id="rId5"/>
              </a:rPr>
              <a:t>https</a:t>
            </a:r>
            <a:r>
              <a:rPr lang="en-US" sz="1100" dirty="0">
                <a:hlinkClick r:id="rId5"/>
              </a:rPr>
              <a:t>://</a:t>
            </a:r>
            <a:r>
              <a:rPr lang="en-US" sz="1100" dirty="0" smtClean="0">
                <a:hlinkClick r:id="rId5"/>
              </a:rPr>
              <a:t>commons.wikimedia.org/wiki/File:Solid_liquid_gas.jpg</a:t>
            </a:r>
            <a:r>
              <a:rPr lang="en-US" sz="1100" dirty="0" smtClean="0"/>
              <a:t> </a:t>
            </a:r>
            <a:endParaRPr lang="en-US" sz="1100"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8712" y="1358222"/>
            <a:ext cx="3241279" cy="3611525"/>
          </a:xfrm>
          <a:prstGeom prst="rect">
            <a:avLst/>
          </a:prstGeom>
        </p:spPr>
      </p:pic>
      <p:sp>
        <p:nvSpPr>
          <p:cNvPr id="9" name="Content Placeholder 2"/>
          <p:cNvSpPr txBox="1">
            <a:spLocks/>
          </p:cNvSpPr>
          <p:nvPr/>
        </p:nvSpPr>
        <p:spPr>
          <a:xfrm>
            <a:off x="457200" y="5055707"/>
            <a:ext cx="7424530" cy="9369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In close proximity, molecules </a:t>
            </a:r>
            <a:r>
              <a:rPr lang="en-US" sz="2800" dirty="0" smtClean="0">
                <a:solidFill>
                  <a:srgbClr val="000000"/>
                </a:solidFill>
              </a:rPr>
              <a:t>collide with one another to propagate waves of </a:t>
            </a:r>
            <a:r>
              <a:rPr lang="en-US" sz="2800" dirty="0" smtClean="0">
                <a:solidFill>
                  <a:srgbClr val="000000"/>
                </a:solidFill>
              </a:rPr>
              <a:t>vibrations</a:t>
            </a:r>
            <a:endParaRPr lang="en-US" dirty="0"/>
          </a:p>
        </p:txBody>
      </p:sp>
    </p:spTree>
    <p:extLst>
      <p:ext uri="{BB962C8B-B14F-4D97-AF65-F5344CB8AC3E}">
        <p14:creationId xmlns:p14="http://schemas.microsoft.com/office/powerpoint/2010/main" val="1121704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5658</TotalTime>
  <Words>2104</Words>
  <Application>Microsoft Office PowerPoint</Application>
  <PresentationFormat>On-screen Show (4:3)</PresentationFormat>
  <Paragraphs>205</Paragraphs>
  <Slides>21</Slides>
  <Notes>21</Notes>
  <HiddenSlides>0</HiddenSlides>
  <MMClips>4</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Times New Roman</vt:lpstr>
      <vt:lpstr>Wingdings</vt:lpstr>
      <vt:lpstr>Office Theme</vt:lpstr>
      <vt:lpstr>Equation</vt:lpstr>
      <vt:lpstr>Physics of Sound</vt:lpstr>
      <vt:lpstr>What is sound?</vt:lpstr>
      <vt:lpstr>Sound Waves</vt:lpstr>
      <vt:lpstr>Wave Properties</vt:lpstr>
      <vt:lpstr>Frequency</vt:lpstr>
      <vt:lpstr>Wave Properties</vt:lpstr>
      <vt:lpstr>Wave Properties</vt:lpstr>
      <vt:lpstr>Speed of Sound</vt:lpstr>
      <vt:lpstr>Sound Waves in Solids, Liquids and Gases</vt:lpstr>
      <vt:lpstr>Sound Waves in Solids, Liquids and Gases</vt:lpstr>
      <vt:lpstr>Sound Waves in Media</vt:lpstr>
      <vt:lpstr>Sound Measurement</vt:lpstr>
      <vt:lpstr>Decibel</vt:lpstr>
      <vt:lpstr>How do people hear?</vt:lpstr>
      <vt:lpstr>Sound vs. Noise</vt:lpstr>
      <vt:lpstr>PowerPoint Presentation</vt:lpstr>
      <vt:lpstr>Health Hazards/Impacts</vt:lpstr>
      <vt:lpstr>Health Hazards/Impacts to Students</vt:lpstr>
      <vt:lpstr>Sound Measurement</vt:lpstr>
      <vt:lpstr>Sound Measurements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of Sound</dc:title>
  <dc:creator>Denise Carlson</dc:creator>
  <cp:lastModifiedBy>Denise Carlson</cp:lastModifiedBy>
  <cp:revision>118</cp:revision>
  <dcterms:created xsi:type="dcterms:W3CDTF">2016-11-01T20:35:17Z</dcterms:created>
  <dcterms:modified xsi:type="dcterms:W3CDTF">2017-11-03T18:23:52Z</dcterms:modified>
</cp:coreProperties>
</file>