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swald" panose="00000500000000000000" pitchFamily="2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47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commons.wikimedia.org/wiki/File:Philadelphia_skyscraper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646755" y="1425361"/>
            <a:ext cx="7485311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1" u="none" strike="noStrike" cap="none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Today, you</a:t>
            </a:r>
            <a:r>
              <a:rPr lang="en-US" sz="2000" dirty="0">
                <a:solidFill>
                  <a:srgbClr val="444444"/>
                </a:solidFill>
              </a:rPr>
              <a:t> will be working as civil engineering teams to take on a</a:t>
            </a: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design challenge </a:t>
            </a:r>
            <a:r>
              <a:rPr lang="en-US" sz="2000" dirty="0">
                <a:solidFill>
                  <a:srgbClr val="444444"/>
                </a:solidFill>
              </a:rPr>
              <a:t>to </a:t>
            </a: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construct a model tower using only a few sheets of paper</a:t>
            </a:r>
            <a:r>
              <a:rPr lang="en-US" sz="2000" dirty="0">
                <a:solidFill>
                  <a:srgbClr val="444444"/>
                </a:solidFill>
              </a:rPr>
              <a:t>,</a:t>
            </a: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tape, and scissors. With </a:t>
            </a:r>
            <a:r>
              <a:rPr lang="en-US" sz="2000" b="1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these supplies, your team will have one class period </a:t>
            </a:r>
            <a:r>
              <a:rPr lang="en-US" sz="2000" dirty="0">
                <a:solidFill>
                  <a:srgbClr val="444444"/>
                </a:solidFill>
              </a:rPr>
              <a:t>to complete this design challenge.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444444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444444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44444"/>
              </a:solidFill>
            </a:endParaRPr>
          </a:p>
        </p:txBody>
      </p:sp>
      <p:pic>
        <p:nvPicPr>
          <p:cNvPr id="90" name="Google Shape;90;p13" descr="A photo of the empire state building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445" y="1452899"/>
            <a:ext cx="2634800" cy="395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AFBB49-8846-4013-A01B-C17897549866}"/>
              </a:ext>
            </a:extLst>
          </p:cNvPr>
          <p:cNvSpPr txBox="1"/>
          <p:nvPr/>
        </p:nvSpPr>
        <p:spPr>
          <a:xfrm>
            <a:off x="8910445" y="5403515"/>
            <a:ext cx="263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Ben </a:t>
            </a:r>
            <a:r>
              <a:rPr lang="en-US" sz="1000" dirty="0" err="1"/>
              <a:t>Dumond</a:t>
            </a:r>
            <a:r>
              <a:rPr lang="en-US" sz="1000" dirty="0"/>
              <a:t>, 2015, https://unsplash.com/photos/VedK8_UlmkY</a:t>
            </a:r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D22EA0E3-6794-4E65-BC0B-99D907B9563C}"/>
              </a:ext>
            </a:extLst>
          </p:cNvPr>
          <p:cNvSpPr txBox="1"/>
          <p:nvPr/>
        </p:nvSpPr>
        <p:spPr>
          <a:xfrm>
            <a:off x="0" y="581437"/>
            <a:ext cx="73536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PAPER TOWER </a:t>
            </a:r>
            <a:r>
              <a:rPr lang="en-US" sz="3200" b="1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DESIGN CHALLENGE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raphic 5" descr="Cut outline">
            <a:extLst>
              <a:ext uri="{FF2B5EF4-FFF2-40B4-BE49-F238E27FC236}">
                <a16:creationId xmlns:a16="http://schemas.microsoft.com/office/drawing/2014/main" id="{BA825D9F-4B02-4D3E-AE95-5C773314A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8430" y="3981439"/>
            <a:ext cx="1099840" cy="1099840"/>
          </a:xfrm>
          <a:prstGeom prst="rect">
            <a:avLst/>
          </a:prstGeom>
        </p:spPr>
      </p:pic>
      <p:pic>
        <p:nvPicPr>
          <p:cNvPr id="2050" name="imag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55" y="6179310"/>
            <a:ext cx="2416175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80" y="6179310"/>
            <a:ext cx="1487488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17853" r="30449" b="72079"/>
          <a:stretch>
            <a:fillRect/>
          </a:stretch>
        </p:blipFill>
        <p:spPr bwMode="auto">
          <a:xfrm>
            <a:off x="1701030" y="6179310"/>
            <a:ext cx="210185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53430" y="57221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53430" y="61793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53430" y="61793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 descr="Paper - Free interface icons">
            <a:extLst>
              <a:ext uri="{FF2B5EF4-FFF2-40B4-BE49-F238E27FC236}">
                <a16:creationId xmlns:a16="http://schemas.microsoft.com/office/drawing/2014/main" id="{E0A70070-E4DE-E3AF-6EAC-EE406399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18" y="3970467"/>
            <a:ext cx="1182858" cy="11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otch-Tape Icons - Free SVG &amp; PNG Scotch-Tape Images - Noun Project">
            <a:extLst>
              <a:ext uri="{FF2B5EF4-FFF2-40B4-BE49-F238E27FC236}">
                <a16:creationId xmlns:a16="http://schemas.microsoft.com/office/drawing/2014/main" id="{69AF5F0F-CBBD-46D8-0A4E-8D099D55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93" y="3968399"/>
            <a:ext cx="1125921" cy="112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767766" y="4320377"/>
            <a:ext cx="504541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333333"/>
                </a:solidFill>
              </a:rPr>
              <a:t>Materials per</a:t>
            </a:r>
            <a:r>
              <a:rPr lang="en-US" sz="2000" b="0" i="1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>
                <a:solidFill>
                  <a:srgbClr val="333333"/>
                </a:solidFill>
              </a:rPr>
              <a:t>team</a:t>
            </a:r>
            <a:r>
              <a:rPr lang="en-US" sz="2000" b="0" i="1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 sheets of construction paper</a:t>
            </a:r>
            <a:endParaRPr sz="16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24 inches (60 cm) of tape 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 pair of scissors</a:t>
            </a:r>
            <a:endParaRPr sz="1600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767766" y="1285694"/>
            <a:ext cx="4741079" cy="26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444444"/>
                </a:solidFill>
              </a:rPr>
              <a:t>Your</a:t>
            </a:r>
            <a:r>
              <a:rPr lang="en-US" sz="2000" b="0" i="1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r>
              <a:rPr lang="en-US" sz="2000" i="1" dirty="0">
                <a:solidFill>
                  <a:srgbClr val="444444"/>
                </a:solidFill>
              </a:rPr>
              <a:t>eam’s </a:t>
            </a:r>
            <a:r>
              <a:rPr lang="en-US" sz="2000" b="0" i="1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tower must be: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Char char="●"/>
            </a:pPr>
            <a:r>
              <a:rPr lang="en-US" sz="2000" b="1" dirty="0">
                <a:solidFill>
                  <a:srgbClr val="444444"/>
                </a:solidFill>
              </a:rPr>
              <a:t>T</a:t>
            </a:r>
            <a:r>
              <a:rPr lang="en-US" sz="2000" b="1" i="0" u="none" strike="noStrike" cap="none" dirty="0">
                <a:solidFill>
                  <a:srgbClr val="444444"/>
                </a:solidFill>
              </a:rPr>
              <a:t>all</a:t>
            </a: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- as high as you can </a:t>
            </a:r>
            <a:r>
              <a:rPr lang="en-US" sz="2000" dirty="0">
                <a:solidFill>
                  <a:srgbClr val="444444"/>
                </a:solidFill>
              </a:rPr>
              <a:t>build</a:t>
            </a: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it</a:t>
            </a:r>
            <a:endParaRPr lang="en-US" sz="2000" dirty="0">
              <a:solidFill>
                <a:srgbClr val="444444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Char char="●"/>
            </a:pPr>
            <a:r>
              <a:rPr lang="en-US" sz="2000" b="1" dirty="0">
                <a:solidFill>
                  <a:srgbClr val="444444"/>
                </a:solidFill>
              </a:rPr>
              <a:t>S</a:t>
            </a:r>
            <a:r>
              <a:rPr lang="en-US" sz="2000" b="1" i="0" u="none" strike="noStrike" cap="none" dirty="0">
                <a:solidFill>
                  <a:srgbClr val="444444"/>
                </a:solidFill>
              </a:rPr>
              <a:t>table</a:t>
            </a: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444444"/>
                </a:solidFill>
              </a:rPr>
              <a:t>-</a:t>
            </a: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444444"/>
                </a:solidFill>
              </a:rPr>
              <a:t>to withstand a wind load </a:t>
            </a: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in a hurricane-prone region</a:t>
            </a:r>
            <a:endParaRPr lang="en-US" sz="2000" dirty="0">
              <a:solidFill>
                <a:srgbClr val="444444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b="1" dirty="0">
                <a:solidFill>
                  <a:srgbClr val="444444"/>
                </a:solidFill>
              </a:rPr>
              <a:t>F</a:t>
            </a:r>
            <a:r>
              <a:rPr lang="en-US" sz="2000" b="1" i="0" u="none" strike="noStrike" cap="none" dirty="0">
                <a:solidFill>
                  <a:srgbClr val="333333"/>
                </a:solidFill>
              </a:rPr>
              <a:t>reestanding</a:t>
            </a:r>
            <a:r>
              <a:rPr lang="en-US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it cannot be attached or secured to a table, wall, floor</a:t>
            </a:r>
            <a:r>
              <a:rPr lang="en-US" sz="2000" dirty="0">
                <a:solidFill>
                  <a:srgbClr val="333333"/>
                </a:solidFill>
              </a:rPr>
              <a:t>, </a:t>
            </a:r>
            <a:r>
              <a:rPr lang="en-US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furniture, etc.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526191" y="658361"/>
            <a:ext cx="430794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</a:rPr>
              <a:t>Make sure to follow each step and answer each question in your Paper Tower Worksheet!</a:t>
            </a:r>
            <a:endParaRPr sz="16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A graph comparing the heights in meters of the seven tallest skyscrapers in Philadelphia, PA. ">
            <a:extLst>
              <a:ext uri="{FF2B5EF4-FFF2-40B4-BE49-F238E27FC236}">
                <a16:creationId xmlns:a16="http://schemas.microsoft.com/office/drawing/2014/main" id="{8C1D640A-1177-4772-A470-777D31FF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32" y="2005797"/>
            <a:ext cx="6383119" cy="335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595B5D-BDB1-4A7E-8460-5FC3932E2347}"/>
              </a:ext>
            </a:extLst>
          </p:cNvPr>
          <p:cNvSpPr txBox="1"/>
          <p:nvPr/>
        </p:nvSpPr>
        <p:spPr>
          <a:xfrm>
            <a:off x="5655831" y="5373264"/>
            <a:ext cx="638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 err="1"/>
              <a:t>Saggittarius</a:t>
            </a:r>
            <a:r>
              <a:rPr lang="en-US" sz="1000" dirty="0"/>
              <a:t> A, 2019, </a:t>
            </a:r>
            <a:r>
              <a:rPr lang="en-US" sz="1000" dirty="0">
                <a:hlinkClick r:id="rId4"/>
              </a:rPr>
              <a:t>https://commons.wikimedia.org/wiki/File:Philadelphia_skyscrapers.jpg</a:t>
            </a:r>
            <a:r>
              <a:rPr lang="en-US" sz="1000" dirty="0"/>
              <a:t>, CC BY-SA 4.0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0361" y="58738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30361" y="63310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030361" y="63310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092FAA1F-F721-F191-B7D7-D649F17C3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55" y="6179310"/>
            <a:ext cx="2416175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2.jpg">
            <a:extLst>
              <a:ext uri="{FF2B5EF4-FFF2-40B4-BE49-F238E27FC236}">
                <a16:creationId xmlns:a16="http://schemas.microsoft.com/office/drawing/2014/main" id="{50694E15-0D8D-A527-4B3C-B1ACB993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80" y="6179310"/>
            <a:ext cx="1487488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B6C8CDE-BC99-3198-E309-FD79744E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17853" r="30449" b="72079"/>
          <a:stretch>
            <a:fillRect/>
          </a:stretch>
        </p:blipFill>
        <p:spPr bwMode="auto">
          <a:xfrm>
            <a:off x="1701030" y="6179310"/>
            <a:ext cx="210185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4;p13">
            <a:extLst>
              <a:ext uri="{FF2B5EF4-FFF2-40B4-BE49-F238E27FC236}">
                <a16:creationId xmlns:a16="http://schemas.microsoft.com/office/drawing/2014/main" id="{AC1EC853-95DB-D144-00A7-1E2634DDD599}"/>
              </a:ext>
            </a:extLst>
          </p:cNvPr>
          <p:cNvSpPr txBox="1"/>
          <p:nvPr/>
        </p:nvSpPr>
        <p:spPr>
          <a:xfrm>
            <a:off x="0" y="581437"/>
            <a:ext cx="73536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PAPER TOWER </a:t>
            </a:r>
            <a:r>
              <a:rPr lang="en-US" sz="3200" b="1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DESIGN CHALLENGE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0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193</Words>
  <Application>Microsoft Office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Oswald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Ellen Parrish</cp:lastModifiedBy>
  <cp:revision>9</cp:revision>
  <dcterms:modified xsi:type="dcterms:W3CDTF">2023-01-25T21:26:42Z</dcterms:modified>
</cp:coreProperties>
</file>