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8" r:id="rId2"/>
    <p:sldId id="259" r:id="rId3"/>
    <p:sldId id="256" r:id="rId4"/>
  </p:sldIdLst>
  <p:sldSz cx="12192000" cy="6858000"/>
  <p:notesSz cx="6858000" cy="9144000"/>
  <p:embeddedFontLst>
    <p:embeddedFont>
      <p:font typeface="Oswald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04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09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FBB49-8846-4013-A01B-C17897549866}"/>
              </a:ext>
            </a:extLst>
          </p:cNvPr>
          <p:cNvSpPr txBox="1"/>
          <p:nvPr/>
        </p:nvSpPr>
        <p:spPr>
          <a:xfrm>
            <a:off x="567274" y="5675323"/>
            <a:ext cx="532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VOA, 2017, Public Domain, https://commons.wikimedia.org/wiki/File:Cars_in_gas_station_before_Hurricane_Irma.jpg</a:t>
            </a:r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0" y="581437"/>
            <a:ext cx="107779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WHY DO ENGINEERS WANT TO DESIGN ENERGY-EFFICIENT CARS?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rivers flock to gas stations to fill their cars with fuel before Hurricane Irma strikes, in Miami, Florida, Sept. 7, 2017">
            <a:extLst>
              <a:ext uri="{FF2B5EF4-FFF2-40B4-BE49-F238E27FC236}">
                <a16:creationId xmlns:a16="http://schemas.microsoft.com/office/drawing/2014/main" id="{4D962145-53C4-4FDD-A62D-5664E440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4" y="2028354"/>
            <a:ext cx="4894975" cy="27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smog over Almaty city, Kazakhstan">
            <a:extLst>
              <a:ext uri="{FF2B5EF4-FFF2-40B4-BE49-F238E27FC236}">
                <a16:creationId xmlns:a16="http://schemas.microsoft.com/office/drawing/2014/main" id="{25E43B0F-3893-4F59-B566-82DF81A8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53" y="1964413"/>
            <a:ext cx="4324662" cy="28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BEC9F3-38F3-421E-B21C-63C111B4F066}"/>
              </a:ext>
            </a:extLst>
          </p:cNvPr>
          <p:cNvSpPr txBox="1"/>
          <p:nvPr/>
        </p:nvSpPr>
        <p:spPr>
          <a:xfrm>
            <a:off x="6729753" y="5675323"/>
            <a:ext cx="481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Igors </a:t>
            </a:r>
            <a:r>
              <a:rPr lang="en-US" sz="1000" dirty="0" err="1"/>
              <a:t>Jefimovs</a:t>
            </a:r>
            <a:r>
              <a:rPr lang="en-US" sz="1000" dirty="0"/>
              <a:t>, 2014, CC BY 3.0, https://commons.wikimedia.org/wiki/File:Smog_over_Almaty.jpg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0274D-4CED-0932-BF43-4FF56FB49CA5}"/>
              </a:ext>
            </a:extLst>
          </p:cNvPr>
          <p:cNvGrpSpPr/>
          <p:nvPr/>
        </p:nvGrpSpPr>
        <p:grpSpPr>
          <a:xfrm>
            <a:off x="4938810" y="6213206"/>
            <a:ext cx="4048760" cy="480695"/>
            <a:chOff x="5290502" y="3188653"/>
            <a:chExt cx="4048760" cy="480695"/>
          </a:xfrm>
        </p:grpSpPr>
        <p:pic>
          <p:nvPicPr>
            <p:cNvPr id="23" name="image2.png">
              <a:extLst>
                <a:ext uri="{FF2B5EF4-FFF2-40B4-BE49-F238E27FC236}">
                  <a16:creationId xmlns:a16="http://schemas.microsoft.com/office/drawing/2014/main" id="{23186F4F-7E51-F945-DFDA-8D99AD9D30A4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90502" y="3188653"/>
              <a:ext cx="2414905" cy="480695"/>
            </a:xfrm>
            <a:prstGeom prst="rect">
              <a:avLst/>
            </a:prstGeom>
            <a:ln/>
          </p:spPr>
        </p:pic>
        <p:pic>
          <p:nvPicPr>
            <p:cNvPr id="25" name="image1.jpg">
              <a:extLst>
                <a:ext uri="{FF2B5EF4-FFF2-40B4-BE49-F238E27FC236}">
                  <a16:creationId xmlns:a16="http://schemas.microsoft.com/office/drawing/2014/main" id="{1418F35D-AEEC-1DC1-58DE-C367CF29B653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852727" y="3217228"/>
              <a:ext cx="1486535" cy="423545"/>
            </a:xfrm>
            <a:prstGeom prst="rect">
              <a:avLst/>
            </a:prstGeom>
            <a:ln/>
          </p:spPr>
        </p:pic>
      </p:grpSp>
      <p:pic>
        <p:nvPicPr>
          <p:cNvPr id="11" name="Picture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17853" r="30449" b="72080"/>
          <a:stretch/>
        </p:blipFill>
        <p:spPr bwMode="auto">
          <a:xfrm>
            <a:off x="2526890" y="6285278"/>
            <a:ext cx="2264600" cy="380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07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0" y="581437"/>
            <a:ext cx="107779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ENERGY-EFFICIENT CARS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EC9F3-38F3-421E-B21C-63C111B4F066}"/>
              </a:ext>
            </a:extLst>
          </p:cNvPr>
          <p:cNvSpPr txBox="1"/>
          <p:nvPr/>
        </p:nvSpPr>
        <p:spPr>
          <a:xfrm>
            <a:off x="347272" y="5644074"/>
            <a:ext cx="574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 err="1"/>
              <a:t>AngMoKio</a:t>
            </a:r>
            <a:r>
              <a:rPr lang="en-US" sz="1000" dirty="0"/>
              <a:t>, 2010, CC BY-SA 3.0, https://commons.wikimedia.org/wiki/File:Lamborghini_Super_Trofeo_99_2010_amk.JPG</a:t>
            </a:r>
          </a:p>
        </p:txBody>
      </p:sp>
      <p:pic>
        <p:nvPicPr>
          <p:cNvPr id="2052" name="Picture 4" descr="An orange sports car Lamborghini Gallardo during a race of Lamborghini Super Trofeo.">
            <a:extLst>
              <a:ext uri="{FF2B5EF4-FFF2-40B4-BE49-F238E27FC236}">
                <a16:creationId xmlns:a16="http://schemas.microsoft.com/office/drawing/2014/main" id="{644A4C06-7D84-40C1-94C8-672CF6FB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2" y="1597059"/>
            <a:ext cx="5748728" cy="38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8033747A-33F3-4271-8B44-4D733A27D8BD}"/>
              </a:ext>
            </a:extLst>
          </p:cNvPr>
          <p:cNvSpPr txBox="1"/>
          <p:nvPr/>
        </p:nvSpPr>
        <p:spPr>
          <a:xfrm>
            <a:off x="6745574" y="1704575"/>
            <a:ext cx="4748835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44444"/>
                </a:solidFill>
              </a:rPr>
              <a:t>Aerodynamics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Sleek design to cut through air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444444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444444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44444"/>
                </a:solidFill>
              </a:rPr>
              <a:t>Rolling Resistance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Smooth, yet “sticky” tires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444444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444444"/>
              </a:solidFill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44444"/>
                </a:solidFill>
              </a:rPr>
              <a:t>Weight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Light car, less energy to move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44444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44444"/>
              </a:solidFill>
            </a:endParaRPr>
          </a:p>
        </p:txBody>
      </p:sp>
      <p:pic>
        <p:nvPicPr>
          <p:cNvPr id="17" name="imag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86" y="6350759"/>
            <a:ext cx="2416175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11" y="6331094"/>
            <a:ext cx="14874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17853" r="30449" b="72079"/>
          <a:stretch>
            <a:fillRect/>
          </a:stretch>
        </p:blipFill>
        <p:spPr bwMode="auto">
          <a:xfrm>
            <a:off x="1877961" y="6350759"/>
            <a:ext cx="21018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8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476397" y="1591049"/>
            <a:ext cx="6413612" cy="46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1" u="none" strike="noStrike" cap="none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Today, you</a:t>
            </a:r>
            <a:r>
              <a:rPr lang="en-US" sz="2000" dirty="0">
                <a:solidFill>
                  <a:srgbClr val="444444"/>
                </a:solidFill>
              </a:rPr>
              <a:t> will be working in teams to take on a</a:t>
            </a: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design challenge </a:t>
            </a:r>
            <a:r>
              <a:rPr lang="en-US" sz="2000" dirty="0">
                <a:solidFill>
                  <a:srgbClr val="444444"/>
                </a:solidFill>
              </a:rPr>
              <a:t>to create a model car using popsicle sticks, lifesaver candies, straws, index cards, tape, and scissors.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Your team will have a time limit of one class period (</a:t>
            </a:r>
            <a:r>
              <a:rPr lang="en-US" sz="2000" i="1" dirty="0">
                <a:solidFill>
                  <a:srgbClr val="444444"/>
                </a:solidFill>
              </a:rPr>
              <a:t>constraint</a:t>
            </a:r>
            <a:r>
              <a:rPr lang="en-US" sz="2000" dirty="0">
                <a:solidFill>
                  <a:srgbClr val="444444"/>
                </a:solidFill>
              </a:rPr>
              <a:t>) to complete this design challenge.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44444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44444"/>
                </a:solidFill>
              </a:rPr>
              <a:t>Design and create a car that goes the fastest down a ramp!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444444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4444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FBB49-8846-4013-A01B-C17897549866}"/>
              </a:ext>
            </a:extLst>
          </p:cNvPr>
          <p:cNvSpPr txBox="1"/>
          <p:nvPr/>
        </p:nvSpPr>
        <p:spPr>
          <a:xfrm>
            <a:off x="7097213" y="5078523"/>
            <a:ext cx="4756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 err="1"/>
              <a:t>Morio</a:t>
            </a:r>
            <a:r>
              <a:rPr lang="en-US" sz="1000" dirty="0"/>
              <a:t>, 2012, CC BY-SA 3.0, https://commons.wikimedia.org/wiki/File:2012_WTCC_Race_of_Japan_(Race_1)_opening_lap.jpg</a:t>
            </a:r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22EA0E3-6794-4E65-BC0B-99D907B9563C}"/>
              </a:ext>
            </a:extLst>
          </p:cNvPr>
          <p:cNvSpPr txBox="1"/>
          <p:nvPr/>
        </p:nvSpPr>
        <p:spPr>
          <a:xfrm>
            <a:off x="6359" y="785182"/>
            <a:ext cx="73536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EFFICIENT CAR </a:t>
            </a:r>
            <a:r>
              <a:rPr lang="en-US" sz="3200" b="1" cap="small" dirty="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DESIGN CHALLENGE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Photo of racecars turning a corner during the World Touring Car Championship 2012 Race of Japan.">
            <a:extLst>
              <a:ext uri="{FF2B5EF4-FFF2-40B4-BE49-F238E27FC236}">
                <a16:creationId xmlns:a16="http://schemas.microsoft.com/office/drawing/2014/main" id="{A5B387EC-5ABB-40BD-A7E4-8834D65E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4" y="1887995"/>
            <a:ext cx="4756655" cy="3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7;p13">
            <a:extLst>
              <a:ext uri="{FF2B5EF4-FFF2-40B4-BE49-F238E27FC236}">
                <a16:creationId xmlns:a16="http://schemas.microsoft.com/office/drawing/2014/main" id="{05FB569E-6B2E-476C-BEBC-9F70780941FD}"/>
              </a:ext>
            </a:extLst>
          </p:cNvPr>
          <p:cNvSpPr txBox="1"/>
          <p:nvPr/>
        </p:nvSpPr>
        <p:spPr>
          <a:xfrm>
            <a:off x="7526191" y="658361"/>
            <a:ext cx="430794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Make sure to follow each step and answer each question in your Efficient Car Design Worksheet!</a:t>
            </a:r>
            <a:endParaRPr sz="1600" b="1" dirty="0">
              <a:solidFill>
                <a:schemeClr val="accent2"/>
              </a:solidFill>
            </a:endParaRPr>
          </a:p>
        </p:txBody>
      </p:sp>
      <p:pic>
        <p:nvPicPr>
          <p:cNvPr id="16" name="imag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86" y="6350759"/>
            <a:ext cx="2416175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11" y="6331094"/>
            <a:ext cx="14874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17853" r="30449" b="72079"/>
          <a:stretch>
            <a:fillRect/>
          </a:stretch>
        </p:blipFill>
        <p:spPr bwMode="auto">
          <a:xfrm>
            <a:off x="1877961" y="6350759"/>
            <a:ext cx="21018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185</Words>
  <Application>Microsoft Office PowerPoint</Application>
  <PresentationFormat>Widescreen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Oswald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Dua Chaker</cp:lastModifiedBy>
  <cp:revision>9</cp:revision>
  <dcterms:modified xsi:type="dcterms:W3CDTF">2022-07-11T23:03:35Z</dcterms:modified>
</cp:coreProperties>
</file>