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Kreon" panose="020B0604020202020204" charset="0"/>
      <p:regular r:id="rId7"/>
      <p:bold r:id="rId8"/>
    </p:embeddedFont>
    <p:embeddedFont>
      <p:font typeface="Calibri" panose="020F0502020204030204" pitchFamily="34" charset="0"/>
      <p:regular r:id="rId9"/>
      <p:bold r:id="rId10"/>
      <p:italic r:id="rId11"/>
      <p:boldItalic r:id="rId12"/>
    </p:embeddedFont>
    <p:embeddedFont>
      <p:font typeface="Oswald"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33" autoAdjust="0"/>
  </p:normalViewPr>
  <p:slideViewPr>
    <p:cSldViewPr snapToGrid="0">
      <p:cViewPr>
        <p:scale>
          <a:sx n="50" d="100"/>
          <a:sy n="50" d="100"/>
        </p:scale>
        <p:origin x="12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444444"/>
                </a:solidFill>
                <a:highlight>
                  <a:srgbClr val="FFFFFF"/>
                </a:highlight>
              </a:rPr>
              <a:t>What impacts do bridges have on our communities and cities?  Bridges provide essential links between places, providing us with access to resources, other places and other people. Bridges enable roadways to pass through varying terrain, over waterways and through mountains with minimal deviation, saving time in transport or commute or even connecting areas that would otherwise be inaccessible. Who designs these bridges? Civil engineers do. Think about bridges as a way that engineers help us bring worlds together.</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c8a396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c8a396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444444"/>
                </a:solidFill>
                <a:highlight>
                  <a:srgbClr val="FFFFFF"/>
                </a:highlight>
              </a:rPr>
              <a:t>Three basic types of bridges used in transportation are: beam and truss bridges, arch bridges and suspension bridges. To understand how bridges work, we must understand the forces that act on every bridge. Two major forces act on a bridge at any given time: compression and tension. Compression, or compressive force, is a force that acts to compress or shorten the thing it is acting on. Tension, or tensile force, is a force that acts to expand or lengthen the thing it is acting on. As a simple example, think of a spring. If we push both ends of the spring towards each other, we are compressing the spring. Thus, a force of compression is acting on it to shorten the spring. If we pull both ends of the spring away from each other, we are stretching the spring. Thus, a force of tension is acting on it to lengthen the spring. It is the purpose of the bridge design to handle these forces without breaking or failing in some manner.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c8a396a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c8a396a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rgbClr val="444444"/>
                </a:solidFill>
                <a:highlight>
                  <a:srgbClr val="FFFFFF"/>
                </a:highlight>
              </a:rPr>
              <a:t>Beam bridges are the simplest and least expensive type of bridge to build. The most simple beam bridges consist of a horizontal beam that is supported on each end by columns or piers. The weight of the beam and any additional load on the bridge is transferred directly to the piers. However, the beam itself must be able to support its own weight and loads between the piers. When a load pushes down on the beam, the top portion of the beam is pushed together by a compressive force while a tensile force stretches the lower portion. The farther apart the supports or piers, the weaker a beam bridge becomes. For larger beam bridges designed for heavy car and railroad traffic, the beams are substituted by simple trusses, or triangular units, which are more economical than solid beams. Engineers have used many different truss patterns in bridges. Therefore, most beam bridges rarely span more than 200 feet (61m), however, old truss bridges crossing major rivers are often as long as 500-600 feet (152-183m), not including end supports such as piers.</a:t>
            </a:r>
            <a:endParaRPr sz="1200" dirty="0">
              <a:solidFill>
                <a:srgbClr val="444444"/>
              </a:solidFill>
              <a:highlight>
                <a:srgbClr val="FFFFFF"/>
              </a:highlight>
            </a:endParaRPr>
          </a:p>
          <a:p>
            <a:pPr marL="0" lvl="0" indent="0" algn="l" rtl="0">
              <a:spcBef>
                <a:spcPts val="8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c8a396a7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fc8a396a7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0" y="162463"/>
            <a:ext cx="12192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small">
                <a:solidFill>
                  <a:srgbClr val="333333"/>
                </a:solidFill>
                <a:latin typeface="Oswald"/>
                <a:ea typeface="Oswald"/>
                <a:cs typeface="Oswald"/>
                <a:sym typeface="Oswald"/>
              </a:rPr>
              <a:t>BRIDGE</a:t>
            </a:r>
            <a:r>
              <a:rPr lang="en-US" sz="2800" b="1" i="0" u="none" strike="noStrike" cap="small">
                <a:solidFill>
                  <a:srgbClr val="333333"/>
                </a:solidFill>
                <a:latin typeface="Oswald"/>
                <a:ea typeface="Oswald"/>
                <a:cs typeface="Oswald"/>
                <a:sym typeface="Oswald"/>
              </a:rPr>
              <a:t> </a:t>
            </a:r>
            <a:r>
              <a:rPr lang="en-US" sz="2800" b="1" cap="small">
                <a:solidFill>
                  <a:srgbClr val="333333"/>
                </a:solidFill>
                <a:latin typeface="Oswald"/>
                <a:ea typeface="Oswald"/>
                <a:cs typeface="Oswald"/>
                <a:sym typeface="Oswald"/>
              </a:rPr>
              <a:t>DESIGN CHALLENGE</a:t>
            </a:r>
            <a:endParaRPr sz="2800" b="0" i="0" u="none" strike="noStrike" cap="none">
              <a:solidFill>
                <a:schemeClr val="dk1"/>
              </a:solidFill>
              <a:latin typeface="Calibri"/>
              <a:ea typeface="Calibri"/>
              <a:cs typeface="Calibri"/>
              <a:sym typeface="Calibri"/>
            </a:endParaRPr>
          </a:p>
        </p:txBody>
      </p:sp>
      <p:sp>
        <p:nvSpPr>
          <p:cNvPr id="85" name="Google Shape;85;p13"/>
          <p:cNvSpPr txBox="1"/>
          <p:nvPr/>
        </p:nvSpPr>
        <p:spPr>
          <a:xfrm>
            <a:off x="-3770420" y="6402859"/>
            <a:ext cx="12192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cap="small" dirty="0">
                <a:solidFill>
                  <a:srgbClr val="A64D79"/>
                </a:solidFill>
                <a:latin typeface="Kreon"/>
                <a:ea typeface="Kreon"/>
                <a:cs typeface="Kreon"/>
                <a:sym typeface="Kreon"/>
              </a:rPr>
              <a:t>Creative Engineering Design 2021-2022</a:t>
            </a:r>
            <a:endParaRPr sz="2000" i="0" u="none" strike="noStrike" cap="none" dirty="0">
              <a:solidFill>
                <a:srgbClr val="A64D79"/>
              </a:solidFill>
              <a:latin typeface="Kreon"/>
              <a:ea typeface="Kreon"/>
              <a:cs typeface="Kreon"/>
              <a:sym typeface="Kreon"/>
            </a:endParaRPr>
          </a:p>
        </p:txBody>
      </p:sp>
      <p:cxnSp>
        <p:nvCxnSpPr>
          <p:cNvPr id="86" name="Google Shape;86;p13"/>
          <p:cNvCxnSpPr/>
          <p:nvPr/>
        </p:nvCxnSpPr>
        <p:spPr>
          <a:xfrm>
            <a:off x="-11100" y="6457800"/>
            <a:ext cx="12214200" cy="0"/>
          </a:xfrm>
          <a:prstGeom prst="straightConnector1">
            <a:avLst/>
          </a:prstGeom>
          <a:noFill/>
          <a:ln w="9525" cap="flat" cmpd="sng">
            <a:solidFill>
              <a:schemeClr val="dk2"/>
            </a:solidFill>
            <a:prstDash val="solid"/>
            <a:round/>
            <a:headEnd type="none" w="med" len="med"/>
            <a:tailEnd type="none" w="med" len="med"/>
          </a:ln>
        </p:spPr>
      </p:cxnSp>
      <p:pic>
        <p:nvPicPr>
          <p:cNvPr id="87" name="Google Shape;87;p13" descr="Picture of a beam bridge."/>
          <p:cNvPicPr preferRelativeResize="0"/>
          <p:nvPr/>
        </p:nvPicPr>
        <p:blipFill>
          <a:blip r:embed="rId3">
            <a:alphaModFix/>
          </a:blip>
          <a:stretch>
            <a:fillRect/>
          </a:stretch>
        </p:blipFill>
        <p:spPr>
          <a:xfrm>
            <a:off x="159650" y="3767442"/>
            <a:ext cx="3850550" cy="2567034"/>
          </a:xfrm>
          <a:prstGeom prst="rect">
            <a:avLst/>
          </a:prstGeom>
          <a:noFill/>
          <a:ln>
            <a:noFill/>
          </a:ln>
        </p:spPr>
      </p:pic>
      <p:pic>
        <p:nvPicPr>
          <p:cNvPr id="88" name="Google Shape;88;p13" descr="Picture of a truss bridge."/>
          <p:cNvPicPr preferRelativeResize="0"/>
          <p:nvPr/>
        </p:nvPicPr>
        <p:blipFill>
          <a:blip r:embed="rId4">
            <a:alphaModFix/>
          </a:blip>
          <a:stretch>
            <a:fillRect/>
          </a:stretch>
        </p:blipFill>
        <p:spPr>
          <a:xfrm>
            <a:off x="8126950" y="3704800"/>
            <a:ext cx="3850550" cy="2194829"/>
          </a:xfrm>
          <a:prstGeom prst="rect">
            <a:avLst/>
          </a:prstGeom>
          <a:noFill/>
          <a:ln>
            <a:noFill/>
          </a:ln>
        </p:spPr>
      </p:pic>
      <p:pic>
        <p:nvPicPr>
          <p:cNvPr id="89" name="Google Shape;89;p13" descr="Photograph of a cable-stayed bridge. "/>
          <p:cNvPicPr preferRelativeResize="0"/>
          <p:nvPr/>
        </p:nvPicPr>
        <p:blipFill>
          <a:blip r:embed="rId5">
            <a:alphaModFix/>
          </a:blip>
          <a:stretch>
            <a:fillRect/>
          </a:stretch>
        </p:blipFill>
        <p:spPr>
          <a:xfrm>
            <a:off x="638247" y="892087"/>
            <a:ext cx="3019901" cy="2668949"/>
          </a:xfrm>
          <a:prstGeom prst="rect">
            <a:avLst/>
          </a:prstGeom>
          <a:noFill/>
          <a:ln>
            <a:noFill/>
          </a:ln>
        </p:spPr>
      </p:pic>
      <p:pic>
        <p:nvPicPr>
          <p:cNvPr id="90" name="Google Shape;90;p13" descr="Picture of a truss bridge."/>
          <p:cNvPicPr preferRelativeResize="0"/>
          <p:nvPr/>
        </p:nvPicPr>
        <p:blipFill>
          <a:blip r:embed="rId6">
            <a:alphaModFix/>
          </a:blip>
          <a:stretch>
            <a:fillRect/>
          </a:stretch>
        </p:blipFill>
        <p:spPr>
          <a:xfrm>
            <a:off x="4065138" y="967151"/>
            <a:ext cx="4107874" cy="2456166"/>
          </a:xfrm>
          <a:prstGeom prst="rect">
            <a:avLst/>
          </a:prstGeom>
          <a:noFill/>
          <a:ln>
            <a:noFill/>
          </a:ln>
        </p:spPr>
      </p:pic>
      <p:pic>
        <p:nvPicPr>
          <p:cNvPr id="91" name="Google Shape;91;p13" descr="Picture of the Tower Bridge in London, UK."/>
          <p:cNvPicPr preferRelativeResize="0"/>
          <p:nvPr/>
        </p:nvPicPr>
        <p:blipFill>
          <a:blip r:embed="rId7">
            <a:alphaModFix/>
          </a:blip>
          <a:stretch>
            <a:fillRect/>
          </a:stretch>
        </p:blipFill>
        <p:spPr>
          <a:xfrm>
            <a:off x="4263787" y="3536325"/>
            <a:ext cx="3710594" cy="2785151"/>
          </a:xfrm>
          <a:prstGeom prst="rect">
            <a:avLst/>
          </a:prstGeom>
          <a:noFill/>
          <a:ln>
            <a:noFill/>
          </a:ln>
        </p:spPr>
      </p:pic>
      <p:pic>
        <p:nvPicPr>
          <p:cNvPr id="92" name="Google Shape;92;p13" descr="Picture of the Golden Gate bridge in San Francisco, California."/>
          <p:cNvPicPr preferRelativeResize="0"/>
          <p:nvPr/>
        </p:nvPicPr>
        <p:blipFill>
          <a:blip r:embed="rId8">
            <a:alphaModFix/>
          </a:blip>
          <a:stretch>
            <a:fillRect/>
          </a:stretch>
        </p:blipFill>
        <p:spPr>
          <a:xfrm>
            <a:off x="8421580" y="753025"/>
            <a:ext cx="3464750" cy="2595218"/>
          </a:xfrm>
          <a:prstGeom prst="rect">
            <a:avLst/>
          </a:prstGeom>
          <a:noFill/>
          <a:ln>
            <a:noFill/>
          </a:ln>
        </p:spPr>
      </p:pic>
      <p:grpSp>
        <p:nvGrpSpPr>
          <p:cNvPr id="11" name="Group 10">
            <a:extLst>
              <a:ext uri="{FF2B5EF4-FFF2-40B4-BE49-F238E27FC236}">
                <a16:creationId xmlns:a16="http://schemas.microsoft.com/office/drawing/2014/main" id="{C7F09EE8-919E-AD25-6497-4AAEE0A401A3}"/>
              </a:ext>
            </a:extLst>
          </p:cNvPr>
          <p:cNvGrpSpPr/>
          <p:nvPr/>
        </p:nvGrpSpPr>
        <p:grpSpPr>
          <a:xfrm>
            <a:off x="7415310" y="6311472"/>
            <a:ext cx="4048760" cy="480695"/>
            <a:chOff x="5290502" y="3188653"/>
            <a:chExt cx="4048760" cy="480695"/>
          </a:xfrm>
        </p:grpSpPr>
        <p:pic>
          <p:nvPicPr>
            <p:cNvPr id="12" name="image2.png">
              <a:extLst>
                <a:ext uri="{FF2B5EF4-FFF2-40B4-BE49-F238E27FC236}">
                  <a16:creationId xmlns:a16="http://schemas.microsoft.com/office/drawing/2014/main" id="{AF919E2F-38C1-DF15-FE57-63B18E21903E}"/>
                </a:ext>
              </a:extLst>
            </p:cNvPr>
            <p:cNvPicPr/>
            <p:nvPr/>
          </p:nvPicPr>
          <p:blipFill>
            <a:blip r:embed="rId9"/>
            <a:srcRect/>
            <a:stretch>
              <a:fillRect/>
            </a:stretch>
          </p:blipFill>
          <p:spPr>
            <a:xfrm>
              <a:off x="5290502" y="3188653"/>
              <a:ext cx="2414905" cy="480695"/>
            </a:xfrm>
            <a:prstGeom prst="rect">
              <a:avLst/>
            </a:prstGeom>
            <a:ln/>
          </p:spPr>
        </p:pic>
        <p:pic>
          <p:nvPicPr>
            <p:cNvPr id="13" name="image1.jpg">
              <a:extLst>
                <a:ext uri="{FF2B5EF4-FFF2-40B4-BE49-F238E27FC236}">
                  <a16:creationId xmlns:a16="http://schemas.microsoft.com/office/drawing/2014/main" id="{5B1A4D6C-BBA0-9F31-358B-C2EF1B67AE0F}"/>
                </a:ext>
              </a:extLst>
            </p:cNvPr>
            <p:cNvPicPr/>
            <p:nvPr/>
          </p:nvPicPr>
          <p:blipFill>
            <a:blip r:embed="rId10"/>
            <a:srcRect/>
            <a:stretch>
              <a:fillRect/>
            </a:stretch>
          </p:blipFill>
          <p:spPr>
            <a:xfrm>
              <a:off x="7852727" y="3217228"/>
              <a:ext cx="1486535" cy="423545"/>
            </a:xfrm>
            <a:prstGeom prst="rect">
              <a:avLst/>
            </a:prstGeom>
            <a:ln/>
          </p:spPr>
        </p:pic>
      </p:grpSp>
      <p:pic>
        <p:nvPicPr>
          <p:cNvPr id="14" name="Picture 13"/>
          <p:cNvPicPr/>
          <p:nvPr/>
        </p:nvPicPr>
        <p:blipFill rotWithShape="1">
          <a:blip r:embed="rId11" cstate="print">
            <a:extLst>
              <a:ext uri="{28A0092B-C50C-407E-A947-70E740481C1C}">
                <a14:useLocalDpi xmlns:a14="http://schemas.microsoft.com/office/drawing/2010/main" val="0"/>
              </a:ext>
            </a:extLst>
          </a:blip>
          <a:srcRect l="34188" t="17853" r="30449" b="72080"/>
          <a:stretch/>
        </p:blipFill>
        <p:spPr bwMode="auto">
          <a:xfrm>
            <a:off x="5028846" y="6404977"/>
            <a:ext cx="2239144" cy="35861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6648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Font typeface="Arial"/>
              <a:buNone/>
            </a:pPr>
            <a:r>
              <a:rPr lang="en-US" sz="2800" b="1" cap="small">
                <a:solidFill>
                  <a:srgbClr val="333333"/>
                </a:solidFill>
                <a:latin typeface="Oswald"/>
                <a:ea typeface="Oswald"/>
                <a:cs typeface="Oswald"/>
                <a:sym typeface="Oswald"/>
              </a:rPr>
              <a:t>BRIDGE TYPES</a:t>
            </a:r>
            <a:endParaRPr/>
          </a:p>
        </p:txBody>
      </p:sp>
      <p:pic>
        <p:nvPicPr>
          <p:cNvPr id="98" name="Google Shape;98;p14" descr="Figure showing diagrams of six types of bridges: beam, truss, cantilever, arch, suspension, and cable-stayed."/>
          <p:cNvPicPr preferRelativeResize="0"/>
          <p:nvPr/>
        </p:nvPicPr>
        <p:blipFill>
          <a:blip r:embed="rId3">
            <a:alphaModFix/>
          </a:blip>
          <a:stretch>
            <a:fillRect/>
          </a:stretch>
        </p:blipFill>
        <p:spPr>
          <a:xfrm>
            <a:off x="1096900" y="1125075"/>
            <a:ext cx="10414724" cy="4862374"/>
          </a:xfrm>
          <a:prstGeom prst="rect">
            <a:avLst/>
          </a:prstGeom>
          <a:noFill/>
          <a:ln>
            <a:noFill/>
          </a:ln>
        </p:spPr>
      </p:pic>
      <p:grpSp>
        <p:nvGrpSpPr>
          <p:cNvPr id="4" name="Group 3">
            <a:extLst>
              <a:ext uri="{FF2B5EF4-FFF2-40B4-BE49-F238E27FC236}">
                <a16:creationId xmlns:a16="http://schemas.microsoft.com/office/drawing/2014/main" id="{C7F09EE8-919E-AD25-6497-4AAEE0A401A3}"/>
              </a:ext>
            </a:extLst>
          </p:cNvPr>
          <p:cNvGrpSpPr/>
          <p:nvPr/>
        </p:nvGrpSpPr>
        <p:grpSpPr>
          <a:xfrm>
            <a:off x="4938810" y="6213206"/>
            <a:ext cx="4048760" cy="480695"/>
            <a:chOff x="5290502" y="3188653"/>
            <a:chExt cx="4048760" cy="480695"/>
          </a:xfrm>
        </p:grpSpPr>
        <p:pic>
          <p:nvPicPr>
            <p:cNvPr id="5" name="image2.png">
              <a:extLst>
                <a:ext uri="{FF2B5EF4-FFF2-40B4-BE49-F238E27FC236}">
                  <a16:creationId xmlns:a16="http://schemas.microsoft.com/office/drawing/2014/main" id="{AF919E2F-38C1-DF15-FE57-63B18E21903E}"/>
                </a:ext>
              </a:extLst>
            </p:cNvPr>
            <p:cNvPicPr/>
            <p:nvPr/>
          </p:nvPicPr>
          <p:blipFill>
            <a:blip r:embed="rId4"/>
            <a:srcRect/>
            <a:stretch>
              <a:fillRect/>
            </a:stretch>
          </p:blipFill>
          <p:spPr>
            <a:xfrm>
              <a:off x="5290502" y="3188653"/>
              <a:ext cx="2414905" cy="480695"/>
            </a:xfrm>
            <a:prstGeom prst="rect">
              <a:avLst/>
            </a:prstGeom>
            <a:ln/>
          </p:spPr>
        </p:pic>
        <p:pic>
          <p:nvPicPr>
            <p:cNvPr id="6" name="image1.jpg">
              <a:extLst>
                <a:ext uri="{FF2B5EF4-FFF2-40B4-BE49-F238E27FC236}">
                  <a16:creationId xmlns:a16="http://schemas.microsoft.com/office/drawing/2014/main" id="{5B1A4D6C-BBA0-9F31-358B-C2EF1B67AE0F}"/>
                </a:ext>
              </a:extLst>
            </p:cNvPr>
            <p:cNvPicPr/>
            <p:nvPr/>
          </p:nvPicPr>
          <p:blipFill>
            <a:blip r:embed="rId5"/>
            <a:srcRect/>
            <a:stretch>
              <a:fillRect/>
            </a:stretch>
          </p:blipFill>
          <p:spPr>
            <a:xfrm>
              <a:off x="7852727" y="3217228"/>
              <a:ext cx="1486535" cy="423545"/>
            </a:xfrm>
            <a:prstGeom prst="rect">
              <a:avLst/>
            </a:prstGeom>
            <a:ln/>
          </p:spPr>
        </p:pic>
      </p:grpSp>
      <p:pic>
        <p:nvPicPr>
          <p:cNvPr id="7" name="Picture 6"/>
          <p:cNvPicPr/>
          <p:nvPr/>
        </p:nvPicPr>
        <p:blipFill rotWithShape="1">
          <a:blip r:embed="rId6" cstate="print">
            <a:extLst>
              <a:ext uri="{28A0092B-C50C-407E-A947-70E740481C1C}">
                <a14:useLocalDpi xmlns:a14="http://schemas.microsoft.com/office/drawing/2010/main" val="0"/>
              </a:ext>
            </a:extLst>
          </a:blip>
          <a:srcRect l="34188" t="17853" r="30449" b="72080"/>
          <a:stretch/>
        </p:blipFill>
        <p:spPr bwMode="auto">
          <a:xfrm>
            <a:off x="2678846" y="6306710"/>
            <a:ext cx="2239144" cy="35861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Line drawings show side views of three truss bridge designs composed of different sizes and shapes of triangles located either above or below a main bridge beam spanning two columns. The three designs are known as a Howe-Kingpost truss design (top), deck truss design (middle) and Warren truss design (bottom)." title="Line drawings show side views of three truss bridge designs composed of different sizes and shapes of triangles located either above or below a main bridge beam spanning two columns. The three designs are known as a Howe-Kingpost truss design (top), deck truss design (middle) and Warren truss design (bottom)."/>
          <p:cNvPicPr preferRelativeResize="0"/>
          <p:nvPr/>
        </p:nvPicPr>
        <p:blipFill>
          <a:blip r:embed="rId3">
            <a:alphaModFix/>
          </a:blip>
          <a:stretch>
            <a:fillRect/>
          </a:stretch>
        </p:blipFill>
        <p:spPr>
          <a:xfrm>
            <a:off x="7723312" y="534550"/>
            <a:ext cx="4159075" cy="5208225"/>
          </a:xfrm>
          <a:prstGeom prst="rect">
            <a:avLst/>
          </a:prstGeom>
          <a:noFill/>
          <a:ln>
            <a:noFill/>
          </a:ln>
        </p:spPr>
      </p:pic>
      <p:sp>
        <p:nvSpPr>
          <p:cNvPr id="104" name="Google Shape;104;p15"/>
          <p:cNvSpPr txBox="1"/>
          <p:nvPr/>
        </p:nvSpPr>
        <p:spPr>
          <a:xfrm>
            <a:off x="8302850" y="5780875"/>
            <a:ext cx="3000000" cy="883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850" dirty="0">
                <a:solidFill>
                  <a:srgbClr val="333333"/>
                </a:solidFill>
                <a:highlight>
                  <a:srgbClr val="FFFFFF"/>
                </a:highlight>
              </a:rPr>
              <a:t>Example truss bridge designs.</a:t>
            </a:r>
            <a:endParaRPr sz="850" dirty="0">
              <a:solidFill>
                <a:srgbClr val="333333"/>
              </a:solidFill>
              <a:highlight>
                <a:srgbClr val="FFFFFF"/>
              </a:highlight>
            </a:endParaRPr>
          </a:p>
          <a:p>
            <a:pPr marL="0" lvl="0" indent="0" algn="ctr" rtl="0">
              <a:lnSpc>
                <a:spcPct val="115000"/>
              </a:lnSpc>
              <a:spcBef>
                <a:spcPts val="0"/>
              </a:spcBef>
              <a:spcAft>
                <a:spcPts val="0"/>
              </a:spcAft>
              <a:buNone/>
            </a:pPr>
            <a:r>
              <a:rPr lang="en-US" sz="850" dirty="0">
                <a:solidFill>
                  <a:srgbClr val="6091BA"/>
                </a:solidFill>
                <a:highlight>
                  <a:srgbClr val="FFFFFF"/>
                </a:highlight>
              </a:rPr>
              <a:t>copyright</a:t>
            </a:r>
            <a:endParaRPr sz="850" dirty="0">
              <a:solidFill>
                <a:srgbClr val="6091BA"/>
              </a:solidFill>
              <a:highlight>
                <a:srgbClr val="FFFFFF"/>
              </a:highlight>
            </a:endParaRPr>
          </a:p>
        </p:txBody>
      </p:sp>
      <p:sp>
        <p:nvSpPr>
          <p:cNvPr id="105" name="Google Shape;105;p15"/>
          <p:cNvSpPr txBox="1"/>
          <p:nvPr/>
        </p:nvSpPr>
        <p:spPr>
          <a:xfrm>
            <a:off x="1138675" y="1028358"/>
            <a:ext cx="6005100"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rgbClr val="444444"/>
                </a:solidFill>
                <a:highlight>
                  <a:srgbClr val="FFFFFF"/>
                </a:highlight>
              </a:rPr>
              <a:t>The most common type of bridge is a </a:t>
            </a:r>
            <a:r>
              <a:rPr lang="en-US" sz="2000" b="1" dirty="0">
                <a:solidFill>
                  <a:srgbClr val="444444"/>
                </a:solidFill>
                <a:highlight>
                  <a:srgbClr val="FFFFFF"/>
                </a:highlight>
              </a:rPr>
              <a:t>beam bridge</a:t>
            </a:r>
            <a:r>
              <a:rPr lang="en-US" sz="2000" dirty="0">
                <a:solidFill>
                  <a:srgbClr val="444444"/>
                </a:solidFill>
                <a:highlight>
                  <a:srgbClr val="FFFFFF"/>
                </a:highlight>
              </a:rPr>
              <a:t>—a structure made of horizontal, rigid beams whose ends rest on two columns. </a:t>
            </a:r>
            <a:endParaRPr sz="2000" dirty="0">
              <a:solidFill>
                <a:srgbClr val="444444"/>
              </a:solidFill>
              <a:highlight>
                <a:srgbClr val="FFFFFF"/>
              </a:highlight>
            </a:endParaRPr>
          </a:p>
          <a:p>
            <a:pPr marL="0" lvl="0" indent="0" algn="l" rtl="0">
              <a:spcBef>
                <a:spcPts val="0"/>
              </a:spcBef>
              <a:spcAft>
                <a:spcPts val="0"/>
              </a:spcAft>
              <a:buNone/>
            </a:pPr>
            <a:endParaRPr sz="2000" dirty="0">
              <a:solidFill>
                <a:srgbClr val="444444"/>
              </a:solidFill>
              <a:highlight>
                <a:srgbClr val="FFFFFF"/>
              </a:highlight>
            </a:endParaRPr>
          </a:p>
          <a:p>
            <a:pPr marL="0" lvl="0" indent="0" algn="l" rtl="0">
              <a:spcBef>
                <a:spcPts val="0"/>
              </a:spcBef>
              <a:spcAft>
                <a:spcPts val="0"/>
              </a:spcAft>
              <a:buNone/>
            </a:pPr>
            <a:endParaRPr sz="2000" dirty="0">
              <a:solidFill>
                <a:srgbClr val="444444"/>
              </a:solidFill>
              <a:highlight>
                <a:srgbClr val="FFFFFF"/>
              </a:highlight>
            </a:endParaRPr>
          </a:p>
          <a:p>
            <a:pPr marL="0" lvl="0" indent="0" algn="l" rtl="0">
              <a:spcBef>
                <a:spcPts val="0"/>
              </a:spcBef>
              <a:spcAft>
                <a:spcPts val="0"/>
              </a:spcAft>
              <a:buNone/>
            </a:pPr>
            <a:r>
              <a:rPr lang="en-US" sz="2000" dirty="0">
                <a:solidFill>
                  <a:srgbClr val="444444"/>
                </a:solidFill>
                <a:highlight>
                  <a:srgbClr val="FFFFFF"/>
                </a:highlight>
              </a:rPr>
              <a:t>The </a:t>
            </a:r>
            <a:r>
              <a:rPr lang="en-US" sz="2000" b="1" dirty="0">
                <a:solidFill>
                  <a:srgbClr val="444444"/>
                </a:solidFill>
                <a:highlight>
                  <a:srgbClr val="FFFFFF"/>
                </a:highlight>
              </a:rPr>
              <a:t>load</a:t>
            </a:r>
            <a:r>
              <a:rPr lang="en-US" sz="2000" dirty="0">
                <a:solidFill>
                  <a:srgbClr val="444444"/>
                </a:solidFill>
                <a:highlight>
                  <a:srgbClr val="FFFFFF"/>
                </a:highlight>
              </a:rPr>
              <a:t> of the bridge is supported by the </a:t>
            </a:r>
            <a:r>
              <a:rPr lang="en-US" sz="2000" b="1" dirty="0">
                <a:solidFill>
                  <a:srgbClr val="444444"/>
                </a:solidFill>
                <a:highlight>
                  <a:srgbClr val="FFFFFF"/>
                </a:highlight>
              </a:rPr>
              <a:t>columns</a:t>
            </a:r>
            <a:r>
              <a:rPr lang="en-US" sz="2000" dirty="0">
                <a:solidFill>
                  <a:srgbClr val="444444"/>
                </a:solidFill>
                <a:highlight>
                  <a:srgbClr val="FFFFFF"/>
                </a:highlight>
              </a:rPr>
              <a:t>. Load refers to the bridge’s own weight that needs to be supported, as well as any weight that is added to the bridge such as cars, trucks and people. </a:t>
            </a:r>
            <a:endParaRPr sz="2000" dirty="0">
              <a:solidFill>
                <a:srgbClr val="444444"/>
              </a:solidFill>
              <a:highlight>
                <a:srgbClr val="FFFFFF"/>
              </a:highlight>
            </a:endParaRPr>
          </a:p>
          <a:p>
            <a:pPr marL="0" lvl="0" indent="0" algn="l" rtl="0">
              <a:spcBef>
                <a:spcPts val="0"/>
              </a:spcBef>
              <a:spcAft>
                <a:spcPts val="0"/>
              </a:spcAft>
              <a:buNone/>
            </a:pPr>
            <a:endParaRPr sz="2000" dirty="0">
              <a:solidFill>
                <a:srgbClr val="444444"/>
              </a:solidFill>
              <a:highlight>
                <a:srgbClr val="FFFFFF"/>
              </a:highlight>
            </a:endParaRPr>
          </a:p>
          <a:p>
            <a:pPr marL="0" lvl="0" indent="0" algn="l" rtl="0">
              <a:spcBef>
                <a:spcPts val="0"/>
              </a:spcBef>
              <a:spcAft>
                <a:spcPts val="0"/>
              </a:spcAft>
              <a:buNone/>
            </a:pPr>
            <a:endParaRPr sz="2000" dirty="0">
              <a:solidFill>
                <a:srgbClr val="444444"/>
              </a:solidFill>
              <a:highlight>
                <a:srgbClr val="FFFFFF"/>
              </a:highlight>
            </a:endParaRPr>
          </a:p>
          <a:p>
            <a:pPr marL="0" lvl="0" indent="0" algn="l" rtl="0">
              <a:spcBef>
                <a:spcPts val="0"/>
              </a:spcBef>
              <a:spcAft>
                <a:spcPts val="0"/>
              </a:spcAft>
              <a:buNone/>
            </a:pPr>
            <a:r>
              <a:rPr lang="en-US" sz="2000" dirty="0">
                <a:solidFill>
                  <a:srgbClr val="444444"/>
                </a:solidFill>
                <a:highlight>
                  <a:srgbClr val="FFFFFF"/>
                </a:highlight>
              </a:rPr>
              <a:t>A </a:t>
            </a:r>
            <a:r>
              <a:rPr lang="en-US" sz="2000" b="1" dirty="0">
                <a:solidFill>
                  <a:srgbClr val="444444"/>
                </a:solidFill>
                <a:highlight>
                  <a:srgbClr val="FFFFFF"/>
                </a:highlight>
              </a:rPr>
              <a:t>truss bridge</a:t>
            </a:r>
            <a:r>
              <a:rPr lang="en-US" sz="2000" dirty="0">
                <a:solidFill>
                  <a:srgbClr val="444444"/>
                </a:solidFill>
                <a:highlight>
                  <a:srgbClr val="FFFFFF"/>
                </a:highlight>
              </a:rPr>
              <a:t> is a type of beam bridge that has </a:t>
            </a:r>
            <a:r>
              <a:rPr lang="en-US" sz="2000" b="1" dirty="0">
                <a:solidFill>
                  <a:srgbClr val="444444"/>
                </a:solidFill>
                <a:highlight>
                  <a:srgbClr val="FFFFFF"/>
                </a:highlight>
              </a:rPr>
              <a:t>triangular</a:t>
            </a:r>
            <a:r>
              <a:rPr lang="en-US" sz="2000" dirty="0">
                <a:solidFill>
                  <a:srgbClr val="444444"/>
                </a:solidFill>
                <a:highlight>
                  <a:srgbClr val="FFFFFF"/>
                </a:highlight>
              </a:rPr>
              <a:t> units to distribute the load and support the bridge.</a:t>
            </a:r>
            <a:endParaRPr sz="2400" dirty="0"/>
          </a:p>
        </p:txBody>
      </p:sp>
      <p:grpSp>
        <p:nvGrpSpPr>
          <p:cNvPr id="5" name="Group 4">
            <a:extLst>
              <a:ext uri="{FF2B5EF4-FFF2-40B4-BE49-F238E27FC236}">
                <a16:creationId xmlns:a16="http://schemas.microsoft.com/office/drawing/2014/main" id="{C7F09EE8-919E-AD25-6497-4AAEE0A401A3}"/>
              </a:ext>
            </a:extLst>
          </p:cNvPr>
          <p:cNvGrpSpPr/>
          <p:nvPr/>
        </p:nvGrpSpPr>
        <p:grpSpPr>
          <a:xfrm>
            <a:off x="4938810" y="6213206"/>
            <a:ext cx="4048760" cy="480695"/>
            <a:chOff x="5290502" y="3188653"/>
            <a:chExt cx="4048760" cy="480695"/>
          </a:xfrm>
        </p:grpSpPr>
        <p:pic>
          <p:nvPicPr>
            <p:cNvPr id="6" name="image2.png">
              <a:extLst>
                <a:ext uri="{FF2B5EF4-FFF2-40B4-BE49-F238E27FC236}">
                  <a16:creationId xmlns:a16="http://schemas.microsoft.com/office/drawing/2014/main" id="{AF919E2F-38C1-DF15-FE57-63B18E21903E}"/>
                </a:ext>
              </a:extLst>
            </p:cNvPr>
            <p:cNvPicPr/>
            <p:nvPr/>
          </p:nvPicPr>
          <p:blipFill>
            <a:blip r:embed="rId4"/>
            <a:srcRect/>
            <a:stretch>
              <a:fillRect/>
            </a:stretch>
          </p:blipFill>
          <p:spPr>
            <a:xfrm>
              <a:off x="5290502" y="3188653"/>
              <a:ext cx="2414905" cy="480695"/>
            </a:xfrm>
            <a:prstGeom prst="rect">
              <a:avLst/>
            </a:prstGeom>
            <a:ln/>
          </p:spPr>
        </p:pic>
        <p:pic>
          <p:nvPicPr>
            <p:cNvPr id="7" name="image1.jpg">
              <a:extLst>
                <a:ext uri="{FF2B5EF4-FFF2-40B4-BE49-F238E27FC236}">
                  <a16:creationId xmlns:a16="http://schemas.microsoft.com/office/drawing/2014/main" id="{5B1A4D6C-BBA0-9F31-358B-C2EF1B67AE0F}"/>
                </a:ext>
              </a:extLst>
            </p:cNvPr>
            <p:cNvPicPr/>
            <p:nvPr/>
          </p:nvPicPr>
          <p:blipFill>
            <a:blip r:embed="rId5"/>
            <a:srcRect/>
            <a:stretch>
              <a:fillRect/>
            </a:stretch>
          </p:blipFill>
          <p:spPr>
            <a:xfrm>
              <a:off x="7852727" y="3217228"/>
              <a:ext cx="1486535" cy="423545"/>
            </a:xfrm>
            <a:prstGeom prst="rect">
              <a:avLst/>
            </a:prstGeom>
            <a:ln/>
          </p:spPr>
        </p:pic>
      </p:grpSp>
      <p:pic>
        <p:nvPicPr>
          <p:cNvPr id="8" name="Picture 7"/>
          <p:cNvPicPr/>
          <p:nvPr/>
        </p:nvPicPr>
        <p:blipFill rotWithShape="1">
          <a:blip r:embed="rId6" cstate="print">
            <a:extLst>
              <a:ext uri="{28A0092B-C50C-407E-A947-70E740481C1C}">
                <a14:useLocalDpi xmlns:a14="http://schemas.microsoft.com/office/drawing/2010/main" val="0"/>
              </a:ext>
            </a:extLst>
          </a:blip>
          <a:srcRect l="34188" t="17853" r="30449" b="72080"/>
          <a:stretch/>
        </p:blipFill>
        <p:spPr bwMode="auto">
          <a:xfrm>
            <a:off x="2678846" y="6306710"/>
            <a:ext cx="2239144" cy="35861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p:nvPr/>
        </p:nvSpPr>
        <p:spPr>
          <a:xfrm>
            <a:off x="11100" y="293209"/>
            <a:ext cx="12192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small" dirty="0">
                <a:solidFill>
                  <a:srgbClr val="333333"/>
                </a:solidFill>
                <a:latin typeface="Oswald"/>
                <a:ea typeface="Oswald"/>
                <a:cs typeface="Oswald"/>
                <a:sym typeface="Oswald"/>
              </a:rPr>
              <a:t>STRAW BRIDGES</a:t>
            </a:r>
            <a:r>
              <a:rPr lang="en-US" sz="2800" b="1" i="0" u="none" strike="noStrike" cap="small" dirty="0">
                <a:solidFill>
                  <a:srgbClr val="333333"/>
                </a:solidFill>
                <a:latin typeface="Oswald"/>
                <a:ea typeface="Oswald"/>
                <a:cs typeface="Oswald"/>
                <a:sym typeface="Oswald"/>
              </a:rPr>
              <a:t> </a:t>
            </a:r>
            <a:r>
              <a:rPr lang="en-US" sz="2800" b="1" cap="small" dirty="0">
                <a:solidFill>
                  <a:srgbClr val="333333"/>
                </a:solidFill>
                <a:latin typeface="Oswald"/>
                <a:ea typeface="Oswald"/>
                <a:cs typeface="Oswald"/>
                <a:sym typeface="Oswald"/>
              </a:rPr>
              <a:t>DESIGN CHALLENGE</a:t>
            </a:r>
            <a:endParaRPr sz="2800" b="0" i="0" u="none" strike="noStrike" cap="none" dirty="0">
              <a:solidFill>
                <a:schemeClr val="dk1"/>
              </a:solidFill>
              <a:latin typeface="Calibri"/>
              <a:ea typeface="Calibri"/>
              <a:cs typeface="Calibri"/>
              <a:sym typeface="Calibri"/>
            </a:endParaRPr>
          </a:p>
        </p:txBody>
      </p:sp>
      <p:sp>
        <p:nvSpPr>
          <p:cNvPr id="111" name="Google Shape;111;p16"/>
          <p:cNvSpPr txBox="1"/>
          <p:nvPr/>
        </p:nvSpPr>
        <p:spPr>
          <a:xfrm>
            <a:off x="275500" y="4783630"/>
            <a:ext cx="7251000" cy="1366488"/>
          </a:xfrm>
          <a:prstGeom prst="rect">
            <a:avLst/>
          </a:prstGeom>
          <a:noFill/>
          <a:ln>
            <a:noFill/>
          </a:ln>
        </p:spPr>
        <p:txBody>
          <a:bodyPr spcFirstLastPara="1" wrap="square" lIns="91425" tIns="45700" rIns="91425" bIns="45700" numCol="2" anchor="t" anchorCtr="0">
            <a:spAutoFit/>
          </a:bodyPr>
          <a:lstStyle/>
          <a:p>
            <a:pPr marL="0" marR="0" lvl="0" indent="0" algn="l" rtl="0">
              <a:lnSpc>
                <a:spcPct val="115000"/>
              </a:lnSpc>
              <a:spcBef>
                <a:spcPts val="0"/>
              </a:spcBef>
              <a:spcAft>
                <a:spcPts val="0"/>
              </a:spcAft>
              <a:buNone/>
            </a:pPr>
            <a:r>
              <a:rPr lang="en-US" sz="1800" i="1" dirty="0">
                <a:solidFill>
                  <a:srgbClr val="333333"/>
                </a:solidFill>
              </a:rPr>
              <a:t>Materials per</a:t>
            </a:r>
            <a:r>
              <a:rPr lang="en-US" sz="1800" b="0" i="1" u="none" strike="noStrike" cap="none" dirty="0">
                <a:solidFill>
                  <a:srgbClr val="333333"/>
                </a:solidFill>
                <a:latin typeface="Arial"/>
                <a:ea typeface="Arial"/>
                <a:cs typeface="Arial"/>
                <a:sym typeface="Arial"/>
              </a:rPr>
              <a:t> </a:t>
            </a:r>
            <a:r>
              <a:rPr lang="en-US" sz="1800" i="1" dirty="0">
                <a:solidFill>
                  <a:srgbClr val="333333"/>
                </a:solidFill>
              </a:rPr>
              <a:t>team</a:t>
            </a:r>
            <a:r>
              <a:rPr lang="en-US" sz="1800" b="0" i="1" u="none" strike="noStrike" cap="none" dirty="0">
                <a:solidFill>
                  <a:srgbClr val="333333"/>
                </a:solidFill>
                <a:latin typeface="Arial"/>
                <a:ea typeface="Arial"/>
                <a:cs typeface="Arial"/>
                <a:sym typeface="Arial"/>
              </a:rPr>
              <a:t>:</a:t>
            </a:r>
            <a:endParaRPr sz="1800" b="0" i="1" u="none" strike="noStrike" cap="none"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rgbClr val="333333"/>
              </a:buClr>
              <a:buSzPts val="1800"/>
              <a:buChar char="●"/>
            </a:pPr>
            <a:r>
              <a:rPr lang="en-US" sz="1800" dirty="0">
                <a:solidFill>
                  <a:srgbClr val="333333"/>
                </a:solidFill>
                <a:highlight>
                  <a:srgbClr val="FFFFFF"/>
                </a:highlight>
              </a:rPr>
              <a:t>20 plastic drinking straws</a:t>
            </a:r>
            <a:endParaRPr sz="1800" dirty="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Char char="●"/>
            </a:pPr>
            <a:r>
              <a:rPr lang="en-US" sz="1800" dirty="0">
                <a:solidFill>
                  <a:srgbClr val="333333"/>
                </a:solidFill>
                <a:highlight>
                  <a:srgbClr val="FFFFFF"/>
                </a:highlight>
              </a:rPr>
              <a:t>scotch or masking tape</a:t>
            </a:r>
            <a:endParaRPr sz="1800" dirty="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Char char="●"/>
            </a:pPr>
            <a:endParaRPr lang="en-US" sz="1800" dirty="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Char char="●"/>
            </a:pPr>
            <a:endParaRPr lang="en-US" sz="1800" dirty="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Char char="●"/>
            </a:pPr>
            <a:r>
              <a:rPr lang="en-US" sz="1800" dirty="0">
                <a:solidFill>
                  <a:srgbClr val="333333"/>
                </a:solidFill>
                <a:highlight>
                  <a:srgbClr val="FFFFFF"/>
                </a:highlight>
              </a:rPr>
              <a:t>scissors</a:t>
            </a:r>
            <a:endParaRPr sz="1800" dirty="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Char char="●"/>
            </a:pPr>
            <a:r>
              <a:rPr lang="en-US" sz="1800" dirty="0">
                <a:solidFill>
                  <a:srgbClr val="333333"/>
                </a:solidFill>
                <a:highlight>
                  <a:srgbClr val="FFFFFF"/>
                </a:highlight>
              </a:rPr>
              <a:t>measuring stick or ruler</a:t>
            </a:r>
            <a:endParaRPr sz="1800" dirty="0">
              <a:solidFill>
                <a:srgbClr val="333333"/>
              </a:solidFill>
            </a:endParaRPr>
          </a:p>
        </p:txBody>
      </p:sp>
      <p:sp>
        <p:nvSpPr>
          <p:cNvPr id="112" name="Google Shape;112;p16"/>
          <p:cNvSpPr txBox="1"/>
          <p:nvPr/>
        </p:nvSpPr>
        <p:spPr>
          <a:xfrm>
            <a:off x="275500" y="1167715"/>
            <a:ext cx="8325900" cy="347527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b="0" i="0" u="none" strike="noStrike" cap="none" dirty="0">
                <a:solidFill>
                  <a:srgbClr val="444444"/>
                </a:solidFill>
                <a:latin typeface="Arial"/>
                <a:ea typeface="Arial"/>
                <a:cs typeface="Arial"/>
                <a:sym typeface="Arial"/>
              </a:rPr>
              <a:t>Today, you</a:t>
            </a:r>
            <a:r>
              <a:rPr lang="en-US" sz="1800" dirty="0">
                <a:solidFill>
                  <a:srgbClr val="444444"/>
                </a:solidFill>
              </a:rPr>
              <a:t> will be working as structural engineering design teams to take on a</a:t>
            </a:r>
            <a:r>
              <a:rPr lang="en-US" sz="1800" b="0" i="0" u="none" strike="noStrike" cap="none" dirty="0">
                <a:solidFill>
                  <a:srgbClr val="444444"/>
                </a:solidFill>
                <a:latin typeface="Arial"/>
                <a:ea typeface="Arial"/>
                <a:cs typeface="Arial"/>
                <a:sym typeface="Arial"/>
              </a:rPr>
              <a:t> design challenge </a:t>
            </a:r>
            <a:r>
              <a:rPr lang="en-US" sz="1800" dirty="0">
                <a:solidFill>
                  <a:srgbClr val="444444"/>
                </a:solidFill>
              </a:rPr>
              <a:t>to </a:t>
            </a:r>
            <a:r>
              <a:rPr lang="en-US" sz="1800" b="0" i="0" u="none" strike="noStrike" cap="none" dirty="0">
                <a:solidFill>
                  <a:srgbClr val="444444"/>
                </a:solidFill>
                <a:latin typeface="Arial"/>
                <a:ea typeface="Arial"/>
                <a:cs typeface="Arial"/>
                <a:sym typeface="Arial"/>
              </a:rPr>
              <a:t>construct a m</a:t>
            </a:r>
            <a:r>
              <a:rPr lang="en-US" sz="1800" dirty="0">
                <a:solidFill>
                  <a:srgbClr val="444444"/>
                </a:solidFill>
              </a:rPr>
              <a:t>odel bridge. </a:t>
            </a:r>
            <a:r>
              <a:rPr lang="en-US" sz="1800" b="0" i="0" u="none" strike="noStrike" cap="none" dirty="0">
                <a:solidFill>
                  <a:srgbClr val="444444"/>
                </a:solidFill>
                <a:latin typeface="Arial"/>
                <a:ea typeface="Arial"/>
                <a:cs typeface="Arial"/>
                <a:sym typeface="Arial"/>
              </a:rPr>
              <a:t>Your team will be given a </a:t>
            </a:r>
            <a:r>
              <a:rPr lang="en-US" sz="1800" dirty="0">
                <a:solidFill>
                  <a:srgbClr val="444444"/>
                </a:solidFill>
              </a:rPr>
              <a:t>set </a:t>
            </a:r>
            <a:r>
              <a:rPr lang="en-US" sz="1800" b="0" i="0" u="none" strike="noStrike" cap="none" dirty="0">
                <a:solidFill>
                  <a:srgbClr val="444444"/>
                </a:solidFill>
                <a:latin typeface="Arial"/>
                <a:ea typeface="Arial"/>
                <a:cs typeface="Arial"/>
                <a:sym typeface="Arial"/>
              </a:rPr>
              <a:t>amount of supplies and a time limit of </a:t>
            </a:r>
            <a:r>
              <a:rPr lang="en-US" sz="1800" dirty="0">
                <a:solidFill>
                  <a:srgbClr val="444444"/>
                </a:solidFill>
              </a:rPr>
              <a:t>two </a:t>
            </a:r>
            <a:r>
              <a:rPr lang="en-US" sz="1800" b="0" i="0" u="none" strike="noStrike" cap="none" dirty="0">
                <a:solidFill>
                  <a:srgbClr val="444444"/>
                </a:solidFill>
                <a:latin typeface="Arial"/>
                <a:ea typeface="Arial"/>
                <a:cs typeface="Arial"/>
                <a:sym typeface="Arial"/>
              </a:rPr>
              <a:t>class periods (</a:t>
            </a:r>
            <a:r>
              <a:rPr lang="en-US" sz="1800" i="1" dirty="0">
                <a:solidFill>
                  <a:srgbClr val="444444"/>
                </a:solidFill>
              </a:rPr>
              <a:t>constraints</a:t>
            </a:r>
            <a:r>
              <a:rPr lang="en-US" sz="1800" dirty="0">
                <a:solidFill>
                  <a:srgbClr val="444444"/>
                </a:solidFill>
              </a:rPr>
              <a:t>) to complete this design challenge.</a:t>
            </a:r>
            <a:endParaRPr sz="1800" dirty="0">
              <a:solidFill>
                <a:srgbClr val="444444"/>
              </a:solidFill>
            </a:endParaRPr>
          </a:p>
          <a:p>
            <a:pPr marL="0" marR="0" lvl="0" indent="0" algn="l" rtl="0">
              <a:lnSpc>
                <a:spcPct val="115000"/>
              </a:lnSpc>
              <a:spcBef>
                <a:spcPts val="1000"/>
              </a:spcBef>
              <a:spcAft>
                <a:spcPts val="0"/>
              </a:spcAft>
              <a:buNone/>
            </a:pPr>
            <a:r>
              <a:rPr lang="en-US" sz="1800" i="1" dirty="0">
                <a:solidFill>
                  <a:srgbClr val="444444"/>
                </a:solidFill>
              </a:rPr>
              <a:t>Your</a:t>
            </a:r>
            <a:r>
              <a:rPr lang="en-US" sz="1800" b="0" i="1" u="none" strike="noStrike" cap="none" dirty="0">
                <a:solidFill>
                  <a:srgbClr val="444444"/>
                </a:solidFill>
                <a:latin typeface="Arial"/>
                <a:ea typeface="Arial"/>
                <a:cs typeface="Arial"/>
                <a:sym typeface="Arial"/>
              </a:rPr>
              <a:t> t</a:t>
            </a:r>
            <a:r>
              <a:rPr lang="en-US" sz="1800" i="1" dirty="0">
                <a:solidFill>
                  <a:srgbClr val="444444"/>
                </a:solidFill>
              </a:rPr>
              <a:t>eam’s bridge</a:t>
            </a:r>
            <a:r>
              <a:rPr lang="en-US" sz="1800" b="0" i="1" u="none" strike="noStrike" cap="none" dirty="0">
                <a:solidFill>
                  <a:srgbClr val="444444"/>
                </a:solidFill>
                <a:latin typeface="Arial"/>
                <a:ea typeface="Arial"/>
                <a:cs typeface="Arial"/>
                <a:sym typeface="Arial"/>
              </a:rPr>
              <a:t> must:</a:t>
            </a:r>
            <a:endParaRPr sz="1800" b="0" i="1" u="none" strike="noStrike" cap="none" dirty="0">
              <a:solidFill>
                <a:srgbClr val="444444"/>
              </a:solidFill>
              <a:latin typeface="Arial"/>
              <a:ea typeface="Arial"/>
              <a:cs typeface="Arial"/>
              <a:sym typeface="Arial"/>
            </a:endParaRPr>
          </a:p>
          <a:p>
            <a:pPr marL="457200" lvl="0" indent="-342900" algn="l" rtl="0">
              <a:spcBef>
                <a:spcPts val="0"/>
              </a:spcBef>
              <a:spcAft>
                <a:spcPts val="0"/>
              </a:spcAft>
              <a:buClr>
                <a:schemeClr val="dk1"/>
              </a:buClr>
              <a:buSzPts val="1800"/>
              <a:buChar char="●"/>
            </a:pPr>
            <a:r>
              <a:rPr lang="en-US" sz="1800" dirty="0">
                <a:solidFill>
                  <a:srgbClr val="333333"/>
                </a:solidFill>
                <a:highlight>
                  <a:srgbClr val="FFFFFF"/>
                </a:highlight>
              </a:rPr>
              <a:t>be at least 10 inches (25 cm) in length; able to span an 8-inch (20-cm) gap</a:t>
            </a:r>
            <a:endParaRPr sz="1800" dirty="0">
              <a:solidFill>
                <a:srgbClr val="333333"/>
              </a:solidFill>
              <a:highlight>
                <a:srgbClr val="FFFFFF"/>
              </a:highlight>
            </a:endParaRPr>
          </a:p>
          <a:p>
            <a:pPr marL="457200" lvl="0" indent="-342900" algn="l" rtl="0">
              <a:spcBef>
                <a:spcPts val="0"/>
              </a:spcBef>
              <a:spcAft>
                <a:spcPts val="0"/>
              </a:spcAft>
              <a:buClr>
                <a:schemeClr val="dk1"/>
              </a:buClr>
              <a:buSzPts val="1800"/>
              <a:buChar char="●"/>
            </a:pPr>
            <a:r>
              <a:rPr lang="en-US" sz="1800" dirty="0">
                <a:solidFill>
                  <a:srgbClr val="333333"/>
                </a:solidFill>
                <a:highlight>
                  <a:srgbClr val="FFFFFF"/>
                </a:highlight>
              </a:rPr>
              <a:t>be able to securely hold small cup to which weight may be added until the model bridge fails (begins to bend)</a:t>
            </a:r>
            <a:endParaRPr sz="1800" dirty="0">
              <a:solidFill>
                <a:srgbClr val="333333"/>
              </a:solidFill>
              <a:highlight>
                <a:srgbClr val="FFFFFF"/>
              </a:highlight>
            </a:endParaRPr>
          </a:p>
          <a:p>
            <a:pPr marL="457200" lvl="0" indent="-342900" algn="l" rtl="0">
              <a:spcBef>
                <a:spcPts val="0"/>
              </a:spcBef>
              <a:spcAft>
                <a:spcPts val="0"/>
              </a:spcAft>
              <a:buClr>
                <a:schemeClr val="dk1"/>
              </a:buClr>
              <a:buSzPts val="1800"/>
              <a:buChar char="●"/>
            </a:pPr>
            <a:r>
              <a:rPr lang="en-US" sz="1800" dirty="0">
                <a:solidFill>
                  <a:srgbClr val="333333"/>
                </a:solidFill>
                <a:highlight>
                  <a:srgbClr val="FFFFFF"/>
                </a:highlight>
              </a:rPr>
              <a:t>incorporate a truss design</a:t>
            </a:r>
            <a:endParaRPr sz="1800" dirty="0">
              <a:solidFill>
                <a:srgbClr val="333333"/>
              </a:solidFill>
              <a:highlight>
                <a:srgbClr val="FFFFFF"/>
              </a:highlight>
            </a:endParaRPr>
          </a:p>
          <a:p>
            <a:pPr marL="457200" lvl="0" indent="-342900" algn="l" rtl="0">
              <a:spcBef>
                <a:spcPts val="0"/>
              </a:spcBef>
              <a:spcAft>
                <a:spcPts val="0"/>
              </a:spcAft>
              <a:buClr>
                <a:schemeClr val="dk1"/>
              </a:buClr>
              <a:buSzPts val="1800"/>
              <a:buChar char="●"/>
            </a:pPr>
            <a:r>
              <a:rPr lang="en-US" sz="1800" dirty="0">
                <a:solidFill>
                  <a:srgbClr val="333333"/>
                </a:solidFill>
                <a:highlight>
                  <a:srgbClr val="FFFFFF"/>
                </a:highlight>
              </a:rPr>
              <a:t>be made of 20 (or fewer) straws</a:t>
            </a:r>
            <a:endParaRPr sz="1800" dirty="0">
              <a:solidFill>
                <a:srgbClr val="333333"/>
              </a:solidFill>
              <a:highlight>
                <a:srgbClr val="FFFFFF"/>
              </a:highlight>
            </a:endParaRPr>
          </a:p>
          <a:p>
            <a:pPr marL="457200" lvl="0" indent="-342900" algn="l" rtl="0">
              <a:spcBef>
                <a:spcPts val="0"/>
              </a:spcBef>
              <a:spcAft>
                <a:spcPts val="0"/>
              </a:spcAft>
              <a:buClr>
                <a:schemeClr val="dk1"/>
              </a:buClr>
              <a:buSzPts val="1800"/>
              <a:buChar char="●"/>
            </a:pPr>
            <a:r>
              <a:rPr lang="en-US" sz="1800" dirty="0">
                <a:solidFill>
                  <a:srgbClr val="333333"/>
                </a:solidFill>
                <a:highlight>
                  <a:srgbClr val="FFFFFF"/>
                </a:highlight>
              </a:rPr>
              <a:t>not be taped to the desk</a:t>
            </a:r>
            <a:endParaRPr sz="1800" b="1" dirty="0">
              <a:solidFill>
                <a:srgbClr val="444444"/>
              </a:solidFill>
            </a:endParaRPr>
          </a:p>
        </p:txBody>
      </p:sp>
      <p:sp>
        <p:nvSpPr>
          <p:cNvPr id="113" name="Google Shape;113;p16"/>
          <p:cNvSpPr txBox="1"/>
          <p:nvPr/>
        </p:nvSpPr>
        <p:spPr>
          <a:xfrm>
            <a:off x="1070550" y="5952300"/>
            <a:ext cx="10050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2"/>
                </a:solidFill>
              </a:rPr>
              <a:t>Make sure to follow each step and answer each question in your Straw Bridges Worksheet!</a:t>
            </a:r>
            <a:endParaRPr>
              <a:solidFill>
                <a:schemeClr val="accent2"/>
              </a:solidFill>
            </a:endParaRPr>
          </a:p>
        </p:txBody>
      </p:sp>
      <p:sp>
        <p:nvSpPr>
          <p:cNvPr id="114" name="Google Shape;114;p16"/>
          <p:cNvSpPr txBox="1"/>
          <p:nvPr/>
        </p:nvSpPr>
        <p:spPr>
          <a:xfrm>
            <a:off x="-3810000" y="6413514"/>
            <a:ext cx="12192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cap="small">
                <a:solidFill>
                  <a:srgbClr val="A64D79"/>
                </a:solidFill>
                <a:latin typeface="Kreon"/>
                <a:ea typeface="Kreon"/>
                <a:cs typeface="Kreon"/>
                <a:sym typeface="Kreon"/>
              </a:rPr>
              <a:t>Creative Engineering Design 2021-2022</a:t>
            </a:r>
            <a:endParaRPr sz="2000" i="0" u="none" strike="noStrike" cap="none">
              <a:solidFill>
                <a:srgbClr val="A64D79"/>
              </a:solidFill>
              <a:latin typeface="Kreon"/>
              <a:ea typeface="Kreon"/>
              <a:cs typeface="Kreon"/>
              <a:sym typeface="Kreon"/>
            </a:endParaRPr>
          </a:p>
        </p:txBody>
      </p:sp>
      <p:cxnSp>
        <p:nvCxnSpPr>
          <p:cNvPr id="115" name="Google Shape;115;p16"/>
          <p:cNvCxnSpPr/>
          <p:nvPr/>
        </p:nvCxnSpPr>
        <p:spPr>
          <a:xfrm>
            <a:off x="-11100" y="6381600"/>
            <a:ext cx="12214200" cy="0"/>
          </a:xfrm>
          <a:prstGeom prst="straightConnector1">
            <a:avLst/>
          </a:prstGeom>
          <a:noFill/>
          <a:ln w="9525" cap="flat" cmpd="sng">
            <a:solidFill>
              <a:schemeClr val="dk2"/>
            </a:solidFill>
            <a:prstDash val="solid"/>
            <a:round/>
            <a:headEnd type="none" w="med" len="med"/>
            <a:tailEnd type="none" w="med" len="med"/>
          </a:ln>
        </p:spPr>
      </p:cxnSp>
      <p:pic>
        <p:nvPicPr>
          <p:cNvPr id="116" name="Google Shape;116;p16" descr="Picture of a beam bridge. "/>
          <p:cNvPicPr preferRelativeResize="0"/>
          <p:nvPr/>
        </p:nvPicPr>
        <p:blipFill>
          <a:blip r:embed="rId3">
            <a:alphaModFix/>
          </a:blip>
          <a:stretch>
            <a:fillRect/>
          </a:stretch>
        </p:blipFill>
        <p:spPr>
          <a:xfrm>
            <a:off x="8625075" y="1392550"/>
            <a:ext cx="3054674" cy="2036450"/>
          </a:xfrm>
          <a:prstGeom prst="rect">
            <a:avLst/>
          </a:prstGeom>
          <a:noFill/>
          <a:ln>
            <a:noFill/>
          </a:ln>
        </p:spPr>
      </p:pic>
      <p:pic>
        <p:nvPicPr>
          <p:cNvPr id="117" name="Google Shape;117;p16" descr="Picture of a truss bridge."/>
          <p:cNvPicPr preferRelativeResize="0"/>
          <p:nvPr/>
        </p:nvPicPr>
        <p:blipFill>
          <a:blip r:embed="rId4">
            <a:alphaModFix/>
          </a:blip>
          <a:stretch>
            <a:fillRect/>
          </a:stretch>
        </p:blipFill>
        <p:spPr>
          <a:xfrm>
            <a:off x="8577725" y="3895102"/>
            <a:ext cx="3102024" cy="1768165"/>
          </a:xfrm>
          <a:prstGeom prst="rect">
            <a:avLst/>
          </a:prstGeom>
          <a:noFill/>
          <a:ln>
            <a:noFill/>
          </a:ln>
        </p:spPr>
      </p:pic>
      <p:grpSp>
        <p:nvGrpSpPr>
          <p:cNvPr id="10" name="Group 9">
            <a:extLst>
              <a:ext uri="{FF2B5EF4-FFF2-40B4-BE49-F238E27FC236}">
                <a16:creationId xmlns:a16="http://schemas.microsoft.com/office/drawing/2014/main" id="{C7F09EE8-919E-AD25-6497-4AAEE0A401A3}"/>
              </a:ext>
            </a:extLst>
          </p:cNvPr>
          <p:cNvGrpSpPr/>
          <p:nvPr/>
        </p:nvGrpSpPr>
        <p:grpSpPr>
          <a:xfrm>
            <a:off x="7867740" y="6305900"/>
            <a:ext cx="4048760" cy="480695"/>
            <a:chOff x="5290502" y="3188653"/>
            <a:chExt cx="4048760" cy="480695"/>
          </a:xfrm>
        </p:grpSpPr>
        <p:pic>
          <p:nvPicPr>
            <p:cNvPr id="11" name="image2.png">
              <a:extLst>
                <a:ext uri="{FF2B5EF4-FFF2-40B4-BE49-F238E27FC236}">
                  <a16:creationId xmlns:a16="http://schemas.microsoft.com/office/drawing/2014/main" id="{AF919E2F-38C1-DF15-FE57-63B18E21903E}"/>
                </a:ext>
              </a:extLst>
            </p:cNvPr>
            <p:cNvPicPr/>
            <p:nvPr/>
          </p:nvPicPr>
          <p:blipFill>
            <a:blip r:embed="rId5"/>
            <a:srcRect/>
            <a:stretch>
              <a:fillRect/>
            </a:stretch>
          </p:blipFill>
          <p:spPr>
            <a:xfrm>
              <a:off x="5290502" y="3188653"/>
              <a:ext cx="2414905" cy="480695"/>
            </a:xfrm>
            <a:prstGeom prst="rect">
              <a:avLst/>
            </a:prstGeom>
            <a:ln/>
          </p:spPr>
        </p:pic>
        <p:pic>
          <p:nvPicPr>
            <p:cNvPr id="12" name="image1.jpg">
              <a:extLst>
                <a:ext uri="{FF2B5EF4-FFF2-40B4-BE49-F238E27FC236}">
                  <a16:creationId xmlns:a16="http://schemas.microsoft.com/office/drawing/2014/main" id="{5B1A4D6C-BBA0-9F31-358B-C2EF1B67AE0F}"/>
                </a:ext>
              </a:extLst>
            </p:cNvPr>
            <p:cNvPicPr/>
            <p:nvPr/>
          </p:nvPicPr>
          <p:blipFill>
            <a:blip r:embed="rId6"/>
            <a:srcRect/>
            <a:stretch>
              <a:fillRect/>
            </a:stretch>
          </p:blipFill>
          <p:spPr>
            <a:xfrm>
              <a:off x="7852727" y="3217228"/>
              <a:ext cx="1486535" cy="423545"/>
            </a:xfrm>
            <a:prstGeom prst="rect">
              <a:avLst/>
            </a:prstGeom>
            <a:ln/>
          </p:spPr>
        </p:pic>
      </p:grpSp>
      <p:pic>
        <p:nvPicPr>
          <p:cNvPr id="13" name="Picture 12"/>
          <p:cNvPicPr/>
          <p:nvPr/>
        </p:nvPicPr>
        <p:blipFill rotWithShape="1">
          <a:blip r:embed="rId7" cstate="print">
            <a:extLst>
              <a:ext uri="{28A0092B-C50C-407E-A947-70E740481C1C}">
                <a14:useLocalDpi xmlns:a14="http://schemas.microsoft.com/office/drawing/2010/main" val="0"/>
              </a:ext>
            </a:extLst>
          </a:blip>
          <a:srcRect l="34188" t="17853" r="30449" b="72080"/>
          <a:stretch/>
        </p:blipFill>
        <p:spPr bwMode="auto">
          <a:xfrm>
            <a:off x="5595076" y="6424804"/>
            <a:ext cx="2239144" cy="35861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747</Words>
  <Application>Microsoft Office PowerPoint</Application>
  <PresentationFormat>Widescreen</PresentationFormat>
  <Paragraphs>32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Kreon</vt:lpstr>
      <vt:lpstr>Calibri</vt:lpstr>
      <vt:lpstr>Oswald</vt:lpstr>
      <vt:lpstr>Office Theme</vt:lpstr>
      <vt:lpstr>PowerPoint Presentation</vt:lpstr>
      <vt:lpstr>BRIDGE TYPES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Dua Chaker</cp:lastModifiedBy>
  <cp:revision>5</cp:revision>
  <dcterms:modified xsi:type="dcterms:W3CDTF">2022-07-13T01:51:14Z</dcterms:modified>
</cp:coreProperties>
</file>