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8" r:id="rId7"/>
    <p:sldId id="261" r:id="rId8"/>
    <p:sldId id="262" r:id="rId9"/>
    <p:sldId id="263" r:id="rId10"/>
    <p:sldId id="264" r:id="rId11"/>
    <p:sldId id="265" r:id="rId12"/>
    <p:sldId id="266" r:id="rId13"/>
    <p:sldId id="267" r:id="rId14"/>
  </p:sldIdLst>
  <p:sldSz cx="9144000" cy="5143500" type="screen16x9"/>
  <p:notesSz cx="6858000" cy="9144000"/>
  <p:embeddedFontLst>
    <p:embeddedFont>
      <p:font typeface="Open Sans" panose="020B0606030504020204" pitchFamily="3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hLQ0ihg2eG+epE33hcdfR7xDtGc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AA8423-5AA0-358E-747F-E236EB375468}" name="Beth McElroy" initials="BM" userId="adafc60ca507be3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5582" autoAdjust="0"/>
  </p:normalViewPr>
  <p:slideViewPr>
    <p:cSldViewPr snapToGrid="0">
      <p:cViewPr>
        <p:scale>
          <a:sx n="180" d="100"/>
          <a:sy n="180" d="100"/>
        </p:scale>
        <p:origin x="918" y="20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McElroy" userId="adafc60ca507be3b" providerId="LiveId" clId="{A1F6661B-8368-4805-AD66-1353EDD6CA97}"/>
    <pc:docChg chg="undo custSel modSld">
      <pc:chgData name="Beth McElroy" userId="adafc60ca507be3b" providerId="LiveId" clId="{A1F6661B-8368-4805-AD66-1353EDD6CA97}" dt="2024-02-25T20:04:10.234" v="64" actId="1036"/>
      <pc:docMkLst>
        <pc:docMk/>
      </pc:docMkLst>
      <pc:sldChg chg="modSp mod">
        <pc:chgData name="Beth McElroy" userId="adafc60ca507be3b" providerId="LiveId" clId="{A1F6661B-8368-4805-AD66-1353EDD6CA97}" dt="2024-02-25T19:59:31.671" v="15" actId="113"/>
        <pc:sldMkLst>
          <pc:docMk/>
          <pc:sldMk cId="0" sldId="258"/>
        </pc:sldMkLst>
        <pc:spChg chg="mod">
          <ac:chgData name="Beth McElroy" userId="adafc60ca507be3b" providerId="LiveId" clId="{A1F6661B-8368-4805-AD66-1353EDD6CA97}" dt="2024-02-25T19:59:31.671" v="15" actId="113"/>
          <ac:spMkLst>
            <pc:docMk/>
            <pc:sldMk cId="0" sldId="258"/>
            <ac:spMk id="70" creationId="{00000000-0000-0000-0000-000000000000}"/>
          </ac:spMkLst>
        </pc:spChg>
      </pc:sldChg>
      <pc:sldChg chg="modSp mod">
        <pc:chgData name="Beth McElroy" userId="adafc60ca507be3b" providerId="LiveId" clId="{A1F6661B-8368-4805-AD66-1353EDD6CA97}" dt="2024-02-25T20:00:41.734" v="31" actId="20577"/>
        <pc:sldMkLst>
          <pc:docMk/>
          <pc:sldMk cId="0" sldId="259"/>
        </pc:sldMkLst>
        <pc:spChg chg="mod">
          <ac:chgData name="Beth McElroy" userId="adafc60ca507be3b" providerId="LiveId" clId="{A1F6661B-8368-4805-AD66-1353EDD6CA97}" dt="2024-02-25T20:00:41.734" v="31" actId="20577"/>
          <ac:spMkLst>
            <pc:docMk/>
            <pc:sldMk cId="0" sldId="259"/>
            <ac:spMk id="84" creationId="{00000000-0000-0000-0000-000000000000}"/>
          </ac:spMkLst>
        </pc:spChg>
      </pc:sldChg>
      <pc:sldChg chg="modSp mod">
        <pc:chgData name="Beth McElroy" userId="adafc60ca507be3b" providerId="LiveId" clId="{A1F6661B-8368-4805-AD66-1353EDD6CA97}" dt="2024-02-25T20:01:43.594" v="44" actId="20577"/>
        <pc:sldMkLst>
          <pc:docMk/>
          <pc:sldMk cId="0" sldId="260"/>
        </pc:sldMkLst>
        <pc:spChg chg="mod">
          <ac:chgData name="Beth McElroy" userId="adafc60ca507be3b" providerId="LiveId" clId="{A1F6661B-8368-4805-AD66-1353EDD6CA97}" dt="2024-02-25T20:01:43.594" v="44" actId="20577"/>
          <ac:spMkLst>
            <pc:docMk/>
            <pc:sldMk cId="0" sldId="260"/>
            <ac:spMk id="92" creationId="{00000000-0000-0000-0000-000000000000}"/>
          </ac:spMkLst>
        </pc:spChg>
      </pc:sldChg>
      <pc:sldChg chg="modSp mod addCm delCm modCm">
        <pc:chgData name="Beth McElroy" userId="adafc60ca507be3b" providerId="LiveId" clId="{A1F6661B-8368-4805-AD66-1353EDD6CA97}" dt="2024-02-25T20:04:10.234" v="64" actId="1036"/>
        <pc:sldMkLst>
          <pc:docMk/>
          <pc:sldMk cId="0" sldId="264"/>
        </pc:sldMkLst>
        <pc:spChg chg="mod">
          <ac:chgData name="Beth McElroy" userId="adafc60ca507be3b" providerId="LiveId" clId="{A1F6661B-8368-4805-AD66-1353EDD6CA97}" dt="2024-02-25T20:04:02.460" v="63" actId="20577"/>
          <ac:spMkLst>
            <pc:docMk/>
            <pc:sldMk cId="0" sldId="264"/>
            <ac:spMk id="131" creationId="{00000000-0000-0000-0000-000000000000}"/>
          </ac:spMkLst>
        </pc:spChg>
        <pc:picChg chg="mod">
          <ac:chgData name="Beth McElroy" userId="adafc60ca507be3b" providerId="LiveId" clId="{A1F6661B-8368-4805-AD66-1353EDD6CA97}" dt="2024-02-25T20:04:10.234" v="64" actId="1036"/>
          <ac:picMkLst>
            <pc:docMk/>
            <pc:sldMk cId="0" sldId="264"/>
            <ac:picMk id="132" creationId="{00000000-0000-0000-0000-000000000000}"/>
          </ac:picMkLst>
        </pc:picChg>
        <pc:extLst>
          <p:ext xmlns:p="http://schemas.openxmlformats.org/presentationml/2006/main" uri="{D6D511B9-2390-475A-947B-AFAB55BFBCF1}">
            <pc226:cmChg xmlns:pc226="http://schemas.microsoft.com/office/powerpoint/2022/06/main/command" chg="add del mod">
              <pc226:chgData name="Beth McElroy" userId="adafc60ca507be3b" providerId="LiveId" clId="{A1F6661B-8368-4805-AD66-1353EDD6CA97}" dt="2024-02-25T20:03:28.044" v="48"/>
              <pc2:cmMkLst xmlns:pc2="http://schemas.microsoft.com/office/powerpoint/2019/9/main/command">
                <pc:docMk/>
                <pc:sldMk cId="0" sldId="264"/>
                <pc2:cmMk id="{4581D08F-80C2-4F49-98B4-287624E5803C}"/>
              </pc2:cmMkLst>
            </pc226:cmChg>
          </p:ext>
        </pc:extLst>
      </pc:sldChg>
      <pc:sldChg chg="modSp mod">
        <pc:chgData name="Beth McElroy" userId="adafc60ca507be3b" providerId="LiveId" clId="{A1F6661B-8368-4805-AD66-1353EDD6CA97}" dt="2024-02-18T21:17:08.575" v="8" actId="20577"/>
        <pc:sldMkLst>
          <pc:docMk/>
          <pc:sldMk cId="0" sldId="266"/>
        </pc:sldMkLst>
        <pc:spChg chg="mod">
          <ac:chgData name="Beth McElroy" userId="adafc60ca507be3b" providerId="LiveId" clId="{A1F6661B-8368-4805-AD66-1353EDD6CA97}" dt="2024-02-18T21:17:08.575" v="8" actId="20577"/>
          <ac:spMkLst>
            <pc:docMk/>
            <pc:sldMk cId="0" sldId="266"/>
            <ac:spMk id="15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8f987680e8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g18f987680e8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8f987680e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18f987680e8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8f987680e8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18f987680e8_4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8f987680e8_3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g18f987680e8_3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912954a2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1912954a2d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8f987680e8_3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g18f987680e8_3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912954a2d5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g1912954a2d5_2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8f987680e8_4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18f987680e8_4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8f987680e8_4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g18f987680e8_4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8f987680e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18f987680e8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www.google.com/url?q=https://www.youtube.com/watch?v%3D3DbSlAg3F3A&amp;sa=D&amp;source=editors&amp;ust=1668714673331655&amp;usg=AOvVaw1e80qKc2b4eYcdC5TslvtP"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mt="37000"/>
          </a:blip>
          <a:srcRect t="4924" b="-5447"/>
          <a:stretch/>
        </p:blipFill>
        <p:spPr>
          <a:xfrm>
            <a:off x="-46375" y="0"/>
            <a:ext cx="9190377" cy="5438551"/>
          </a:xfrm>
          <a:prstGeom prst="rect">
            <a:avLst/>
          </a:prstGeom>
          <a:noFill/>
          <a:ln>
            <a:noFill/>
          </a:ln>
        </p:spPr>
      </p:pic>
      <p:pic>
        <p:nvPicPr>
          <p:cNvPr id="55" name="Google Shape;55;p1"/>
          <p:cNvPicPr preferRelativeResize="0"/>
          <p:nvPr/>
        </p:nvPicPr>
        <p:blipFill rotWithShape="1">
          <a:blip r:embed="rId4">
            <a:alphaModFix/>
          </a:blip>
          <a:srcRect/>
          <a:stretch/>
        </p:blipFill>
        <p:spPr>
          <a:xfrm>
            <a:off x="747449" y="1078785"/>
            <a:ext cx="7649102" cy="1174650"/>
          </a:xfrm>
          <a:prstGeom prst="rect">
            <a:avLst/>
          </a:prstGeom>
          <a:noFill/>
          <a:ln>
            <a:noFill/>
          </a:ln>
        </p:spPr>
      </p:pic>
      <p:pic>
        <p:nvPicPr>
          <p:cNvPr id="56" name="Google Shape;56;p1"/>
          <p:cNvPicPr preferRelativeResize="0"/>
          <p:nvPr/>
        </p:nvPicPr>
        <p:blipFill rotWithShape="1">
          <a:blip r:embed="rId5">
            <a:alphaModFix/>
          </a:blip>
          <a:srcRect/>
          <a:stretch/>
        </p:blipFill>
        <p:spPr>
          <a:xfrm>
            <a:off x="160536" y="4663675"/>
            <a:ext cx="8822928" cy="402275"/>
          </a:xfrm>
          <a:prstGeom prst="rect">
            <a:avLst/>
          </a:prstGeom>
          <a:noFill/>
          <a:ln>
            <a:noFill/>
          </a:ln>
        </p:spPr>
      </p:pic>
      <p:pic>
        <p:nvPicPr>
          <p:cNvPr id="57" name="Google Shape;57;p1"/>
          <p:cNvPicPr preferRelativeResize="0"/>
          <p:nvPr/>
        </p:nvPicPr>
        <p:blipFill rotWithShape="1">
          <a:blip r:embed="rId6">
            <a:alphaModFix/>
          </a:blip>
          <a:srcRect/>
          <a:stretch/>
        </p:blipFill>
        <p:spPr>
          <a:xfrm>
            <a:off x="484463" y="2670200"/>
            <a:ext cx="8175075" cy="813975"/>
          </a:xfrm>
          <a:prstGeom prst="rect">
            <a:avLst/>
          </a:prstGeom>
          <a:noFill/>
          <a:ln>
            <a:noFill/>
          </a:ln>
        </p:spPr>
      </p:pic>
      <p:sp>
        <p:nvSpPr>
          <p:cNvPr id="58" name="Google Shape;58;p1"/>
          <p:cNvSpPr txBox="1"/>
          <p:nvPr/>
        </p:nvSpPr>
        <p:spPr>
          <a:xfrm>
            <a:off x="862625" y="2877750"/>
            <a:ext cx="7417800" cy="30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a:solidFill>
                  <a:srgbClr val="FFFFFF"/>
                </a:solidFill>
                <a:latin typeface="Open Sans"/>
                <a:ea typeface="Open Sans"/>
                <a:cs typeface="Open Sans"/>
                <a:sym typeface="Open Sans"/>
              </a:rPr>
              <a:t>Day 1: Understanding Polarity</a:t>
            </a:r>
            <a:endParaRPr sz="1600" b="1" i="0" u="none" strike="noStrike" cap="none">
              <a:solidFill>
                <a:srgbClr val="FFFFFF"/>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18f987680e8_0_64"/>
          <p:cNvSpPr txBox="1">
            <a:spLocks noGrp="1"/>
          </p:cNvSpPr>
          <p:nvPr>
            <p:ph type="title"/>
          </p:nvPr>
        </p:nvSpPr>
        <p:spPr>
          <a:xfrm>
            <a:off x="311700" y="282750"/>
            <a:ext cx="5218800" cy="397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Starting the Activity</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b="1" dirty="0">
              <a:solidFill>
                <a:srgbClr val="9FCC3B"/>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400" b="1" dirty="0">
                <a:solidFill>
                  <a:srgbClr val="F8A81B"/>
                </a:solidFill>
                <a:latin typeface="Open Sans"/>
                <a:ea typeface="Open Sans"/>
                <a:cs typeface="Open Sans"/>
                <a:sym typeface="Open Sans"/>
              </a:rPr>
              <a:t>Refer to the worksheet for detailed instructions.</a:t>
            </a:r>
            <a:endParaRPr sz="1400" b="1" dirty="0">
              <a:solidFill>
                <a:srgbClr val="9FCC3B"/>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b="1" dirty="0">
              <a:solidFill>
                <a:srgbClr val="9FCC3B"/>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b="1" dirty="0">
                <a:solidFill>
                  <a:srgbClr val="9FCC3B"/>
                </a:solidFill>
                <a:latin typeface="Open Sans"/>
                <a:ea typeface="Open Sans"/>
                <a:cs typeface="Open Sans"/>
                <a:sym typeface="Open Sans"/>
              </a:rPr>
              <a:t>First step:</a:t>
            </a:r>
            <a:endParaRPr sz="1400" b="1" dirty="0">
              <a:solidFill>
                <a:srgbClr val="9FCC3B"/>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200" dirty="0">
                <a:latin typeface="Open Sans"/>
                <a:ea typeface="Open Sans"/>
                <a:cs typeface="Open Sans"/>
                <a:sym typeface="Open Sans"/>
              </a:rPr>
              <a:t>Get in your assigned groups.</a:t>
            </a:r>
            <a:endParaRPr sz="12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2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b="1" dirty="0">
                <a:solidFill>
                  <a:srgbClr val="9FCC3B"/>
                </a:solidFill>
                <a:latin typeface="Open Sans"/>
                <a:ea typeface="Open Sans"/>
                <a:cs typeface="Open Sans"/>
                <a:sym typeface="Open Sans"/>
              </a:rPr>
              <a:t>Second step:</a:t>
            </a:r>
            <a:endParaRPr sz="1400" b="1" dirty="0">
              <a:solidFill>
                <a:srgbClr val="9FCC3B"/>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200" dirty="0">
                <a:latin typeface="Open Sans"/>
                <a:ea typeface="Open Sans"/>
                <a:cs typeface="Open Sans"/>
                <a:sym typeface="Open Sans"/>
              </a:rPr>
              <a:t>Gather supplies:</a:t>
            </a:r>
            <a:endParaRPr sz="1200" dirty="0">
              <a:latin typeface="Open Sans"/>
              <a:ea typeface="Open Sans"/>
              <a:cs typeface="Open Sans"/>
              <a:sym typeface="Open Sans"/>
            </a:endParaRPr>
          </a:p>
          <a:p>
            <a:pPr marL="457200" lvl="0" indent="-304800" algn="l" rtl="0">
              <a:lnSpc>
                <a:spcPct val="115000"/>
              </a:lnSpc>
              <a:spcBef>
                <a:spcPts val="0"/>
              </a:spcBef>
              <a:spcAft>
                <a:spcPts val="0"/>
              </a:spcAft>
              <a:buSzPts val="1200"/>
              <a:buFont typeface="Open Sans"/>
              <a:buChar char="●"/>
            </a:pPr>
            <a:r>
              <a:rPr lang="en" sz="1200" dirty="0">
                <a:latin typeface="Open Sans"/>
                <a:ea typeface="Open Sans"/>
                <a:cs typeface="Open Sans"/>
                <a:sym typeface="Open Sans"/>
              </a:rPr>
              <a:t>tub</a:t>
            </a:r>
            <a:endParaRPr sz="1200" dirty="0">
              <a:latin typeface="Open Sans"/>
              <a:ea typeface="Open Sans"/>
              <a:cs typeface="Open Sans"/>
              <a:sym typeface="Open Sans"/>
            </a:endParaRPr>
          </a:p>
          <a:p>
            <a:pPr marL="457200" lvl="0" indent="-304800" algn="l" rtl="0">
              <a:lnSpc>
                <a:spcPct val="115000"/>
              </a:lnSpc>
              <a:spcBef>
                <a:spcPts val="0"/>
              </a:spcBef>
              <a:spcAft>
                <a:spcPts val="0"/>
              </a:spcAft>
              <a:buSzPts val="1200"/>
              <a:buFont typeface="Open Sans"/>
              <a:buChar char="●"/>
            </a:pPr>
            <a:r>
              <a:rPr lang="en" sz="1200" dirty="0">
                <a:latin typeface="Open Sans"/>
                <a:ea typeface="Open Sans"/>
                <a:cs typeface="Open Sans"/>
                <a:sym typeface="Open Sans"/>
              </a:rPr>
              <a:t>oil</a:t>
            </a:r>
            <a:endParaRPr sz="1200" dirty="0">
              <a:latin typeface="Open Sans"/>
              <a:ea typeface="Open Sans"/>
              <a:cs typeface="Open Sans"/>
              <a:sym typeface="Open Sans"/>
            </a:endParaRPr>
          </a:p>
          <a:p>
            <a:pPr marL="457200" lvl="0" indent="-304800" algn="l" rtl="0">
              <a:lnSpc>
                <a:spcPct val="115000"/>
              </a:lnSpc>
              <a:spcBef>
                <a:spcPts val="0"/>
              </a:spcBef>
              <a:spcAft>
                <a:spcPts val="0"/>
              </a:spcAft>
              <a:buSzPts val="1200"/>
              <a:buFont typeface="Open Sans"/>
              <a:buChar char="●"/>
            </a:pPr>
            <a:r>
              <a:rPr lang="en" sz="1200" dirty="0">
                <a:latin typeface="Open Sans"/>
                <a:ea typeface="Open Sans"/>
                <a:cs typeface="Open Sans"/>
                <a:sym typeface="Open Sans"/>
              </a:rPr>
              <a:t>cocoa powder</a:t>
            </a:r>
            <a:endParaRPr sz="1200" dirty="0">
              <a:latin typeface="Open Sans"/>
              <a:ea typeface="Open Sans"/>
              <a:cs typeface="Open Sans"/>
              <a:sym typeface="Open Sans"/>
            </a:endParaRPr>
          </a:p>
          <a:p>
            <a:pPr marL="457200" lvl="0" indent="-304800" algn="l" rtl="0">
              <a:lnSpc>
                <a:spcPct val="115000"/>
              </a:lnSpc>
              <a:spcBef>
                <a:spcPts val="0"/>
              </a:spcBef>
              <a:spcAft>
                <a:spcPts val="0"/>
              </a:spcAft>
              <a:buSzPts val="1200"/>
              <a:buFont typeface="Open Sans"/>
              <a:buChar char="●"/>
            </a:pPr>
            <a:r>
              <a:rPr lang="en" sz="1200" dirty="0">
                <a:latin typeface="Open Sans"/>
                <a:ea typeface="Open Sans"/>
                <a:cs typeface="Open Sans"/>
                <a:sym typeface="Open Sans"/>
              </a:rPr>
              <a:t>oil cleanup supplies:</a:t>
            </a:r>
            <a:endParaRPr sz="1200" dirty="0">
              <a:latin typeface="Open Sans"/>
              <a:ea typeface="Open Sans"/>
              <a:cs typeface="Open Sans"/>
              <a:sym typeface="Open Sans"/>
            </a:endParaRPr>
          </a:p>
          <a:p>
            <a:pPr marL="914400" lvl="1" indent="-304800" algn="l" rtl="0">
              <a:lnSpc>
                <a:spcPct val="115000"/>
              </a:lnSpc>
              <a:spcBef>
                <a:spcPts val="0"/>
              </a:spcBef>
              <a:spcAft>
                <a:spcPts val="0"/>
              </a:spcAft>
              <a:buSzPts val="1200"/>
              <a:buFont typeface="Open Sans"/>
              <a:buChar char="○"/>
            </a:pPr>
            <a:r>
              <a:rPr lang="en" sz="1200" dirty="0">
                <a:latin typeface="Open Sans"/>
                <a:ea typeface="Open Sans"/>
                <a:cs typeface="Open Sans"/>
                <a:sym typeface="Open Sans"/>
              </a:rPr>
              <a:t>spoon, string/rubber band, popsicle stick, and cotton balls</a:t>
            </a:r>
            <a:endParaRPr sz="1200" dirty="0">
              <a:latin typeface="Open Sans"/>
              <a:ea typeface="Open Sans"/>
              <a:cs typeface="Open Sans"/>
              <a:sym typeface="Open Sans"/>
            </a:endParaRPr>
          </a:p>
          <a:p>
            <a:pPr marL="457200" lvl="0" indent="-304800" algn="l" rtl="0">
              <a:lnSpc>
                <a:spcPct val="115000"/>
              </a:lnSpc>
              <a:spcBef>
                <a:spcPts val="0"/>
              </a:spcBef>
              <a:spcAft>
                <a:spcPts val="0"/>
              </a:spcAft>
              <a:buSzPts val="1200"/>
              <a:buFont typeface="Open Sans"/>
              <a:buChar char="●"/>
            </a:pPr>
            <a:r>
              <a:rPr lang="en" sz="1200" dirty="0">
                <a:latin typeface="Open Sans"/>
                <a:ea typeface="Open Sans"/>
                <a:cs typeface="Open Sans"/>
                <a:sym typeface="Open Sans"/>
              </a:rPr>
              <a:t>dish soap</a:t>
            </a:r>
            <a:endParaRPr sz="1200" dirty="0">
              <a:latin typeface="Open Sans"/>
              <a:ea typeface="Open Sans"/>
              <a:cs typeface="Open Sans"/>
              <a:sym typeface="Open Sans"/>
            </a:endParaRPr>
          </a:p>
          <a:p>
            <a:pPr marL="0" lvl="0" indent="0" algn="l" rtl="0">
              <a:lnSpc>
                <a:spcPct val="115000"/>
              </a:lnSpc>
              <a:spcBef>
                <a:spcPts val="0"/>
              </a:spcBef>
              <a:spcAft>
                <a:spcPts val="0"/>
              </a:spcAft>
              <a:buNone/>
            </a:pPr>
            <a:endParaRPr sz="1400" b="1" dirty="0">
              <a:solidFill>
                <a:srgbClr val="F8A81B"/>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200" b="1"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132" name="Google Shape;132;g18f987680e8_0_64"/>
          <p:cNvPicPr preferRelativeResize="0"/>
          <p:nvPr/>
        </p:nvPicPr>
        <p:blipFill rotWithShape="1">
          <a:blip r:embed="rId3">
            <a:alphaModFix/>
          </a:blip>
          <a:srcRect/>
          <a:stretch/>
        </p:blipFill>
        <p:spPr>
          <a:xfrm>
            <a:off x="152402" y="4656341"/>
            <a:ext cx="8839194" cy="403010"/>
          </a:xfrm>
          <a:prstGeom prst="rect">
            <a:avLst/>
          </a:prstGeom>
          <a:noFill/>
          <a:ln>
            <a:noFill/>
          </a:ln>
        </p:spPr>
      </p:pic>
      <p:pic>
        <p:nvPicPr>
          <p:cNvPr id="133" name="Google Shape;133;g18f987680e8_0_64"/>
          <p:cNvPicPr preferRelativeResize="0"/>
          <p:nvPr/>
        </p:nvPicPr>
        <p:blipFill>
          <a:blip r:embed="rId4">
            <a:alphaModFix/>
          </a:blip>
          <a:stretch>
            <a:fillRect/>
          </a:stretch>
        </p:blipFill>
        <p:spPr>
          <a:xfrm>
            <a:off x="6234750" y="636575"/>
            <a:ext cx="2107849" cy="875175"/>
          </a:xfrm>
          <a:prstGeom prst="rect">
            <a:avLst/>
          </a:prstGeom>
          <a:noFill/>
          <a:ln>
            <a:noFill/>
          </a:ln>
        </p:spPr>
      </p:pic>
      <p:pic>
        <p:nvPicPr>
          <p:cNvPr id="134" name="Google Shape;134;g18f987680e8_0_64"/>
          <p:cNvPicPr preferRelativeResize="0"/>
          <p:nvPr/>
        </p:nvPicPr>
        <p:blipFill>
          <a:blip r:embed="rId5">
            <a:alphaModFix/>
          </a:blip>
          <a:stretch>
            <a:fillRect/>
          </a:stretch>
        </p:blipFill>
        <p:spPr>
          <a:xfrm>
            <a:off x="7122925" y="1644888"/>
            <a:ext cx="680030" cy="1468149"/>
          </a:xfrm>
          <a:prstGeom prst="rect">
            <a:avLst/>
          </a:prstGeom>
          <a:noFill/>
          <a:ln>
            <a:noFill/>
          </a:ln>
        </p:spPr>
      </p:pic>
      <p:pic>
        <p:nvPicPr>
          <p:cNvPr id="135" name="Google Shape;135;g18f987680e8_0_64"/>
          <p:cNvPicPr preferRelativeResize="0"/>
          <p:nvPr/>
        </p:nvPicPr>
        <p:blipFill>
          <a:blip r:embed="rId6">
            <a:alphaModFix/>
          </a:blip>
          <a:stretch>
            <a:fillRect/>
          </a:stretch>
        </p:blipFill>
        <p:spPr>
          <a:xfrm>
            <a:off x="5753915" y="1644875"/>
            <a:ext cx="961901" cy="1468151"/>
          </a:xfrm>
          <a:prstGeom prst="rect">
            <a:avLst/>
          </a:prstGeom>
          <a:noFill/>
          <a:ln>
            <a:noFill/>
          </a:ln>
        </p:spPr>
      </p:pic>
      <p:pic>
        <p:nvPicPr>
          <p:cNvPr id="136" name="Google Shape;136;g18f987680e8_0_64"/>
          <p:cNvPicPr preferRelativeResize="0"/>
          <p:nvPr/>
        </p:nvPicPr>
        <p:blipFill>
          <a:blip r:embed="rId7">
            <a:alphaModFix/>
          </a:blip>
          <a:stretch>
            <a:fillRect/>
          </a:stretch>
        </p:blipFill>
        <p:spPr>
          <a:xfrm>
            <a:off x="7122925" y="3246175"/>
            <a:ext cx="1754425" cy="1220111"/>
          </a:xfrm>
          <a:prstGeom prst="rect">
            <a:avLst/>
          </a:prstGeom>
          <a:noFill/>
          <a:ln>
            <a:noFill/>
          </a:ln>
        </p:spPr>
      </p:pic>
      <p:pic>
        <p:nvPicPr>
          <p:cNvPr id="137" name="Google Shape;137;g18f987680e8_0_64"/>
          <p:cNvPicPr preferRelativeResize="0"/>
          <p:nvPr/>
        </p:nvPicPr>
        <p:blipFill>
          <a:blip r:embed="rId8">
            <a:alphaModFix/>
          </a:blip>
          <a:stretch>
            <a:fillRect/>
          </a:stretch>
        </p:blipFill>
        <p:spPr>
          <a:xfrm>
            <a:off x="5440050" y="3246175"/>
            <a:ext cx="1589625" cy="1299575"/>
          </a:xfrm>
          <a:prstGeom prst="rect">
            <a:avLst/>
          </a:prstGeom>
          <a:noFill/>
          <a:ln>
            <a:noFill/>
          </a:ln>
        </p:spPr>
      </p:pic>
      <p:pic>
        <p:nvPicPr>
          <p:cNvPr id="138" name="Google Shape;138;g18f987680e8_0_64"/>
          <p:cNvPicPr preferRelativeResize="0"/>
          <p:nvPr/>
        </p:nvPicPr>
        <p:blipFill>
          <a:blip r:embed="rId9">
            <a:alphaModFix/>
          </a:blip>
          <a:stretch>
            <a:fillRect/>
          </a:stretch>
        </p:blipFill>
        <p:spPr>
          <a:xfrm>
            <a:off x="8032890" y="1644887"/>
            <a:ext cx="844454" cy="14681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g18f987680e8_0_36"/>
          <p:cNvSpPr txBox="1">
            <a:spLocks noGrp="1"/>
          </p:cNvSpPr>
          <p:nvPr>
            <p:ph type="title"/>
          </p:nvPr>
        </p:nvSpPr>
        <p:spPr>
          <a:xfrm>
            <a:off x="311700" y="282750"/>
            <a:ext cx="5218800" cy="3977400"/>
          </a:xfrm>
          <a:prstGeom prst="rect">
            <a:avLst/>
          </a:prstGeom>
          <a:noFill/>
          <a:ln w="38100" cap="flat" cmpd="sng">
            <a:solidFill>
              <a:srgbClr val="6091BA"/>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a:solidFill>
                  <a:srgbClr val="6091BA"/>
                </a:solidFill>
                <a:latin typeface="Open Sans"/>
                <a:ea typeface="Open Sans"/>
                <a:cs typeface="Open Sans"/>
                <a:sym typeface="Open Sans"/>
              </a:rPr>
              <a:t>Discussion Questions</a:t>
            </a:r>
            <a:endParaRPr sz="2400" b="1">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a:solidFill>
                  <a:srgbClr val="000000"/>
                </a:solidFill>
                <a:latin typeface="Open Sans"/>
                <a:ea typeface="Open Sans"/>
                <a:cs typeface="Open Sans"/>
                <a:sym typeface="Open Sans"/>
              </a:rPr>
              <a:t>Which material worked the best? Why?</a:t>
            </a: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a:solidFill>
                  <a:srgbClr val="000000"/>
                </a:solidFill>
                <a:latin typeface="Open Sans"/>
                <a:ea typeface="Open Sans"/>
                <a:cs typeface="Open Sans"/>
                <a:sym typeface="Open Sans"/>
              </a:rPr>
              <a:t>Which material worked the worst? Why?</a:t>
            </a: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a:solidFill>
                  <a:srgbClr val="000000"/>
                </a:solidFill>
                <a:latin typeface="Open Sans"/>
                <a:ea typeface="Open Sans"/>
                <a:cs typeface="Open Sans"/>
                <a:sym typeface="Open Sans"/>
              </a:rPr>
              <a:t>Are there any materials that you DIDN’T try that you think would have worked better to get the oil out of the water?</a:t>
            </a: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a:solidFill>
                <a:srgbClr val="000000"/>
              </a:solidFill>
              <a:latin typeface="Open Sans"/>
              <a:ea typeface="Open Sans"/>
              <a:cs typeface="Open Sans"/>
              <a:sym typeface="Open Sans"/>
            </a:endParaRPr>
          </a:p>
        </p:txBody>
      </p:sp>
      <p:pic>
        <p:nvPicPr>
          <p:cNvPr id="144" name="Google Shape;144;g18f987680e8_0_36"/>
          <p:cNvPicPr preferRelativeResize="0"/>
          <p:nvPr/>
        </p:nvPicPr>
        <p:blipFill rotWithShape="1">
          <a:blip r:embed="rId3">
            <a:alphaModFix/>
          </a:blip>
          <a:srcRect/>
          <a:stretch/>
        </p:blipFill>
        <p:spPr>
          <a:xfrm>
            <a:off x="152402" y="4651025"/>
            <a:ext cx="8839194" cy="403010"/>
          </a:xfrm>
          <a:prstGeom prst="rect">
            <a:avLst/>
          </a:prstGeom>
          <a:noFill/>
          <a:ln>
            <a:noFill/>
          </a:ln>
        </p:spPr>
      </p:pic>
      <p:sp>
        <p:nvSpPr>
          <p:cNvPr id="145" name="Google Shape;145;g18f987680e8_0_36"/>
          <p:cNvSpPr/>
          <p:nvPr/>
        </p:nvSpPr>
        <p:spPr>
          <a:xfrm>
            <a:off x="6040800" y="447325"/>
            <a:ext cx="2791500" cy="2791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g18f987680e8_0_36"/>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FFFF"/>
                </a:solidFill>
                <a:latin typeface="Open Sans"/>
                <a:ea typeface="Open Sans"/>
                <a:cs typeface="Open Sans"/>
                <a:sym typeface="Open Sans"/>
              </a:rPr>
              <a:t>Photos should be a </a:t>
            </a:r>
            <a:endParaRPr sz="1400" b="1" i="0" u="none" strike="noStrike" cap="none">
              <a:solidFill>
                <a:srgbClr val="FFFFFF"/>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FFFF"/>
                </a:solidFill>
                <a:latin typeface="Open Sans"/>
                <a:ea typeface="Open Sans"/>
                <a:cs typeface="Open Sans"/>
                <a:sym typeface="Open Sans"/>
              </a:rPr>
              <a:t>square like this.</a:t>
            </a:r>
            <a:endParaRPr sz="1400" b="1" i="0" u="none" strike="noStrike" cap="none">
              <a:solidFill>
                <a:srgbClr val="FFFFFF"/>
              </a:solidFill>
              <a:latin typeface="Open Sans"/>
              <a:ea typeface="Open Sans"/>
              <a:cs typeface="Open Sans"/>
              <a:sym typeface="Open Sans"/>
            </a:endParaRPr>
          </a:p>
        </p:txBody>
      </p:sp>
      <p:sp>
        <p:nvSpPr>
          <p:cNvPr id="147" name="Google Shape;147;g18f987680e8_0_36"/>
          <p:cNvSpPr txBox="1"/>
          <p:nvPr/>
        </p:nvSpPr>
        <p:spPr>
          <a:xfrm>
            <a:off x="6040800" y="3287950"/>
            <a:ext cx="2791500" cy="572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a:solidFill>
                  <a:srgbClr val="808080"/>
                </a:solidFill>
                <a:latin typeface="Open Sans"/>
                <a:ea typeface="Open Sans"/>
                <a:cs typeface="Open Sans"/>
                <a:sym typeface="Open Sans"/>
              </a:rPr>
              <a:t>Use of a rubber band “skimmer” to separate oil and water</a:t>
            </a:r>
            <a:endParaRPr sz="1100" b="0" i="0" u="none" strike="noStrike" cap="none">
              <a:solidFill>
                <a:srgbClr val="808080"/>
              </a:solidFill>
              <a:latin typeface="Open Sans"/>
              <a:ea typeface="Open Sans"/>
              <a:cs typeface="Open Sans"/>
              <a:sym typeface="Open Sans"/>
            </a:endParaRPr>
          </a:p>
        </p:txBody>
      </p:sp>
      <p:sp>
        <p:nvSpPr>
          <p:cNvPr id="148" name="Google Shape;148;g18f987680e8_0_36"/>
          <p:cNvSpPr txBox="1"/>
          <p:nvPr/>
        </p:nvSpPr>
        <p:spPr>
          <a:xfrm>
            <a:off x="422784" y="2492550"/>
            <a:ext cx="10407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#6091ba</a:t>
            </a:r>
            <a:endParaRPr sz="1100" b="1" i="0" u="none" strike="noStrike" cap="none">
              <a:solidFill>
                <a:srgbClr val="FFFFFF"/>
              </a:solidFill>
              <a:latin typeface="Open Sans"/>
              <a:ea typeface="Open Sans"/>
              <a:cs typeface="Open Sans"/>
              <a:sym typeface="Open Sans"/>
            </a:endParaRPr>
          </a:p>
        </p:txBody>
      </p:sp>
      <p:sp>
        <p:nvSpPr>
          <p:cNvPr id="149" name="Google Shape;149;g18f987680e8_0_36"/>
          <p:cNvSpPr txBox="1"/>
          <p:nvPr/>
        </p:nvSpPr>
        <p:spPr>
          <a:xfrm>
            <a:off x="1626119" y="2492550"/>
            <a:ext cx="10407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#9fcc3b</a:t>
            </a:r>
            <a:endParaRPr sz="1100" b="1" i="0" u="none" strike="noStrike" cap="none">
              <a:solidFill>
                <a:srgbClr val="FFFFFF"/>
              </a:solidFill>
              <a:latin typeface="Open Sans"/>
              <a:ea typeface="Open Sans"/>
              <a:cs typeface="Open Sans"/>
              <a:sym typeface="Open Sans"/>
            </a:endParaRPr>
          </a:p>
        </p:txBody>
      </p:sp>
      <p:sp>
        <p:nvSpPr>
          <p:cNvPr id="150" name="Google Shape;150;g18f987680e8_0_36"/>
          <p:cNvSpPr txBox="1"/>
          <p:nvPr/>
        </p:nvSpPr>
        <p:spPr>
          <a:xfrm>
            <a:off x="2829453" y="2492550"/>
            <a:ext cx="10407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#8d64aa</a:t>
            </a:r>
            <a:endParaRPr sz="1100" b="1" i="0" u="none" strike="noStrike" cap="none">
              <a:solidFill>
                <a:srgbClr val="FFFFFF"/>
              </a:solidFill>
              <a:latin typeface="Open Sans"/>
              <a:ea typeface="Open Sans"/>
              <a:cs typeface="Open Sans"/>
              <a:sym typeface="Open Sans"/>
            </a:endParaRPr>
          </a:p>
        </p:txBody>
      </p:sp>
      <p:sp>
        <p:nvSpPr>
          <p:cNvPr id="151" name="Google Shape;151;g18f987680e8_0_36"/>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#f8a81b</a:t>
            </a:r>
            <a:endParaRPr sz="1100" b="1" i="0" u="none" strike="noStrike" cap="none">
              <a:solidFill>
                <a:srgbClr val="FFFFFF"/>
              </a:solidFill>
              <a:latin typeface="Open Sans"/>
              <a:ea typeface="Open Sans"/>
              <a:cs typeface="Open Sans"/>
              <a:sym typeface="Open Sans"/>
            </a:endParaRPr>
          </a:p>
        </p:txBody>
      </p:sp>
      <p:pic>
        <p:nvPicPr>
          <p:cNvPr id="152" name="Google Shape;152;g18f987680e8_0_36"/>
          <p:cNvPicPr preferRelativeResize="0"/>
          <p:nvPr/>
        </p:nvPicPr>
        <p:blipFill rotWithShape="1">
          <a:blip r:embed="rId4">
            <a:alphaModFix/>
          </a:blip>
          <a:srcRect l="9575"/>
          <a:stretch/>
        </p:blipFill>
        <p:spPr>
          <a:xfrm>
            <a:off x="6040800" y="447325"/>
            <a:ext cx="2791501" cy="27780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8f987680e8_0_52"/>
          <p:cNvSpPr txBox="1">
            <a:spLocks noGrp="1"/>
          </p:cNvSpPr>
          <p:nvPr>
            <p:ph type="title"/>
          </p:nvPr>
        </p:nvSpPr>
        <p:spPr>
          <a:xfrm>
            <a:off x="311700" y="282750"/>
            <a:ext cx="5218800" cy="3977400"/>
          </a:xfrm>
          <a:prstGeom prst="rect">
            <a:avLst/>
          </a:prstGeom>
          <a:noFill/>
          <a:ln w="38100" cap="flat" cmpd="sng">
            <a:solidFill>
              <a:srgbClr val="9FCC3B"/>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Discussion Questions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dirty="0">
                <a:solidFill>
                  <a:srgbClr val="000000"/>
                </a:solidFill>
                <a:latin typeface="Open Sans"/>
                <a:ea typeface="Open Sans"/>
                <a:cs typeface="Open Sans"/>
                <a:sym typeface="Open Sans"/>
              </a:rPr>
              <a:t>If you had all the materials and money in the world, how would you try to get oil out of water? Draw a picture of your plan or machine to remove oil from water. </a:t>
            </a:r>
            <a:r>
              <a:rPr lang="en" sz="1400" i="1" dirty="0">
                <a:solidFill>
                  <a:srgbClr val="000000"/>
                </a:solidFill>
                <a:latin typeface="Open Sans"/>
                <a:ea typeface="Open Sans"/>
                <a:cs typeface="Open Sans"/>
                <a:sym typeface="Open Sans"/>
              </a:rPr>
              <a:t>(Give it an awesome name!) </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a:p>
            <a:pPr>
              <a:lnSpc>
                <a:spcPct val="115000"/>
              </a:lnSpc>
            </a:pPr>
            <a:r>
              <a:rPr lang="en" sz="1400" dirty="0">
                <a:solidFill>
                  <a:srgbClr val="000000"/>
                </a:solidFill>
                <a:latin typeface="Open Sans"/>
                <a:ea typeface="Open Sans"/>
                <a:cs typeface="Open Sans"/>
                <a:sym typeface="Open Sans"/>
              </a:rPr>
              <a:t>What are other nonpolar substances you can think of that would behave like oil? </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u="sng" dirty="0">
                <a:solidFill>
                  <a:srgbClr val="9FCC3B"/>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How is oil cleaned up in the real world?</a:t>
            </a:r>
            <a:endParaRPr sz="1400" dirty="0">
              <a:solidFill>
                <a:srgbClr val="9FCC3B"/>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dirty="0">
                <a:solidFill>
                  <a:srgbClr val="000000"/>
                </a:solidFill>
                <a:latin typeface="Open Sans"/>
                <a:ea typeface="Open Sans"/>
                <a:cs typeface="Open Sans"/>
                <a:sym typeface="Open Sans"/>
              </a:rPr>
              <a:t>Is it similar to the ideas you drew?</a:t>
            </a:r>
            <a:endParaRPr sz="1400" dirty="0">
              <a:solidFill>
                <a:srgbClr val="000000"/>
              </a:solidFill>
              <a:latin typeface="Open Sans"/>
              <a:ea typeface="Open Sans"/>
              <a:cs typeface="Open Sans"/>
              <a:sym typeface="Open Sans"/>
            </a:endParaRPr>
          </a:p>
        </p:txBody>
      </p:sp>
      <p:pic>
        <p:nvPicPr>
          <p:cNvPr id="158" name="Google Shape;158;g18f987680e8_0_52"/>
          <p:cNvPicPr preferRelativeResize="0"/>
          <p:nvPr/>
        </p:nvPicPr>
        <p:blipFill rotWithShape="1">
          <a:blip r:embed="rId4">
            <a:alphaModFix/>
          </a:blip>
          <a:srcRect/>
          <a:stretch/>
        </p:blipFill>
        <p:spPr>
          <a:xfrm>
            <a:off x="152402" y="4651025"/>
            <a:ext cx="8839194" cy="403010"/>
          </a:xfrm>
          <a:prstGeom prst="rect">
            <a:avLst/>
          </a:prstGeom>
          <a:noFill/>
          <a:ln>
            <a:noFill/>
          </a:ln>
        </p:spPr>
      </p:pic>
      <p:sp>
        <p:nvSpPr>
          <p:cNvPr id="159" name="Google Shape;159;g18f987680e8_0_52"/>
          <p:cNvSpPr/>
          <p:nvPr/>
        </p:nvSpPr>
        <p:spPr>
          <a:xfrm>
            <a:off x="6040800" y="447325"/>
            <a:ext cx="2791500" cy="2791500"/>
          </a:xfrm>
          <a:prstGeom prst="rect">
            <a:avLst/>
          </a:prstGeom>
          <a:solidFill>
            <a:srgbClr val="B7B7B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g18f987680e8_0_52"/>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FFFF"/>
                </a:solidFill>
                <a:latin typeface="Open Sans"/>
                <a:ea typeface="Open Sans"/>
                <a:cs typeface="Open Sans"/>
                <a:sym typeface="Open Sans"/>
              </a:rPr>
              <a:t>Photos should be a </a:t>
            </a:r>
            <a:endParaRPr sz="1400" b="1" i="0" u="none" strike="noStrike" cap="none">
              <a:solidFill>
                <a:srgbClr val="FFFFFF"/>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FFFF"/>
                </a:solidFill>
                <a:latin typeface="Open Sans"/>
                <a:ea typeface="Open Sans"/>
                <a:cs typeface="Open Sans"/>
                <a:sym typeface="Open Sans"/>
              </a:rPr>
              <a:t>square like this.</a:t>
            </a:r>
            <a:endParaRPr sz="1400" b="1" i="0" u="none" strike="noStrike" cap="none">
              <a:solidFill>
                <a:srgbClr val="FFFFFF"/>
              </a:solidFill>
              <a:latin typeface="Open Sans"/>
              <a:ea typeface="Open Sans"/>
              <a:cs typeface="Open Sans"/>
              <a:sym typeface="Open Sans"/>
            </a:endParaRPr>
          </a:p>
        </p:txBody>
      </p:sp>
      <p:sp>
        <p:nvSpPr>
          <p:cNvPr id="161" name="Google Shape;161;g18f987680e8_0_52"/>
          <p:cNvSpPr txBox="1"/>
          <p:nvPr/>
        </p:nvSpPr>
        <p:spPr>
          <a:xfrm>
            <a:off x="6040800" y="3287950"/>
            <a:ext cx="2791500" cy="572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dirty="0">
                <a:solidFill>
                  <a:srgbClr val="808080"/>
                </a:solidFill>
                <a:latin typeface="Open Sans"/>
                <a:ea typeface="Open Sans"/>
                <a:cs typeface="Open Sans"/>
                <a:sym typeface="Open Sans"/>
              </a:rPr>
              <a:t>Oil skimmer at work cleaning up an ocean oil spill</a:t>
            </a:r>
            <a:endParaRPr sz="1100" b="0" i="0" u="none" strike="noStrike" cap="none" dirty="0">
              <a:solidFill>
                <a:srgbClr val="808080"/>
              </a:solidFill>
              <a:latin typeface="Open Sans"/>
              <a:ea typeface="Open Sans"/>
              <a:cs typeface="Open Sans"/>
              <a:sym typeface="Open Sans"/>
            </a:endParaRPr>
          </a:p>
        </p:txBody>
      </p:sp>
      <p:sp>
        <p:nvSpPr>
          <p:cNvPr id="162" name="Google Shape;162;g18f987680e8_0_52"/>
          <p:cNvSpPr txBox="1"/>
          <p:nvPr/>
        </p:nvSpPr>
        <p:spPr>
          <a:xfrm>
            <a:off x="1626119" y="2492550"/>
            <a:ext cx="10407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#9fcc3b</a:t>
            </a:r>
            <a:endParaRPr sz="1100" b="1" i="0" u="none" strike="noStrike" cap="none">
              <a:solidFill>
                <a:srgbClr val="FFFFFF"/>
              </a:solidFill>
              <a:latin typeface="Open Sans"/>
              <a:ea typeface="Open Sans"/>
              <a:cs typeface="Open Sans"/>
              <a:sym typeface="Open Sans"/>
            </a:endParaRPr>
          </a:p>
        </p:txBody>
      </p:sp>
      <p:sp>
        <p:nvSpPr>
          <p:cNvPr id="163" name="Google Shape;163;g18f987680e8_0_52"/>
          <p:cNvSpPr txBox="1"/>
          <p:nvPr/>
        </p:nvSpPr>
        <p:spPr>
          <a:xfrm>
            <a:off x="2829453" y="2492550"/>
            <a:ext cx="10407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#8d64aa</a:t>
            </a:r>
            <a:endParaRPr sz="1100" b="1" i="0" u="none" strike="noStrike" cap="none">
              <a:solidFill>
                <a:srgbClr val="FFFFFF"/>
              </a:solidFill>
              <a:latin typeface="Open Sans"/>
              <a:ea typeface="Open Sans"/>
              <a:cs typeface="Open Sans"/>
              <a:sym typeface="Open Sans"/>
            </a:endParaRPr>
          </a:p>
        </p:txBody>
      </p:sp>
      <p:sp>
        <p:nvSpPr>
          <p:cNvPr id="164" name="Google Shape;164;g18f987680e8_0_52"/>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#f8a81b</a:t>
            </a:r>
            <a:endParaRPr sz="1100" b="1" i="0" u="none" strike="noStrike" cap="none">
              <a:solidFill>
                <a:srgbClr val="FFFFFF"/>
              </a:solidFill>
              <a:latin typeface="Open Sans"/>
              <a:ea typeface="Open Sans"/>
              <a:cs typeface="Open Sans"/>
              <a:sym typeface="Open Sans"/>
            </a:endParaRPr>
          </a:p>
        </p:txBody>
      </p:sp>
      <p:pic>
        <p:nvPicPr>
          <p:cNvPr id="165" name="Google Shape;165;g18f987680e8_0_52"/>
          <p:cNvPicPr preferRelativeResize="0"/>
          <p:nvPr/>
        </p:nvPicPr>
        <p:blipFill>
          <a:blip r:embed="rId5">
            <a:alphaModFix/>
          </a:blip>
          <a:stretch>
            <a:fillRect/>
          </a:stretch>
        </p:blipFill>
        <p:spPr>
          <a:xfrm>
            <a:off x="6040800" y="447325"/>
            <a:ext cx="2791501" cy="2791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18f987680e8_4_6"/>
          <p:cNvSpPr txBox="1">
            <a:spLocks noGrp="1"/>
          </p:cNvSpPr>
          <p:nvPr>
            <p:ph type="title"/>
          </p:nvPr>
        </p:nvSpPr>
        <p:spPr>
          <a:xfrm>
            <a:off x="311700" y="184500"/>
            <a:ext cx="8643900" cy="397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a:solidFill>
                  <a:srgbClr val="6091BA"/>
                </a:solidFill>
                <a:latin typeface="Open Sans"/>
                <a:ea typeface="Open Sans"/>
                <a:cs typeface="Open Sans"/>
                <a:sym typeface="Open Sans"/>
              </a:rPr>
              <a:t>Sources</a:t>
            </a:r>
            <a:endParaRPr sz="2400" b="1">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200">
                <a:solidFill>
                  <a:srgbClr val="808080"/>
                </a:solidFill>
                <a:latin typeface="Open Sans"/>
                <a:ea typeface="Open Sans"/>
                <a:cs typeface="Open Sans"/>
                <a:sym typeface="Open Sans"/>
              </a:rPr>
              <a:t>Images:</a:t>
            </a:r>
            <a:endParaRPr sz="1200">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900" i="1">
                <a:solidFill>
                  <a:srgbClr val="808080"/>
                </a:solidFill>
                <a:latin typeface="Open Sans"/>
                <a:ea typeface="Open Sans"/>
                <a:cs typeface="Open Sans"/>
                <a:sym typeface="Open Sans"/>
              </a:rPr>
              <a:t>https://www.quora.com/Which-molecule-has-a-zero-dipole-moment-polar-or-non-polar</a:t>
            </a:r>
            <a:endParaRPr sz="900" i="1">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2800"/>
              <a:buFont typeface="Arial"/>
              <a:buNone/>
            </a:pPr>
            <a:r>
              <a:rPr lang="en" sz="900" i="1">
                <a:solidFill>
                  <a:srgbClr val="808080"/>
                </a:solidFill>
                <a:latin typeface="Open Sans"/>
                <a:ea typeface="Open Sans"/>
                <a:cs typeface="Open Sans"/>
                <a:sym typeface="Open Sans"/>
              </a:rPr>
              <a:t>https://commons.wikimedia.org/wiki/File:Carbon_dioxide_3D_spacefill.png</a:t>
            </a:r>
            <a:endParaRPr sz="900" i="1">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900" i="1">
                <a:solidFill>
                  <a:srgbClr val="808080"/>
                </a:solidFill>
                <a:latin typeface="Open Sans"/>
                <a:ea typeface="Open Sans"/>
                <a:cs typeface="Open Sans"/>
                <a:sym typeface="Open Sans"/>
              </a:rPr>
              <a:t>https://stlmotherhood.com/popsicle-spoons-catapult-challenge/  </a:t>
            </a:r>
            <a:endParaRPr sz="900" i="1">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900" i="1">
                <a:solidFill>
                  <a:srgbClr val="808080"/>
                </a:solidFill>
                <a:latin typeface="Open Sans"/>
                <a:ea typeface="Open Sans"/>
                <a:cs typeface="Open Sans"/>
                <a:sym typeface="Open Sans"/>
              </a:rPr>
              <a:t>https://www.shutterstock.com/search/cotton-balls</a:t>
            </a:r>
            <a:endParaRPr sz="900" i="1">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900" i="1">
                <a:solidFill>
                  <a:srgbClr val="808080"/>
                </a:solidFill>
                <a:latin typeface="Open Sans"/>
                <a:ea typeface="Open Sans"/>
                <a:cs typeface="Open Sans"/>
                <a:sym typeface="Open Sans"/>
              </a:rPr>
              <a:t>https://www.hubert.com/product/82670/Cambro-8-34-Gal-Clear-Plastic-Food-Storage-Container---26L-x-18W-x-6D</a:t>
            </a:r>
            <a:endParaRPr sz="900" i="1">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900" i="1">
                <a:solidFill>
                  <a:srgbClr val="808080"/>
                </a:solidFill>
                <a:latin typeface="Open Sans"/>
                <a:ea typeface="Open Sans"/>
                <a:cs typeface="Open Sans"/>
                <a:sym typeface="Open Sans"/>
              </a:rPr>
              <a:t>https://www.iherb.com/pr/now-foods-real-food-organic-cocoa-powder-12-oz-340-g/5023  </a:t>
            </a:r>
            <a:endParaRPr sz="900" i="1">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900" i="1">
                <a:solidFill>
                  <a:srgbClr val="808080"/>
                </a:solidFill>
                <a:latin typeface="Open Sans"/>
                <a:ea typeface="Open Sans"/>
                <a:cs typeface="Open Sans"/>
                <a:sym typeface="Open Sans"/>
              </a:rPr>
              <a:t>https://www.simtutor.com/blog/posts/2020/october/how-and-why-to-write-learning-objectives-for-your-online-course/</a:t>
            </a:r>
            <a:endParaRPr sz="900" i="1">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900" i="1">
                <a:solidFill>
                  <a:srgbClr val="808080"/>
                </a:solidFill>
                <a:latin typeface="Open Sans"/>
                <a:ea typeface="Open Sans"/>
                <a:cs typeface="Open Sans"/>
                <a:sym typeface="Open Sans"/>
              </a:rPr>
              <a:t>https://www.thecarelabllu.com/research-projects/project-problem-solving-skills-training  </a:t>
            </a:r>
            <a:endParaRPr sz="900" i="1">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900" i="1">
                <a:solidFill>
                  <a:srgbClr val="808080"/>
                </a:solidFill>
                <a:latin typeface="Open Sans"/>
                <a:ea typeface="Open Sans"/>
                <a:cs typeface="Open Sans"/>
                <a:sym typeface="Open Sans"/>
              </a:rPr>
              <a:t>https://nanoslic.com/waterproof-coating/</a:t>
            </a:r>
            <a:endParaRPr sz="900" i="1">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900" i="1">
                <a:solidFill>
                  <a:srgbClr val="808080"/>
                </a:solidFill>
                <a:latin typeface="Open Sans"/>
                <a:ea typeface="Open Sans"/>
                <a:cs typeface="Open Sans"/>
                <a:sym typeface="Open Sans"/>
              </a:rPr>
              <a:t>https://www.bloomberg.com/news/articles/2020-09-10/why-we-still-can-t-stop-oil-spills-from-damaging-the-environment </a:t>
            </a:r>
            <a:endParaRPr sz="900" i="1">
              <a:solidFill>
                <a:srgbClr val="808080"/>
              </a:solidFill>
              <a:latin typeface="Open Sans"/>
              <a:ea typeface="Open Sans"/>
              <a:cs typeface="Open Sans"/>
              <a:sym typeface="Open Sans"/>
            </a:endParaRPr>
          </a:p>
          <a:p>
            <a:pPr marL="0" lvl="0" indent="0" algn="l" rtl="0">
              <a:spcBef>
                <a:spcPts val="300"/>
              </a:spcBef>
              <a:spcAft>
                <a:spcPts val="0"/>
              </a:spcAft>
              <a:buSzPts val="1100"/>
              <a:buNone/>
            </a:pPr>
            <a:r>
              <a:rPr lang="en" sz="1100">
                <a:solidFill>
                  <a:srgbClr val="808080"/>
                </a:solidFill>
                <a:latin typeface="Open Sans"/>
                <a:ea typeface="Open Sans"/>
                <a:cs typeface="Open Sans"/>
                <a:sym typeface="Open Sans"/>
              </a:rPr>
              <a:t>Sources:</a:t>
            </a:r>
            <a:endParaRPr sz="1100">
              <a:solidFill>
                <a:srgbClr val="808080"/>
              </a:solidFill>
              <a:latin typeface="Open Sans"/>
              <a:ea typeface="Open Sans"/>
              <a:cs typeface="Open Sans"/>
              <a:sym typeface="Open Sans"/>
            </a:endParaRPr>
          </a:p>
          <a:p>
            <a:pPr marL="0" lvl="0" indent="0" algn="l" rtl="0">
              <a:spcBef>
                <a:spcPts val="300"/>
              </a:spcBef>
              <a:spcAft>
                <a:spcPts val="0"/>
              </a:spcAft>
              <a:buClr>
                <a:schemeClr val="dk1"/>
              </a:buClr>
              <a:buSzPts val="1100"/>
              <a:buFont typeface="Arial"/>
              <a:buNone/>
            </a:pPr>
            <a:r>
              <a:rPr lang="en" sz="1000">
                <a:solidFill>
                  <a:srgbClr val="808080"/>
                </a:solidFill>
                <a:latin typeface="Open Sans"/>
                <a:ea typeface="Open Sans"/>
                <a:cs typeface="Open Sans"/>
                <a:sym typeface="Open Sans"/>
              </a:rPr>
              <a:t>Bezonik, Patrick and Arnold, William. </a:t>
            </a:r>
            <a:r>
              <a:rPr lang="en" sz="1000" i="1">
                <a:solidFill>
                  <a:srgbClr val="808080"/>
                </a:solidFill>
                <a:latin typeface="Open Sans"/>
                <a:ea typeface="Open Sans"/>
                <a:cs typeface="Open Sans"/>
                <a:sym typeface="Open Sans"/>
              </a:rPr>
              <a:t>Water Chemistry: An Introduction to the Chemistry of Natural and</a:t>
            </a:r>
            <a:endParaRPr sz="1000" i="1">
              <a:solidFill>
                <a:srgbClr val="808080"/>
              </a:solidFill>
              <a:latin typeface="Open Sans"/>
              <a:ea typeface="Open Sans"/>
              <a:cs typeface="Open Sans"/>
              <a:sym typeface="Open Sans"/>
            </a:endParaRPr>
          </a:p>
          <a:p>
            <a:pPr marL="0" lvl="0" indent="0" algn="l" rtl="0">
              <a:lnSpc>
                <a:spcPct val="200000"/>
              </a:lnSpc>
              <a:spcBef>
                <a:spcPts val="0"/>
              </a:spcBef>
              <a:spcAft>
                <a:spcPts val="0"/>
              </a:spcAft>
              <a:buClr>
                <a:schemeClr val="dk1"/>
              </a:buClr>
              <a:buSzPts val="1100"/>
              <a:buFont typeface="Arial"/>
              <a:buNone/>
            </a:pPr>
            <a:r>
              <a:rPr lang="en" sz="1000" i="1">
                <a:solidFill>
                  <a:srgbClr val="808080"/>
                </a:solidFill>
                <a:latin typeface="Open Sans"/>
                <a:ea typeface="Open Sans"/>
                <a:cs typeface="Open Sans"/>
                <a:sym typeface="Open Sans"/>
              </a:rPr>
              <a:t>Engineered Aquatic Systems</a:t>
            </a:r>
            <a:r>
              <a:rPr lang="en" sz="1000">
                <a:solidFill>
                  <a:srgbClr val="808080"/>
                </a:solidFill>
                <a:latin typeface="Open Sans"/>
                <a:ea typeface="Open Sans"/>
                <a:cs typeface="Open Sans"/>
                <a:sym typeface="Open Sans"/>
              </a:rPr>
              <a:t>. New York, New York: Oxford University Press, 2011.</a:t>
            </a:r>
            <a:endParaRPr sz="1000">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000" i="1">
                <a:solidFill>
                  <a:srgbClr val="808080"/>
                </a:solidFill>
                <a:latin typeface="Open Sans"/>
                <a:ea typeface="Open Sans"/>
                <a:cs typeface="Open Sans"/>
                <a:sym typeface="Open Sans"/>
              </a:rPr>
              <a:t>“How Do We Clean Up Oil Spills?”</a:t>
            </a:r>
            <a:r>
              <a:rPr lang="en" sz="1000">
                <a:solidFill>
                  <a:srgbClr val="808080"/>
                </a:solidFill>
                <a:latin typeface="Open Sans"/>
                <a:ea typeface="Open Sans"/>
                <a:cs typeface="Open Sans"/>
                <a:sym typeface="Open Sans"/>
              </a:rPr>
              <a:t> YouTube, 21 April 2015, https://www.youtube.com/watch?v=3DbSlAg3F3A. Accessed 17 November 2022.</a:t>
            </a:r>
            <a:endParaRPr sz="1000">
              <a:solidFill>
                <a:srgbClr val="80808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000" i="1">
                <a:solidFill>
                  <a:srgbClr val="808080"/>
                </a:solidFill>
                <a:latin typeface="Open Sans"/>
                <a:ea typeface="Open Sans"/>
                <a:cs typeface="Open Sans"/>
                <a:sym typeface="Open Sans"/>
              </a:rPr>
              <a:t>“Offshore Drilling: Pros and Cons.” </a:t>
            </a:r>
            <a:r>
              <a:rPr lang="en" sz="1000">
                <a:solidFill>
                  <a:srgbClr val="808080"/>
                </a:solidFill>
                <a:latin typeface="Open Sans"/>
                <a:ea typeface="Open Sans"/>
                <a:cs typeface="Open Sans"/>
                <a:sym typeface="Open Sans"/>
              </a:rPr>
              <a:t>BOP Products, 28 January 2022, https://www.bop-products.com/blog/drilling/offshore-drilling-pros-and-cons/. Accessed 17 November 2022.</a:t>
            </a:r>
            <a:endParaRPr sz="1000">
              <a:solidFill>
                <a:srgbClr val="808080"/>
              </a:solidFill>
              <a:latin typeface="Open Sans"/>
              <a:ea typeface="Open Sans"/>
              <a:cs typeface="Open Sans"/>
              <a:sym typeface="Open Sans"/>
            </a:endParaRPr>
          </a:p>
          <a:p>
            <a:pPr marL="0" lvl="0" indent="0" algn="l" rtl="0">
              <a:lnSpc>
                <a:spcPct val="115000"/>
              </a:lnSpc>
              <a:spcBef>
                <a:spcPts val="1000"/>
              </a:spcBef>
              <a:spcAft>
                <a:spcPts val="0"/>
              </a:spcAft>
              <a:buClr>
                <a:schemeClr val="dk1"/>
              </a:buClr>
              <a:buSzPts val="1100"/>
              <a:buFont typeface="Arial"/>
              <a:buNone/>
            </a:pPr>
            <a:r>
              <a:rPr lang="en" sz="1000" i="1">
                <a:solidFill>
                  <a:srgbClr val="808080"/>
                </a:solidFill>
                <a:latin typeface="Open Sans"/>
                <a:ea typeface="Open Sans"/>
                <a:cs typeface="Open Sans"/>
                <a:sym typeface="Open Sans"/>
              </a:rPr>
              <a:t>“Oil Spills: Impact on the Ocean - sea, effects, temperature, percentage, important, largest, types, source, marine.” </a:t>
            </a:r>
            <a:r>
              <a:rPr lang="en" sz="1000">
                <a:solidFill>
                  <a:srgbClr val="808080"/>
                </a:solidFill>
                <a:latin typeface="Open Sans"/>
                <a:ea typeface="Open Sans"/>
                <a:cs typeface="Open Sans"/>
                <a:sym typeface="Open Sans"/>
              </a:rPr>
              <a:t>Water Encyclopedia, http://www.waterencyclopedia.com/Oc-Po/Oil-Spills-Impact-on-the-Ocean.html. Accessed 17 November 2022.</a:t>
            </a:r>
            <a:endParaRPr sz="1000">
              <a:solidFill>
                <a:srgbClr val="808080"/>
              </a:solidFill>
              <a:latin typeface="Open Sans"/>
              <a:ea typeface="Open Sans"/>
              <a:cs typeface="Open Sans"/>
              <a:sym typeface="Open Sans"/>
            </a:endParaRPr>
          </a:p>
          <a:p>
            <a:pPr marL="0" lvl="0" indent="0" algn="l" rtl="0">
              <a:lnSpc>
                <a:spcPct val="115000"/>
              </a:lnSpc>
              <a:spcBef>
                <a:spcPts val="1000"/>
              </a:spcBef>
              <a:spcAft>
                <a:spcPts val="0"/>
              </a:spcAft>
              <a:buClr>
                <a:schemeClr val="dk1"/>
              </a:buClr>
              <a:buSzPts val="1100"/>
              <a:buFont typeface="Arial"/>
              <a:buNone/>
            </a:pPr>
            <a:r>
              <a:rPr lang="en" sz="1000">
                <a:solidFill>
                  <a:srgbClr val="808080"/>
                </a:solidFill>
                <a:latin typeface="Open Sans"/>
                <a:ea typeface="Open Sans"/>
                <a:cs typeface="Open Sans"/>
                <a:sym typeface="Open Sans"/>
              </a:rPr>
              <a:t>Upholt, Boyce. </a:t>
            </a:r>
            <a:r>
              <a:rPr lang="en" sz="1000" i="1">
                <a:solidFill>
                  <a:srgbClr val="808080"/>
                </a:solidFill>
                <a:latin typeface="Open Sans"/>
                <a:ea typeface="Open Sans"/>
                <a:cs typeface="Open Sans"/>
                <a:sym typeface="Open Sans"/>
              </a:rPr>
              <a:t>“Ten Years after Deepwater Horizon, Worries Remain.”</a:t>
            </a:r>
            <a:r>
              <a:rPr lang="en" sz="1000">
                <a:solidFill>
                  <a:srgbClr val="808080"/>
                </a:solidFill>
                <a:latin typeface="Open Sans"/>
                <a:ea typeface="Open Sans"/>
                <a:cs typeface="Open Sans"/>
                <a:sym typeface="Open Sans"/>
              </a:rPr>
              <a:t> Hakai Magazine, 20 April 2020, https://hakaimagazine.com/news/10-years-after-deepwater-horizon-worries-remain/. Accessed 17 November 2022.</a:t>
            </a:r>
            <a:endParaRPr sz="1200">
              <a:solidFill>
                <a:srgbClr val="808080"/>
              </a:solidFill>
              <a:latin typeface="Open Sans"/>
              <a:ea typeface="Open Sans"/>
              <a:cs typeface="Open Sans"/>
              <a:sym typeface="Open Sans"/>
            </a:endParaRPr>
          </a:p>
          <a:p>
            <a:pPr marL="0" lvl="0" indent="0" algn="l" rtl="0">
              <a:lnSpc>
                <a:spcPct val="115000"/>
              </a:lnSpc>
              <a:spcBef>
                <a:spcPts val="1000"/>
              </a:spcBef>
              <a:spcAft>
                <a:spcPts val="0"/>
              </a:spcAft>
              <a:buSzPts val="2800"/>
              <a:buNone/>
            </a:pPr>
            <a:endParaRPr sz="120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200" b="1">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a:solidFill>
                <a:srgbClr val="000000"/>
              </a:solidFill>
              <a:latin typeface="Open Sans"/>
              <a:ea typeface="Open Sans"/>
              <a:cs typeface="Open Sans"/>
              <a:sym typeface="Open Sans"/>
            </a:endParaRPr>
          </a:p>
        </p:txBody>
      </p:sp>
      <p:pic>
        <p:nvPicPr>
          <p:cNvPr id="171" name="Google Shape;171;g18f987680e8_4_6"/>
          <p:cNvPicPr preferRelativeResize="0"/>
          <p:nvPr/>
        </p:nvPicPr>
        <p:blipFill rotWithShape="1">
          <a:blip r:embed="rId3">
            <a:alphaModFix/>
          </a:blip>
          <a:srcRect/>
          <a:stretch/>
        </p:blipFill>
        <p:spPr>
          <a:xfrm>
            <a:off x="152402" y="4651025"/>
            <a:ext cx="8839194" cy="4030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g18f987680e8_3_32"/>
          <p:cNvSpPr txBox="1">
            <a:spLocks noGrp="1"/>
          </p:cNvSpPr>
          <p:nvPr>
            <p:ph type="title"/>
          </p:nvPr>
        </p:nvSpPr>
        <p:spPr>
          <a:xfrm>
            <a:off x="311700" y="282750"/>
            <a:ext cx="8065328" cy="210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Learning Goals</a:t>
            </a:r>
            <a:endParaRPr sz="2400" b="1" dirty="0">
              <a:solidFill>
                <a:srgbClr val="6091BA"/>
              </a:solidFill>
              <a:latin typeface="Open Sans"/>
              <a:ea typeface="Open Sans"/>
              <a:cs typeface="Open Sans"/>
              <a:sym typeface="Open Sans"/>
            </a:endParaRPr>
          </a:p>
          <a:p>
            <a:pPr marL="457200" lvl="0" indent="0" algn="l" rtl="0">
              <a:lnSpc>
                <a:spcPct val="115000"/>
              </a:lnSpc>
              <a:spcBef>
                <a:spcPts val="0"/>
              </a:spcBef>
              <a:spcAft>
                <a:spcPts val="0"/>
              </a:spcAft>
              <a:buNone/>
            </a:pPr>
            <a:endParaRPr sz="1600" dirty="0">
              <a:solidFill>
                <a:srgbClr val="000000"/>
              </a:solidFill>
              <a:latin typeface="Open Sans"/>
              <a:ea typeface="Open Sans"/>
              <a:cs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600" dirty="0">
                <a:solidFill>
                  <a:srgbClr val="000000"/>
                </a:solidFill>
                <a:latin typeface="Open Sans"/>
                <a:ea typeface="Open Sans"/>
                <a:cs typeface="Open Sans"/>
                <a:sym typeface="Open Sans"/>
              </a:rPr>
              <a:t>Understand what makes molecules polar and nonpolar</a:t>
            </a:r>
            <a:endParaRPr sz="1600" dirty="0">
              <a:solidFill>
                <a:srgbClr val="000000"/>
              </a:solidFill>
              <a:latin typeface="Open Sans"/>
              <a:ea typeface="Open Sans"/>
              <a:cs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600" dirty="0">
                <a:solidFill>
                  <a:srgbClr val="000000"/>
                </a:solidFill>
                <a:latin typeface="Open Sans"/>
                <a:ea typeface="Open Sans"/>
                <a:cs typeface="Open Sans"/>
                <a:sym typeface="Open Sans"/>
              </a:rPr>
              <a:t>Summarize the interactions between polar and nonpolar molecules</a:t>
            </a:r>
            <a:endParaRPr sz="1600" dirty="0">
              <a:solidFill>
                <a:srgbClr val="000000"/>
              </a:solidFill>
              <a:latin typeface="Open Sans"/>
              <a:ea typeface="Open Sans"/>
              <a:cs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600" dirty="0">
                <a:solidFill>
                  <a:srgbClr val="000000"/>
                </a:solidFill>
                <a:latin typeface="Open Sans"/>
                <a:ea typeface="Open Sans"/>
                <a:cs typeface="Open Sans"/>
                <a:sym typeface="Open Sans"/>
              </a:rPr>
              <a:t>Evaluate oil spills and their impact on the environment</a:t>
            </a:r>
            <a:endParaRPr sz="1600" dirty="0">
              <a:solidFill>
                <a:srgbClr val="000000"/>
              </a:solidFill>
              <a:latin typeface="Open Sans"/>
              <a:ea typeface="Open Sans"/>
              <a:cs typeface="Open Sans"/>
            </a:endParaRPr>
          </a:p>
          <a:p>
            <a:pPr marL="457200" indent="-317500">
              <a:lnSpc>
                <a:spcPct val="115000"/>
              </a:lnSpc>
              <a:buClr>
                <a:srgbClr val="000000"/>
              </a:buClr>
              <a:buSzPts val="1400"/>
              <a:buFont typeface="Open Sans"/>
              <a:buChar char="●"/>
            </a:pPr>
            <a:r>
              <a:rPr lang="en" sz="1600" dirty="0">
                <a:solidFill>
                  <a:srgbClr val="000000"/>
                </a:solidFill>
                <a:latin typeface="Open Sans"/>
                <a:ea typeface="Open Sans"/>
                <a:cs typeface="Open Sans"/>
                <a:sym typeface="Open Sans"/>
              </a:rPr>
              <a:t>Understand methods used to clean up oil spills and their relation to polarity</a:t>
            </a:r>
            <a:br>
              <a:rPr lang="en" sz="1400" dirty="0">
                <a:solidFill>
                  <a:srgbClr val="000000"/>
                </a:solidFill>
                <a:latin typeface="Open Sans"/>
                <a:ea typeface="Open Sans"/>
                <a:cs typeface="Open Sans"/>
              </a:rPr>
            </a:br>
            <a:br>
              <a:rPr lang="en" sz="1400" dirty="0">
                <a:latin typeface="Open Sans"/>
                <a:ea typeface="Open Sans"/>
                <a:cs typeface="Open Sans"/>
              </a:rPr>
            </a:br>
            <a:br>
              <a:rPr lang="en" sz="1400" dirty="0">
                <a:latin typeface="Open Sans"/>
                <a:ea typeface="Open Sans"/>
                <a:cs typeface="Open Sans"/>
              </a:rPr>
            </a:br>
            <a:br>
              <a:rPr lang="en" sz="1400" dirty="0">
                <a:latin typeface="Open Sans"/>
                <a:ea typeface="Open Sans"/>
                <a:cs typeface="Open Sans"/>
              </a:rPr>
            </a:br>
            <a:endParaRPr sz="1400" dirty="0">
              <a:solidFill>
                <a:srgbClr val="000000"/>
              </a:solidFill>
              <a:latin typeface="Open Sans"/>
              <a:ea typeface="Open Sans"/>
              <a:cs typeface="Open Sans"/>
            </a:endParaRPr>
          </a:p>
        </p:txBody>
      </p:sp>
      <p:pic>
        <p:nvPicPr>
          <p:cNvPr id="64" name="Google Shape;64;g18f987680e8_3_32"/>
          <p:cNvPicPr preferRelativeResize="0"/>
          <p:nvPr/>
        </p:nvPicPr>
        <p:blipFill rotWithShape="1">
          <a:blip r:embed="rId3">
            <a:alphaModFix/>
          </a:blip>
          <a:srcRect/>
          <a:stretch/>
        </p:blipFill>
        <p:spPr>
          <a:xfrm>
            <a:off x="152402" y="4651025"/>
            <a:ext cx="8839194" cy="403010"/>
          </a:xfrm>
          <a:prstGeom prst="rect">
            <a:avLst/>
          </a:prstGeom>
          <a:noFill/>
          <a:ln>
            <a:noFill/>
          </a:ln>
        </p:spPr>
      </p:pic>
      <p:pic>
        <p:nvPicPr>
          <p:cNvPr id="65" name="Google Shape;65;g18f987680e8_3_32"/>
          <p:cNvPicPr preferRelativeResize="0"/>
          <p:nvPr/>
        </p:nvPicPr>
        <p:blipFill>
          <a:blip r:embed="rId4">
            <a:alphaModFix/>
          </a:blip>
          <a:stretch>
            <a:fillRect/>
          </a:stretch>
        </p:blipFill>
        <p:spPr>
          <a:xfrm>
            <a:off x="2913601" y="2496106"/>
            <a:ext cx="3212002" cy="191494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248200" y="-25674"/>
            <a:ext cx="8520600" cy="210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Molecules and Charges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600" dirty="0">
                <a:solidFill>
                  <a:srgbClr val="000000"/>
                </a:solidFill>
                <a:latin typeface="Open Sans"/>
                <a:ea typeface="Open Sans"/>
                <a:cs typeface="Open Sans"/>
                <a:sym typeface="Open Sans"/>
              </a:rPr>
              <a:t>Substances are made of tiny particles called molecules, and different molecules behave differently.</a:t>
            </a:r>
            <a:endParaRPr sz="1600" dirty="0">
              <a:solidFill>
                <a:srgbClr val="000000"/>
              </a:solidFill>
              <a:latin typeface="Open Sans"/>
              <a:ea typeface="Open Sans"/>
              <a:cs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600" dirty="0">
                <a:solidFill>
                  <a:srgbClr val="000000"/>
                </a:solidFill>
                <a:latin typeface="Open Sans"/>
                <a:ea typeface="Open Sans"/>
                <a:cs typeface="Open Sans"/>
                <a:sym typeface="Open Sans"/>
              </a:rPr>
              <a:t>Some molecules have parts with charges, which attract and repel each other like magnets.</a:t>
            </a:r>
            <a:endParaRPr sz="1600" dirty="0">
              <a:solidFill>
                <a:srgbClr val="000000"/>
              </a:solidFill>
              <a:latin typeface="Open Sans"/>
              <a:ea typeface="Open Sans"/>
              <a:cs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600" dirty="0">
                <a:solidFill>
                  <a:srgbClr val="000000"/>
                </a:solidFill>
                <a:latin typeface="Open Sans"/>
                <a:ea typeface="Open Sans"/>
                <a:cs typeface="Open Sans"/>
                <a:sym typeface="Open Sans"/>
              </a:rPr>
              <a:t>Molecules that have charged parts are called </a:t>
            </a:r>
            <a:r>
              <a:rPr lang="en" sz="1600" b="1" dirty="0">
                <a:solidFill>
                  <a:srgbClr val="000000"/>
                </a:solidFill>
                <a:latin typeface="Open Sans"/>
                <a:ea typeface="Open Sans"/>
                <a:cs typeface="Open Sans"/>
                <a:sym typeface="Open Sans"/>
              </a:rPr>
              <a:t>polar molecules</a:t>
            </a:r>
            <a:r>
              <a:rPr lang="en" sz="1600" dirty="0">
                <a:solidFill>
                  <a:srgbClr val="000000"/>
                </a:solidFill>
                <a:latin typeface="Open Sans"/>
                <a:ea typeface="Open Sans"/>
                <a:cs typeface="Open Sans"/>
                <a:sym typeface="Open Sans"/>
              </a:rPr>
              <a:t>.</a:t>
            </a:r>
            <a:endParaRPr sz="1600" dirty="0">
              <a:solidFill>
                <a:srgbClr val="000000"/>
              </a:solidFill>
              <a:latin typeface="Open Sans"/>
              <a:ea typeface="Open Sans"/>
              <a:cs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600" dirty="0">
                <a:solidFill>
                  <a:srgbClr val="000000"/>
                </a:solidFill>
                <a:latin typeface="Open Sans"/>
                <a:ea typeface="Open Sans"/>
                <a:cs typeface="Open Sans"/>
                <a:sym typeface="Open Sans"/>
              </a:rPr>
              <a:t>Molecules that do not have charged parts are called </a:t>
            </a:r>
            <a:r>
              <a:rPr lang="en" sz="1600" b="1" dirty="0">
                <a:solidFill>
                  <a:srgbClr val="000000"/>
                </a:solidFill>
                <a:latin typeface="Open Sans"/>
                <a:ea typeface="Open Sans"/>
                <a:cs typeface="Open Sans"/>
                <a:sym typeface="Open Sans"/>
              </a:rPr>
              <a:t>nonpolar molecules</a:t>
            </a:r>
            <a:r>
              <a:rPr lang="en" sz="1600" dirty="0">
                <a:solidFill>
                  <a:srgbClr val="000000"/>
                </a:solidFill>
                <a:latin typeface="Open Sans"/>
                <a:ea typeface="Open Sans"/>
                <a:cs typeface="Open Sans"/>
                <a:sym typeface="Open Sans"/>
              </a:rPr>
              <a:t>.</a:t>
            </a:r>
            <a:endParaRPr sz="1600" dirty="0">
              <a:solidFill>
                <a:srgbClr val="000000"/>
              </a:solidFill>
              <a:latin typeface="Open Sans"/>
              <a:ea typeface="Open Sans"/>
              <a:cs typeface="Open Sans"/>
            </a:endParaRPr>
          </a:p>
        </p:txBody>
      </p:sp>
      <p:pic>
        <p:nvPicPr>
          <p:cNvPr id="71" name="Google Shape;71;p2"/>
          <p:cNvPicPr preferRelativeResize="0"/>
          <p:nvPr/>
        </p:nvPicPr>
        <p:blipFill rotWithShape="1">
          <a:blip r:embed="rId3">
            <a:alphaModFix/>
          </a:blip>
          <a:srcRect/>
          <a:stretch/>
        </p:blipFill>
        <p:spPr>
          <a:xfrm>
            <a:off x="152402" y="4651025"/>
            <a:ext cx="8839196" cy="403010"/>
          </a:xfrm>
          <a:prstGeom prst="rect">
            <a:avLst/>
          </a:prstGeom>
          <a:noFill/>
          <a:ln>
            <a:noFill/>
          </a:ln>
        </p:spPr>
      </p:pic>
      <p:pic>
        <p:nvPicPr>
          <p:cNvPr id="72" name="Google Shape;72;p2"/>
          <p:cNvPicPr preferRelativeResize="0"/>
          <p:nvPr/>
        </p:nvPicPr>
        <p:blipFill>
          <a:blip r:embed="rId4">
            <a:alphaModFix/>
          </a:blip>
          <a:stretch>
            <a:fillRect/>
          </a:stretch>
        </p:blipFill>
        <p:spPr>
          <a:xfrm>
            <a:off x="1535975" y="2473775"/>
            <a:ext cx="1837650" cy="1795650"/>
          </a:xfrm>
          <a:prstGeom prst="rect">
            <a:avLst/>
          </a:prstGeom>
          <a:noFill/>
          <a:ln>
            <a:noFill/>
          </a:ln>
        </p:spPr>
      </p:pic>
      <p:sp>
        <p:nvSpPr>
          <p:cNvPr id="73" name="Google Shape;73;p2"/>
          <p:cNvSpPr txBox="1"/>
          <p:nvPr/>
        </p:nvSpPr>
        <p:spPr>
          <a:xfrm>
            <a:off x="1281200" y="4190950"/>
            <a:ext cx="2347200" cy="379304"/>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100" dirty="0">
                <a:solidFill>
                  <a:schemeClr val="tx1"/>
                </a:solidFill>
                <a:latin typeface="Open Sans"/>
                <a:ea typeface="Open Sans"/>
                <a:cs typeface="Open Sans"/>
                <a:sym typeface="Open Sans"/>
              </a:rPr>
              <a:t>A polar water molecule</a:t>
            </a:r>
            <a:endParaRPr dirty="0">
              <a:solidFill>
                <a:schemeClr val="tx1"/>
              </a:solidFill>
            </a:endParaRPr>
          </a:p>
        </p:txBody>
      </p:sp>
      <p:grpSp>
        <p:nvGrpSpPr>
          <p:cNvPr id="74" name="Google Shape;74;p2"/>
          <p:cNvGrpSpPr/>
          <p:nvPr/>
        </p:nvGrpSpPr>
        <p:grpSpPr>
          <a:xfrm>
            <a:off x="5227540" y="2079540"/>
            <a:ext cx="2617915" cy="2505643"/>
            <a:chOff x="4874690" y="2086565"/>
            <a:chExt cx="2617915" cy="2505643"/>
          </a:xfrm>
        </p:grpSpPr>
        <p:pic>
          <p:nvPicPr>
            <p:cNvPr id="75" name="Google Shape;75;p2"/>
            <p:cNvPicPr preferRelativeResize="0"/>
            <p:nvPr/>
          </p:nvPicPr>
          <p:blipFill>
            <a:blip r:embed="rId5">
              <a:alphaModFix/>
            </a:blip>
            <a:stretch>
              <a:fillRect/>
            </a:stretch>
          </p:blipFill>
          <p:spPr>
            <a:xfrm rot="1815320">
              <a:off x="5169100" y="2480800"/>
              <a:ext cx="2029095" cy="1717173"/>
            </a:xfrm>
            <a:prstGeom prst="rect">
              <a:avLst/>
            </a:prstGeom>
            <a:noFill/>
            <a:ln>
              <a:noFill/>
            </a:ln>
          </p:spPr>
        </p:pic>
        <p:sp>
          <p:nvSpPr>
            <p:cNvPr id="76" name="Google Shape;76;p2"/>
            <p:cNvSpPr txBox="1"/>
            <p:nvPr/>
          </p:nvSpPr>
          <p:spPr>
            <a:xfrm>
              <a:off x="5361050" y="3031588"/>
              <a:ext cx="39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FFFFFF"/>
                  </a:solidFill>
                </a:rPr>
                <a:t>O</a:t>
              </a:r>
              <a:endParaRPr sz="2800" b="1">
                <a:solidFill>
                  <a:srgbClr val="FFFFFF"/>
                </a:solidFill>
              </a:endParaRPr>
            </a:p>
          </p:txBody>
        </p:sp>
        <p:sp>
          <p:nvSpPr>
            <p:cNvPr id="77" name="Google Shape;77;p2"/>
            <p:cNvSpPr txBox="1"/>
            <p:nvPr/>
          </p:nvSpPr>
          <p:spPr>
            <a:xfrm>
              <a:off x="5871325" y="3031588"/>
              <a:ext cx="39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FFFFFF"/>
                  </a:solidFill>
                </a:rPr>
                <a:t>C</a:t>
              </a:r>
              <a:endParaRPr sz="2800" b="1">
                <a:solidFill>
                  <a:srgbClr val="FFFFFF"/>
                </a:solidFill>
              </a:endParaRPr>
            </a:p>
          </p:txBody>
        </p:sp>
        <p:sp>
          <p:nvSpPr>
            <p:cNvPr id="78" name="Google Shape;78;p2"/>
            <p:cNvSpPr txBox="1"/>
            <p:nvPr/>
          </p:nvSpPr>
          <p:spPr>
            <a:xfrm>
              <a:off x="6416675" y="3031575"/>
              <a:ext cx="39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FFFFFF"/>
                  </a:solidFill>
                </a:rPr>
                <a:t>O</a:t>
              </a:r>
              <a:endParaRPr sz="2800" b="1">
                <a:solidFill>
                  <a:srgbClr val="FFFFFF"/>
                </a:solidFill>
              </a:endParaRPr>
            </a:p>
          </p:txBody>
        </p:sp>
      </p:grpSp>
      <p:sp>
        <p:nvSpPr>
          <p:cNvPr id="79" name="Google Shape;79;p2"/>
          <p:cNvSpPr txBox="1"/>
          <p:nvPr/>
        </p:nvSpPr>
        <p:spPr>
          <a:xfrm>
            <a:off x="5210200" y="4190950"/>
            <a:ext cx="2652600" cy="379304"/>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100" dirty="0">
                <a:solidFill>
                  <a:schemeClr val="tx1"/>
                </a:solidFill>
                <a:latin typeface="Open Sans"/>
                <a:ea typeface="Open Sans"/>
                <a:cs typeface="Open Sans"/>
                <a:sym typeface="Open Sans"/>
              </a:rPr>
              <a:t>A nonpolar carbon dioxide molecule</a:t>
            </a:r>
            <a:endParaRPr lang="en-US"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1912954a2d5_0_0"/>
          <p:cNvSpPr txBox="1">
            <a:spLocks noGrp="1"/>
          </p:cNvSpPr>
          <p:nvPr>
            <p:ph type="title"/>
          </p:nvPr>
        </p:nvSpPr>
        <p:spPr>
          <a:xfrm>
            <a:off x="311700" y="282761"/>
            <a:ext cx="8520600" cy="397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Polarity</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400" dirty="0">
                <a:solidFill>
                  <a:srgbClr val="000000"/>
                </a:solidFill>
                <a:latin typeface="Open Sans"/>
                <a:ea typeface="Open Sans"/>
                <a:cs typeface="Open Sans"/>
                <a:sym typeface="Open Sans"/>
              </a:rPr>
              <a:t>The charges in polar molecules attract each other, meaning polar things are “stickier” than nonpolar things.</a:t>
            </a:r>
            <a:endParaRPr sz="1400" dirty="0">
              <a:solidFill>
                <a:srgbClr val="000000"/>
              </a:solidFill>
              <a:latin typeface="Open Sans"/>
              <a:ea typeface="Open Sans"/>
              <a:cs typeface="Open Sans"/>
              <a:sym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400" dirty="0">
                <a:solidFill>
                  <a:srgbClr val="000000"/>
                </a:solidFill>
                <a:latin typeface="Open Sans"/>
                <a:ea typeface="Open Sans"/>
                <a:cs typeface="Open Sans"/>
                <a:sym typeface="Open Sans"/>
              </a:rPr>
              <a:t>This also means that polar molecules mix well with other polar molecules, but do not mix well with nonpolar molecules.</a:t>
            </a:r>
            <a:endParaRPr sz="1400" dirty="0">
              <a:solidFill>
                <a:srgbClr val="000000"/>
              </a:solidFill>
              <a:latin typeface="Open Sans"/>
              <a:ea typeface="Open Sans"/>
              <a:cs typeface="Open Sans"/>
              <a:sym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400" dirty="0">
                <a:solidFill>
                  <a:srgbClr val="000000"/>
                </a:solidFill>
                <a:latin typeface="Open Sans"/>
                <a:ea typeface="Open Sans"/>
                <a:cs typeface="Open Sans"/>
                <a:sym typeface="Open Sans"/>
              </a:rPr>
              <a:t>Think again about a magnet: It is more attracted to another magnet than to a piece of plastic or wood?</a:t>
            </a:r>
            <a:endParaRPr sz="1400" dirty="0">
              <a:solidFill>
                <a:srgbClr val="000000"/>
              </a:solidFill>
              <a:latin typeface="Open Sans"/>
              <a:ea typeface="Open Sans"/>
              <a:cs typeface="Open Sans"/>
              <a:sym typeface="Open Sans"/>
            </a:endParaRPr>
          </a:p>
        </p:txBody>
      </p:sp>
      <p:pic>
        <p:nvPicPr>
          <p:cNvPr id="85" name="Google Shape;85;g1912954a2d5_0_0"/>
          <p:cNvPicPr preferRelativeResize="0"/>
          <p:nvPr/>
        </p:nvPicPr>
        <p:blipFill rotWithShape="1">
          <a:blip r:embed="rId3">
            <a:alphaModFix/>
          </a:blip>
          <a:srcRect/>
          <a:stretch/>
        </p:blipFill>
        <p:spPr>
          <a:xfrm>
            <a:off x="152402" y="4651025"/>
            <a:ext cx="8839194" cy="403010"/>
          </a:xfrm>
          <a:prstGeom prst="rect">
            <a:avLst/>
          </a:prstGeom>
          <a:noFill/>
          <a:ln>
            <a:noFill/>
          </a:ln>
        </p:spPr>
      </p:pic>
      <p:pic>
        <p:nvPicPr>
          <p:cNvPr id="86" name="Google Shape;86;g1912954a2d5_0_0"/>
          <p:cNvPicPr preferRelativeResize="0"/>
          <p:nvPr/>
        </p:nvPicPr>
        <p:blipFill>
          <a:blip r:embed="rId4">
            <a:alphaModFix/>
          </a:blip>
          <a:stretch>
            <a:fillRect/>
          </a:stretch>
        </p:blipFill>
        <p:spPr>
          <a:xfrm>
            <a:off x="3162688" y="2303580"/>
            <a:ext cx="2818623" cy="1956570"/>
          </a:xfrm>
          <a:prstGeom prst="rect">
            <a:avLst/>
          </a:prstGeom>
          <a:noFill/>
          <a:ln>
            <a:noFill/>
          </a:ln>
        </p:spPr>
      </p:pic>
      <p:sp>
        <p:nvSpPr>
          <p:cNvPr id="87" name="Google Shape;87;g1912954a2d5_0_0"/>
          <p:cNvSpPr txBox="1"/>
          <p:nvPr/>
        </p:nvSpPr>
        <p:spPr>
          <a:xfrm>
            <a:off x="2863350" y="4168925"/>
            <a:ext cx="3417300" cy="573973"/>
          </a:xfrm>
          <a:prstGeom prst="rect">
            <a:avLst/>
          </a:prstGeom>
          <a:noFill/>
          <a:ln>
            <a:noFill/>
          </a:ln>
        </p:spPr>
        <p:txBody>
          <a:bodyPr spcFirstLastPara="1" wrap="square" lIns="91425" tIns="91425" rIns="91425" bIns="91425" anchor="t" anchorCtr="0">
            <a:spAutoFit/>
          </a:bodyPr>
          <a:lstStyle/>
          <a:p>
            <a:pPr algn="ctr">
              <a:lnSpc>
                <a:spcPct val="115000"/>
              </a:lnSpc>
              <a:buClr>
                <a:schemeClr val="dk1"/>
              </a:buClr>
              <a:buSzPts val="1100"/>
            </a:pPr>
            <a:r>
              <a:rPr lang="en" sz="1100" dirty="0">
                <a:solidFill>
                  <a:schemeClr val="tx1"/>
                </a:solidFill>
                <a:latin typeface="Open Sans"/>
                <a:ea typeface="Open Sans"/>
                <a:cs typeface="Open Sans"/>
                <a:sym typeface="Open Sans"/>
              </a:rPr>
              <a:t>The positive (left) and negative (right) sides of a </a:t>
            </a:r>
            <a:endParaRPr lang="en-US" sz="1100" dirty="0">
              <a:solidFill>
                <a:schemeClr val="tx1"/>
              </a:solidFill>
              <a:latin typeface="Open Sans"/>
              <a:ea typeface="Open Sans"/>
              <a:cs typeface="Open Sans"/>
            </a:endParaRPr>
          </a:p>
          <a:p>
            <a:pPr marL="0" lvl="0" indent="0" algn="ctr" rtl="0">
              <a:lnSpc>
                <a:spcPct val="115000"/>
              </a:lnSpc>
              <a:spcBef>
                <a:spcPts val="0"/>
              </a:spcBef>
              <a:spcAft>
                <a:spcPts val="0"/>
              </a:spcAft>
              <a:buClr>
                <a:schemeClr val="dk1"/>
              </a:buClr>
              <a:buSzPts val="1100"/>
              <a:buFont typeface="Arial"/>
              <a:buNone/>
            </a:pPr>
            <a:r>
              <a:rPr lang="en" sz="1100" dirty="0">
                <a:solidFill>
                  <a:schemeClr val="tx1"/>
                </a:solidFill>
                <a:latin typeface="Open Sans"/>
                <a:ea typeface="Open Sans"/>
                <a:cs typeface="Open Sans"/>
                <a:sym typeface="Open Sans"/>
              </a:rPr>
              <a:t>hydrofluoric acid (HF) molecule</a:t>
            </a:r>
            <a:endParaRPr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18f987680e8_3_48"/>
          <p:cNvSpPr txBox="1">
            <a:spLocks noGrp="1"/>
          </p:cNvSpPr>
          <p:nvPr>
            <p:ph type="title"/>
          </p:nvPr>
        </p:nvSpPr>
        <p:spPr>
          <a:xfrm>
            <a:off x="311700" y="282750"/>
            <a:ext cx="4913700" cy="397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Oil Spills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b="1" dirty="0">
                <a:solidFill>
                  <a:srgbClr val="9FCC3B"/>
                </a:solidFill>
                <a:latin typeface="Open Sans"/>
                <a:ea typeface="Open Sans"/>
                <a:cs typeface="Open Sans"/>
                <a:sym typeface="Open Sans"/>
              </a:rPr>
              <a:t>What is an oil spill?</a:t>
            </a:r>
            <a:endParaRPr sz="1400" b="1" dirty="0">
              <a:solidFill>
                <a:srgbClr val="9FCC3B"/>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dirty="0">
                <a:solidFill>
                  <a:srgbClr val="000000"/>
                </a:solidFill>
                <a:latin typeface="Open Sans"/>
                <a:ea typeface="Open Sans"/>
                <a:cs typeface="Open Sans"/>
                <a:sym typeface="Open Sans"/>
              </a:rPr>
              <a:t>A release of liquid petroleum (oil) into the environment.</a:t>
            </a: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400" b="1" dirty="0">
                <a:solidFill>
                  <a:srgbClr val="000000"/>
                </a:solidFill>
                <a:latin typeface="Open Sans"/>
                <a:ea typeface="Open Sans"/>
                <a:cs typeface="Open Sans"/>
                <a:sym typeface="Open Sans"/>
              </a:rPr>
              <a:t>Sources of oil spills</a:t>
            </a:r>
            <a:endParaRPr sz="1400" b="1" dirty="0">
              <a:solidFill>
                <a:srgbClr val="000000"/>
              </a:solidFill>
              <a:latin typeface="Open Sans"/>
              <a:ea typeface="Open Sans"/>
              <a:cs typeface="Open Sans"/>
              <a:sym typeface="Open Sans"/>
            </a:endParaRPr>
          </a:p>
          <a:p>
            <a:pPr marL="914400" lvl="1" indent="-317500" algn="l" rtl="0">
              <a:lnSpc>
                <a:spcPct val="115000"/>
              </a:lnSpc>
              <a:spcBef>
                <a:spcPts val="0"/>
              </a:spcBef>
              <a:spcAft>
                <a:spcPts val="0"/>
              </a:spcAft>
              <a:buClr>
                <a:srgbClr val="000000"/>
              </a:buClr>
              <a:buSzPts val="1400"/>
              <a:buFont typeface="Open Sans"/>
              <a:buChar char="○"/>
            </a:pPr>
            <a:r>
              <a:rPr lang="en" sz="1400" dirty="0">
                <a:solidFill>
                  <a:srgbClr val="000000"/>
                </a:solidFill>
                <a:latin typeface="Open Sans"/>
                <a:ea typeface="Open Sans"/>
                <a:cs typeface="Open Sans"/>
                <a:sym typeface="Open Sans"/>
              </a:rPr>
              <a:t>Deep sea drills</a:t>
            </a:r>
            <a:endParaRPr sz="1400" dirty="0">
              <a:solidFill>
                <a:srgbClr val="000000"/>
              </a:solidFill>
              <a:latin typeface="Open Sans"/>
              <a:ea typeface="Open Sans"/>
              <a:cs typeface="Open Sans"/>
              <a:sym typeface="Open Sans"/>
            </a:endParaRPr>
          </a:p>
          <a:p>
            <a:pPr marL="914400" lvl="1" indent="-317500" algn="l" rtl="0">
              <a:lnSpc>
                <a:spcPct val="115000"/>
              </a:lnSpc>
              <a:spcBef>
                <a:spcPts val="0"/>
              </a:spcBef>
              <a:spcAft>
                <a:spcPts val="0"/>
              </a:spcAft>
              <a:buClr>
                <a:srgbClr val="000000"/>
              </a:buClr>
              <a:buSzPts val="1400"/>
              <a:buFont typeface="Open Sans"/>
              <a:buChar char="○"/>
            </a:pPr>
            <a:r>
              <a:rPr lang="en" sz="1400" dirty="0">
                <a:solidFill>
                  <a:srgbClr val="000000"/>
                </a:solidFill>
                <a:latin typeface="Open Sans"/>
                <a:ea typeface="Open Sans"/>
                <a:cs typeface="Open Sans"/>
                <a:sym typeface="Open Sans"/>
              </a:rPr>
              <a:t>Large tankers</a:t>
            </a:r>
            <a:endParaRPr sz="1400" dirty="0">
              <a:solidFill>
                <a:srgbClr val="000000"/>
              </a:solidFill>
              <a:latin typeface="Open Sans"/>
              <a:ea typeface="Open Sans"/>
              <a:cs typeface="Open Sans"/>
              <a:sym typeface="Open Sans"/>
            </a:endParaRPr>
          </a:p>
          <a:p>
            <a:pPr marL="914400" lvl="1" indent="-317500" algn="l" rtl="0">
              <a:lnSpc>
                <a:spcPct val="115000"/>
              </a:lnSpc>
              <a:spcBef>
                <a:spcPts val="0"/>
              </a:spcBef>
              <a:spcAft>
                <a:spcPts val="0"/>
              </a:spcAft>
              <a:buClr>
                <a:srgbClr val="000000"/>
              </a:buClr>
              <a:buSzPts val="1400"/>
              <a:buFont typeface="Open Sans"/>
              <a:buChar char="○"/>
            </a:pPr>
            <a:r>
              <a:rPr lang="en" sz="1400" dirty="0">
                <a:solidFill>
                  <a:srgbClr val="000000"/>
                </a:solidFill>
                <a:latin typeface="Open Sans"/>
                <a:ea typeface="Open Sans"/>
                <a:cs typeface="Open Sans"/>
                <a:sym typeface="Open Sans"/>
              </a:rPr>
              <a:t>Waste disposal</a:t>
            </a:r>
            <a:endParaRPr sz="1400" dirty="0">
              <a:solidFill>
                <a:srgbClr val="000000"/>
              </a:solidFill>
              <a:latin typeface="Open Sans"/>
              <a:ea typeface="Open Sans"/>
              <a:cs typeface="Open Sans"/>
              <a:sym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US" sz="1400" dirty="0">
                <a:solidFill>
                  <a:srgbClr val="000000"/>
                </a:solidFill>
                <a:latin typeface="Open Sans"/>
                <a:ea typeface="Open Sans"/>
                <a:cs typeface="Open Sans"/>
                <a:sym typeface="Open Sans"/>
              </a:rPr>
              <a:t>706 million gallons of oil spilled into waterways and the ocean worldwide every year</a:t>
            </a:r>
          </a:p>
          <a:p>
            <a:pPr marL="0" lvl="0" indent="0" algn="l" rtl="0">
              <a:lnSpc>
                <a:spcPct val="115000"/>
              </a:lnSpc>
              <a:spcBef>
                <a:spcPts val="0"/>
              </a:spcBef>
              <a:spcAft>
                <a:spcPts val="0"/>
              </a:spcAft>
              <a:buNone/>
            </a:pPr>
            <a:endParaRPr sz="1400" dirty="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b="1" dirty="0">
                <a:solidFill>
                  <a:srgbClr val="9FCC3B"/>
                </a:solidFill>
                <a:latin typeface="Open Sans"/>
                <a:ea typeface="Open Sans"/>
                <a:cs typeface="Open Sans"/>
                <a:sym typeface="Open Sans"/>
              </a:rPr>
              <a:t>Issue with oil spills:</a:t>
            </a:r>
            <a:endParaRPr sz="1400" b="1" dirty="0">
              <a:solidFill>
                <a:srgbClr val="9FCC3B"/>
              </a:solidFill>
              <a:latin typeface="Open Sans"/>
              <a:ea typeface="Open Sans"/>
              <a:cs typeface="Open Sans"/>
              <a:sym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400" dirty="0">
                <a:solidFill>
                  <a:srgbClr val="000000"/>
                </a:solidFill>
                <a:latin typeface="Open Sans"/>
                <a:ea typeface="Open Sans"/>
                <a:cs typeface="Open Sans"/>
                <a:sym typeface="Open Sans"/>
              </a:rPr>
              <a:t>Harm to wildlife</a:t>
            </a:r>
            <a:endParaRPr sz="1400" dirty="0">
              <a:solidFill>
                <a:srgbClr val="000000"/>
              </a:solidFill>
              <a:latin typeface="Open Sans"/>
              <a:ea typeface="Open Sans"/>
              <a:cs typeface="Open Sans"/>
              <a:sym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400" dirty="0">
                <a:solidFill>
                  <a:srgbClr val="000000"/>
                </a:solidFill>
                <a:latin typeface="Open Sans"/>
                <a:ea typeface="Open Sans"/>
                <a:cs typeface="Open Sans"/>
                <a:sym typeface="Open Sans"/>
              </a:rPr>
              <a:t>Contamination of food sources</a:t>
            </a:r>
            <a:endParaRPr sz="1400" dirty="0">
              <a:solidFill>
                <a:srgbClr val="000000"/>
              </a:solidFill>
              <a:latin typeface="Open Sans"/>
              <a:ea typeface="Open Sans"/>
              <a:cs typeface="Open Sans"/>
              <a:sym typeface="Open Sans"/>
            </a:endParaRPr>
          </a:p>
          <a:p>
            <a:pPr marL="457200" lvl="0" indent="-317500" algn="l" rtl="0">
              <a:lnSpc>
                <a:spcPct val="115000"/>
              </a:lnSpc>
              <a:spcBef>
                <a:spcPts val="0"/>
              </a:spcBef>
              <a:spcAft>
                <a:spcPts val="0"/>
              </a:spcAft>
              <a:buClr>
                <a:srgbClr val="000000"/>
              </a:buClr>
              <a:buSzPts val="1400"/>
              <a:buFont typeface="Open Sans"/>
              <a:buChar char="●"/>
            </a:pPr>
            <a:r>
              <a:rPr lang="en" sz="1400" dirty="0">
                <a:solidFill>
                  <a:srgbClr val="000000"/>
                </a:solidFill>
                <a:latin typeface="Open Sans"/>
                <a:ea typeface="Open Sans"/>
                <a:cs typeface="Open Sans"/>
                <a:sym typeface="Open Sans"/>
              </a:rPr>
              <a:t>Damage to shorelines</a:t>
            </a:r>
            <a:endParaRPr sz="1400" dirty="0">
              <a:solidFill>
                <a:srgbClr val="000000"/>
              </a:solidFill>
              <a:latin typeface="Open Sans"/>
              <a:ea typeface="Open Sans"/>
              <a:cs typeface="Open Sans"/>
              <a:sym typeface="Open Sans"/>
            </a:endParaRPr>
          </a:p>
        </p:txBody>
      </p:sp>
      <p:pic>
        <p:nvPicPr>
          <p:cNvPr id="93" name="Google Shape;93;g18f987680e8_3_48"/>
          <p:cNvPicPr preferRelativeResize="0"/>
          <p:nvPr/>
        </p:nvPicPr>
        <p:blipFill rotWithShape="1">
          <a:blip r:embed="rId3">
            <a:alphaModFix/>
          </a:blip>
          <a:srcRect/>
          <a:stretch/>
        </p:blipFill>
        <p:spPr>
          <a:xfrm>
            <a:off x="152402" y="4651025"/>
            <a:ext cx="8839194" cy="403010"/>
          </a:xfrm>
          <a:prstGeom prst="rect">
            <a:avLst/>
          </a:prstGeom>
          <a:noFill/>
          <a:ln>
            <a:noFill/>
          </a:ln>
        </p:spPr>
      </p:pic>
      <p:pic>
        <p:nvPicPr>
          <p:cNvPr id="94" name="Google Shape;94;g18f987680e8_3_48"/>
          <p:cNvPicPr preferRelativeResize="0"/>
          <p:nvPr/>
        </p:nvPicPr>
        <p:blipFill>
          <a:blip r:embed="rId4">
            <a:alphaModFix/>
          </a:blip>
          <a:stretch>
            <a:fillRect/>
          </a:stretch>
        </p:blipFill>
        <p:spPr>
          <a:xfrm>
            <a:off x="5842925" y="2325675"/>
            <a:ext cx="2341925" cy="2096424"/>
          </a:xfrm>
          <a:prstGeom prst="rect">
            <a:avLst/>
          </a:prstGeom>
          <a:noFill/>
          <a:ln>
            <a:noFill/>
          </a:ln>
        </p:spPr>
      </p:pic>
      <p:pic>
        <p:nvPicPr>
          <p:cNvPr id="95" name="Google Shape;95;g18f987680e8_3_48"/>
          <p:cNvPicPr preferRelativeResize="0"/>
          <p:nvPr/>
        </p:nvPicPr>
        <p:blipFill>
          <a:blip r:embed="rId5">
            <a:alphaModFix/>
          </a:blip>
          <a:stretch>
            <a:fillRect/>
          </a:stretch>
        </p:blipFill>
        <p:spPr>
          <a:xfrm>
            <a:off x="5798200" y="197125"/>
            <a:ext cx="2341926" cy="1789850"/>
          </a:xfrm>
          <a:prstGeom prst="rect">
            <a:avLst/>
          </a:prstGeom>
          <a:noFill/>
          <a:ln>
            <a:noFill/>
          </a:ln>
        </p:spPr>
      </p:pic>
      <p:sp>
        <p:nvSpPr>
          <p:cNvPr id="96" name="Google Shape;96;g18f987680e8_3_48"/>
          <p:cNvSpPr txBox="1"/>
          <p:nvPr/>
        </p:nvSpPr>
        <p:spPr>
          <a:xfrm>
            <a:off x="5967012" y="1937847"/>
            <a:ext cx="2004300" cy="361607"/>
          </a:xfrm>
          <a:prstGeom prst="rect">
            <a:avLst/>
          </a:prstGeom>
          <a:noFill/>
          <a:ln>
            <a:noFill/>
          </a:ln>
        </p:spPr>
        <p:txBody>
          <a:bodyPr spcFirstLastPara="1" wrap="square" lIns="91425" tIns="91425" rIns="91425" bIns="91425" anchor="t" anchorCtr="0">
            <a:spAutoFit/>
          </a:bodyPr>
          <a:lstStyle/>
          <a:p>
            <a:pPr algn="ctr">
              <a:lnSpc>
                <a:spcPct val="115000"/>
              </a:lnSpc>
            </a:pPr>
            <a:r>
              <a:rPr lang="en" sz="1000" dirty="0">
                <a:solidFill>
                  <a:schemeClr val="tx1"/>
                </a:solidFill>
                <a:latin typeface="Open Sans"/>
                <a:ea typeface="Open Sans"/>
                <a:cs typeface="Open Sans"/>
                <a:sym typeface="Open Sans"/>
              </a:rPr>
              <a:t> Offshore oil drill</a:t>
            </a:r>
            <a:endParaRPr sz="1000" dirty="0">
              <a:solidFill>
                <a:schemeClr val="tx1"/>
              </a:solidFill>
            </a:endParaRPr>
          </a:p>
        </p:txBody>
      </p:sp>
      <p:sp>
        <p:nvSpPr>
          <p:cNvPr id="97" name="Google Shape;97;g18f987680e8_3_48"/>
          <p:cNvSpPr txBox="1"/>
          <p:nvPr/>
        </p:nvSpPr>
        <p:spPr>
          <a:xfrm>
            <a:off x="5744888" y="4422100"/>
            <a:ext cx="2538000" cy="361607"/>
          </a:xfrm>
          <a:prstGeom prst="rect">
            <a:avLst/>
          </a:prstGeom>
          <a:noFill/>
          <a:ln>
            <a:noFill/>
          </a:ln>
        </p:spPr>
        <p:txBody>
          <a:bodyPr spcFirstLastPara="1" wrap="square" lIns="91425" tIns="91425" rIns="91425" bIns="91425" anchor="t" anchorCtr="0">
            <a:spAutoFit/>
          </a:bodyPr>
          <a:lstStyle/>
          <a:p>
            <a:pPr>
              <a:lnSpc>
                <a:spcPct val="115000"/>
              </a:lnSpc>
            </a:pPr>
            <a:r>
              <a:rPr lang="en" sz="1000" dirty="0">
                <a:solidFill>
                  <a:srgbClr val="808080"/>
                </a:solidFill>
                <a:latin typeface="Open Sans"/>
                <a:ea typeface="Open Sans"/>
                <a:cs typeface="Open Sans"/>
                <a:sym typeface="Open Sans"/>
              </a:rPr>
              <a:t> </a:t>
            </a:r>
            <a:r>
              <a:rPr lang="en" sz="1000" dirty="0">
                <a:solidFill>
                  <a:schemeClr val="tx1"/>
                </a:solidFill>
                <a:latin typeface="Open Sans"/>
                <a:ea typeface="Open Sans"/>
                <a:cs typeface="Open Sans"/>
                <a:sym typeface="Open Sans"/>
              </a:rPr>
              <a:t>Oil in ocean after Deep Horizon oil spill</a:t>
            </a:r>
            <a:endParaRPr lang="en-US" sz="1000"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47A6-3727-463A-172D-9156CC9EE8AA}"/>
              </a:ext>
            </a:extLst>
          </p:cNvPr>
          <p:cNvSpPr>
            <a:spLocks noGrp="1"/>
          </p:cNvSpPr>
          <p:nvPr>
            <p:ph type="title"/>
          </p:nvPr>
        </p:nvSpPr>
        <p:spPr>
          <a:xfrm>
            <a:off x="206630" y="65273"/>
            <a:ext cx="8520600" cy="572700"/>
          </a:xfrm>
        </p:spPr>
        <p:txBody>
          <a:bodyPr/>
          <a:lstStyle/>
          <a:p>
            <a:r>
              <a:rPr lang="en" b="1" dirty="0">
                <a:solidFill>
                  <a:srgbClr val="6091BA"/>
                </a:solidFill>
                <a:latin typeface="Open Sans"/>
              </a:rPr>
              <a:t>Engineering Design Process</a:t>
            </a:r>
          </a:p>
        </p:txBody>
      </p:sp>
      <p:pic>
        <p:nvPicPr>
          <p:cNvPr id="5" name="Google Shape;93;g18f987680e8_3_48">
            <a:extLst>
              <a:ext uri="{FF2B5EF4-FFF2-40B4-BE49-F238E27FC236}">
                <a16:creationId xmlns:a16="http://schemas.microsoft.com/office/drawing/2014/main" id="{690C8997-6D1F-5A4F-7D09-AD12CC7C5065}"/>
              </a:ext>
            </a:extLst>
          </p:cNvPr>
          <p:cNvPicPr preferRelativeResize="0"/>
          <p:nvPr/>
        </p:nvPicPr>
        <p:blipFill rotWithShape="1">
          <a:blip r:embed="rId2">
            <a:alphaModFix/>
          </a:blip>
          <a:srcRect/>
          <a:stretch/>
        </p:blipFill>
        <p:spPr>
          <a:xfrm>
            <a:off x="152402" y="4651025"/>
            <a:ext cx="8839194" cy="403010"/>
          </a:xfrm>
          <a:prstGeom prst="rect">
            <a:avLst/>
          </a:prstGeom>
          <a:noFill/>
          <a:ln>
            <a:noFill/>
          </a:ln>
        </p:spPr>
      </p:pic>
      <p:pic>
        <p:nvPicPr>
          <p:cNvPr id="6" name="Picture 6" descr="Diagram&#10;&#10;Description automatically generated">
            <a:extLst>
              <a:ext uri="{FF2B5EF4-FFF2-40B4-BE49-F238E27FC236}">
                <a16:creationId xmlns:a16="http://schemas.microsoft.com/office/drawing/2014/main" id="{A3A11B81-5566-620E-9971-BD9B65369274}"/>
              </a:ext>
            </a:extLst>
          </p:cNvPr>
          <p:cNvPicPr>
            <a:picLocks noChangeAspect="1"/>
          </p:cNvPicPr>
          <p:nvPr/>
        </p:nvPicPr>
        <p:blipFill>
          <a:blip r:embed="rId3"/>
          <a:stretch>
            <a:fillRect/>
          </a:stretch>
        </p:blipFill>
        <p:spPr>
          <a:xfrm>
            <a:off x="2779846" y="492408"/>
            <a:ext cx="4304183" cy="4304182"/>
          </a:xfrm>
          <a:prstGeom prst="rect">
            <a:avLst/>
          </a:prstGeom>
        </p:spPr>
      </p:pic>
    </p:spTree>
    <p:extLst>
      <p:ext uri="{BB962C8B-B14F-4D97-AF65-F5344CB8AC3E}">
        <p14:creationId xmlns:p14="http://schemas.microsoft.com/office/powerpoint/2010/main" val="144706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1912954a2d5_2_5"/>
          <p:cNvSpPr txBox="1">
            <a:spLocks noGrp="1"/>
          </p:cNvSpPr>
          <p:nvPr>
            <p:ph type="title"/>
          </p:nvPr>
        </p:nvSpPr>
        <p:spPr>
          <a:xfrm>
            <a:off x="311700" y="282750"/>
            <a:ext cx="5218800" cy="3977400"/>
          </a:xfrm>
          <a:prstGeom prst="rect">
            <a:avLst/>
          </a:prstGeom>
          <a:noFill/>
          <a:ln w="38100" cap="flat" cmpd="sng">
            <a:solidFill>
              <a:srgbClr val="6091BA"/>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a:solidFill>
                  <a:srgbClr val="6091BA"/>
                </a:solidFill>
                <a:latin typeface="Open Sans"/>
                <a:ea typeface="Open Sans"/>
                <a:cs typeface="Open Sans"/>
                <a:sym typeface="Open Sans"/>
              </a:rPr>
              <a:t>Discussion Questions</a:t>
            </a:r>
            <a:endParaRPr sz="2400" b="1">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a:solidFill>
                  <a:srgbClr val="000000"/>
                </a:solidFill>
                <a:latin typeface="Open Sans"/>
                <a:ea typeface="Open Sans"/>
                <a:cs typeface="Open Sans"/>
                <a:sym typeface="Open Sans"/>
              </a:rPr>
              <a:t>You might already know that water and oil do not mix well. Which one do you think is the polar molecule: water or oil? </a:t>
            </a:r>
            <a:r>
              <a:rPr lang="en" sz="1400" i="1">
                <a:solidFill>
                  <a:srgbClr val="000000"/>
                </a:solidFill>
                <a:latin typeface="Open Sans"/>
                <a:ea typeface="Open Sans"/>
                <a:cs typeface="Open Sans"/>
                <a:sym typeface="Open Sans"/>
              </a:rPr>
              <a:t>Get in a group with other students who agree with you and discuss. </a:t>
            </a:r>
            <a:r>
              <a:rPr lang="en" sz="1400">
                <a:solidFill>
                  <a:srgbClr val="000000"/>
                </a:solidFill>
                <a:latin typeface="Open Sans"/>
                <a:ea typeface="Open Sans"/>
                <a:cs typeface="Open Sans"/>
                <a:sym typeface="Open Sans"/>
              </a:rPr>
              <a:t>Why?</a:t>
            </a: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a:solidFill>
                  <a:srgbClr val="000000"/>
                </a:solidFill>
                <a:latin typeface="Open Sans"/>
                <a:ea typeface="Open Sans"/>
                <a:cs typeface="Open Sans"/>
                <a:sym typeface="Open Sans"/>
              </a:rPr>
              <a:t>What can we do to solve the oil spill issue? </a:t>
            </a:r>
            <a:r>
              <a:rPr lang="en" sz="1400" i="1">
                <a:latin typeface="Open Sans"/>
                <a:ea typeface="Open Sans"/>
                <a:cs typeface="Open Sans"/>
                <a:sym typeface="Open Sans"/>
              </a:rPr>
              <a:t>Get in a group with other students who agree with you and discuss. </a:t>
            </a:r>
            <a:r>
              <a:rPr lang="en" sz="1400">
                <a:solidFill>
                  <a:srgbClr val="000000"/>
                </a:solidFill>
                <a:latin typeface="Open Sans"/>
                <a:ea typeface="Open Sans"/>
                <a:cs typeface="Open Sans"/>
                <a:sym typeface="Open Sans"/>
              </a:rPr>
              <a:t>Why?</a:t>
            </a: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a:solidFill>
                  <a:srgbClr val="000000"/>
                </a:solidFill>
                <a:latin typeface="Open Sans"/>
                <a:ea typeface="Open Sans"/>
                <a:cs typeface="Open Sans"/>
                <a:sym typeface="Open Sans"/>
              </a:rPr>
              <a:t>What type of wildlife do you think is affected the most by the oil spills?</a:t>
            </a: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a:solidFill>
                <a:srgbClr val="000000"/>
              </a:solidFill>
              <a:latin typeface="Open Sans"/>
              <a:ea typeface="Open Sans"/>
              <a:cs typeface="Open Sans"/>
              <a:sym typeface="Open Sans"/>
            </a:endParaRPr>
          </a:p>
        </p:txBody>
      </p:sp>
      <p:pic>
        <p:nvPicPr>
          <p:cNvPr id="103" name="Google Shape;103;g1912954a2d5_2_5"/>
          <p:cNvPicPr preferRelativeResize="0"/>
          <p:nvPr/>
        </p:nvPicPr>
        <p:blipFill rotWithShape="1">
          <a:blip r:embed="rId3">
            <a:alphaModFix/>
          </a:blip>
          <a:srcRect/>
          <a:stretch/>
        </p:blipFill>
        <p:spPr>
          <a:xfrm>
            <a:off x="152402" y="4651025"/>
            <a:ext cx="8839194" cy="403010"/>
          </a:xfrm>
          <a:prstGeom prst="rect">
            <a:avLst/>
          </a:prstGeom>
          <a:noFill/>
          <a:ln>
            <a:noFill/>
          </a:ln>
        </p:spPr>
      </p:pic>
      <p:sp>
        <p:nvSpPr>
          <p:cNvPr id="104" name="Google Shape;104;g1912954a2d5_2_5"/>
          <p:cNvSpPr txBox="1"/>
          <p:nvPr/>
        </p:nvSpPr>
        <p:spPr>
          <a:xfrm>
            <a:off x="6040800" y="2497275"/>
            <a:ext cx="27915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a:solidFill>
                  <a:srgbClr val="808080"/>
                </a:solidFill>
                <a:latin typeface="Open Sans"/>
                <a:ea typeface="Open Sans"/>
                <a:cs typeface="Open Sans"/>
                <a:sym typeface="Open Sans"/>
              </a:rPr>
              <a:t>Workers cleaning up oil spill</a:t>
            </a:r>
            <a:endParaRPr sz="1100" b="0" i="0" u="none" strike="noStrike" cap="none">
              <a:solidFill>
                <a:srgbClr val="808080"/>
              </a:solidFill>
              <a:latin typeface="Open Sans"/>
              <a:ea typeface="Open Sans"/>
              <a:cs typeface="Open Sans"/>
              <a:sym typeface="Open Sans"/>
            </a:endParaRPr>
          </a:p>
        </p:txBody>
      </p:sp>
      <p:sp>
        <p:nvSpPr>
          <p:cNvPr id="105" name="Google Shape;105;g1912954a2d5_2_5"/>
          <p:cNvSpPr txBox="1"/>
          <p:nvPr/>
        </p:nvSpPr>
        <p:spPr>
          <a:xfrm>
            <a:off x="422784" y="2492550"/>
            <a:ext cx="10407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#6091ba</a:t>
            </a:r>
            <a:endParaRPr sz="1100" b="1" i="0" u="none" strike="noStrike" cap="none">
              <a:solidFill>
                <a:srgbClr val="FFFFFF"/>
              </a:solidFill>
              <a:latin typeface="Open Sans"/>
              <a:ea typeface="Open Sans"/>
              <a:cs typeface="Open Sans"/>
              <a:sym typeface="Open Sans"/>
            </a:endParaRPr>
          </a:p>
        </p:txBody>
      </p:sp>
      <p:sp>
        <p:nvSpPr>
          <p:cNvPr id="106" name="Google Shape;106;g1912954a2d5_2_5"/>
          <p:cNvSpPr txBox="1"/>
          <p:nvPr/>
        </p:nvSpPr>
        <p:spPr>
          <a:xfrm>
            <a:off x="1626119" y="2492550"/>
            <a:ext cx="10407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#9fcc3b</a:t>
            </a:r>
            <a:endParaRPr sz="1100" b="1" i="0" u="none" strike="noStrike" cap="none">
              <a:solidFill>
                <a:srgbClr val="FFFFFF"/>
              </a:solidFill>
              <a:latin typeface="Open Sans"/>
              <a:ea typeface="Open Sans"/>
              <a:cs typeface="Open Sans"/>
              <a:sym typeface="Open Sans"/>
            </a:endParaRPr>
          </a:p>
        </p:txBody>
      </p:sp>
      <p:sp>
        <p:nvSpPr>
          <p:cNvPr id="107" name="Google Shape;107;g1912954a2d5_2_5"/>
          <p:cNvSpPr txBox="1"/>
          <p:nvPr/>
        </p:nvSpPr>
        <p:spPr>
          <a:xfrm>
            <a:off x="2829453" y="2492550"/>
            <a:ext cx="10407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#8d64aa</a:t>
            </a:r>
            <a:endParaRPr sz="1100" b="1" i="0" u="none" strike="noStrike" cap="none">
              <a:solidFill>
                <a:srgbClr val="FFFFFF"/>
              </a:solidFill>
              <a:latin typeface="Open Sans"/>
              <a:ea typeface="Open Sans"/>
              <a:cs typeface="Open Sans"/>
              <a:sym typeface="Open Sans"/>
            </a:endParaRPr>
          </a:p>
        </p:txBody>
      </p:sp>
      <p:pic>
        <p:nvPicPr>
          <p:cNvPr id="108" name="Google Shape;108;g1912954a2d5_2_5"/>
          <p:cNvPicPr preferRelativeResize="0"/>
          <p:nvPr/>
        </p:nvPicPr>
        <p:blipFill>
          <a:blip r:embed="rId4">
            <a:alphaModFix/>
          </a:blip>
          <a:stretch>
            <a:fillRect/>
          </a:stretch>
        </p:blipFill>
        <p:spPr>
          <a:xfrm>
            <a:off x="6040800" y="645350"/>
            <a:ext cx="2791500" cy="185193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112"/>
        <p:cNvGrpSpPr/>
        <p:nvPr/>
      </p:nvGrpSpPr>
      <p:grpSpPr>
        <a:xfrm>
          <a:off x="0" y="0"/>
          <a:ext cx="0" cy="0"/>
          <a:chOff x="0" y="0"/>
          <a:chExt cx="0" cy="0"/>
        </a:xfrm>
      </p:grpSpPr>
      <p:pic>
        <p:nvPicPr>
          <p:cNvPr id="113" name="Google Shape;113;g18f987680e8_4_44"/>
          <p:cNvPicPr preferRelativeResize="0"/>
          <p:nvPr/>
        </p:nvPicPr>
        <p:blipFill rotWithShape="1">
          <a:blip r:embed="rId3">
            <a:alphaModFix amt="37000"/>
          </a:blip>
          <a:srcRect t="4925" b="-5448"/>
          <a:stretch/>
        </p:blipFill>
        <p:spPr>
          <a:xfrm>
            <a:off x="-46375" y="0"/>
            <a:ext cx="9190375" cy="5438549"/>
          </a:xfrm>
          <a:prstGeom prst="rect">
            <a:avLst/>
          </a:prstGeom>
          <a:noFill/>
          <a:ln>
            <a:noFill/>
          </a:ln>
        </p:spPr>
      </p:pic>
      <p:pic>
        <p:nvPicPr>
          <p:cNvPr id="114" name="Google Shape;114;g18f987680e8_4_44"/>
          <p:cNvPicPr preferRelativeResize="0"/>
          <p:nvPr/>
        </p:nvPicPr>
        <p:blipFill rotWithShape="1">
          <a:blip r:embed="rId4">
            <a:alphaModFix/>
          </a:blip>
          <a:srcRect/>
          <a:stretch/>
        </p:blipFill>
        <p:spPr>
          <a:xfrm>
            <a:off x="747449" y="1078785"/>
            <a:ext cx="7649102" cy="1174650"/>
          </a:xfrm>
          <a:prstGeom prst="rect">
            <a:avLst/>
          </a:prstGeom>
          <a:noFill/>
          <a:ln>
            <a:noFill/>
          </a:ln>
        </p:spPr>
      </p:pic>
      <p:pic>
        <p:nvPicPr>
          <p:cNvPr id="115" name="Google Shape;115;g18f987680e8_4_44"/>
          <p:cNvPicPr preferRelativeResize="0"/>
          <p:nvPr/>
        </p:nvPicPr>
        <p:blipFill rotWithShape="1">
          <a:blip r:embed="rId5">
            <a:alphaModFix/>
          </a:blip>
          <a:srcRect/>
          <a:stretch/>
        </p:blipFill>
        <p:spPr>
          <a:xfrm>
            <a:off x="160536" y="4663675"/>
            <a:ext cx="8822925" cy="402275"/>
          </a:xfrm>
          <a:prstGeom prst="rect">
            <a:avLst/>
          </a:prstGeom>
          <a:noFill/>
          <a:ln>
            <a:noFill/>
          </a:ln>
        </p:spPr>
      </p:pic>
      <p:pic>
        <p:nvPicPr>
          <p:cNvPr id="116" name="Google Shape;116;g18f987680e8_4_44"/>
          <p:cNvPicPr preferRelativeResize="0"/>
          <p:nvPr/>
        </p:nvPicPr>
        <p:blipFill rotWithShape="1">
          <a:blip r:embed="rId6">
            <a:alphaModFix/>
          </a:blip>
          <a:srcRect/>
          <a:stretch/>
        </p:blipFill>
        <p:spPr>
          <a:xfrm>
            <a:off x="484463" y="2670200"/>
            <a:ext cx="8175075" cy="813975"/>
          </a:xfrm>
          <a:prstGeom prst="rect">
            <a:avLst/>
          </a:prstGeom>
          <a:noFill/>
          <a:ln>
            <a:noFill/>
          </a:ln>
        </p:spPr>
      </p:pic>
      <p:sp>
        <p:nvSpPr>
          <p:cNvPr id="117" name="Google Shape;117;g18f987680e8_4_44"/>
          <p:cNvSpPr txBox="1"/>
          <p:nvPr/>
        </p:nvSpPr>
        <p:spPr>
          <a:xfrm>
            <a:off x="862625" y="2877750"/>
            <a:ext cx="7417800" cy="30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a:solidFill>
                  <a:srgbClr val="FFFFFF"/>
                </a:solidFill>
                <a:latin typeface="Open Sans"/>
                <a:ea typeface="Open Sans"/>
                <a:cs typeface="Open Sans"/>
                <a:sym typeface="Open Sans"/>
              </a:rPr>
              <a:t>Day 2: Oil Spill Cleanup Activity</a:t>
            </a:r>
            <a:endParaRPr sz="1600" b="1" i="0" u="none" strike="noStrike" cap="none">
              <a:solidFill>
                <a:srgbClr val="FFFFFF"/>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18f987680e8_4_32"/>
          <p:cNvSpPr txBox="1">
            <a:spLocks noGrp="1"/>
          </p:cNvSpPr>
          <p:nvPr>
            <p:ph type="title"/>
          </p:nvPr>
        </p:nvSpPr>
        <p:spPr>
          <a:xfrm>
            <a:off x="311700" y="282750"/>
            <a:ext cx="5218800" cy="397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a:solidFill>
                  <a:srgbClr val="6091BA"/>
                </a:solidFill>
                <a:latin typeface="Open Sans"/>
                <a:ea typeface="Open Sans"/>
                <a:cs typeface="Open Sans"/>
                <a:sym typeface="Open Sans"/>
              </a:rPr>
              <a:t>Activity</a:t>
            </a:r>
            <a:endParaRPr sz="2400" b="1">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r>
              <a:rPr lang="en" sz="1400" b="1">
                <a:solidFill>
                  <a:srgbClr val="9FCC3B"/>
                </a:solidFill>
                <a:latin typeface="Open Sans"/>
                <a:ea typeface="Open Sans"/>
                <a:cs typeface="Open Sans"/>
                <a:sym typeface="Open Sans"/>
              </a:rPr>
              <a:t>What are we doing?</a:t>
            </a:r>
            <a:endParaRPr sz="1400" b="1">
              <a:solidFill>
                <a:srgbClr val="9FCC3B"/>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a:solidFill>
                  <a:srgbClr val="000000"/>
                </a:solidFill>
                <a:latin typeface="Open Sans"/>
                <a:ea typeface="Open Sans"/>
                <a:cs typeface="Open Sans"/>
                <a:sym typeface="Open Sans"/>
              </a:rPr>
              <a:t>We will be demonstrating an oil spill in a body of water.</a:t>
            </a: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b="1">
                <a:solidFill>
                  <a:srgbClr val="9FCC3B"/>
                </a:solidFill>
                <a:latin typeface="Open Sans"/>
                <a:ea typeface="Open Sans"/>
                <a:cs typeface="Open Sans"/>
                <a:sym typeface="Open Sans"/>
              </a:rPr>
              <a:t>Activity goals:</a:t>
            </a:r>
            <a:endParaRPr sz="1400" b="1">
              <a:solidFill>
                <a:srgbClr val="9FCC3B"/>
              </a:solidFill>
              <a:latin typeface="Open Sans"/>
              <a:ea typeface="Open Sans"/>
              <a:cs typeface="Open Sans"/>
              <a:sym typeface="Open Sans"/>
            </a:endParaRPr>
          </a:p>
          <a:p>
            <a:pPr marL="0" lvl="0" indent="0" algn="l" rtl="0">
              <a:lnSpc>
                <a:spcPct val="115000"/>
              </a:lnSpc>
              <a:spcBef>
                <a:spcPts val="0"/>
              </a:spcBef>
              <a:spcAft>
                <a:spcPts val="0"/>
              </a:spcAft>
              <a:buNone/>
            </a:pPr>
            <a:r>
              <a:rPr lang="en" sz="1400">
                <a:solidFill>
                  <a:srgbClr val="000000"/>
                </a:solidFill>
                <a:latin typeface="Open Sans"/>
                <a:ea typeface="Open Sans"/>
                <a:cs typeface="Open Sans"/>
                <a:sym typeface="Open Sans"/>
              </a:rPr>
              <a:t>Each group will learn engineering principles by using given materials to find a solution to clean up the oil in the water. </a:t>
            </a: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a:solidFill>
                <a:srgbClr val="000000"/>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a:solidFill>
                <a:srgbClr val="000000"/>
              </a:solidFill>
              <a:latin typeface="Open Sans"/>
              <a:ea typeface="Open Sans"/>
              <a:cs typeface="Open Sans"/>
              <a:sym typeface="Open Sans"/>
            </a:endParaRPr>
          </a:p>
        </p:txBody>
      </p:sp>
      <p:pic>
        <p:nvPicPr>
          <p:cNvPr id="123" name="Google Shape;123;g18f987680e8_4_32"/>
          <p:cNvPicPr preferRelativeResize="0"/>
          <p:nvPr/>
        </p:nvPicPr>
        <p:blipFill rotWithShape="1">
          <a:blip r:embed="rId3">
            <a:alphaModFix/>
          </a:blip>
          <a:srcRect/>
          <a:stretch/>
        </p:blipFill>
        <p:spPr>
          <a:xfrm>
            <a:off x="152402" y="4651025"/>
            <a:ext cx="8839194" cy="403010"/>
          </a:xfrm>
          <a:prstGeom prst="rect">
            <a:avLst/>
          </a:prstGeom>
          <a:noFill/>
          <a:ln>
            <a:noFill/>
          </a:ln>
        </p:spPr>
      </p:pic>
      <p:sp>
        <p:nvSpPr>
          <p:cNvPr id="124" name="Google Shape;124;g18f987680e8_4_32"/>
          <p:cNvSpPr txBox="1"/>
          <p:nvPr/>
        </p:nvSpPr>
        <p:spPr>
          <a:xfrm>
            <a:off x="6040800" y="1419200"/>
            <a:ext cx="2791500" cy="759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FFFF"/>
                </a:solidFill>
                <a:latin typeface="Open Sans"/>
                <a:ea typeface="Open Sans"/>
                <a:cs typeface="Open Sans"/>
                <a:sym typeface="Open Sans"/>
              </a:rPr>
              <a:t>Photos should be a </a:t>
            </a:r>
            <a:endParaRPr sz="1400" b="1" i="0" u="none" strike="noStrike" cap="none">
              <a:solidFill>
                <a:srgbClr val="FFFFFF"/>
              </a:solidFill>
              <a:latin typeface="Open Sans"/>
              <a:ea typeface="Open Sans"/>
              <a:cs typeface="Open Sans"/>
              <a:sym typeface="Open Sans"/>
            </a:endParaRPr>
          </a:p>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rgbClr val="FFFFFF"/>
                </a:solidFill>
                <a:latin typeface="Open Sans"/>
                <a:ea typeface="Open Sans"/>
                <a:cs typeface="Open Sans"/>
                <a:sym typeface="Open Sans"/>
              </a:rPr>
              <a:t>square like this.</a:t>
            </a:r>
            <a:endParaRPr sz="1400" b="1" i="0" u="none" strike="noStrike" cap="none">
              <a:solidFill>
                <a:srgbClr val="FFFFFF"/>
              </a:solidFill>
              <a:latin typeface="Open Sans"/>
              <a:ea typeface="Open Sans"/>
              <a:cs typeface="Open Sans"/>
              <a:sym typeface="Open Sans"/>
            </a:endParaRPr>
          </a:p>
        </p:txBody>
      </p:sp>
      <p:sp>
        <p:nvSpPr>
          <p:cNvPr id="125" name="Google Shape;125;g18f987680e8_4_32"/>
          <p:cNvSpPr txBox="1"/>
          <p:nvPr/>
        </p:nvSpPr>
        <p:spPr>
          <a:xfrm>
            <a:off x="4048653" y="2492550"/>
            <a:ext cx="1040700" cy="356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Open Sans"/>
                <a:ea typeface="Open Sans"/>
                <a:cs typeface="Open Sans"/>
                <a:sym typeface="Open Sans"/>
              </a:rPr>
              <a:t>#f8a81b</a:t>
            </a:r>
            <a:endParaRPr sz="1100" b="1" i="0" u="none" strike="noStrike" cap="none">
              <a:solidFill>
                <a:srgbClr val="FFFFFF"/>
              </a:solidFill>
              <a:latin typeface="Open Sans"/>
              <a:ea typeface="Open Sans"/>
              <a:cs typeface="Open Sans"/>
              <a:sym typeface="Open Sans"/>
            </a:endParaRPr>
          </a:p>
        </p:txBody>
      </p:sp>
      <p:pic>
        <p:nvPicPr>
          <p:cNvPr id="126" name="Google Shape;126;g18f987680e8_4_32"/>
          <p:cNvPicPr preferRelativeResize="0"/>
          <p:nvPr/>
        </p:nvPicPr>
        <p:blipFill>
          <a:blip r:embed="rId4">
            <a:alphaModFix/>
          </a:blip>
          <a:stretch>
            <a:fillRect/>
          </a:stretch>
        </p:blipFill>
        <p:spPr>
          <a:xfrm>
            <a:off x="2917650" y="2527075"/>
            <a:ext cx="3308702" cy="177567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983</Words>
  <Application>Microsoft Office PowerPoint</Application>
  <PresentationFormat>On-screen Show (16:9)</PresentationFormat>
  <Paragraphs>136</Paragraphs>
  <Slides>13</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Open Sans</vt:lpstr>
      <vt:lpstr>Arial</vt:lpstr>
      <vt:lpstr>Simple Light</vt:lpstr>
      <vt:lpstr>PowerPoint Presentation</vt:lpstr>
      <vt:lpstr>Learning Goals  Understand what makes molecules polar and nonpolar Summarize the interactions between polar and nonpolar molecules Evaluate oil spills and their impact on the environment Understand methods used to clean up oil spills and their relation to polarity    </vt:lpstr>
      <vt:lpstr>Molecules and Charges  Substances are made of tiny particles called molecules, and different molecules behave differently. Some molecules have parts with charges, which attract and repel each other like magnets. Molecules that have charged parts are called polar molecules. Molecules that do not have charged parts are called nonpolar molecules.</vt:lpstr>
      <vt:lpstr>Polarity  The charges in polar molecules attract each other, meaning polar things are “stickier” than nonpolar things. This also means that polar molecules mix well with other polar molecules, but do not mix well with nonpolar molecules. Think again about a magnet: It is more attracted to another magnet than to a piece of plastic or wood?</vt:lpstr>
      <vt:lpstr>Oil Spills What is an oil spill? A release of liquid petroleum (oil) into the environment.  Sources of oil spills Deep sea drills Large tankers Waste disposal 706 million gallons of oil spilled into waterways and the ocean worldwide every year  Issue with oil spills: Harm to wildlife Contamination of food sources Damage to shorelines</vt:lpstr>
      <vt:lpstr>Engineering Design Process</vt:lpstr>
      <vt:lpstr>Discussion Questions  You might already know that water and oil do not mix well. Which one do you think is the polar molecule: water or oil? Get in a group with other students who agree with you and discuss. Why?  What can we do to solve the oil spill issue? Get in a group with other students who agree with you and discuss. Why?  What type of wildlife do you think is affected the most by the oil spills? </vt:lpstr>
      <vt:lpstr>PowerPoint Presentation</vt:lpstr>
      <vt:lpstr>Activity What are we doing? We will be demonstrating an oil spill in a body of water.  Activity goals: Each group will learn engineering principles by using given materials to find a solution to clean up the oil in the water.         </vt:lpstr>
      <vt:lpstr>Starting the Activity  Refer to the worksheet for detailed instructions.  First step: Get in your assigned groups.  Second step: Gather supplies: tub oil cocoa powder oil cleanup supplies: spoon, string/rubber band, popsicle stick, and cotton balls dish soap    </vt:lpstr>
      <vt:lpstr>Discussion Questions  Which material worked the best? Why?  Which material worked the worst? Why?  Are there any materials that you DIDN’T try that you think would have worked better to get the oil out of the water? </vt:lpstr>
      <vt:lpstr>Discussion Questions  If you had all the materials and money in the world, how would you try to get oil out of water? Draw a picture of your plan or machine to remove oil from water. (Give it an awesome name!)   What are other nonpolar substances you can think of that would behave like oil?   How is oil cleaned up in the real world? Is it similar to the ideas you drew?</vt:lpstr>
      <vt:lpstr>Sources Images: https://www.quora.com/Which-molecule-has-a-zero-dipole-moment-polar-or-non-polar https://commons.wikimedia.org/wiki/File:Carbon_dioxide_3D_spacefill.png https://stlmotherhood.com/popsicle-spoons-catapult-challenge/   https://www.shutterstock.com/search/cotton-balls https://www.hubert.com/product/82670/Cambro-8-34-Gal-Clear-Plastic-Food-Storage-Container---26L-x-18W-x-6D https://www.iherb.com/pr/now-foods-real-food-organic-cocoa-powder-12-oz-340-g/5023   https://www.simtutor.com/blog/posts/2020/october/how-and-why-to-write-learning-objectives-for-your-online-course/ https://www.thecarelabllu.com/research-projects/project-problem-solving-skills-training   https://nanoslic.com/waterproof-coating/ https://www.bloomberg.com/news/articles/2020-09-10/why-we-still-can-t-stop-oil-spills-from-damaging-the-environment  Sources: Bezonik, Patrick and Arnold, William. Water Chemistry: An Introduction to the Chemistry of Natural and Engineered Aquatic Systems. New York, New York: Oxford University Press, 2011. “How Do We Clean Up Oil Spills?” YouTube, 21 April 2015, https://www.youtube.com/watch?v=3DbSlAg3F3A. Accessed 17 November 2022. “Offshore Drilling: Pros and Cons.” BOP Products, 28 January 2022, https://www.bop-products.com/blog/drilling/offshore-drilling-pros-and-cons/. Accessed 17 November 2022. “Oil Spills: Impact on the Ocean - sea, effects, temperature, percentage, important, largest, types, source, marine.” Water Encyclopedia, http://www.waterencyclopedia.com/Oc-Po/Oil-Spills-Impact-on-the-Ocean.html. Accessed 17 November 2022. Upholt, Boyce. “Ten Years after Deepwater Horizon, Worries Remain.” Hakai Magazine, 20 April 2020, https://hakaimagazine.com/news/10-years-after-deepwater-horizon-worries-remain/. Accessed 17 November 2022.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Dua Chaker</dc:creator>
  <cp:lastModifiedBy>Beth McElroy</cp:lastModifiedBy>
  <cp:revision>42</cp:revision>
  <dcterms:modified xsi:type="dcterms:W3CDTF">2024-02-25T20:04:15Z</dcterms:modified>
</cp:coreProperties>
</file>