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Lst>
  <p:sldSz cy="5143500" cx="9144000"/>
  <p:notesSz cx="6858000" cy="9144000"/>
  <p:embeddedFontLst>
    <p:embeddedFont>
      <p:font typeface="Montserrat"/>
      <p:regular r:id="rId63"/>
      <p:bold r:id="rId64"/>
      <p:italic r:id="rId65"/>
      <p:boldItalic r:id="rId66"/>
    </p:embeddedFont>
    <p:embeddedFont>
      <p:font typeface="Indie Flower"/>
      <p:regular r:id="rId67"/>
    </p:embeddedFont>
    <p:embeddedFont>
      <p:font typeface="Kreon"/>
      <p:regular r:id="rId68"/>
      <p:bold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Montserrat-bold.fntdata"/><Relationship Id="rId63" Type="http://schemas.openxmlformats.org/officeDocument/2006/relationships/font" Target="fonts/Montserrat-regular.fntdata"/><Relationship Id="rId22" Type="http://schemas.openxmlformats.org/officeDocument/2006/relationships/slide" Target="slides/slide17.xml"/><Relationship Id="rId66" Type="http://schemas.openxmlformats.org/officeDocument/2006/relationships/font" Target="fonts/Montserrat-boldItalic.fntdata"/><Relationship Id="rId21" Type="http://schemas.openxmlformats.org/officeDocument/2006/relationships/slide" Target="slides/slide16.xml"/><Relationship Id="rId65" Type="http://schemas.openxmlformats.org/officeDocument/2006/relationships/font" Target="fonts/Montserrat-italic.fntdata"/><Relationship Id="rId24" Type="http://schemas.openxmlformats.org/officeDocument/2006/relationships/slide" Target="slides/slide19.xml"/><Relationship Id="rId68" Type="http://schemas.openxmlformats.org/officeDocument/2006/relationships/font" Target="fonts/Kreon-regular.fntdata"/><Relationship Id="rId23" Type="http://schemas.openxmlformats.org/officeDocument/2006/relationships/slide" Target="slides/slide18.xml"/><Relationship Id="rId67" Type="http://schemas.openxmlformats.org/officeDocument/2006/relationships/font" Target="fonts/IndieFlower-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Kreon-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tinkercad.com/tag/teachers-parent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s.cloudinary.com/engineering-com/image/upload/w_640,h_640,c_limit,q_auto,f_auto/bigstock-Female-Engineer-Using-CAD-Syst-98580293_rfhmuh.jpg" TargetMode="External"/><Relationship Id="rId3" Type="http://schemas.openxmlformats.org/officeDocument/2006/relationships/hyperlink" Target="https://damassets.autodesk.net/content/dam/autodesk/www/solutions/cad-software/mechanical-engineers-thumb-600x300.jpg" TargetMode="External"/><Relationship Id="rId4" Type="http://schemas.openxmlformats.org/officeDocument/2006/relationships/hyperlink" Target="https://www.techopedia.com/definition/2063/computer-aided-design-cad"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peihome.com/calculating-total-area"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quora.com/What-is-the-length-of-a-rectangular-prism-How-is-this-determined"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schoolrun.com/what-are-the-names-of-2d-and-3d-shape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b5482d833b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g2b5482d833b_0_3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b5482d833b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2b5482d833b_0_2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b5482d833b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g2b5482d833b_0_2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Direct students to Tinkercad.com&gt;Tinker (top menu bar)&gt;3D Design&gt;login or join classroom and enter code generated by the teacher&gt;start “tinkering”&gt;Designs&gt;3D Designs&gt;Create</a:t>
            </a:r>
            <a:endParaRPr>
              <a:solidFill>
                <a:schemeClr val="dk1"/>
              </a:solidFill>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Teachers &amp; Parents Tinkercad blog:</a:t>
            </a:r>
            <a:endParaRPr/>
          </a:p>
          <a:p>
            <a:pPr indent="0" lvl="0" marL="0" rtl="0" algn="l">
              <a:lnSpc>
                <a:spcPct val="100000"/>
              </a:lnSpc>
              <a:spcBef>
                <a:spcPts val="0"/>
              </a:spcBef>
              <a:spcAft>
                <a:spcPts val="0"/>
              </a:spcAft>
              <a:buSzPts val="1100"/>
              <a:buNone/>
            </a:pPr>
            <a:r>
              <a:rPr lang="en" u="sng">
                <a:solidFill>
                  <a:srgbClr val="0000FF"/>
                </a:solidFill>
                <a:hlinkClick r:id="rId2">
                  <a:extLst>
                    <a:ext uri="{A12FA001-AC4F-418D-AE19-62706E023703}">
                      <ahyp:hlinkClr val="tx"/>
                    </a:ext>
                  </a:extLst>
                </a:hlinkClick>
              </a:rPr>
              <a:t>https://blog.tinkercad.com/tag/teachers-parents</a:t>
            </a:r>
            <a:endParaRPr>
              <a:solidFill>
                <a:srgbClr val="0000FF"/>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Give the class a “tour” of the Tinkercad interface.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Ask </a:t>
            </a:r>
            <a:r>
              <a:rPr lang="en"/>
              <a:t>students</a:t>
            </a:r>
            <a:r>
              <a:rPr lang="en"/>
              <a:t> what they think CAD stands for, and any examples of CAD used in the world around them.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6" name="Google Shape;35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rgbClr val="333333"/>
                </a:solidFill>
              </a:rPr>
              <a:t>Bottom image </a:t>
            </a:r>
            <a:r>
              <a:rPr lang="en" u="sng">
                <a:solidFill>
                  <a:schemeClr val="hlink"/>
                </a:solidFill>
                <a:hlinkClick r:id="rId2"/>
              </a:rPr>
              <a:t>https://res.cloudinary.com/engineering-com/image/upload/w_640,h_640,c_limit,q_auto,f_auto/bigstock-Female-Engineer-Using-CAD-Syst-98580293_rfhmuh.jpg</a:t>
            </a:r>
            <a:endParaRPr>
              <a:solidFill>
                <a:srgbClr val="333333"/>
              </a:solidFill>
            </a:endParaRPr>
          </a:p>
          <a:p>
            <a:pPr indent="0" lvl="0" marL="0" rtl="0" algn="l">
              <a:lnSpc>
                <a:spcPct val="100000"/>
              </a:lnSpc>
              <a:spcBef>
                <a:spcPts val="0"/>
              </a:spcBef>
              <a:spcAft>
                <a:spcPts val="0"/>
              </a:spcAft>
              <a:buSzPts val="1100"/>
              <a:buNone/>
            </a:pPr>
            <a:r>
              <a:t/>
            </a:r>
            <a:endParaRPr>
              <a:solidFill>
                <a:srgbClr val="333333"/>
              </a:solidFill>
            </a:endParaRPr>
          </a:p>
          <a:p>
            <a:pPr indent="0" lvl="0" marL="0" rtl="0" algn="l">
              <a:lnSpc>
                <a:spcPct val="100000"/>
              </a:lnSpc>
              <a:spcBef>
                <a:spcPts val="0"/>
              </a:spcBef>
              <a:spcAft>
                <a:spcPts val="0"/>
              </a:spcAft>
              <a:buSzPts val="1100"/>
              <a:buNone/>
            </a:pPr>
            <a:r>
              <a:rPr lang="en">
                <a:solidFill>
                  <a:srgbClr val="333333"/>
                </a:solidFill>
              </a:rPr>
              <a:t>Top Image:</a:t>
            </a:r>
            <a:endParaRPr>
              <a:solidFill>
                <a:srgbClr val="333333"/>
              </a:solidFill>
            </a:endParaRPr>
          </a:p>
          <a:p>
            <a:pPr indent="0" lvl="0" marL="0" rtl="0" algn="l">
              <a:lnSpc>
                <a:spcPct val="100000"/>
              </a:lnSpc>
              <a:spcBef>
                <a:spcPts val="0"/>
              </a:spcBef>
              <a:spcAft>
                <a:spcPts val="0"/>
              </a:spcAft>
              <a:buSzPts val="1100"/>
              <a:buNone/>
            </a:pPr>
            <a:r>
              <a:rPr lang="en" u="sng">
                <a:solidFill>
                  <a:schemeClr val="hlink"/>
                </a:solidFill>
                <a:hlinkClick r:id="rId3"/>
              </a:rPr>
              <a:t>https://damassets.autodesk.net/content/dam/autodesk/www/solutions/cad-software/mechanical-engineers-thumb-600x300.jpg</a:t>
            </a:r>
            <a:endParaRPr>
              <a:solidFill>
                <a:srgbClr val="333333"/>
              </a:solidFill>
            </a:endParaRPr>
          </a:p>
          <a:p>
            <a:pPr indent="0" lvl="0" marL="0" rtl="0" algn="l">
              <a:lnSpc>
                <a:spcPct val="100000"/>
              </a:lnSpc>
              <a:spcBef>
                <a:spcPts val="0"/>
              </a:spcBef>
              <a:spcAft>
                <a:spcPts val="0"/>
              </a:spcAft>
              <a:buSzPts val="1100"/>
              <a:buNone/>
            </a:pPr>
            <a:r>
              <a:t/>
            </a:r>
            <a:endParaRPr>
              <a:solidFill>
                <a:srgbClr val="333333"/>
              </a:solidFill>
            </a:endParaRPr>
          </a:p>
          <a:p>
            <a:pPr indent="0" lvl="0" marL="0" rtl="0" algn="l">
              <a:lnSpc>
                <a:spcPct val="100000"/>
              </a:lnSpc>
              <a:spcBef>
                <a:spcPts val="0"/>
              </a:spcBef>
              <a:spcAft>
                <a:spcPts val="0"/>
              </a:spcAft>
              <a:buSzPts val="1100"/>
              <a:buNone/>
            </a:pPr>
            <a:r>
              <a:t/>
            </a:r>
            <a:endParaRPr>
              <a:solidFill>
                <a:srgbClr val="333333"/>
              </a:solidFill>
            </a:endParaRPr>
          </a:p>
          <a:p>
            <a:pPr indent="0" lvl="0" marL="0" rtl="0" algn="l">
              <a:lnSpc>
                <a:spcPct val="100000"/>
              </a:lnSpc>
              <a:spcBef>
                <a:spcPts val="0"/>
              </a:spcBef>
              <a:spcAft>
                <a:spcPts val="0"/>
              </a:spcAft>
              <a:buSzPts val="1100"/>
              <a:buNone/>
            </a:pPr>
            <a:r>
              <a:rPr lang="en">
                <a:solidFill>
                  <a:srgbClr val="333333"/>
                </a:solidFill>
              </a:rPr>
              <a:t>Text Techopedia.com:  </a:t>
            </a:r>
            <a:r>
              <a:rPr lang="en" u="sng">
                <a:solidFill>
                  <a:schemeClr val="hlink"/>
                </a:solidFill>
                <a:hlinkClick r:id="rId4"/>
              </a:rPr>
              <a:t>https://www.techopedia.com/definition/2063/computer-aided-design-cad</a:t>
            </a:r>
            <a:endParaRPr>
              <a:solidFill>
                <a:srgbClr val="333333"/>
              </a:solidFill>
            </a:endParaRPr>
          </a:p>
          <a:p>
            <a:pPr indent="0" lvl="0" marL="0" rtl="0" algn="l">
              <a:lnSpc>
                <a:spcPct val="100000"/>
              </a:lnSpc>
              <a:spcBef>
                <a:spcPts val="0"/>
              </a:spcBef>
              <a:spcAft>
                <a:spcPts val="0"/>
              </a:spcAft>
              <a:buSzPts val="1100"/>
              <a:buNone/>
            </a:pPr>
            <a:r>
              <a:t/>
            </a:r>
            <a:endParaRPr>
              <a:solidFill>
                <a:srgbClr val="333333"/>
              </a:solidFill>
            </a:endParaRPr>
          </a:p>
          <a:p>
            <a:pPr indent="0" lvl="0" marL="0" rtl="0" algn="l">
              <a:lnSpc>
                <a:spcPct val="100000"/>
              </a:lnSpc>
              <a:spcBef>
                <a:spcPts val="0"/>
              </a:spcBef>
              <a:spcAft>
                <a:spcPts val="0"/>
              </a:spcAft>
              <a:buSzPts val="1100"/>
              <a:buNone/>
            </a:pPr>
            <a:r>
              <a:rPr lang="en">
                <a:solidFill>
                  <a:srgbClr val="333333"/>
                </a:solidFill>
              </a:rPr>
              <a:t>Computer-aided design (CAD) is a computer technology that designs a product and documents the design process. CAD may facilitate the manufacturing process by transferring detailed diagrams of a product’s materials, processes, tolerances and dimensions with specific conventions for the product in question. It can be used to produce either two-dimensional or three-dimensional diagrams, which can then when rotated to be viewed from any angle, even from the inside looking out.</a:t>
            </a:r>
            <a:endParaRPr>
              <a:solidFill>
                <a:srgbClr val="333333"/>
              </a:solidFill>
            </a:endParaRPr>
          </a:p>
          <a:p>
            <a:pPr indent="0" lvl="0" marL="0" rtl="0" algn="l">
              <a:lnSpc>
                <a:spcPct val="100000"/>
              </a:lnSpc>
              <a:spcBef>
                <a:spcPts val="0"/>
              </a:spcBef>
              <a:spcAft>
                <a:spcPts val="0"/>
              </a:spcAft>
              <a:buSzPts val="1100"/>
              <a:buNone/>
            </a:pPr>
            <a:r>
              <a:t/>
            </a:r>
            <a:endParaRPr>
              <a:solidFill>
                <a:srgbClr val="333333"/>
              </a:solidFill>
            </a:endParaRPr>
          </a:p>
          <a:p>
            <a:pPr indent="0" lvl="0" marL="0" rtl="0" algn="l">
              <a:lnSpc>
                <a:spcPct val="115000"/>
              </a:lnSpc>
              <a:spcBef>
                <a:spcPts val="0"/>
              </a:spcBef>
              <a:spcAft>
                <a:spcPts val="0"/>
              </a:spcAft>
              <a:buSzPts val="1100"/>
              <a:buNone/>
            </a:pPr>
            <a:r>
              <a:rPr lang="en">
                <a:solidFill>
                  <a:srgbClr val="333333"/>
                </a:solidFill>
              </a:rPr>
              <a:t>CAD is used as follows:</a:t>
            </a:r>
            <a:endParaRPr>
              <a:solidFill>
                <a:srgbClr val="333333"/>
              </a:solidFill>
            </a:endParaRPr>
          </a:p>
          <a:p>
            <a:pPr indent="-298450" lvl="0" marL="457200" rtl="0" algn="l">
              <a:lnSpc>
                <a:spcPct val="115000"/>
              </a:lnSpc>
              <a:spcBef>
                <a:spcPts val="800"/>
              </a:spcBef>
              <a:spcAft>
                <a:spcPts val="0"/>
              </a:spcAft>
              <a:buClr>
                <a:srgbClr val="333333"/>
              </a:buClr>
              <a:buSzPts val="1100"/>
              <a:buAutoNum type="arabicPeriod"/>
            </a:pPr>
            <a:r>
              <a:rPr lang="en">
                <a:solidFill>
                  <a:srgbClr val="333333"/>
                </a:solidFill>
              </a:rPr>
              <a:t>To produce detailed engineering designs through 3-D and 2-D drawings of the physical components of manufactured products.</a:t>
            </a:r>
            <a:endParaRPr>
              <a:solidFill>
                <a:srgbClr val="333333"/>
              </a:solidFill>
            </a:endParaRPr>
          </a:p>
          <a:p>
            <a:pPr indent="-298450" lvl="0" marL="457200" rtl="0" algn="l">
              <a:lnSpc>
                <a:spcPct val="115000"/>
              </a:lnSpc>
              <a:spcBef>
                <a:spcPts val="0"/>
              </a:spcBef>
              <a:spcAft>
                <a:spcPts val="0"/>
              </a:spcAft>
              <a:buClr>
                <a:srgbClr val="333333"/>
              </a:buClr>
              <a:buSzPts val="1100"/>
              <a:buAutoNum type="arabicPeriod"/>
            </a:pPr>
            <a:r>
              <a:rPr lang="en">
                <a:solidFill>
                  <a:srgbClr val="333333"/>
                </a:solidFill>
              </a:rPr>
              <a:t>To create conceptual design, product layout, strength and dynamic analysis of assembly and the manufacturing processes themselves.</a:t>
            </a:r>
            <a:endParaRPr>
              <a:solidFill>
                <a:srgbClr val="333333"/>
              </a:solidFill>
            </a:endParaRPr>
          </a:p>
          <a:p>
            <a:pPr indent="-298450" lvl="0" marL="457200" rtl="0" algn="l">
              <a:lnSpc>
                <a:spcPct val="115000"/>
              </a:lnSpc>
              <a:spcBef>
                <a:spcPts val="0"/>
              </a:spcBef>
              <a:spcAft>
                <a:spcPts val="0"/>
              </a:spcAft>
              <a:buClr>
                <a:srgbClr val="333333"/>
              </a:buClr>
              <a:buSzPts val="1100"/>
              <a:buAutoNum type="arabicPeriod"/>
            </a:pPr>
            <a:r>
              <a:rPr lang="en">
                <a:solidFill>
                  <a:srgbClr val="333333"/>
                </a:solidFill>
              </a:rPr>
              <a:t>To prepare environmental impact reports, in which computer-aided designs are used in photographs to produce a rendering of the appearance when the new structures are built.</a:t>
            </a:r>
            <a:endParaRPr>
              <a:solidFill>
                <a:srgbClr val="333333"/>
              </a:solidFill>
            </a:endParaRPr>
          </a:p>
          <a:p>
            <a:pPr indent="0" lvl="0" marL="0" rtl="0" algn="l">
              <a:lnSpc>
                <a:spcPct val="100000"/>
              </a:lnSpc>
              <a:spcBef>
                <a:spcPts val="800"/>
              </a:spcBef>
              <a:spcAft>
                <a:spcPts val="0"/>
              </a:spcAft>
              <a:buSzPts val="1100"/>
              <a:buNone/>
            </a:pPr>
            <a:r>
              <a:rPr lang="en">
                <a:solidFill>
                  <a:srgbClr val="333333"/>
                </a:solidFill>
              </a:rPr>
              <a:t>CAD systems exist today for all of the major computer platforms, including Windows, Linux, Unix and Mac OS X. The user interface generally centers around a computer mouse, but a pen and digitizing graphic tablet can also be used. </a:t>
            </a:r>
            <a:endParaRPr>
              <a:solidFill>
                <a:srgbClr val="333333"/>
              </a:solidFill>
            </a:endParaRPr>
          </a:p>
          <a:p>
            <a:pPr indent="0" lvl="0" marL="0" rtl="0" algn="l">
              <a:lnSpc>
                <a:spcPct val="100000"/>
              </a:lnSpc>
              <a:spcBef>
                <a:spcPts val="0"/>
              </a:spcBef>
              <a:spcAft>
                <a:spcPts val="0"/>
              </a:spcAft>
              <a:buSzPts val="1100"/>
              <a:buNone/>
            </a:pPr>
            <a:r>
              <a:t/>
            </a:r>
            <a:endParaRPr>
              <a:solidFill>
                <a:srgbClr val="333333"/>
              </a:solidFill>
            </a:endParaRPr>
          </a:p>
          <a:p>
            <a:pPr indent="0" lvl="0" marL="0" rtl="0" algn="l">
              <a:lnSpc>
                <a:spcPct val="100000"/>
              </a:lnSpc>
              <a:spcBef>
                <a:spcPts val="0"/>
              </a:spcBef>
              <a:spcAft>
                <a:spcPts val="0"/>
              </a:spcAft>
              <a:buSzPts val="1100"/>
              <a:buNone/>
            </a:pPr>
            <a:r>
              <a:rPr lang="en">
                <a:solidFill>
                  <a:srgbClr val="333333"/>
                </a:solidFill>
              </a:rPr>
              <a:t>Most U.S. universities no longer require classes for producing hand drawings using protractors and compasses. Instead, there are many classes on different types of CAD software. Because hardware and software costs are decreasing, universities and manufacturers now train students how to use these high-level tools. These tools have also modified design workflows to make them more efficient, lowering these training costs even further. </a:t>
            </a:r>
            <a:endParaRPr>
              <a:solidFill>
                <a:srgbClr val="333333"/>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Give the class a “tour” of the Tinkercad interface.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solidFill>
                <a:srgbClr val="333333"/>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Now we can add wheels! If there isn’t an option to add a wheel, you can click on more shapes to see even more options.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Click on the measurements tool and then click on the wheel.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Click on each measurement to edit the numbers.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 </a:t>
            </a:r>
            <a:r>
              <a:rPr lang="en" u="sng">
                <a:solidFill>
                  <a:schemeClr val="hlink"/>
                </a:solidFill>
                <a:hlinkClick r:id="rId2"/>
              </a:rPr>
              <a:t>https://www.mapeihome.com/calculating-total-area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4" name="Google Shape;49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1" name="Google Shape;501;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1" name="Google Shape;531;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9" name="Google Shape;539;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Image: </a:t>
            </a:r>
            <a:r>
              <a:rPr lang="en" u="sng">
                <a:solidFill>
                  <a:schemeClr val="hlink"/>
                </a:solidFill>
                <a:hlinkClick r:id="rId2"/>
              </a:rPr>
              <a:t>https://www.quora.com/What-is-the-length-of-a-rectangular-prism-How-is-this-determined</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97ea73ea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g297ea73ea1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b5482d833b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g2b5482d833b_0_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Direct students to Tinkercad.com&gt;Tinker (top menu bar)&gt;3D Design&gt;login or join classroom and enter code generated by the teacher&gt;start “tinkering”&gt;Designs&gt;3D Design&gt;Create</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Follow the slide instructions. Enable students to peer support each other, and do regular check ins with the class.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Illustration of what 2D and 3D objects look like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chemeClr val="dk1"/>
                </a:solidFill>
              </a:rPr>
              <a:t>Visual Spatialization </a:t>
            </a:r>
            <a:r>
              <a:rPr lang="en">
                <a:solidFill>
                  <a:schemeClr val="dk1"/>
                </a:solidFill>
              </a:rPr>
              <a:t>- or </a:t>
            </a:r>
            <a:r>
              <a:rPr b="1" lang="en">
                <a:solidFill>
                  <a:schemeClr val="dk1"/>
                </a:solidFill>
              </a:rPr>
              <a:t>visual-spatial ability</a:t>
            </a:r>
            <a:r>
              <a:rPr lang="en">
                <a:solidFill>
                  <a:schemeClr val="dk1"/>
                </a:solidFill>
              </a:rPr>
              <a:t> is the ability to mentally manipulate 2-dimensional and 3-dimensional figures</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When we talk about </a:t>
            </a:r>
            <a:r>
              <a:rPr lang="en">
                <a:solidFill>
                  <a:schemeClr val="dk1"/>
                </a:solidFill>
                <a:uFill>
                  <a:noFill/>
                </a:uFill>
                <a:hlinkClick r:id="rId2">
                  <a:extLst>
                    <a:ext uri="{A12FA001-AC4F-418D-AE19-62706E023703}">
                      <ahyp:hlinkClr val="tx"/>
                    </a:ext>
                  </a:extLst>
                </a:hlinkClick>
              </a:rPr>
              <a:t>2D shapes (orthographic view)</a:t>
            </a:r>
            <a:r>
              <a:rPr lang="en">
                <a:solidFill>
                  <a:schemeClr val="dk1"/>
                </a:solidFill>
              </a:rPr>
              <a:t>, we talk about </a:t>
            </a:r>
            <a:r>
              <a:rPr b="1" lang="en">
                <a:solidFill>
                  <a:schemeClr val="dk1"/>
                </a:solidFill>
              </a:rPr>
              <a:t>sides</a:t>
            </a:r>
            <a:r>
              <a:rPr lang="en">
                <a:solidFill>
                  <a:schemeClr val="dk1"/>
                </a:solidFill>
              </a:rPr>
              <a:t> and </a:t>
            </a:r>
            <a:r>
              <a:rPr b="1" lang="en">
                <a:solidFill>
                  <a:schemeClr val="dk1"/>
                </a:solidFill>
              </a:rPr>
              <a:t>angles</a:t>
            </a:r>
            <a:r>
              <a:rPr lang="en">
                <a:solidFill>
                  <a:schemeClr val="dk1"/>
                </a:solidFill>
              </a:rPr>
              <a:t>.</a:t>
            </a:r>
            <a:endParaRPr>
              <a:solidFill>
                <a:schemeClr val="dk1"/>
              </a:solidFill>
            </a:endParaRPr>
          </a:p>
          <a:p>
            <a:pPr indent="0" lvl="0" marL="0" rtl="0" algn="l">
              <a:lnSpc>
                <a:spcPct val="100000"/>
              </a:lnSpc>
              <a:spcBef>
                <a:spcPts val="1400"/>
              </a:spcBef>
              <a:spcAft>
                <a:spcPts val="0"/>
              </a:spcAft>
              <a:buSzPts val="1100"/>
              <a:buNone/>
            </a:pPr>
            <a:r>
              <a:rPr lang="en">
                <a:solidFill>
                  <a:schemeClr val="dk1"/>
                </a:solidFill>
              </a:rPr>
              <a:t>The angles of a 2D shape are also sometimes referred to as 'vertices' (singular: vertex).</a:t>
            </a:r>
            <a:endParaRPr>
              <a:solidFill>
                <a:schemeClr val="dk1"/>
              </a:solidFill>
            </a:endParaRPr>
          </a:p>
          <a:p>
            <a:pPr indent="0" lvl="0" marL="0" rtl="0" algn="l">
              <a:lnSpc>
                <a:spcPct val="100000"/>
              </a:lnSpc>
              <a:spcBef>
                <a:spcPts val="1400"/>
              </a:spcBef>
              <a:spcAft>
                <a:spcPts val="0"/>
              </a:spcAft>
              <a:buSzPts val="1100"/>
              <a:buNone/>
            </a:pPr>
            <a:r>
              <a:rPr lang="en">
                <a:solidFill>
                  <a:schemeClr val="dk1"/>
                </a:solidFill>
              </a:rPr>
              <a:t>When we talk about 3D shapes (isometric view), we talk about </a:t>
            </a:r>
            <a:r>
              <a:rPr b="1" lang="en">
                <a:solidFill>
                  <a:schemeClr val="dk1"/>
                </a:solidFill>
              </a:rPr>
              <a:t>faces</a:t>
            </a:r>
            <a:r>
              <a:rPr lang="en">
                <a:solidFill>
                  <a:schemeClr val="dk1"/>
                </a:solidFill>
              </a:rPr>
              <a:t>, </a:t>
            </a:r>
            <a:r>
              <a:rPr b="1" lang="en">
                <a:solidFill>
                  <a:schemeClr val="dk1"/>
                </a:solidFill>
              </a:rPr>
              <a:t>edges</a:t>
            </a:r>
            <a:r>
              <a:rPr lang="en">
                <a:solidFill>
                  <a:schemeClr val="dk1"/>
                </a:solidFill>
              </a:rPr>
              <a:t> and </a:t>
            </a:r>
            <a:r>
              <a:rPr b="1" lang="en">
                <a:solidFill>
                  <a:schemeClr val="dk1"/>
                </a:solidFill>
              </a:rPr>
              <a:t>vertices</a:t>
            </a:r>
            <a:r>
              <a:rPr lang="en">
                <a:solidFill>
                  <a:schemeClr val="dk1"/>
                </a:solidFill>
              </a:rPr>
              <a:t>.</a:t>
            </a:r>
            <a:endParaRPr>
              <a:solidFill>
                <a:schemeClr val="dk1"/>
              </a:solidFill>
            </a:endParaRPr>
          </a:p>
          <a:p>
            <a:pPr indent="-298450" lvl="0" marL="457200" rtl="0" algn="l">
              <a:lnSpc>
                <a:spcPct val="100000"/>
              </a:lnSpc>
              <a:spcBef>
                <a:spcPts val="1400"/>
              </a:spcBef>
              <a:spcAft>
                <a:spcPts val="0"/>
              </a:spcAft>
              <a:buClr>
                <a:schemeClr val="dk1"/>
              </a:buClr>
              <a:buSzPts val="1100"/>
              <a:buFont typeface="Nunito"/>
              <a:buChar char="●"/>
            </a:pPr>
            <a:r>
              <a:rPr lang="en">
                <a:solidFill>
                  <a:schemeClr val="dk1"/>
                </a:solidFill>
              </a:rPr>
              <a:t>The </a:t>
            </a:r>
            <a:r>
              <a:rPr b="1" lang="en">
                <a:solidFill>
                  <a:schemeClr val="dk1"/>
                </a:solidFill>
              </a:rPr>
              <a:t>faces</a:t>
            </a:r>
            <a:r>
              <a:rPr lang="en">
                <a:solidFill>
                  <a:schemeClr val="dk1"/>
                </a:solidFill>
              </a:rPr>
              <a:t> are the </a:t>
            </a:r>
            <a:r>
              <a:rPr b="1" lang="en">
                <a:solidFill>
                  <a:schemeClr val="dk1"/>
                </a:solidFill>
              </a:rPr>
              <a:t>flat parts of the shape</a:t>
            </a:r>
            <a:r>
              <a:rPr lang="en">
                <a:solidFill>
                  <a:schemeClr val="dk1"/>
                </a:solidFill>
              </a:rPr>
              <a:t>.</a:t>
            </a:r>
            <a:endParaRPr>
              <a:solidFill>
                <a:schemeClr val="dk1"/>
              </a:solidFill>
            </a:endParaRPr>
          </a:p>
          <a:p>
            <a:pPr indent="-298450" lvl="0" marL="457200" rtl="0" algn="l">
              <a:lnSpc>
                <a:spcPct val="100000"/>
              </a:lnSpc>
              <a:spcBef>
                <a:spcPts val="0"/>
              </a:spcBef>
              <a:spcAft>
                <a:spcPts val="0"/>
              </a:spcAft>
              <a:buClr>
                <a:schemeClr val="dk1"/>
              </a:buClr>
              <a:buSzPts val="1100"/>
              <a:buFont typeface="Nunito"/>
              <a:buChar char="●"/>
            </a:pPr>
            <a:r>
              <a:rPr lang="en">
                <a:solidFill>
                  <a:schemeClr val="dk1"/>
                </a:solidFill>
              </a:rPr>
              <a:t>The </a:t>
            </a:r>
            <a:r>
              <a:rPr b="1" lang="en">
                <a:solidFill>
                  <a:schemeClr val="dk1"/>
                </a:solidFill>
              </a:rPr>
              <a:t>edges</a:t>
            </a:r>
            <a:r>
              <a:rPr lang="en">
                <a:solidFill>
                  <a:schemeClr val="dk1"/>
                </a:solidFill>
              </a:rPr>
              <a:t> are the </a:t>
            </a:r>
            <a:r>
              <a:rPr b="1" lang="en">
                <a:solidFill>
                  <a:schemeClr val="dk1"/>
                </a:solidFill>
              </a:rPr>
              <a:t>lines where two faces meet</a:t>
            </a:r>
            <a:r>
              <a:rPr lang="en">
                <a:solidFill>
                  <a:schemeClr val="dk1"/>
                </a:solidFill>
              </a:rPr>
              <a:t>.</a:t>
            </a:r>
            <a:endParaRPr>
              <a:solidFill>
                <a:schemeClr val="dk1"/>
              </a:solidFill>
            </a:endParaRPr>
          </a:p>
          <a:p>
            <a:pPr indent="-298450" lvl="0" marL="457200" rtl="0" algn="l">
              <a:lnSpc>
                <a:spcPct val="100000"/>
              </a:lnSpc>
              <a:spcBef>
                <a:spcPts val="0"/>
              </a:spcBef>
              <a:spcAft>
                <a:spcPts val="0"/>
              </a:spcAft>
              <a:buClr>
                <a:schemeClr val="dk1"/>
              </a:buClr>
              <a:buSzPts val="1100"/>
              <a:buFont typeface="Nunito"/>
              <a:buChar char="●"/>
            </a:pPr>
            <a:r>
              <a:rPr lang="en">
                <a:solidFill>
                  <a:schemeClr val="dk1"/>
                </a:solidFill>
              </a:rPr>
              <a:t>The </a:t>
            </a:r>
            <a:r>
              <a:rPr b="1" lang="en">
                <a:solidFill>
                  <a:schemeClr val="dk1"/>
                </a:solidFill>
              </a:rPr>
              <a:t>vertices</a:t>
            </a:r>
            <a:r>
              <a:rPr lang="en">
                <a:solidFill>
                  <a:schemeClr val="dk1"/>
                </a:solidFill>
              </a:rPr>
              <a:t> are the </a:t>
            </a:r>
            <a:r>
              <a:rPr b="1" lang="en">
                <a:solidFill>
                  <a:schemeClr val="dk1"/>
                </a:solidFill>
              </a:rPr>
              <a:t>points where two or more edges meet.</a:t>
            </a:r>
            <a:endParaRPr b="1">
              <a:solidFill>
                <a:schemeClr val="dk1"/>
              </a:solidFill>
            </a:endParaRPr>
          </a:p>
          <a:p>
            <a:pPr indent="0" lvl="0" marL="0" rtl="0" algn="l">
              <a:lnSpc>
                <a:spcPct val="100000"/>
              </a:lnSpc>
              <a:spcBef>
                <a:spcPts val="1400"/>
              </a:spcBef>
              <a:spcAft>
                <a:spcPts val="0"/>
              </a:spcAft>
              <a:buSzPts val="1100"/>
              <a:buNone/>
            </a:pPr>
            <a:r>
              <a:rPr lang="en">
                <a:solidFill>
                  <a:schemeClr val="dk1"/>
                </a:solidFill>
              </a:rPr>
              <a:t>Rotation -  is a motion of a certain space that preserves at least one point</a:t>
            </a:r>
            <a:endParaRPr>
              <a:solidFill>
                <a:schemeClr val="dk1"/>
              </a:solidFill>
            </a:endParaRPr>
          </a:p>
          <a:p>
            <a:pPr indent="0" lvl="0" marL="0" rtl="0" algn="l">
              <a:lnSpc>
                <a:spcPct val="100000"/>
              </a:lnSpc>
              <a:spcBef>
                <a:spcPts val="1600"/>
              </a:spcBef>
              <a:spcAft>
                <a:spcPts val="0"/>
              </a:spcAft>
              <a:buSzPts val="1100"/>
              <a:buNone/>
            </a:pPr>
            <a:r>
              <a:rPr lang="en">
                <a:solidFill>
                  <a:schemeClr val="dk1"/>
                </a:solidFill>
              </a:rPr>
              <a:t>	Measured in degrees (90°, 180°, 270°, 360°)</a:t>
            </a:r>
            <a:endParaRPr>
              <a:solidFill>
                <a:schemeClr val="dk1"/>
              </a:solidFill>
            </a:endParaRPr>
          </a:p>
          <a:p>
            <a:pPr indent="457200" lvl="0" marL="0" rtl="0" algn="l">
              <a:lnSpc>
                <a:spcPct val="100000"/>
              </a:lnSpc>
              <a:spcBef>
                <a:spcPts val="1600"/>
              </a:spcBef>
              <a:spcAft>
                <a:spcPts val="1600"/>
              </a:spcAft>
              <a:buSzPts val="1100"/>
              <a:buNone/>
            </a:pPr>
            <a:r>
              <a:rPr lang="en">
                <a:solidFill>
                  <a:schemeClr val="dk1"/>
                </a:solidFill>
              </a:rPr>
              <a:t>In planes (about axes x, y, z) - right hand rule</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b5482d833b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2b5482d833b_0_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Direct students to Tinkercad.com&gt;Tinker (top menu bar)&gt;3D Design&gt;login or join classroom and enter code generated by the teacher&gt;start “tinkering”&gt;Designs&gt;3D Design&gt;Create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b5482d833b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g2b5482d833b_0_2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Tinkercad is not a true CAD program, but is a fantastic tool to learn the basics of CAD by grouping and changing shape </a:t>
            </a:r>
            <a:r>
              <a:rPr lang="en"/>
              <a:t>dimensions</a:t>
            </a:r>
            <a:r>
              <a:rPr lang="en"/>
              <a:t>, etc.</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 name="Google Shape;14;p2"/>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 name="Google Shape;15;p2"/>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6" name="Google Shape;16;p2"/>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7" name="Google Shape;17;p2"/>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11"/>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 name="Google Shape;68;p11"/>
          <p:cNvSpPr/>
          <p:nvPr>
            <p:ph idx="2" type="pic"/>
          </p:nvPr>
        </p:nvSpPr>
        <p:spPr>
          <a:xfrm>
            <a:off x="3887391" y="740569"/>
            <a:ext cx="4629000" cy="3655200"/>
          </a:xfrm>
          <a:prstGeom prst="rect">
            <a:avLst/>
          </a:prstGeom>
          <a:noFill/>
          <a:ln>
            <a:noFill/>
          </a:ln>
        </p:spPr>
      </p:sp>
      <p:sp>
        <p:nvSpPr>
          <p:cNvPr id="69" name="Google Shape;69;p11"/>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70" name="Google Shape;70;p11"/>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1" name="Google Shape;71;p11"/>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2" name="Google Shape;72;p11"/>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1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 name="Google Shape;75;p12"/>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 name="Google Shape;76;p12"/>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7" name="Google Shape;77;p12"/>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8" name="Google Shape;78;p12"/>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3"/>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 name="Google Shape;81;p13"/>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 name="Google Shape;82;p13"/>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3" name="Google Shape;83;p13"/>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4" name="Google Shape;84;p13"/>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85" name="Shape 85"/>
        <p:cNvGrpSpPr/>
        <p:nvPr/>
      </p:nvGrpSpPr>
      <p:grpSpPr>
        <a:xfrm>
          <a:off x="0" y="0"/>
          <a:ext cx="0" cy="0"/>
          <a:chOff x="0" y="0"/>
          <a:chExt cx="0" cy="0"/>
        </a:xfrm>
      </p:grpSpPr>
      <p:sp>
        <p:nvSpPr>
          <p:cNvPr id="86" name="Google Shape;86;p14"/>
          <p:cNvSpPr txBox="1"/>
          <p:nvPr>
            <p:ph type="title"/>
          </p:nvPr>
        </p:nvSpPr>
        <p:spPr>
          <a:xfrm>
            <a:off x="311700" y="2150850"/>
            <a:ext cx="8520600" cy="841800"/>
          </a:xfrm>
          <a:prstGeom prst="rect">
            <a:avLst/>
          </a:prstGeom>
        </p:spPr>
        <p:txBody>
          <a:bodyPr anchorCtr="0" anchor="ctr" bIns="34275" lIns="68575" spcFirstLastPara="1" rIns="68575" wrap="square" tIns="3427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7" name="Google Shape;87;p14"/>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 name="Google Shape;20;p3"/>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1" name="Google Shape;21;p3"/>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2" name="Google Shape;22;p3"/>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3" name="Google Shape;23;p3"/>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 name="Shape 24"/>
        <p:cNvGrpSpPr/>
        <p:nvPr/>
      </p:nvGrpSpPr>
      <p:grpSpPr>
        <a:xfrm>
          <a:off x="0" y="0"/>
          <a:ext cx="0" cy="0"/>
          <a:chOff x="0" y="0"/>
          <a:chExt cx="0" cy="0"/>
        </a:xfrm>
      </p:grpSpPr>
      <p:sp>
        <p:nvSpPr>
          <p:cNvPr id="25" name="Google Shape;25;p4"/>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6" name="Google Shape;26;p4"/>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7" name="Google Shape;27;p4"/>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5"/>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 name="Google Shape;30;p5"/>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Autofit/>
          </a:bodyPr>
          <a:lstStyle>
            <a:lvl1pPr indent="-361950" lvl="0" marL="457200" algn="l">
              <a:lnSpc>
                <a:spcPct val="90000"/>
              </a:lnSpc>
              <a:spcBef>
                <a:spcPts val="800"/>
              </a:spcBef>
              <a:spcAft>
                <a:spcPts val="0"/>
              </a:spcAft>
              <a:buSzPts val="2100"/>
              <a:buChar char="•"/>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1" name="Google Shape;31;p5"/>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 name="Google Shape;34;p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 name="Google Shape;35;p6"/>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6" name="Google Shape;36;p6"/>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7" name="Google Shape;37;p6"/>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 name="Google Shape;40;p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 name="Google Shape;41;p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 name="Google Shape;42;p7"/>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43" name="Google Shape;43;p7"/>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44" name="Google Shape;44;p7"/>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 name="Google Shape;47;p8"/>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8" name="Google Shape;48;p8"/>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 name="Google Shape;49;p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0" name="Google Shape;50;p8"/>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 name="Google Shape;51;p8"/>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2" name="Google Shape;52;p8"/>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3" name="Google Shape;53;p8"/>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 name="Google Shape;56;p9"/>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7" name="Google Shape;57;p9"/>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58" name="Google Shape;58;p9"/>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10"/>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10"/>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62" name="Google Shape;62;p10"/>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3" name="Google Shape;63;p10"/>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64" name="Google Shape;64;p10"/>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65" name="Google Shape;65;p10"/>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1.png"/><Relationship Id="rId2" Type="http://schemas.openxmlformats.org/officeDocument/2006/relationships/image" Target="../media/image4.png"/><Relationship Id="rId3" Type="http://schemas.openxmlformats.org/officeDocument/2006/relationships/image" Target="../media/image3.jp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theme" Target="../theme/theme1.xml"/><Relationship Id="rId16" Type="http://schemas.openxmlformats.org/officeDocument/2006/relationships/slideLayout" Target="../slideLayouts/slideLayout13.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 name="Google Shape;8;p1"/>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
            <a:alphaModFix/>
          </a:blip>
          <a:srcRect b="0" l="0" r="0" t="0"/>
          <a:stretch/>
        </p:blipFill>
        <p:spPr>
          <a:xfrm>
            <a:off x="3181820" y="4720237"/>
            <a:ext cx="1904350" cy="273900"/>
          </a:xfrm>
          <a:prstGeom prst="rect">
            <a:avLst/>
          </a:prstGeom>
          <a:noFill/>
          <a:ln>
            <a:noFill/>
          </a:ln>
        </p:spPr>
      </p:pic>
      <p:pic>
        <p:nvPicPr>
          <p:cNvPr id="10" name="Google Shape;10;p1"/>
          <p:cNvPicPr preferRelativeResize="0"/>
          <p:nvPr/>
        </p:nvPicPr>
        <p:blipFill rotWithShape="1">
          <a:blip r:embed="rId2">
            <a:alphaModFix/>
          </a:blip>
          <a:srcRect b="0" l="0" r="0" t="0"/>
          <a:stretch/>
        </p:blipFill>
        <p:spPr>
          <a:xfrm>
            <a:off x="6553200" y="4674000"/>
            <a:ext cx="1472059" cy="366375"/>
          </a:xfrm>
          <a:prstGeom prst="rect">
            <a:avLst/>
          </a:prstGeom>
          <a:noFill/>
          <a:ln>
            <a:noFill/>
          </a:ln>
        </p:spPr>
      </p:pic>
      <p:pic>
        <p:nvPicPr>
          <p:cNvPr id="11" name="Google Shape;11;p1"/>
          <p:cNvPicPr preferRelativeResize="0"/>
          <p:nvPr/>
        </p:nvPicPr>
        <p:blipFill rotWithShape="1">
          <a:blip r:embed="rId3">
            <a:alphaModFix/>
          </a:blip>
          <a:srcRect b="0" l="0" r="0" t="0"/>
          <a:stretch/>
        </p:blipFill>
        <p:spPr>
          <a:xfrm>
            <a:off x="429400" y="4674000"/>
            <a:ext cx="1285390" cy="3663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53.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hyperlink" Target="https://www.tinkercad.com"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hyperlink" Target="https://www.tinkercad.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5"/>
          <p:cNvSpPr txBox="1"/>
          <p:nvPr>
            <p:ph type="ctrTitle"/>
          </p:nvPr>
        </p:nvSpPr>
        <p:spPr>
          <a:xfrm>
            <a:off x="311700" y="238250"/>
            <a:ext cx="8520600" cy="1505400"/>
          </a:xfrm>
          <a:prstGeom prst="rect">
            <a:avLst/>
          </a:prstGeom>
          <a:noFill/>
          <a:ln>
            <a:noFill/>
          </a:ln>
        </p:spPr>
        <p:txBody>
          <a:bodyPr anchorCtr="0" anchor="t" bIns="34275" lIns="68575" spcFirstLastPara="1" rIns="68575" wrap="square" tIns="34275">
            <a:noAutofit/>
          </a:bodyPr>
          <a:lstStyle/>
          <a:p>
            <a:pPr indent="0" lvl="0" marL="0" rtl="0" algn="ctr">
              <a:lnSpc>
                <a:spcPct val="115000"/>
              </a:lnSpc>
              <a:spcBef>
                <a:spcPts val="0"/>
              </a:spcBef>
              <a:spcAft>
                <a:spcPts val="0"/>
              </a:spcAft>
              <a:buClr>
                <a:schemeClr val="dk1"/>
              </a:buClr>
              <a:buSzPts val="4500"/>
              <a:buFont typeface="Arial"/>
              <a:buNone/>
            </a:pPr>
            <a:r>
              <a:rPr lang="en" sz="4000"/>
              <a:t>Tinkercad 3D Design &amp; </a:t>
            </a:r>
            <a:endParaRPr sz="4000"/>
          </a:p>
          <a:p>
            <a:pPr indent="0" lvl="0" marL="0" rtl="0" algn="ctr">
              <a:lnSpc>
                <a:spcPct val="115000"/>
              </a:lnSpc>
              <a:spcBef>
                <a:spcPts val="0"/>
              </a:spcBef>
              <a:spcAft>
                <a:spcPts val="0"/>
              </a:spcAft>
              <a:buClr>
                <a:schemeClr val="dk1"/>
              </a:buClr>
              <a:buSzPts val="4500"/>
              <a:buFont typeface="Arial"/>
              <a:buNone/>
            </a:pPr>
            <a:r>
              <a:rPr lang="en" sz="4000"/>
              <a:t>EV Concept Car Workshop</a:t>
            </a:r>
            <a:endParaRPr sz="4000"/>
          </a:p>
        </p:txBody>
      </p:sp>
      <p:sp>
        <p:nvSpPr>
          <p:cNvPr id="93" name="Google Shape;93;p15"/>
          <p:cNvSpPr txBox="1"/>
          <p:nvPr>
            <p:ph idx="1" type="subTitle"/>
          </p:nvPr>
        </p:nvSpPr>
        <p:spPr>
          <a:xfrm>
            <a:off x="1071050" y="1934650"/>
            <a:ext cx="7080300" cy="8718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800"/>
              </a:spcBef>
              <a:spcAft>
                <a:spcPts val="0"/>
              </a:spcAft>
              <a:buSzPts val="1800"/>
              <a:buNone/>
            </a:pPr>
            <a:r>
              <a:rPr lang="en" sz="2600"/>
              <a:t>Part 1: Introduction to Tinkercad</a:t>
            </a:r>
            <a:endParaRPr sz="2600"/>
          </a:p>
          <a:p>
            <a:pPr indent="0" lvl="0" marL="0" rtl="0" algn="ctr">
              <a:lnSpc>
                <a:spcPct val="90000"/>
              </a:lnSpc>
              <a:spcBef>
                <a:spcPts val="800"/>
              </a:spcBef>
              <a:spcAft>
                <a:spcPts val="0"/>
              </a:spcAft>
              <a:buSzPts val="1800"/>
              <a:buNone/>
            </a:pPr>
            <a:r>
              <a:rPr lang="en" sz="2600"/>
              <a:t>&amp; Car Chassis Design</a:t>
            </a:r>
            <a:endParaRPr sz="2100">
              <a:solidFill>
                <a:srgbClr val="6C6C6C"/>
              </a:solidFill>
            </a:endParaRPr>
          </a:p>
        </p:txBody>
      </p:sp>
      <p:pic>
        <p:nvPicPr>
          <p:cNvPr id="94" name="Google Shape;94;p15"/>
          <p:cNvPicPr preferRelativeResize="0"/>
          <p:nvPr/>
        </p:nvPicPr>
        <p:blipFill rotWithShape="1">
          <a:blip r:embed="rId3">
            <a:alphaModFix/>
          </a:blip>
          <a:srcRect b="0" l="0" r="0" t="0"/>
          <a:stretch/>
        </p:blipFill>
        <p:spPr>
          <a:xfrm>
            <a:off x="3262949" y="3237650"/>
            <a:ext cx="2079825" cy="1338300"/>
          </a:xfrm>
          <a:prstGeom prst="rect">
            <a:avLst/>
          </a:prstGeom>
          <a:noFill/>
          <a:ln>
            <a:noFill/>
          </a:ln>
        </p:spPr>
      </p:pic>
      <p:sp>
        <p:nvSpPr>
          <p:cNvPr id="95" name="Google Shape;95;p15"/>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4"/>
          <p:cNvSpPr txBox="1"/>
          <p:nvPr>
            <p:ph idx="4294967295" type="title"/>
          </p:nvPr>
        </p:nvSpPr>
        <p:spPr>
          <a:xfrm>
            <a:off x="311725" y="500925"/>
            <a:ext cx="85206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Tips</a:t>
            </a:r>
            <a:endParaRPr/>
          </a:p>
        </p:txBody>
      </p:sp>
      <p:sp>
        <p:nvSpPr>
          <p:cNvPr id="196" name="Google Shape;196;p24"/>
          <p:cNvSpPr txBox="1"/>
          <p:nvPr>
            <p:ph idx="4294967295" type="body"/>
          </p:nvPr>
        </p:nvSpPr>
        <p:spPr>
          <a:xfrm>
            <a:off x="4260325" y="1271875"/>
            <a:ext cx="4572000" cy="3076200"/>
          </a:xfrm>
          <a:prstGeom prst="rect">
            <a:avLst/>
          </a:prstGeom>
          <a:noFill/>
          <a:ln>
            <a:noFill/>
          </a:ln>
        </p:spPr>
        <p:txBody>
          <a:bodyPr anchorCtr="0" anchor="t" bIns="34275" lIns="68575" spcFirstLastPara="1" rIns="68575" wrap="square" tIns="34275">
            <a:noAutofit/>
          </a:bodyPr>
          <a:lstStyle/>
          <a:p>
            <a:pPr indent="-355600" lvl="0" marL="457200" rtl="0" algn="l">
              <a:lnSpc>
                <a:spcPct val="100000"/>
              </a:lnSpc>
              <a:spcBef>
                <a:spcPts val="2000"/>
              </a:spcBef>
              <a:spcAft>
                <a:spcPts val="0"/>
              </a:spcAft>
              <a:buSzPts val="2000"/>
              <a:buFont typeface="Arial"/>
              <a:buChar char="•"/>
            </a:pPr>
            <a:r>
              <a:rPr lang="en" sz="2000">
                <a:highlight>
                  <a:schemeClr val="lt1"/>
                </a:highlight>
                <a:latin typeface="Arial"/>
                <a:ea typeface="Arial"/>
                <a:cs typeface="Arial"/>
                <a:sym typeface="Arial"/>
              </a:rPr>
              <a:t>Combine shapes to create new designs</a:t>
            </a:r>
            <a:endParaRPr sz="2000">
              <a:highlight>
                <a:schemeClr val="lt1"/>
              </a:highlight>
              <a:latin typeface="Arial"/>
              <a:ea typeface="Arial"/>
              <a:cs typeface="Arial"/>
              <a:sym typeface="Arial"/>
            </a:endParaRPr>
          </a:p>
          <a:p>
            <a:pPr indent="-355600" lvl="0" marL="457200" rtl="0" algn="l">
              <a:lnSpc>
                <a:spcPct val="100000"/>
              </a:lnSpc>
              <a:spcBef>
                <a:spcPts val="2000"/>
              </a:spcBef>
              <a:spcAft>
                <a:spcPts val="0"/>
              </a:spcAft>
              <a:buSzPts val="2000"/>
              <a:buFont typeface="Arial"/>
              <a:buChar char="•"/>
            </a:pPr>
            <a:r>
              <a:rPr lang="en" sz="2000">
                <a:highlight>
                  <a:schemeClr val="lt1"/>
                </a:highlight>
                <a:latin typeface="Arial"/>
                <a:ea typeface="Arial"/>
                <a:cs typeface="Arial"/>
                <a:sym typeface="Arial"/>
              </a:rPr>
              <a:t>Make sure shapes are touching</a:t>
            </a:r>
            <a:endParaRPr sz="2000">
              <a:highlight>
                <a:schemeClr val="lt1"/>
              </a:highlight>
              <a:latin typeface="Arial"/>
              <a:ea typeface="Arial"/>
              <a:cs typeface="Arial"/>
              <a:sym typeface="Arial"/>
            </a:endParaRPr>
          </a:p>
          <a:p>
            <a:pPr indent="-355600" lvl="0" marL="457200" rtl="0" algn="l">
              <a:lnSpc>
                <a:spcPct val="100000"/>
              </a:lnSpc>
              <a:spcBef>
                <a:spcPts val="2000"/>
              </a:spcBef>
              <a:spcAft>
                <a:spcPts val="0"/>
              </a:spcAft>
              <a:buSzPts val="2000"/>
              <a:buFont typeface="Arial"/>
              <a:buChar char="•"/>
            </a:pPr>
            <a:r>
              <a:rPr lang="en" sz="2000">
                <a:highlight>
                  <a:schemeClr val="lt1"/>
                </a:highlight>
                <a:latin typeface="Arial"/>
                <a:ea typeface="Arial"/>
                <a:cs typeface="Arial"/>
                <a:sym typeface="Arial"/>
              </a:rPr>
              <a:t>Project is flat on the workplane</a:t>
            </a:r>
            <a:endParaRPr sz="2000">
              <a:highlight>
                <a:schemeClr val="lt1"/>
              </a:highlight>
              <a:latin typeface="Arial"/>
              <a:ea typeface="Arial"/>
              <a:cs typeface="Arial"/>
              <a:sym typeface="Arial"/>
            </a:endParaRPr>
          </a:p>
        </p:txBody>
      </p:sp>
      <p:pic>
        <p:nvPicPr>
          <p:cNvPr descr="Image result for tinkercad simple" id="197" name="Google Shape;197;p24"/>
          <p:cNvPicPr preferRelativeResize="0"/>
          <p:nvPr/>
        </p:nvPicPr>
        <p:blipFill rotWithShape="1">
          <a:blip r:embed="rId3">
            <a:alphaModFix/>
          </a:blip>
          <a:srcRect b="0" l="0" r="0" t="0"/>
          <a:stretch/>
        </p:blipFill>
        <p:spPr>
          <a:xfrm>
            <a:off x="311725" y="1124625"/>
            <a:ext cx="3757550" cy="3223450"/>
          </a:xfrm>
          <a:prstGeom prst="rect">
            <a:avLst/>
          </a:prstGeom>
          <a:noFill/>
          <a:ln>
            <a:noFill/>
          </a:ln>
        </p:spPr>
      </p:pic>
      <p:sp>
        <p:nvSpPr>
          <p:cNvPr id="198" name="Google Shape;198;p24"/>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5"/>
          <p:cNvSpPr txBox="1"/>
          <p:nvPr>
            <p:ph idx="4294967295" type="title"/>
          </p:nvPr>
        </p:nvSpPr>
        <p:spPr>
          <a:xfrm>
            <a:off x="311725" y="500925"/>
            <a:ext cx="85206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Tips</a:t>
            </a:r>
            <a:endParaRPr/>
          </a:p>
        </p:txBody>
      </p:sp>
      <p:sp>
        <p:nvSpPr>
          <p:cNvPr id="204" name="Google Shape;204;p25"/>
          <p:cNvSpPr txBox="1"/>
          <p:nvPr>
            <p:ph idx="4294967295" type="body"/>
          </p:nvPr>
        </p:nvSpPr>
        <p:spPr>
          <a:xfrm>
            <a:off x="236625" y="1262475"/>
            <a:ext cx="4527000" cy="3076200"/>
          </a:xfrm>
          <a:prstGeom prst="rect">
            <a:avLst/>
          </a:prstGeom>
          <a:noFill/>
          <a:ln>
            <a:noFill/>
          </a:ln>
        </p:spPr>
        <p:txBody>
          <a:bodyPr anchorCtr="0" anchor="t" bIns="34275" lIns="68575" spcFirstLastPara="1" rIns="68575" wrap="square" tIns="34275">
            <a:noAutofit/>
          </a:bodyPr>
          <a:lstStyle/>
          <a:p>
            <a:pPr indent="-355600" lvl="0" marL="457200" rtl="0" algn="l">
              <a:lnSpc>
                <a:spcPct val="100000"/>
              </a:lnSpc>
              <a:spcBef>
                <a:spcPts val="800"/>
              </a:spcBef>
              <a:spcAft>
                <a:spcPts val="0"/>
              </a:spcAft>
              <a:buSzPts val="2000"/>
              <a:buFont typeface="Arial"/>
              <a:buChar char="•"/>
            </a:pPr>
            <a:r>
              <a:rPr lang="en" sz="2000">
                <a:highlight>
                  <a:schemeClr val="lt1"/>
                </a:highlight>
                <a:latin typeface="Arial"/>
                <a:ea typeface="Arial"/>
                <a:cs typeface="Arial"/>
                <a:sym typeface="Arial"/>
              </a:rPr>
              <a:t>Use a mouse</a:t>
            </a:r>
            <a:endParaRPr sz="2000">
              <a:highlight>
                <a:schemeClr val="lt1"/>
              </a:highlight>
              <a:latin typeface="Arial"/>
              <a:ea typeface="Arial"/>
              <a:cs typeface="Arial"/>
              <a:sym typeface="Arial"/>
            </a:endParaRPr>
          </a:p>
          <a:p>
            <a:pPr indent="-355600" lvl="0" marL="457200" rtl="0" algn="l">
              <a:lnSpc>
                <a:spcPct val="100000"/>
              </a:lnSpc>
              <a:spcBef>
                <a:spcPts val="2000"/>
              </a:spcBef>
              <a:spcAft>
                <a:spcPts val="0"/>
              </a:spcAft>
              <a:buSzPts val="2000"/>
              <a:buFont typeface="Arial"/>
              <a:buChar char="•"/>
            </a:pPr>
            <a:r>
              <a:rPr lang="en" sz="2000">
                <a:highlight>
                  <a:schemeClr val="lt1"/>
                </a:highlight>
                <a:latin typeface="Arial"/>
                <a:ea typeface="Arial"/>
                <a:cs typeface="Arial"/>
                <a:sym typeface="Arial"/>
              </a:rPr>
              <a:t>Measure in millimeters (mm)</a:t>
            </a:r>
            <a:endParaRPr sz="2000">
              <a:highlight>
                <a:schemeClr val="lt1"/>
              </a:highlight>
              <a:latin typeface="Arial"/>
              <a:ea typeface="Arial"/>
              <a:cs typeface="Arial"/>
              <a:sym typeface="Arial"/>
            </a:endParaRPr>
          </a:p>
          <a:p>
            <a:pPr indent="-355600" lvl="0" marL="457200" rtl="0" algn="l">
              <a:lnSpc>
                <a:spcPct val="100000"/>
              </a:lnSpc>
              <a:spcBef>
                <a:spcPts val="2000"/>
              </a:spcBef>
              <a:spcAft>
                <a:spcPts val="0"/>
              </a:spcAft>
              <a:buSzPts val="2000"/>
              <a:buFont typeface="Arial"/>
              <a:buChar char="•"/>
            </a:pPr>
            <a:r>
              <a:rPr lang="en" sz="2000">
                <a:highlight>
                  <a:srgbClr val="FFFFFF"/>
                </a:highlight>
                <a:latin typeface="Arial"/>
                <a:ea typeface="Arial"/>
                <a:cs typeface="Arial"/>
                <a:sym typeface="Arial"/>
              </a:rPr>
              <a:t>Click on the upper left waffle box icon to return to </a:t>
            </a:r>
            <a:r>
              <a:rPr lang="en" sz="2000">
                <a:highlight>
                  <a:srgbClr val="FFFFFF"/>
                </a:highlight>
              </a:rPr>
              <a:t>your project home</a:t>
            </a:r>
            <a:r>
              <a:rPr lang="en" sz="2000">
                <a:highlight>
                  <a:srgbClr val="FFFFFF"/>
                </a:highlight>
                <a:latin typeface="Arial"/>
                <a:ea typeface="Arial"/>
                <a:cs typeface="Arial"/>
                <a:sym typeface="Arial"/>
              </a:rPr>
              <a:t>page</a:t>
            </a:r>
            <a:r>
              <a:rPr lang="en" sz="2000">
                <a:highlight>
                  <a:srgbClr val="FFFFFF"/>
                </a:highlight>
              </a:rPr>
              <a:t>.</a:t>
            </a:r>
            <a:endParaRPr sz="2000">
              <a:highlight>
                <a:schemeClr val="lt1"/>
              </a:highlight>
              <a:latin typeface="Arial"/>
              <a:ea typeface="Arial"/>
              <a:cs typeface="Arial"/>
              <a:sym typeface="Arial"/>
            </a:endParaRPr>
          </a:p>
        </p:txBody>
      </p:sp>
      <p:pic>
        <p:nvPicPr>
          <p:cNvPr id="205" name="Google Shape;205;p25"/>
          <p:cNvPicPr preferRelativeResize="0"/>
          <p:nvPr/>
        </p:nvPicPr>
        <p:blipFill rotWithShape="1">
          <a:blip r:embed="rId3">
            <a:alphaModFix/>
          </a:blip>
          <a:srcRect b="0" l="0" r="0" t="0"/>
          <a:stretch/>
        </p:blipFill>
        <p:spPr>
          <a:xfrm>
            <a:off x="5040056" y="1262475"/>
            <a:ext cx="3324150" cy="2930701"/>
          </a:xfrm>
          <a:prstGeom prst="rect">
            <a:avLst/>
          </a:prstGeom>
          <a:noFill/>
          <a:ln cap="flat" cmpd="sng" w="9525">
            <a:solidFill>
              <a:srgbClr val="000000"/>
            </a:solidFill>
            <a:prstDash val="solid"/>
            <a:round/>
            <a:headEnd len="sm" w="sm" type="none"/>
            <a:tailEnd len="sm" w="sm" type="none"/>
          </a:ln>
        </p:spPr>
      </p:pic>
      <p:sp>
        <p:nvSpPr>
          <p:cNvPr id="206" name="Google Shape;206;p25"/>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
        <p:nvSpPr>
          <p:cNvPr id="207" name="Google Shape;207;p25"/>
          <p:cNvSpPr txBox="1"/>
          <p:nvPr/>
        </p:nvSpPr>
        <p:spPr>
          <a:xfrm>
            <a:off x="5235581" y="4193175"/>
            <a:ext cx="2933100" cy="32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Example of Tinkercad project page</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6"/>
          <p:cNvPicPr preferRelativeResize="0"/>
          <p:nvPr/>
        </p:nvPicPr>
        <p:blipFill>
          <a:blip r:embed="rId3">
            <a:alphaModFix/>
          </a:blip>
          <a:stretch>
            <a:fillRect/>
          </a:stretch>
        </p:blipFill>
        <p:spPr>
          <a:xfrm>
            <a:off x="1421701" y="763150"/>
            <a:ext cx="6300598" cy="3810550"/>
          </a:xfrm>
          <a:prstGeom prst="rect">
            <a:avLst/>
          </a:prstGeom>
          <a:noFill/>
          <a:ln cap="flat" cmpd="sng" w="9525">
            <a:solidFill>
              <a:schemeClr val="dk1"/>
            </a:solidFill>
            <a:prstDash val="solid"/>
            <a:round/>
            <a:headEnd len="sm" w="sm" type="none"/>
            <a:tailEnd len="sm" w="sm" type="none"/>
          </a:ln>
        </p:spPr>
      </p:pic>
      <p:sp>
        <p:nvSpPr>
          <p:cNvPr id="213" name="Google Shape;213;p26"/>
          <p:cNvSpPr txBox="1"/>
          <p:nvPr>
            <p:ph idx="4294967295" type="title"/>
          </p:nvPr>
        </p:nvSpPr>
        <p:spPr>
          <a:xfrm>
            <a:off x="628650" y="-6"/>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Tutorials</a:t>
            </a:r>
            <a:endParaRPr/>
          </a:p>
        </p:txBody>
      </p:sp>
      <p:sp>
        <p:nvSpPr>
          <p:cNvPr id="214" name="Google Shape;214;p26"/>
          <p:cNvSpPr/>
          <p:nvPr/>
        </p:nvSpPr>
        <p:spPr>
          <a:xfrm>
            <a:off x="5473950" y="763150"/>
            <a:ext cx="589500" cy="182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26"/>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
        <p:nvSpPr>
          <p:cNvPr id="216" name="Google Shape;216;p26"/>
          <p:cNvSpPr/>
          <p:nvPr/>
        </p:nvSpPr>
        <p:spPr>
          <a:xfrm>
            <a:off x="2574775" y="1142500"/>
            <a:ext cx="1114200" cy="182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7"/>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Create Tinkercad.com account</a:t>
            </a:r>
            <a:endParaRPr/>
          </a:p>
        </p:txBody>
      </p:sp>
      <p:pic>
        <p:nvPicPr>
          <p:cNvPr id="222" name="Google Shape;222;p27"/>
          <p:cNvPicPr preferRelativeResize="0"/>
          <p:nvPr/>
        </p:nvPicPr>
        <p:blipFill rotWithShape="1">
          <a:blip r:embed="rId3">
            <a:alphaModFix/>
          </a:blip>
          <a:srcRect b="0" l="0" r="0" t="0"/>
          <a:stretch/>
        </p:blipFill>
        <p:spPr>
          <a:xfrm>
            <a:off x="849137" y="864150"/>
            <a:ext cx="7445726" cy="3614125"/>
          </a:xfrm>
          <a:prstGeom prst="rect">
            <a:avLst/>
          </a:prstGeom>
          <a:noFill/>
          <a:ln cap="flat" cmpd="sng" w="9525">
            <a:solidFill>
              <a:schemeClr val="dk2"/>
            </a:solidFill>
            <a:prstDash val="solid"/>
            <a:round/>
            <a:headEnd len="sm" w="sm" type="none"/>
            <a:tailEnd len="sm" w="sm" type="none"/>
          </a:ln>
        </p:spPr>
      </p:pic>
      <p:sp>
        <p:nvSpPr>
          <p:cNvPr id="223" name="Google Shape;223;p27"/>
          <p:cNvSpPr/>
          <p:nvPr/>
        </p:nvSpPr>
        <p:spPr>
          <a:xfrm>
            <a:off x="1951000" y="864150"/>
            <a:ext cx="1099500" cy="245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27"/>
          <p:cNvSpPr/>
          <p:nvPr/>
        </p:nvSpPr>
        <p:spPr>
          <a:xfrm>
            <a:off x="7157850" y="1205750"/>
            <a:ext cx="1317600" cy="306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27"/>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8"/>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Project Page</a:t>
            </a:r>
            <a:endParaRPr/>
          </a:p>
        </p:txBody>
      </p:sp>
      <p:sp>
        <p:nvSpPr>
          <p:cNvPr id="231" name="Google Shape;231;p28"/>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232" name="Google Shape;232;p28"/>
          <p:cNvPicPr preferRelativeResize="0"/>
          <p:nvPr/>
        </p:nvPicPr>
        <p:blipFill rotWithShape="1">
          <a:blip r:embed="rId3">
            <a:alphaModFix/>
          </a:blip>
          <a:srcRect b="0" l="0" r="0" t="0"/>
          <a:stretch/>
        </p:blipFill>
        <p:spPr>
          <a:xfrm>
            <a:off x="906650" y="864150"/>
            <a:ext cx="7056399" cy="3641650"/>
          </a:xfrm>
          <a:prstGeom prst="rect">
            <a:avLst/>
          </a:prstGeom>
          <a:noFill/>
          <a:ln cap="flat" cmpd="sng" w="9525">
            <a:solidFill>
              <a:srgbClr val="000000"/>
            </a:solidFill>
            <a:prstDash val="solid"/>
            <a:round/>
            <a:headEnd len="sm" w="sm" type="none"/>
            <a:tailEnd len="sm" w="sm" type="none"/>
          </a:ln>
        </p:spPr>
      </p:pic>
      <p:sp>
        <p:nvSpPr>
          <p:cNvPr id="233" name="Google Shape;233;p28"/>
          <p:cNvSpPr/>
          <p:nvPr/>
        </p:nvSpPr>
        <p:spPr>
          <a:xfrm>
            <a:off x="805000" y="917350"/>
            <a:ext cx="471300" cy="417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28"/>
          <p:cNvSpPr txBox="1"/>
          <p:nvPr/>
        </p:nvSpPr>
        <p:spPr>
          <a:xfrm>
            <a:off x="315550" y="1388450"/>
            <a:ext cx="2508600" cy="5883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Click the “waffle box” icon to return to project home page.</a:t>
            </a:r>
            <a:endParaRPr b="0" i="0" sz="1400" u="none" cap="none" strike="noStrike">
              <a:solidFill>
                <a:srgbClr val="000000"/>
              </a:solidFill>
              <a:latin typeface="Arial"/>
              <a:ea typeface="Arial"/>
              <a:cs typeface="Arial"/>
              <a:sym typeface="Arial"/>
            </a:endParaRPr>
          </a:p>
        </p:txBody>
      </p:sp>
      <p:sp>
        <p:nvSpPr>
          <p:cNvPr id="235" name="Google Shape;235;p28"/>
          <p:cNvSpPr/>
          <p:nvPr/>
        </p:nvSpPr>
        <p:spPr>
          <a:xfrm>
            <a:off x="1536775" y="793950"/>
            <a:ext cx="1097700" cy="245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9"/>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Project Page</a:t>
            </a:r>
            <a:endParaRPr/>
          </a:p>
        </p:txBody>
      </p:sp>
      <p:sp>
        <p:nvSpPr>
          <p:cNvPr id="241" name="Google Shape;241;p29"/>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242" name="Google Shape;242;p29"/>
          <p:cNvPicPr preferRelativeResize="0"/>
          <p:nvPr/>
        </p:nvPicPr>
        <p:blipFill rotWithShape="1">
          <a:blip r:embed="rId3">
            <a:alphaModFix/>
          </a:blip>
          <a:srcRect b="0" l="0" r="0" t="0"/>
          <a:stretch/>
        </p:blipFill>
        <p:spPr>
          <a:xfrm>
            <a:off x="1110000" y="864150"/>
            <a:ext cx="6853050" cy="3536708"/>
          </a:xfrm>
          <a:prstGeom prst="rect">
            <a:avLst/>
          </a:prstGeom>
          <a:noFill/>
          <a:ln cap="flat" cmpd="sng" w="9525">
            <a:solidFill>
              <a:srgbClr val="000000"/>
            </a:solidFill>
            <a:prstDash val="solid"/>
            <a:round/>
            <a:headEnd len="sm" w="sm" type="none"/>
            <a:tailEnd len="sm" w="sm" type="none"/>
          </a:ln>
        </p:spPr>
      </p:pic>
      <p:sp>
        <p:nvSpPr>
          <p:cNvPr id="243" name="Google Shape;243;p29"/>
          <p:cNvSpPr/>
          <p:nvPr/>
        </p:nvSpPr>
        <p:spPr>
          <a:xfrm>
            <a:off x="6469675" y="1021300"/>
            <a:ext cx="1317600" cy="306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29"/>
          <p:cNvSpPr txBox="1"/>
          <p:nvPr/>
        </p:nvSpPr>
        <p:spPr>
          <a:xfrm>
            <a:off x="6191275" y="1403700"/>
            <a:ext cx="1874400" cy="3672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Tinkercad resources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0"/>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Project Page</a:t>
            </a:r>
            <a:endParaRPr/>
          </a:p>
        </p:txBody>
      </p:sp>
      <p:sp>
        <p:nvSpPr>
          <p:cNvPr id="250" name="Google Shape;250;p30"/>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251" name="Google Shape;251;p30"/>
          <p:cNvPicPr preferRelativeResize="0"/>
          <p:nvPr/>
        </p:nvPicPr>
        <p:blipFill rotWithShape="1">
          <a:blip r:embed="rId3">
            <a:alphaModFix/>
          </a:blip>
          <a:srcRect b="0" l="0" r="0" t="0"/>
          <a:stretch/>
        </p:blipFill>
        <p:spPr>
          <a:xfrm>
            <a:off x="1110000" y="864150"/>
            <a:ext cx="6853050" cy="3536708"/>
          </a:xfrm>
          <a:prstGeom prst="rect">
            <a:avLst/>
          </a:prstGeom>
          <a:noFill/>
          <a:ln cap="flat" cmpd="sng" w="9525">
            <a:solidFill>
              <a:srgbClr val="000000"/>
            </a:solidFill>
            <a:prstDash val="solid"/>
            <a:round/>
            <a:headEnd len="sm" w="sm" type="none"/>
            <a:tailEnd len="sm" w="sm" type="none"/>
          </a:ln>
        </p:spPr>
      </p:pic>
      <p:sp>
        <p:nvSpPr>
          <p:cNvPr id="252" name="Google Shape;252;p30"/>
          <p:cNvSpPr txBox="1"/>
          <p:nvPr/>
        </p:nvSpPr>
        <p:spPr>
          <a:xfrm>
            <a:off x="1825275" y="1926850"/>
            <a:ext cx="2233800" cy="9300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Tinkercad applications: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3D Design</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Circuits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Codeblocks </a:t>
            </a:r>
            <a:endParaRPr b="0" i="0" sz="1400" u="none" cap="none" strike="noStrike">
              <a:solidFill>
                <a:srgbClr val="000000"/>
              </a:solidFill>
              <a:latin typeface="Arial"/>
              <a:ea typeface="Arial"/>
              <a:cs typeface="Arial"/>
              <a:sym typeface="Arial"/>
            </a:endParaRPr>
          </a:p>
        </p:txBody>
      </p:sp>
      <p:sp>
        <p:nvSpPr>
          <p:cNvPr id="253" name="Google Shape;253;p30"/>
          <p:cNvSpPr/>
          <p:nvPr/>
        </p:nvSpPr>
        <p:spPr>
          <a:xfrm>
            <a:off x="1041300" y="2080000"/>
            <a:ext cx="703500" cy="623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1"/>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Project Page</a:t>
            </a:r>
            <a:endParaRPr/>
          </a:p>
        </p:txBody>
      </p:sp>
      <p:sp>
        <p:nvSpPr>
          <p:cNvPr id="259" name="Google Shape;259;p31"/>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260" name="Google Shape;260;p31"/>
          <p:cNvPicPr preferRelativeResize="0"/>
          <p:nvPr/>
        </p:nvPicPr>
        <p:blipFill rotWithShape="1">
          <a:blip r:embed="rId3">
            <a:alphaModFix/>
          </a:blip>
          <a:srcRect b="0" l="0" r="0" t="0"/>
          <a:stretch/>
        </p:blipFill>
        <p:spPr>
          <a:xfrm>
            <a:off x="1110000" y="864150"/>
            <a:ext cx="6853050" cy="3536708"/>
          </a:xfrm>
          <a:prstGeom prst="rect">
            <a:avLst/>
          </a:prstGeom>
          <a:noFill/>
          <a:ln cap="flat" cmpd="sng" w="9525">
            <a:solidFill>
              <a:srgbClr val="000000"/>
            </a:solidFill>
            <a:prstDash val="solid"/>
            <a:round/>
            <a:headEnd len="sm" w="sm" type="none"/>
            <a:tailEnd len="sm" w="sm" type="none"/>
          </a:ln>
        </p:spPr>
      </p:pic>
      <p:sp>
        <p:nvSpPr>
          <p:cNvPr id="261" name="Google Shape;261;p31"/>
          <p:cNvSpPr/>
          <p:nvPr/>
        </p:nvSpPr>
        <p:spPr>
          <a:xfrm>
            <a:off x="915925" y="1961600"/>
            <a:ext cx="2276400" cy="458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31"/>
          <p:cNvSpPr txBox="1"/>
          <p:nvPr/>
        </p:nvSpPr>
        <p:spPr>
          <a:xfrm>
            <a:off x="3254125" y="1896500"/>
            <a:ext cx="3203100" cy="5883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Click a Tinkercad application</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Create a new design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2"/>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Workplane</a:t>
            </a:r>
            <a:endParaRPr/>
          </a:p>
        </p:txBody>
      </p:sp>
      <p:sp>
        <p:nvSpPr>
          <p:cNvPr id="268" name="Google Shape;268;p32"/>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269" name="Google Shape;269;p32"/>
          <p:cNvPicPr preferRelativeResize="0"/>
          <p:nvPr/>
        </p:nvPicPr>
        <p:blipFill rotWithShape="1">
          <a:blip r:embed="rId3">
            <a:alphaModFix/>
          </a:blip>
          <a:srcRect b="0" l="0" r="0" t="0"/>
          <a:stretch/>
        </p:blipFill>
        <p:spPr>
          <a:xfrm>
            <a:off x="2081261" y="864150"/>
            <a:ext cx="4981478" cy="3728850"/>
          </a:xfrm>
          <a:prstGeom prst="rect">
            <a:avLst/>
          </a:prstGeom>
          <a:noFill/>
          <a:ln cap="flat" cmpd="sng" w="9525">
            <a:solidFill>
              <a:srgbClr val="000000"/>
            </a:solidFill>
            <a:prstDash val="solid"/>
            <a:round/>
            <a:headEnd len="sm" w="sm" type="none"/>
            <a:tailEnd len="sm" w="sm" type="none"/>
          </a:ln>
        </p:spPr>
      </p:pic>
      <p:sp>
        <p:nvSpPr>
          <p:cNvPr id="270" name="Google Shape;270;p32"/>
          <p:cNvSpPr/>
          <p:nvPr/>
        </p:nvSpPr>
        <p:spPr>
          <a:xfrm>
            <a:off x="1901350" y="959050"/>
            <a:ext cx="1234500" cy="360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32"/>
          <p:cNvSpPr txBox="1"/>
          <p:nvPr/>
        </p:nvSpPr>
        <p:spPr>
          <a:xfrm>
            <a:off x="3170175" y="862450"/>
            <a:ext cx="1905600" cy="553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Default name</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Rename project</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3"/>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1100"/>
              <a:buFont typeface="Arial"/>
              <a:buNone/>
            </a:pPr>
            <a:r>
              <a:rPr lang="en"/>
              <a:t>Tinkercad Workplane</a:t>
            </a:r>
            <a:endParaRPr/>
          </a:p>
        </p:txBody>
      </p:sp>
      <p:sp>
        <p:nvSpPr>
          <p:cNvPr id="277" name="Google Shape;277;p33"/>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278" name="Google Shape;278;p33"/>
          <p:cNvPicPr preferRelativeResize="0"/>
          <p:nvPr/>
        </p:nvPicPr>
        <p:blipFill rotWithShape="1">
          <a:blip r:embed="rId3">
            <a:alphaModFix/>
          </a:blip>
          <a:srcRect b="0" l="0" r="0" t="0"/>
          <a:stretch/>
        </p:blipFill>
        <p:spPr>
          <a:xfrm>
            <a:off x="2081261" y="864150"/>
            <a:ext cx="4981478" cy="3728850"/>
          </a:xfrm>
          <a:prstGeom prst="rect">
            <a:avLst/>
          </a:prstGeom>
          <a:noFill/>
          <a:ln cap="flat" cmpd="sng" w="9525">
            <a:solidFill>
              <a:srgbClr val="000000"/>
            </a:solidFill>
            <a:prstDash val="solid"/>
            <a:round/>
            <a:headEnd len="sm" w="sm" type="none"/>
            <a:tailEnd len="sm" w="sm" type="none"/>
          </a:ln>
        </p:spPr>
      </p:pic>
      <p:sp>
        <p:nvSpPr>
          <p:cNvPr id="279" name="Google Shape;279;p33"/>
          <p:cNvSpPr/>
          <p:nvPr/>
        </p:nvSpPr>
        <p:spPr>
          <a:xfrm>
            <a:off x="5826675" y="976425"/>
            <a:ext cx="876300" cy="330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33"/>
          <p:cNvSpPr txBox="1"/>
          <p:nvPr/>
        </p:nvSpPr>
        <p:spPr>
          <a:xfrm>
            <a:off x="5047425" y="1350300"/>
            <a:ext cx="2434800" cy="769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Change 3D design to</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Minecraft block design</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Lego block design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sp>
        <p:nvSpPr>
          <p:cNvPr id="100" name="Google Shape;100;p16"/>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fld id="{00000000-1234-1234-1234-123412341234}" type="slidenum">
              <a:rPr lang="en"/>
              <a:t>‹#›</a:t>
            </a:fld>
            <a:endParaRPr/>
          </a:p>
        </p:txBody>
      </p:sp>
      <p:pic>
        <p:nvPicPr>
          <p:cNvPr id="101" name="Google Shape;101;p16"/>
          <p:cNvPicPr preferRelativeResize="0"/>
          <p:nvPr/>
        </p:nvPicPr>
        <p:blipFill rotWithShape="1">
          <a:blip r:embed="rId3">
            <a:alphaModFix/>
          </a:blip>
          <a:srcRect b="0" l="0" r="0" t="0"/>
          <a:stretch/>
        </p:blipFill>
        <p:spPr>
          <a:xfrm>
            <a:off x="4344050" y="1468675"/>
            <a:ext cx="3902926" cy="2895449"/>
          </a:xfrm>
          <a:prstGeom prst="rect">
            <a:avLst/>
          </a:prstGeom>
          <a:noFill/>
          <a:ln>
            <a:noFill/>
          </a:ln>
        </p:spPr>
      </p:pic>
      <p:sp>
        <p:nvSpPr>
          <p:cNvPr id="102" name="Google Shape;102;p16"/>
          <p:cNvSpPr txBox="1"/>
          <p:nvPr/>
        </p:nvSpPr>
        <p:spPr>
          <a:xfrm>
            <a:off x="993550" y="1678175"/>
            <a:ext cx="18921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Indie Flower"/>
                <a:ea typeface="Indie Flower"/>
                <a:cs typeface="Indie Flower"/>
                <a:sym typeface="Indie Flower"/>
              </a:rPr>
              <a:t>Guess what? Even NASA uses CAD!</a:t>
            </a:r>
            <a:endParaRPr b="0" i="0" sz="1700" u="none" cap="none" strike="noStrike">
              <a:solidFill>
                <a:srgbClr val="000000"/>
              </a:solidFill>
              <a:latin typeface="Indie Flower"/>
              <a:ea typeface="Indie Flower"/>
              <a:cs typeface="Indie Flower"/>
              <a:sym typeface="Indie Flower"/>
            </a:endParaRPr>
          </a:p>
        </p:txBody>
      </p:sp>
      <p:cxnSp>
        <p:nvCxnSpPr>
          <p:cNvPr id="103" name="Google Shape;103;p16"/>
          <p:cNvCxnSpPr/>
          <p:nvPr/>
        </p:nvCxnSpPr>
        <p:spPr>
          <a:xfrm>
            <a:off x="2729100" y="1903700"/>
            <a:ext cx="1842900" cy="805500"/>
          </a:xfrm>
          <a:prstGeom prst="curvedConnector3">
            <a:avLst>
              <a:gd fmla="val 50000" name="adj1"/>
            </a:avLst>
          </a:prstGeom>
          <a:noFill/>
          <a:ln cap="flat" cmpd="sng" w="9525">
            <a:solidFill>
              <a:schemeClr val="dk2"/>
            </a:solidFill>
            <a:prstDash val="solid"/>
            <a:round/>
            <a:headEnd len="sm" w="sm" type="none"/>
            <a:tailEnd len="med" w="med" type="stealth"/>
          </a:ln>
        </p:spPr>
      </p:cxnSp>
      <p:sp>
        <p:nvSpPr>
          <p:cNvPr id="104" name="Google Shape;104;p16"/>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sz="3000"/>
              <a:t>Session 1: Introduction to Tinkercad</a:t>
            </a:r>
            <a:endParaRPr b="1" sz="3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4"/>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1100"/>
              <a:buFont typeface="Arial"/>
              <a:buNone/>
            </a:pPr>
            <a:r>
              <a:rPr lang="en"/>
              <a:t>Tinkercad Workplane</a:t>
            </a:r>
            <a:endParaRPr/>
          </a:p>
        </p:txBody>
      </p:sp>
      <p:sp>
        <p:nvSpPr>
          <p:cNvPr id="286" name="Google Shape;286;p34"/>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287" name="Google Shape;287;p34"/>
          <p:cNvPicPr preferRelativeResize="0"/>
          <p:nvPr/>
        </p:nvPicPr>
        <p:blipFill rotWithShape="1">
          <a:blip r:embed="rId3">
            <a:alphaModFix/>
          </a:blip>
          <a:srcRect b="0" l="0" r="0" t="0"/>
          <a:stretch/>
        </p:blipFill>
        <p:spPr>
          <a:xfrm>
            <a:off x="2081261" y="864150"/>
            <a:ext cx="4981478" cy="3728850"/>
          </a:xfrm>
          <a:prstGeom prst="rect">
            <a:avLst/>
          </a:prstGeom>
          <a:noFill/>
          <a:ln cap="flat" cmpd="sng" w="9525">
            <a:solidFill>
              <a:srgbClr val="000000"/>
            </a:solidFill>
            <a:prstDash val="solid"/>
            <a:round/>
            <a:headEnd len="sm" w="sm" type="none"/>
            <a:tailEnd len="sm" w="sm" type="none"/>
          </a:ln>
        </p:spPr>
      </p:pic>
      <p:sp>
        <p:nvSpPr>
          <p:cNvPr id="288" name="Google Shape;288;p34"/>
          <p:cNvSpPr/>
          <p:nvPr/>
        </p:nvSpPr>
        <p:spPr>
          <a:xfrm>
            <a:off x="1816575" y="1430375"/>
            <a:ext cx="927900" cy="1733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34"/>
          <p:cNvSpPr txBox="1"/>
          <p:nvPr/>
        </p:nvSpPr>
        <p:spPr>
          <a:xfrm>
            <a:off x="2826725" y="1894025"/>
            <a:ext cx="2981700" cy="805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Project view options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Right click-rotate</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Left click-select, move object</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5"/>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Workplane</a:t>
            </a:r>
            <a:endParaRPr/>
          </a:p>
        </p:txBody>
      </p:sp>
      <p:sp>
        <p:nvSpPr>
          <p:cNvPr id="295" name="Google Shape;295;p35"/>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296" name="Google Shape;296;p35"/>
          <p:cNvPicPr preferRelativeResize="0"/>
          <p:nvPr/>
        </p:nvPicPr>
        <p:blipFill rotWithShape="1">
          <a:blip r:embed="rId3">
            <a:alphaModFix/>
          </a:blip>
          <a:srcRect b="0" l="0" r="0" t="0"/>
          <a:stretch/>
        </p:blipFill>
        <p:spPr>
          <a:xfrm>
            <a:off x="2081261" y="864150"/>
            <a:ext cx="4981478" cy="3728850"/>
          </a:xfrm>
          <a:prstGeom prst="rect">
            <a:avLst/>
          </a:prstGeom>
          <a:noFill/>
          <a:ln cap="flat" cmpd="sng" w="9525">
            <a:solidFill>
              <a:srgbClr val="000000"/>
            </a:solidFill>
            <a:prstDash val="solid"/>
            <a:round/>
            <a:headEnd len="sm" w="sm" type="none"/>
            <a:tailEnd len="sm" w="sm" type="none"/>
          </a:ln>
        </p:spPr>
      </p:pic>
      <p:sp>
        <p:nvSpPr>
          <p:cNvPr id="297" name="Google Shape;297;p35"/>
          <p:cNvSpPr/>
          <p:nvPr/>
        </p:nvSpPr>
        <p:spPr>
          <a:xfrm>
            <a:off x="1851175" y="1170275"/>
            <a:ext cx="1317600" cy="306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35"/>
          <p:cNvSpPr txBox="1"/>
          <p:nvPr/>
        </p:nvSpPr>
        <p:spPr>
          <a:xfrm>
            <a:off x="695425" y="1525075"/>
            <a:ext cx="3629100" cy="8022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Copy, paste, duplicate, delete objects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Back arrow or ctrl Z to undo</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Forward arrow or ctrl Y to redo</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6"/>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Workplane</a:t>
            </a:r>
            <a:endParaRPr/>
          </a:p>
        </p:txBody>
      </p:sp>
      <p:sp>
        <p:nvSpPr>
          <p:cNvPr id="304" name="Google Shape;304;p36"/>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305" name="Google Shape;305;p36"/>
          <p:cNvPicPr preferRelativeResize="0"/>
          <p:nvPr/>
        </p:nvPicPr>
        <p:blipFill rotWithShape="1">
          <a:blip r:embed="rId3">
            <a:alphaModFix/>
          </a:blip>
          <a:srcRect b="0" l="0" r="0" t="0"/>
          <a:stretch/>
        </p:blipFill>
        <p:spPr>
          <a:xfrm>
            <a:off x="2081261" y="864150"/>
            <a:ext cx="4981478" cy="3728850"/>
          </a:xfrm>
          <a:prstGeom prst="rect">
            <a:avLst/>
          </a:prstGeom>
          <a:noFill/>
          <a:ln cap="flat" cmpd="sng" w="9525">
            <a:solidFill>
              <a:srgbClr val="000000"/>
            </a:solidFill>
            <a:prstDash val="solid"/>
            <a:round/>
            <a:headEnd len="sm" w="sm" type="none"/>
            <a:tailEnd len="sm" w="sm" type="none"/>
          </a:ln>
        </p:spPr>
      </p:pic>
      <p:sp>
        <p:nvSpPr>
          <p:cNvPr id="306" name="Google Shape;306;p36"/>
          <p:cNvSpPr/>
          <p:nvPr/>
        </p:nvSpPr>
        <p:spPr>
          <a:xfrm>
            <a:off x="4688950" y="1177375"/>
            <a:ext cx="1317600" cy="306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36"/>
          <p:cNvSpPr txBox="1"/>
          <p:nvPr/>
        </p:nvSpPr>
        <p:spPr>
          <a:xfrm>
            <a:off x="4667800" y="1545650"/>
            <a:ext cx="1359900" cy="11532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Show all</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Group</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Ungroup</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Align</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Mirror</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7"/>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Workplane</a:t>
            </a:r>
            <a:endParaRPr/>
          </a:p>
        </p:txBody>
      </p:sp>
      <p:sp>
        <p:nvSpPr>
          <p:cNvPr id="313" name="Google Shape;313;p37"/>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314" name="Google Shape;314;p37"/>
          <p:cNvPicPr preferRelativeResize="0"/>
          <p:nvPr/>
        </p:nvPicPr>
        <p:blipFill rotWithShape="1">
          <a:blip r:embed="rId3">
            <a:alphaModFix/>
          </a:blip>
          <a:srcRect b="0" l="0" r="0" t="0"/>
          <a:stretch/>
        </p:blipFill>
        <p:spPr>
          <a:xfrm>
            <a:off x="2081261" y="864150"/>
            <a:ext cx="4981478" cy="3728850"/>
          </a:xfrm>
          <a:prstGeom prst="rect">
            <a:avLst/>
          </a:prstGeom>
          <a:noFill/>
          <a:ln cap="flat" cmpd="sng" w="9525">
            <a:solidFill>
              <a:srgbClr val="000000"/>
            </a:solidFill>
            <a:prstDash val="solid"/>
            <a:round/>
            <a:headEnd len="sm" w="sm" type="none"/>
            <a:tailEnd len="sm" w="sm" type="none"/>
          </a:ln>
        </p:spPr>
      </p:pic>
      <p:sp>
        <p:nvSpPr>
          <p:cNvPr id="315" name="Google Shape;315;p37"/>
          <p:cNvSpPr/>
          <p:nvPr/>
        </p:nvSpPr>
        <p:spPr>
          <a:xfrm>
            <a:off x="5795675" y="1170275"/>
            <a:ext cx="1317600" cy="306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37"/>
          <p:cNvSpPr txBox="1"/>
          <p:nvPr/>
        </p:nvSpPr>
        <p:spPr>
          <a:xfrm>
            <a:off x="5681675" y="1525825"/>
            <a:ext cx="1545600" cy="3594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Manage 3D files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8"/>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Workplane</a:t>
            </a:r>
            <a:endParaRPr/>
          </a:p>
        </p:txBody>
      </p:sp>
      <p:sp>
        <p:nvSpPr>
          <p:cNvPr id="322" name="Google Shape;322;p38"/>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323" name="Google Shape;323;p38"/>
          <p:cNvPicPr preferRelativeResize="0"/>
          <p:nvPr/>
        </p:nvPicPr>
        <p:blipFill rotWithShape="1">
          <a:blip r:embed="rId3">
            <a:alphaModFix/>
          </a:blip>
          <a:srcRect b="0" l="0" r="0" t="0"/>
          <a:stretch/>
        </p:blipFill>
        <p:spPr>
          <a:xfrm>
            <a:off x="2081261" y="864150"/>
            <a:ext cx="4981478" cy="3728850"/>
          </a:xfrm>
          <a:prstGeom prst="rect">
            <a:avLst/>
          </a:prstGeom>
          <a:noFill/>
          <a:ln cap="flat" cmpd="sng" w="9525">
            <a:solidFill>
              <a:srgbClr val="000000"/>
            </a:solidFill>
            <a:prstDash val="solid"/>
            <a:round/>
            <a:headEnd len="sm" w="sm" type="none"/>
            <a:tailEnd len="sm" w="sm" type="none"/>
          </a:ln>
        </p:spPr>
      </p:pic>
      <p:sp>
        <p:nvSpPr>
          <p:cNvPr id="324" name="Google Shape;324;p38"/>
          <p:cNvSpPr/>
          <p:nvPr/>
        </p:nvSpPr>
        <p:spPr>
          <a:xfrm>
            <a:off x="5745150" y="1432775"/>
            <a:ext cx="1317600" cy="362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38"/>
          <p:cNvSpPr txBox="1"/>
          <p:nvPr/>
        </p:nvSpPr>
        <p:spPr>
          <a:xfrm>
            <a:off x="4992750" y="1854050"/>
            <a:ext cx="2822400" cy="412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Add workplane and ruler options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9"/>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Workplane</a:t>
            </a:r>
            <a:endParaRPr/>
          </a:p>
        </p:txBody>
      </p:sp>
      <p:sp>
        <p:nvSpPr>
          <p:cNvPr id="331" name="Google Shape;331;p39"/>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332" name="Google Shape;332;p39"/>
          <p:cNvPicPr preferRelativeResize="0"/>
          <p:nvPr/>
        </p:nvPicPr>
        <p:blipFill rotWithShape="1">
          <a:blip r:embed="rId3">
            <a:alphaModFix/>
          </a:blip>
          <a:srcRect b="0" l="0" r="0" t="0"/>
          <a:stretch/>
        </p:blipFill>
        <p:spPr>
          <a:xfrm>
            <a:off x="2081261" y="864150"/>
            <a:ext cx="4981478" cy="3728850"/>
          </a:xfrm>
          <a:prstGeom prst="rect">
            <a:avLst/>
          </a:prstGeom>
          <a:noFill/>
          <a:ln cap="flat" cmpd="sng" w="9525">
            <a:solidFill>
              <a:srgbClr val="000000"/>
            </a:solidFill>
            <a:prstDash val="solid"/>
            <a:round/>
            <a:headEnd len="sm" w="sm" type="none"/>
            <a:tailEnd len="sm" w="sm" type="none"/>
          </a:ln>
        </p:spPr>
      </p:pic>
      <p:sp>
        <p:nvSpPr>
          <p:cNvPr id="333" name="Google Shape;333;p39"/>
          <p:cNvSpPr/>
          <p:nvPr/>
        </p:nvSpPr>
        <p:spPr>
          <a:xfrm>
            <a:off x="4859750" y="4232400"/>
            <a:ext cx="1234500" cy="360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39"/>
          <p:cNvSpPr txBox="1"/>
          <p:nvPr/>
        </p:nvSpPr>
        <p:spPr>
          <a:xfrm>
            <a:off x="4453400" y="3815025"/>
            <a:ext cx="2047200" cy="3606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Edit workplane settings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0"/>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Shape Interface</a:t>
            </a:r>
            <a:endParaRPr/>
          </a:p>
        </p:txBody>
      </p:sp>
      <p:sp>
        <p:nvSpPr>
          <p:cNvPr id="340" name="Google Shape;340;p40"/>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341" name="Google Shape;341;p40"/>
          <p:cNvPicPr preferRelativeResize="0"/>
          <p:nvPr/>
        </p:nvPicPr>
        <p:blipFill rotWithShape="1">
          <a:blip r:embed="rId3">
            <a:alphaModFix/>
          </a:blip>
          <a:srcRect b="0" l="0" r="0" t="0"/>
          <a:stretch/>
        </p:blipFill>
        <p:spPr>
          <a:xfrm>
            <a:off x="1604383" y="864150"/>
            <a:ext cx="5935235" cy="3712100"/>
          </a:xfrm>
          <a:prstGeom prst="rect">
            <a:avLst/>
          </a:prstGeom>
          <a:noFill/>
          <a:ln cap="flat" cmpd="sng" w="9525">
            <a:solidFill>
              <a:srgbClr val="000000"/>
            </a:solidFill>
            <a:prstDash val="solid"/>
            <a:round/>
            <a:headEnd len="sm" w="sm" type="none"/>
            <a:tailEnd len="sm" w="sm" type="none"/>
          </a:ln>
        </p:spPr>
      </p:pic>
      <p:sp>
        <p:nvSpPr>
          <p:cNvPr id="342" name="Google Shape;342;p40"/>
          <p:cNvSpPr/>
          <p:nvPr/>
        </p:nvSpPr>
        <p:spPr>
          <a:xfrm>
            <a:off x="6235550" y="2075750"/>
            <a:ext cx="1467300" cy="258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40"/>
          <p:cNvSpPr/>
          <p:nvPr/>
        </p:nvSpPr>
        <p:spPr>
          <a:xfrm>
            <a:off x="6305125" y="1758950"/>
            <a:ext cx="1234500" cy="316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40"/>
          <p:cNvSpPr txBox="1"/>
          <p:nvPr/>
        </p:nvSpPr>
        <p:spPr>
          <a:xfrm>
            <a:off x="4210275" y="1758950"/>
            <a:ext cx="1944000" cy="12753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3D Design options: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Shapes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Text &amp; numbers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Characters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Connectors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1"/>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Shape Interface</a:t>
            </a:r>
            <a:endParaRPr/>
          </a:p>
        </p:txBody>
      </p:sp>
      <p:sp>
        <p:nvSpPr>
          <p:cNvPr id="350" name="Google Shape;350;p41"/>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351" name="Google Shape;351;p41"/>
          <p:cNvPicPr preferRelativeResize="0"/>
          <p:nvPr/>
        </p:nvPicPr>
        <p:blipFill rotWithShape="1">
          <a:blip r:embed="rId3">
            <a:alphaModFix/>
          </a:blip>
          <a:srcRect b="0" l="0" r="0" t="0"/>
          <a:stretch/>
        </p:blipFill>
        <p:spPr>
          <a:xfrm>
            <a:off x="1567150" y="815425"/>
            <a:ext cx="6009700" cy="3757101"/>
          </a:xfrm>
          <a:prstGeom prst="rect">
            <a:avLst/>
          </a:prstGeom>
          <a:noFill/>
          <a:ln cap="flat" cmpd="sng" w="9525">
            <a:solidFill>
              <a:srgbClr val="000000"/>
            </a:solidFill>
            <a:prstDash val="solid"/>
            <a:round/>
            <a:headEnd len="sm" w="sm" type="none"/>
            <a:tailEnd len="sm" w="sm" type="none"/>
          </a:ln>
        </p:spPr>
      </p:pic>
      <p:sp>
        <p:nvSpPr>
          <p:cNvPr id="352" name="Google Shape;352;p41"/>
          <p:cNvSpPr/>
          <p:nvPr/>
        </p:nvSpPr>
        <p:spPr>
          <a:xfrm>
            <a:off x="3645725" y="3076575"/>
            <a:ext cx="622200" cy="542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41"/>
          <p:cNvSpPr txBox="1"/>
          <p:nvPr/>
        </p:nvSpPr>
        <p:spPr>
          <a:xfrm>
            <a:off x="2797925" y="3681775"/>
            <a:ext cx="2317800" cy="5427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Click white “handles” to change object dimensions.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2"/>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Shape Interface</a:t>
            </a:r>
            <a:endParaRPr/>
          </a:p>
        </p:txBody>
      </p:sp>
      <p:sp>
        <p:nvSpPr>
          <p:cNvPr id="359" name="Google Shape;359;p42"/>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360" name="Google Shape;360;p42"/>
          <p:cNvPicPr preferRelativeResize="0"/>
          <p:nvPr/>
        </p:nvPicPr>
        <p:blipFill rotWithShape="1">
          <a:blip r:embed="rId3">
            <a:alphaModFix/>
          </a:blip>
          <a:srcRect b="0" l="0" r="0" t="0"/>
          <a:stretch/>
        </p:blipFill>
        <p:spPr>
          <a:xfrm>
            <a:off x="1567150" y="815425"/>
            <a:ext cx="6009700" cy="3757101"/>
          </a:xfrm>
          <a:prstGeom prst="rect">
            <a:avLst/>
          </a:prstGeom>
          <a:noFill/>
          <a:ln cap="flat" cmpd="sng" w="9525">
            <a:solidFill>
              <a:srgbClr val="000000"/>
            </a:solidFill>
            <a:prstDash val="solid"/>
            <a:round/>
            <a:headEnd len="sm" w="sm" type="none"/>
            <a:tailEnd len="sm" w="sm" type="none"/>
          </a:ln>
        </p:spPr>
      </p:pic>
      <p:sp>
        <p:nvSpPr>
          <p:cNvPr id="361" name="Google Shape;361;p42"/>
          <p:cNvSpPr/>
          <p:nvPr/>
        </p:nvSpPr>
        <p:spPr>
          <a:xfrm>
            <a:off x="3757500" y="2462825"/>
            <a:ext cx="418500" cy="371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3"/>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Shape Interface</a:t>
            </a:r>
            <a:endParaRPr/>
          </a:p>
        </p:txBody>
      </p:sp>
      <p:sp>
        <p:nvSpPr>
          <p:cNvPr id="367" name="Google Shape;367;p43"/>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368" name="Google Shape;368;p43"/>
          <p:cNvPicPr preferRelativeResize="0"/>
          <p:nvPr/>
        </p:nvPicPr>
        <p:blipFill rotWithShape="1">
          <a:blip r:embed="rId3">
            <a:alphaModFix/>
          </a:blip>
          <a:srcRect b="0" l="0" r="0" t="0"/>
          <a:stretch/>
        </p:blipFill>
        <p:spPr>
          <a:xfrm>
            <a:off x="1625674" y="864150"/>
            <a:ext cx="5892651" cy="3689076"/>
          </a:xfrm>
          <a:prstGeom prst="rect">
            <a:avLst/>
          </a:prstGeom>
          <a:noFill/>
          <a:ln cap="flat" cmpd="sng" w="9525">
            <a:solidFill>
              <a:srgbClr val="000000"/>
            </a:solidFill>
            <a:prstDash val="solid"/>
            <a:round/>
            <a:headEnd len="sm" w="sm" type="none"/>
            <a:tailEnd len="sm" w="sm" type="none"/>
          </a:ln>
        </p:spPr>
      </p:pic>
      <p:sp>
        <p:nvSpPr>
          <p:cNvPr id="369" name="Google Shape;369;p43"/>
          <p:cNvSpPr txBox="1"/>
          <p:nvPr/>
        </p:nvSpPr>
        <p:spPr>
          <a:xfrm>
            <a:off x="3147250" y="3302750"/>
            <a:ext cx="1679100" cy="9483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Left click and drag the top black cone to raise and lower an object.</a:t>
            </a:r>
            <a:endParaRPr b="0" i="0" sz="1400" u="none" cap="none" strike="noStrike">
              <a:solidFill>
                <a:srgbClr val="000000"/>
              </a:solidFill>
              <a:latin typeface="Arial"/>
              <a:ea typeface="Arial"/>
              <a:cs typeface="Arial"/>
              <a:sym typeface="Arial"/>
            </a:endParaRPr>
          </a:p>
        </p:txBody>
      </p:sp>
      <p:sp>
        <p:nvSpPr>
          <p:cNvPr id="370" name="Google Shape;370;p43"/>
          <p:cNvSpPr/>
          <p:nvPr/>
        </p:nvSpPr>
        <p:spPr>
          <a:xfrm>
            <a:off x="3777550" y="2061775"/>
            <a:ext cx="418500" cy="371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7"/>
          <p:cNvPicPr preferRelativeResize="0"/>
          <p:nvPr/>
        </p:nvPicPr>
        <p:blipFill rotWithShape="1">
          <a:blip r:embed="rId3">
            <a:alphaModFix/>
          </a:blip>
          <a:srcRect b="0" l="0" r="0" t="0"/>
          <a:stretch/>
        </p:blipFill>
        <p:spPr>
          <a:xfrm>
            <a:off x="876525" y="2571756"/>
            <a:ext cx="3869701" cy="1934850"/>
          </a:xfrm>
          <a:prstGeom prst="rect">
            <a:avLst/>
          </a:prstGeom>
          <a:noFill/>
          <a:ln cap="flat" cmpd="sng" w="9525">
            <a:solidFill>
              <a:schemeClr val="dk2"/>
            </a:solidFill>
            <a:prstDash val="solid"/>
            <a:round/>
            <a:headEnd len="sm" w="sm" type="none"/>
            <a:tailEnd len="sm" w="sm" type="none"/>
          </a:ln>
        </p:spPr>
      </p:pic>
      <p:sp>
        <p:nvSpPr>
          <p:cNvPr id="110" name="Google Shape;110;p17"/>
          <p:cNvSpPr txBox="1"/>
          <p:nvPr>
            <p:ph idx="4294967295" type="body"/>
          </p:nvPr>
        </p:nvSpPr>
        <p:spPr>
          <a:xfrm>
            <a:off x="4970875" y="793488"/>
            <a:ext cx="3983700" cy="1024500"/>
          </a:xfrm>
          <a:prstGeom prst="rect">
            <a:avLst/>
          </a:prstGeom>
          <a:noFill/>
          <a:ln>
            <a:noFill/>
          </a:ln>
        </p:spPr>
        <p:txBody>
          <a:bodyPr anchorCtr="0" anchor="t" bIns="34275" lIns="68575" spcFirstLastPara="1" rIns="68575" wrap="square" tIns="34275">
            <a:noAutofit/>
          </a:bodyPr>
          <a:lstStyle/>
          <a:p>
            <a:pPr indent="-368300" lvl="0" marL="457200" rtl="0" algn="l">
              <a:lnSpc>
                <a:spcPct val="90000"/>
              </a:lnSpc>
              <a:spcBef>
                <a:spcPts val="800"/>
              </a:spcBef>
              <a:spcAft>
                <a:spcPts val="0"/>
              </a:spcAft>
              <a:buSzPts val="2200"/>
              <a:buFont typeface="Arial"/>
              <a:buChar char="•"/>
            </a:pPr>
            <a:r>
              <a:rPr lang="en" sz="2200">
                <a:highlight>
                  <a:srgbClr val="FFFFFF"/>
                </a:highlight>
                <a:latin typeface="Arial"/>
                <a:ea typeface="Arial"/>
                <a:cs typeface="Arial"/>
                <a:sym typeface="Arial"/>
              </a:rPr>
              <a:t>CAD </a:t>
            </a:r>
            <a:r>
              <a:rPr lang="en" sz="2200">
                <a:highlight>
                  <a:srgbClr val="FFFFFF"/>
                </a:highlight>
              </a:rPr>
              <a:t>stands for</a:t>
            </a:r>
            <a:r>
              <a:rPr lang="en" sz="2200">
                <a:highlight>
                  <a:srgbClr val="FFFFFF"/>
                </a:highlight>
                <a:latin typeface="Arial"/>
                <a:ea typeface="Arial"/>
                <a:cs typeface="Arial"/>
                <a:sym typeface="Arial"/>
              </a:rPr>
              <a:t> </a:t>
            </a:r>
            <a:r>
              <a:rPr b="1" lang="en" sz="2200">
                <a:highlight>
                  <a:srgbClr val="FFFFFF"/>
                </a:highlight>
              </a:rPr>
              <a:t>computer-aided design</a:t>
            </a:r>
            <a:r>
              <a:rPr lang="en" sz="2200">
                <a:highlight>
                  <a:srgbClr val="FFFFFF"/>
                </a:highlight>
                <a:latin typeface="Arial"/>
                <a:ea typeface="Arial"/>
                <a:cs typeface="Arial"/>
                <a:sym typeface="Arial"/>
              </a:rPr>
              <a:t> software.</a:t>
            </a:r>
            <a:endParaRPr sz="2200"/>
          </a:p>
        </p:txBody>
      </p:sp>
      <p:pic>
        <p:nvPicPr>
          <p:cNvPr id="111" name="Google Shape;111;p17"/>
          <p:cNvPicPr preferRelativeResize="0"/>
          <p:nvPr/>
        </p:nvPicPr>
        <p:blipFill rotWithShape="1">
          <a:blip r:embed="rId4">
            <a:alphaModFix/>
          </a:blip>
          <a:srcRect b="0" l="0" r="0" t="0"/>
          <a:stretch/>
        </p:blipFill>
        <p:spPr>
          <a:xfrm>
            <a:off x="1147881" y="195869"/>
            <a:ext cx="3326989" cy="2219725"/>
          </a:xfrm>
          <a:prstGeom prst="rect">
            <a:avLst/>
          </a:prstGeom>
          <a:noFill/>
          <a:ln cap="flat" cmpd="sng" w="9525">
            <a:solidFill>
              <a:schemeClr val="dk2"/>
            </a:solidFill>
            <a:prstDash val="solid"/>
            <a:round/>
            <a:headEnd len="sm" w="sm" type="none"/>
            <a:tailEnd len="sm" w="sm" type="none"/>
          </a:ln>
        </p:spPr>
      </p:pic>
      <p:sp>
        <p:nvSpPr>
          <p:cNvPr id="112" name="Google Shape;112;p17"/>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
        <p:nvSpPr>
          <p:cNvPr id="113" name="Google Shape;113;p17"/>
          <p:cNvSpPr txBox="1"/>
          <p:nvPr>
            <p:ph idx="4294967295" type="body"/>
          </p:nvPr>
        </p:nvSpPr>
        <p:spPr>
          <a:xfrm>
            <a:off x="4970875" y="2672775"/>
            <a:ext cx="3519300" cy="1732800"/>
          </a:xfrm>
          <a:prstGeom prst="rect">
            <a:avLst/>
          </a:prstGeom>
          <a:noFill/>
          <a:ln>
            <a:noFill/>
          </a:ln>
        </p:spPr>
        <p:txBody>
          <a:bodyPr anchorCtr="0" anchor="t" bIns="34275" lIns="68575" spcFirstLastPara="1" rIns="68575" wrap="square" tIns="34275">
            <a:noAutofit/>
          </a:bodyPr>
          <a:lstStyle/>
          <a:p>
            <a:pPr indent="-368300" lvl="0" marL="457200" rtl="0" algn="l">
              <a:lnSpc>
                <a:spcPct val="90000"/>
              </a:lnSpc>
              <a:spcBef>
                <a:spcPts val="800"/>
              </a:spcBef>
              <a:spcAft>
                <a:spcPts val="0"/>
              </a:spcAft>
              <a:buSzPts val="2200"/>
              <a:buFont typeface="Arial"/>
              <a:buChar char="•"/>
            </a:pPr>
            <a:r>
              <a:rPr lang="en" sz="2200">
                <a:highlight>
                  <a:srgbClr val="FFFFFF"/>
                </a:highlight>
                <a:latin typeface="Arial"/>
                <a:ea typeface="Arial"/>
                <a:cs typeface="Arial"/>
                <a:sym typeface="Arial"/>
              </a:rPr>
              <a:t>Engineers, architects, artists, and others use CAD to create precise</a:t>
            </a:r>
            <a:r>
              <a:rPr lang="en" sz="2200">
                <a:highlight>
                  <a:srgbClr val="FFFFFF"/>
                </a:highlight>
              </a:rPr>
              <a:t> </a:t>
            </a:r>
            <a:r>
              <a:rPr b="1" lang="en" sz="2200">
                <a:highlight>
                  <a:srgbClr val="FFFFFF"/>
                </a:highlight>
              </a:rPr>
              <a:t>2D drawings and 3D models</a:t>
            </a:r>
            <a:r>
              <a:rPr lang="en" sz="2200">
                <a:highlight>
                  <a:srgbClr val="FFFFFF"/>
                </a:highlight>
                <a:latin typeface="Arial"/>
                <a:ea typeface="Arial"/>
                <a:cs typeface="Arial"/>
                <a:sym typeface="Arial"/>
              </a:rPr>
              <a:t>.</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4"/>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Shape Interface</a:t>
            </a:r>
            <a:endParaRPr/>
          </a:p>
        </p:txBody>
      </p:sp>
      <p:sp>
        <p:nvSpPr>
          <p:cNvPr id="376" name="Google Shape;376;p44"/>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377" name="Google Shape;377;p44"/>
          <p:cNvPicPr preferRelativeResize="0"/>
          <p:nvPr/>
        </p:nvPicPr>
        <p:blipFill rotWithShape="1">
          <a:blip r:embed="rId3">
            <a:alphaModFix/>
          </a:blip>
          <a:srcRect b="0" l="0" r="0" t="0"/>
          <a:stretch/>
        </p:blipFill>
        <p:spPr>
          <a:xfrm>
            <a:off x="1694063" y="864150"/>
            <a:ext cx="5755874" cy="3593424"/>
          </a:xfrm>
          <a:prstGeom prst="rect">
            <a:avLst/>
          </a:prstGeom>
          <a:noFill/>
          <a:ln cap="flat" cmpd="sng" w="9525">
            <a:solidFill>
              <a:srgbClr val="000000"/>
            </a:solidFill>
            <a:prstDash val="solid"/>
            <a:round/>
            <a:headEnd len="sm" w="sm" type="none"/>
            <a:tailEnd len="sm" w="sm" type="none"/>
          </a:ln>
        </p:spPr>
      </p:pic>
      <p:sp>
        <p:nvSpPr>
          <p:cNvPr id="378" name="Google Shape;378;p44"/>
          <p:cNvSpPr/>
          <p:nvPr/>
        </p:nvSpPr>
        <p:spPr>
          <a:xfrm>
            <a:off x="3520875" y="3109450"/>
            <a:ext cx="622200" cy="308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44"/>
          <p:cNvSpPr txBox="1"/>
          <p:nvPr/>
        </p:nvSpPr>
        <p:spPr>
          <a:xfrm>
            <a:off x="4423475" y="2878750"/>
            <a:ext cx="1699500" cy="769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Left click and drag the lower arrows to rotate an object.</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5"/>
          <p:cNvSpPr txBox="1"/>
          <p:nvPr>
            <p:ph idx="4294967295" type="title"/>
          </p:nvPr>
        </p:nvSpPr>
        <p:spPr>
          <a:xfrm>
            <a:off x="0" y="240450"/>
            <a:ext cx="9144000" cy="623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Shape Interface</a:t>
            </a:r>
            <a:endParaRPr/>
          </a:p>
        </p:txBody>
      </p:sp>
      <p:sp>
        <p:nvSpPr>
          <p:cNvPr id="385" name="Google Shape;385;p45"/>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386" name="Google Shape;386;p45"/>
          <p:cNvPicPr preferRelativeResize="0"/>
          <p:nvPr/>
        </p:nvPicPr>
        <p:blipFill rotWithShape="1">
          <a:blip r:embed="rId3">
            <a:alphaModFix/>
          </a:blip>
          <a:srcRect b="0" l="0" r="0" t="0"/>
          <a:stretch/>
        </p:blipFill>
        <p:spPr>
          <a:xfrm>
            <a:off x="1545137" y="773750"/>
            <a:ext cx="6053726" cy="3786201"/>
          </a:xfrm>
          <a:prstGeom prst="rect">
            <a:avLst/>
          </a:prstGeom>
          <a:noFill/>
          <a:ln cap="flat" cmpd="sng" w="9525">
            <a:solidFill>
              <a:srgbClr val="000000"/>
            </a:solidFill>
            <a:prstDash val="solid"/>
            <a:round/>
            <a:headEnd len="sm" w="sm" type="none"/>
            <a:tailEnd len="sm" w="sm" type="none"/>
          </a:ln>
        </p:spPr>
      </p:pic>
      <p:sp>
        <p:nvSpPr>
          <p:cNvPr id="387" name="Google Shape;387;p45"/>
          <p:cNvSpPr/>
          <p:nvPr/>
        </p:nvSpPr>
        <p:spPr>
          <a:xfrm>
            <a:off x="3512525" y="2467575"/>
            <a:ext cx="622200" cy="308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45"/>
          <p:cNvSpPr txBox="1"/>
          <p:nvPr/>
        </p:nvSpPr>
        <p:spPr>
          <a:xfrm>
            <a:off x="4466075" y="2236875"/>
            <a:ext cx="1692000" cy="769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Left click and drag the upper arrows to tilt an object.</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6"/>
          <p:cNvSpPr txBox="1"/>
          <p:nvPr>
            <p:ph idx="4294967295" type="title"/>
          </p:nvPr>
        </p:nvSpPr>
        <p:spPr>
          <a:xfrm>
            <a:off x="338625" y="1786250"/>
            <a:ext cx="3706500" cy="14298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It’s YOUR turn to get creative with 3D design!</a:t>
            </a:r>
            <a:endParaRPr/>
          </a:p>
        </p:txBody>
      </p:sp>
      <p:sp>
        <p:nvSpPr>
          <p:cNvPr id="394" name="Google Shape;394;p46"/>
          <p:cNvSpPr txBox="1"/>
          <p:nvPr/>
        </p:nvSpPr>
        <p:spPr>
          <a:xfrm>
            <a:off x="4309375" y="830038"/>
            <a:ext cx="4286400" cy="147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dk1"/>
                </a:solidFill>
              </a:rPr>
              <a:t>Instructions:</a:t>
            </a:r>
            <a:endParaRPr b="1" i="0" sz="1600" u="none" cap="none" strike="noStrike">
              <a:solidFill>
                <a:schemeClr val="dk1"/>
              </a:solidFill>
            </a:endParaRPr>
          </a:p>
          <a:p>
            <a:pPr indent="-330200" lvl="0" marL="457200" marR="0" rtl="0" algn="l">
              <a:lnSpc>
                <a:spcPct val="100000"/>
              </a:lnSpc>
              <a:spcBef>
                <a:spcPts val="0"/>
              </a:spcBef>
              <a:spcAft>
                <a:spcPts val="0"/>
              </a:spcAft>
              <a:buClr>
                <a:schemeClr val="dk1"/>
              </a:buClr>
              <a:buSzPts val="1600"/>
              <a:buAutoNum type="arabicPeriod"/>
            </a:pPr>
            <a:r>
              <a:rPr i="0" lang="en" sz="1600" u="none" cap="none" strike="noStrike">
                <a:solidFill>
                  <a:schemeClr val="dk1"/>
                </a:solidFill>
              </a:rPr>
              <a:t>Go to the </a:t>
            </a:r>
            <a:r>
              <a:rPr b="1" i="0" lang="en" sz="1600" u="none" cap="none" strike="noStrike">
                <a:solidFill>
                  <a:schemeClr val="dk1"/>
                </a:solidFill>
              </a:rPr>
              <a:t>“3D” </a:t>
            </a:r>
            <a:r>
              <a:rPr i="0" lang="en" sz="1600" u="none" cap="none" strike="noStrike">
                <a:solidFill>
                  <a:schemeClr val="dk1"/>
                </a:solidFill>
              </a:rPr>
              <a:t>tab in Tinkercad</a:t>
            </a:r>
            <a:endParaRPr i="0" sz="1600" u="none" cap="none" strike="noStrike">
              <a:solidFill>
                <a:schemeClr val="dk1"/>
              </a:solidFill>
            </a:endParaRPr>
          </a:p>
          <a:p>
            <a:pPr indent="-330200" lvl="0" marL="457200" marR="0" rtl="0" algn="l">
              <a:lnSpc>
                <a:spcPct val="100000"/>
              </a:lnSpc>
              <a:spcBef>
                <a:spcPts val="0"/>
              </a:spcBef>
              <a:spcAft>
                <a:spcPts val="0"/>
              </a:spcAft>
              <a:buClr>
                <a:schemeClr val="dk1"/>
              </a:buClr>
              <a:buSzPts val="1600"/>
              <a:buAutoNum type="arabicPeriod"/>
            </a:pPr>
            <a:r>
              <a:rPr i="0" lang="en" sz="1600" u="none" cap="none" strike="noStrike">
                <a:solidFill>
                  <a:schemeClr val="dk1"/>
                </a:solidFill>
              </a:rPr>
              <a:t>Click </a:t>
            </a:r>
            <a:r>
              <a:rPr b="1" i="0" lang="en" sz="1600" u="none" cap="none" strike="noStrike">
                <a:solidFill>
                  <a:schemeClr val="dk1"/>
                </a:solidFill>
              </a:rPr>
              <a:t>“Create New Design”</a:t>
            </a:r>
            <a:endParaRPr b="1" i="0" sz="1600" u="none" cap="none" strike="noStrike">
              <a:solidFill>
                <a:schemeClr val="dk1"/>
              </a:solidFill>
            </a:endParaRPr>
          </a:p>
          <a:p>
            <a:pPr indent="-330200" lvl="0" marL="457200" marR="0" rtl="0" algn="l">
              <a:lnSpc>
                <a:spcPct val="100000"/>
              </a:lnSpc>
              <a:spcBef>
                <a:spcPts val="0"/>
              </a:spcBef>
              <a:spcAft>
                <a:spcPts val="0"/>
              </a:spcAft>
              <a:buClr>
                <a:schemeClr val="dk1"/>
              </a:buClr>
              <a:buSzPts val="1600"/>
              <a:buAutoNum type="arabicPeriod"/>
            </a:pPr>
            <a:r>
              <a:rPr i="0" lang="en" sz="1600" u="none" cap="none" strike="noStrike">
                <a:solidFill>
                  <a:schemeClr val="dk1"/>
                </a:solidFill>
              </a:rPr>
              <a:t>File name: “EV </a:t>
            </a:r>
            <a:r>
              <a:rPr lang="en" sz="1600">
                <a:solidFill>
                  <a:schemeClr val="dk1"/>
                </a:solidFill>
              </a:rPr>
              <a:t>Concept</a:t>
            </a:r>
            <a:r>
              <a:rPr i="0" lang="en" sz="1600" u="none" cap="none" strike="noStrike">
                <a:solidFill>
                  <a:schemeClr val="dk1"/>
                </a:solidFill>
              </a:rPr>
              <a:t> Car”</a:t>
            </a:r>
            <a:endParaRPr i="0" sz="1600" u="none" cap="none" strike="noStrike">
              <a:solidFill>
                <a:schemeClr val="dk1"/>
              </a:solidFill>
            </a:endParaRPr>
          </a:p>
        </p:txBody>
      </p:sp>
      <p:sp>
        <p:nvSpPr>
          <p:cNvPr id="395" name="Google Shape;395;p46"/>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
        <p:nvSpPr>
          <p:cNvPr id="396" name="Google Shape;396;p46"/>
          <p:cNvSpPr txBox="1"/>
          <p:nvPr/>
        </p:nvSpPr>
        <p:spPr>
          <a:xfrm>
            <a:off x="4309375" y="2306038"/>
            <a:ext cx="4544700" cy="198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dk1"/>
                </a:solidFill>
              </a:rPr>
              <a:t>Reminders:</a:t>
            </a:r>
            <a:r>
              <a:rPr i="0" lang="en" sz="1600" u="none" cap="none" strike="noStrike">
                <a:solidFill>
                  <a:schemeClr val="dk1"/>
                </a:solidFill>
              </a:rPr>
              <a:t> </a:t>
            </a:r>
            <a:endParaRPr i="0" sz="1600" u="none" cap="none" strike="noStrike">
              <a:solidFill>
                <a:schemeClr val="dk1"/>
              </a:solidFill>
            </a:endParaRPr>
          </a:p>
          <a:p>
            <a:pPr indent="-330200" lvl="0" marL="457200" marR="0" rtl="0" algn="l">
              <a:lnSpc>
                <a:spcPct val="100000"/>
              </a:lnSpc>
              <a:spcBef>
                <a:spcPts val="0"/>
              </a:spcBef>
              <a:spcAft>
                <a:spcPts val="0"/>
              </a:spcAft>
              <a:buClr>
                <a:schemeClr val="dk1"/>
              </a:buClr>
              <a:buSzPts val="1600"/>
              <a:buChar char="●"/>
            </a:pPr>
            <a:r>
              <a:rPr i="0" lang="en" sz="1600" u="none" cap="none" strike="noStrike">
                <a:solidFill>
                  <a:schemeClr val="dk1"/>
                </a:solidFill>
              </a:rPr>
              <a:t>Project is flat on the workspace</a:t>
            </a:r>
            <a:endParaRPr i="0" sz="1600" u="none" cap="none" strike="noStrike">
              <a:solidFill>
                <a:schemeClr val="dk1"/>
              </a:solidFill>
            </a:endParaRPr>
          </a:p>
          <a:p>
            <a:pPr indent="-330200" lvl="0" marL="457200" marR="0" rtl="0" algn="l">
              <a:lnSpc>
                <a:spcPct val="100000"/>
              </a:lnSpc>
              <a:spcBef>
                <a:spcPts val="0"/>
              </a:spcBef>
              <a:spcAft>
                <a:spcPts val="0"/>
              </a:spcAft>
              <a:buClr>
                <a:schemeClr val="dk1"/>
              </a:buClr>
              <a:buSzPts val="1600"/>
              <a:buChar char="●"/>
            </a:pPr>
            <a:r>
              <a:rPr i="0" lang="en" sz="1600" u="none" cap="none" strike="noStrike">
                <a:solidFill>
                  <a:schemeClr val="dk1"/>
                </a:solidFill>
              </a:rPr>
              <a:t>Objects are touching</a:t>
            </a:r>
            <a:endParaRPr i="0" sz="1600" u="none" cap="none" strike="noStrike">
              <a:solidFill>
                <a:schemeClr val="dk1"/>
              </a:solidFill>
            </a:endParaRPr>
          </a:p>
          <a:p>
            <a:pPr indent="-330200" lvl="0" marL="457200" marR="0" rtl="0" algn="l">
              <a:lnSpc>
                <a:spcPct val="100000"/>
              </a:lnSpc>
              <a:spcBef>
                <a:spcPts val="0"/>
              </a:spcBef>
              <a:spcAft>
                <a:spcPts val="0"/>
              </a:spcAft>
              <a:buClr>
                <a:schemeClr val="dk1"/>
              </a:buClr>
              <a:buSzPts val="1600"/>
              <a:buChar char="●"/>
            </a:pPr>
            <a:r>
              <a:rPr i="0" lang="en" sz="1600" u="none" cap="none" strike="noStrike">
                <a:solidFill>
                  <a:schemeClr val="dk1"/>
                </a:solidFill>
              </a:rPr>
              <a:t>Back arrow or “Control Z” to undo</a:t>
            </a:r>
            <a:endParaRPr i="0" sz="1600" u="none" cap="none" strike="noStrike">
              <a:solidFill>
                <a:schemeClr val="dk1"/>
              </a:solidFill>
            </a:endParaRPr>
          </a:p>
          <a:p>
            <a:pPr indent="-330200" lvl="0" marL="457200" marR="0" rtl="0" algn="l">
              <a:lnSpc>
                <a:spcPct val="100000"/>
              </a:lnSpc>
              <a:spcBef>
                <a:spcPts val="0"/>
              </a:spcBef>
              <a:spcAft>
                <a:spcPts val="0"/>
              </a:spcAft>
              <a:buClr>
                <a:schemeClr val="dk1"/>
              </a:buClr>
              <a:buSzPts val="1600"/>
              <a:buChar char="●"/>
            </a:pPr>
            <a:r>
              <a:rPr i="0" lang="en" sz="1600" u="none" cap="none" strike="noStrike">
                <a:solidFill>
                  <a:schemeClr val="dk1"/>
                </a:solidFill>
              </a:rPr>
              <a:t>Click on the Tinkercad “waffle box”. icon to get back to your project page</a:t>
            </a:r>
            <a:endParaRPr i="0" sz="1600" u="none" cap="none" strike="noStrike">
              <a:solidFill>
                <a:schemeClr val="dk1"/>
              </a:solidFill>
            </a:endParaRPr>
          </a:p>
          <a:p>
            <a:pPr indent="-330200" lvl="0" marL="457200" marR="0" rtl="0" algn="l">
              <a:lnSpc>
                <a:spcPct val="100000"/>
              </a:lnSpc>
              <a:spcBef>
                <a:spcPts val="0"/>
              </a:spcBef>
              <a:spcAft>
                <a:spcPts val="0"/>
              </a:spcAft>
              <a:buClr>
                <a:schemeClr val="dk1"/>
              </a:buClr>
              <a:buSzPts val="1600"/>
              <a:buChar char="●"/>
            </a:pPr>
            <a:r>
              <a:rPr i="0" lang="en" sz="1600" u="none" cap="none" strike="noStrike">
                <a:solidFill>
                  <a:schemeClr val="dk1"/>
                </a:solidFill>
              </a:rPr>
              <a:t>Don’t get frustrated, have fun!</a:t>
            </a:r>
            <a:endParaRPr i="0" sz="1600" u="none" cap="none" strike="noStrike">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47"/>
          <p:cNvSpPr txBox="1"/>
          <p:nvPr>
            <p:ph type="title"/>
          </p:nvPr>
        </p:nvSpPr>
        <p:spPr>
          <a:xfrm>
            <a:off x="311700" y="336500"/>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b="1" lang="en" sz="3000"/>
              <a:t>Session 2: Car Chassis Design</a:t>
            </a:r>
            <a:endParaRPr b="1" sz="3000"/>
          </a:p>
        </p:txBody>
      </p:sp>
      <p:grpSp>
        <p:nvGrpSpPr>
          <p:cNvPr id="402" name="Google Shape;402;p47"/>
          <p:cNvGrpSpPr/>
          <p:nvPr/>
        </p:nvGrpSpPr>
        <p:grpSpPr>
          <a:xfrm>
            <a:off x="2921600" y="1324275"/>
            <a:ext cx="5910699" cy="3072776"/>
            <a:chOff x="2921600" y="1324275"/>
            <a:chExt cx="5910699" cy="3072776"/>
          </a:xfrm>
        </p:grpSpPr>
        <p:pic>
          <p:nvPicPr>
            <p:cNvPr id="403" name="Google Shape;403;p47"/>
            <p:cNvPicPr preferRelativeResize="0"/>
            <p:nvPr/>
          </p:nvPicPr>
          <p:blipFill rotWithShape="1">
            <a:blip r:embed="rId3">
              <a:alphaModFix/>
            </a:blip>
            <a:srcRect b="0" l="0" r="0" t="0"/>
            <a:stretch/>
          </p:blipFill>
          <p:spPr>
            <a:xfrm>
              <a:off x="2921600" y="1324275"/>
              <a:ext cx="5910699" cy="3072776"/>
            </a:xfrm>
            <a:prstGeom prst="rect">
              <a:avLst/>
            </a:prstGeom>
            <a:noFill/>
            <a:ln>
              <a:noFill/>
            </a:ln>
          </p:spPr>
        </p:pic>
        <p:sp>
          <p:nvSpPr>
            <p:cNvPr id="404" name="Google Shape;404;p47"/>
            <p:cNvSpPr/>
            <p:nvPr/>
          </p:nvSpPr>
          <p:spPr>
            <a:xfrm>
              <a:off x="3761100" y="1837875"/>
              <a:ext cx="2972400" cy="90900"/>
            </a:xfrm>
            <a:prstGeom prst="lef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47"/>
            <p:cNvSpPr/>
            <p:nvPr/>
          </p:nvSpPr>
          <p:spPr>
            <a:xfrm rot="-1508992">
              <a:off x="7180673" y="1949872"/>
              <a:ext cx="124945" cy="1179799"/>
            </a:xfrm>
            <a:prstGeom prst="upDown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06" name="Google Shape;406;p47"/>
            <p:cNvCxnSpPr/>
            <p:nvPr/>
          </p:nvCxnSpPr>
          <p:spPr>
            <a:xfrm flipH="1" rot="10800000">
              <a:off x="3400575" y="3015900"/>
              <a:ext cx="6000" cy="412800"/>
            </a:xfrm>
            <a:prstGeom prst="straightConnector1">
              <a:avLst/>
            </a:prstGeom>
            <a:noFill/>
            <a:ln cap="flat" cmpd="sng" w="38100">
              <a:solidFill>
                <a:schemeClr val="dk1"/>
              </a:solidFill>
              <a:prstDash val="solid"/>
              <a:round/>
              <a:headEnd len="sm" w="sm" type="none"/>
              <a:tailEnd len="med" w="med" type="triangle"/>
            </a:ln>
          </p:spPr>
        </p:cxnSp>
        <p:sp>
          <p:nvSpPr>
            <p:cNvPr id="407" name="Google Shape;407;p47"/>
            <p:cNvSpPr txBox="1"/>
            <p:nvPr/>
          </p:nvSpPr>
          <p:spPr>
            <a:xfrm>
              <a:off x="3077425" y="1488825"/>
              <a:ext cx="257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Kreon"/>
                  <a:ea typeface="Kreon"/>
                  <a:cs typeface="Kreon"/>
                  <a:sym typeface="Kreon"/>
                </a:rPr>
                <a:t>Length: 60 cm</a:t>
              </a:r>
              <a:endParaRPr b="0" i="0" sz="1400" u="none" cap="none" strike="noStrike">
                <a:solidFill>
                  <a:srgbClr val="000000"/>
                </a:solidFill>
                <a:latin typeface="Kreon"/>
                <a:ea typeface="Kreon"/>
                <a:cs typeface="Kreon"/>
                <a:sym typeface="Kreon"/>
              </a:endParaRPr>
            </a:p>
          </p:txBody>
        </p:sp>
        <p:sp>
          <p:nvSpPr>
            <p:cNvPr id="408" name="Google Shape;408;p47"/>
            <p:cNvSpPr txBox="1"/>
            <p:nvPr/>
          </p:nvSpPr>
          <p:spPr>
            <a:xfrm>
              <a:off x="7301375" y="2248525"/>
              <a:ext cx="1338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Kreon"/>
                  <a:ea typeface="Kreon"/>
                  <a:cs typeface="Kreon"/>
                  <a:sym typeface="Kreon"/>
                </a:rPr>
                <a:t>Width: 30 cm</a:t>
              </a:r>
              <a:endParaRPr b="0" i="0" sz="1400" u="none" cap="none" strike="noStrike">
                <a:solidFill>
                  <a:srgbClr val="000000"/>
                </a:solidFill>
                <a:latin typeface="Kreon"/>
                <a:ea typeface="Kreon"/>
                <a:cs typeface="Kreon"/>
                <a:sym typeface="Kreon"/>
              </a:endParaRPr>
            </a:p>
          </p:txBody>
        </p:sp>
        <p:sp>
          <p:nvSpPr>
            <p:cNvPr id="409" name="Google Shape;409;p47"/>
            <p:cNvSpPr txBox="1"/>
            <p:nvPr/>
          </p:nvSpPr>
          <p:spPr>
            <a:xfrm>
              <a:off x="2992375" y="3428700"/>
              <a:ext cx="197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Kreon"/>
                  <a:ea typeface="Kreon"/>
                  <a:cs typeface="Kreon"/>
                  <a:sym typeface="Kreon"/>
                </a:rPr>
                <a:t>Height: 5 cm</a:t>
              </a:r>
              <a:endParaRPr b="0" i="0" sz="1400" u="none" cap="none" strike="noStrike">
                <a:solidFill>
                  <a:srgbClr val="000000"/>
                </a:solidFill>
                <a:latin typeface="Kreon"/>
                <a:ea typeface="Kreon"/>
                <a:cs typeface="Kreon"/>
                <a:sym typeface="Kreon"/>
              </a:endParaRPr>
            </a:p>
          </p:txBody>
        </p:sp>
      </p:grpSp>
      <p:sp>
        <p:nvSpPr>
          <p:cNvPr id="410" name="Google Shape;410;p47"/>
          <p:cNvSpPr txBox="1"/>
          <p:nvPr/>
        </p:nvSpPr>
        <p:spPr>
          <a:xfrm>
            <a:off x="311700" y="1324275"/>
            <a:ext cx="2223000" cy="11976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dk1"/>
              </a:buClr>
              <a:buSzPts val="3300"/>
              <a:buFont typeface="Arial"/>
              <a:buNone/>
            </a:pPr>
            <a:r>
              <a:rPr lang="en" sz="1700"/>
              <a:t>Drag a cube onto your workplane, and change the dimensions.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8"/>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More shapes!</a:t>
            </a:r>
            <a:endParaRPr/>
          </a:p>
        </p:txBody>
      </p:sp>
      <p:sp>
        <p:nvSpPr>
          <p:cNvPr id="416" name="Google Shape;416;p48"/>
          <p:cNvSpPr txBox="1"/>
          <p:nvPr/>
        </p:nvSpPr>
        <p:spPr>
          <a:xfrm>
            <a:off x="3258175" y="1427950"/>
            <a:ext cx="220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7" name="Google Shape;417;p48"/>
          <p:cNvPicPr preferRelativeResize="0"/>
          <p:nvPr/>
        </p:nvPicPr>
        <p:blipFill rotWithShape="1">
          <a:blip r:embed="rId3">
            <a:alphaModFix/>
          </a:blip>
          <a:srcRect b="14501" l="0" r="0" t="13921"/>
          <a:stretch/>
        </p:blipFill>
        <p:spPr>
          <a:xfrm>
            <a:off x="337163" y="2080313"/>
            <a:ext cx="2609850" cy="572700"/>
          </a:xfrm>
          <a:prstGeom prst="rect">
            <a:avLst/>
          </a:prstGeom>
          <a:noFill/>
          <a:ln>
            <a:noFill/>
          </a:ln>
        </p:spPr>
      </p:pic>
      <p:pic>
        <p:nvPicPr>
          <p:cNvPr id="418" name="Google Shape;418;p48"/>
          <p:cNvPicPr preferRelativeResize="0"/>
          <p:nvPr/>
        </p:nvPicPr>
        <p:blipFill rotWithShape="1">
          <a:blip r:embed="rId4">
            <a:alphaModFix/>
          </a:blip>
          <a:srcRect b="0" l="0" r="0" t="0"/>
          <a:stretch/>
        </p:blipFill>
        <p:spPr>
          <a:xfrm>
            <a:off x="1903038" y="2387950"/>
            <a:ext cx="570700" cy="999776"/>
          </a:xfrm>
          <a:prstGeom prst="rect">
            <a:avLst/>
          </a:prstGeom>
          <a:noFill/>
          <a:ln>
            <a:noFill/>
          </a:ln>
        </p:spPr>
      </p:pic>
      <p:pic>
        <p:nvPicPr>
          <p:cNvPr id="419" name="Google Shape;419;p48"/>
          <p:cNvPicPr preferRelativeResize="0"/>
          <p:nvPr/>
        </p:nvPicPr>
        <p:blipFill rotWithShape="1">
          <a:blip r:embed="rId5">
            <a:alphaModFix/>
          </a:blip>
          <a:srcRect b="0" l="0" r="0" t="0"/>
          <a:stretch/>
        </p:blipFill>
        <p:spPr>
          <a:xfrm>
            <a:off x="4186688" y="366879"/>
            <a:ext cx="1447950" cy="4076726"/>
          </a:xfrm>
          <a:prstGeom prst="rect">
            <a:avLst/>
          </a:prstGeom>
          <a:noFill/>
          <a:ln>
            <a:noFill/>
          </a:ln>
        </p:spPr>
      </p:pic>
      <p:cxnSp>
        <p:nvCxnSpPr>
          <p:cNvPr id="420" name="Google Shape;420;p48"/>
          <p:cNvCxnSpPr/>
          <p:nvPr/>
        </p:nvCxnSpPr>
        <p:spPr>
          <a:xfrm>
            <a:off x="3193413" y="2307175"/>
            <a:ext cx="755100" cy="0"/>
          </a:xfrm>
          <a:prstGeom prst="straightConnector1">
            <a:avLst/>
          </a:prstGeom>
          <a:noFill/>
          <a:ln cap="flat" cmpd="sng" w="9525">
            <a:solidFill>
              <a:schemeClr val="dk2"/>
            </a:solidFill>
            <a:prstDash val="solid"/>
            <a:round/>
            <a:headEnd len="sm" w="sm" type="none"/>
            <a:tailEnd len="med" w="med" type="triangle"/>
          </a:ln>
        </p:spPr>
      </p:cxnSp>
      <p:sp>
        <p:nvSpPr>
          <p:cNvPr id="421" name="Google Shape;421;p48"/>
          <p:cNvSpPr/>
          <p:nvPr/>
        </p:nvSpPr>
        <p:spPr>
          <a:xfrm>
            <a:off x="4273631" y="1930928"/>
            <a:ext cx="1274100" cy="272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22" name="Google Shape;422;p48"/>
          <p:cNvCxnSpPr/>
          <p:nvPr/>
        </p:nvCxnSpPr>
        <p:spPr>
          <a:xfrm>
            <a:off x="5906988" y="2307175"/>
            <a:ext cx="755100" cy="0"/>
          </a:xfrm>
          <a:prstGeom prst="straightConnector1">
            <a:avLst/>
          </a:prstGeom>
          <a:noFill/>
          <a:ln cap="flat" cmpd="sng" w="9525">
            <a:solidFill>
              <a:schemeClr val="dk2"/>
            </a:solidFill>
            <a:prstDash val="solid"/>
            <a:round/>
            <a:headEnd len="sm" w="sm" type="none"/>
            <a:tailEnd len="med" w="med" type="triangle"/>
          </a:ln>
        </p:spPr>
      </p:cxnSp>
      <p:pic>
        <p:nvPicPr>
          <p:cNvPr id="423" name="Google Shape;423;p48"/>
          <p:cNvPicPr preferRelativeResize="0"/>
          <p:nvPr/>
        </p:nvPicPr>
        <p:blipFill rotWithShape="1">
          <a:blip r:embed="rId6">
            <a:alphaModFix/>
          </a:blip>
          <a:srcRect b="0" l="0" r="0" t="0"/>
          <a:stretch/>
        </p:blipFill>
        <p:spPr>
          <a:xfrm>
            <a:off x="6976140" y="989575"/>
            <a:ext cx="1602162" cy="2831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49"/>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Add a wheel to your project</a:t>
            </a:r>
            <a:endParaRPr/>
          </a:p>
        </p:txBody>
      </p:sp>
      <p:sp>
        <p:nvSpPr>
          <p:cNvPr id="429" name="Google Shape;429;p49"/>
          <p:cNvSpPr txBox="1"/>
          <p:nvPr/>
        </p:nvSpPr>
        <p:spPr>
          <a:xfrm>
            <a:off x="6398525" y="2008050"/>
            <a:ext cx="6534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49"/>
          <p:cNvSpPr txBox="1"/>
          <p:nvPr/>
        </p:nvSpPr>
        <p:spPr>
          <a:xfrm>
            <a:off x="635325" y="1452150"/>
            <a:ext cx="147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1" name="Google Shape;431;p49"/>
          <p:cNvPicPr preferRelativeResize="0"/>
          <p:nvPr/>
        </p:nvPicPr>
        <p:blipFill rotWithShape="1">
          <a:blip r:embed="rId3">
            <a:alphaModFix/>
          </a:blip>
          <a:srcRect b="20622" l="0" r="0" t="0"/>
          <a:stretch/>
        </p:blipFill>
        <p:spPr>
          <a:xfrm>
            <a:off x="2385600" y="1568525"/>
            <a:ext cx="4128549" cy="23704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0"/>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Scale the wheel</a:t>
            </a:r>
            <a:endParaRPr/>
          </a:p>
        </p:txBody>
      </p:sp>
      <p:sp>
        <p:nvSpPr>
          <p:cNvPr id="437" name="Google Shape;437;p50"/>
          <p:cNvSpPr txBox="1"/>
          <p:nvPr/>
        </p:nvSpPr>
        <p:spPr>
          <a:xfrm>
            <a:off x="6398525" y="2008050"/>
            <a:ext cx="6534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50"/>
          <p:cNvSpPr txBox="1"/>
          <p:nvPr/>
        </p:nvSpPr>
        <p:spPr>
          <a:xfrm>
            <a:off x="635325" y="1452150"/>
            <a:ext cx="147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9" name="Google Shape;439;p50"/>
          <p:cNvPicPr preferRelativeResize="0"/>
          <p:nvPr/>
        </p:nvPicPr>
        <p:blipFill rotWithShape="1">
          <a:blip r:embed="rId3">
            <a:alphaModFix/>
          </a:blip>
          <a:srcRect b="52706" l="0" r="0" t="0"/>
          <a:stretch/>
        </p:blipFill>
        <p:spPr>
          <a:xfrm>
            <a:off x="269800" y="1283124"/>
            <a:ext cx="2342175" cy="2819226"/>
          </a:xfrm>
          <a:prstGeom prst="rect">
            <a:avLst/>
          </a:prstGeom>
          <a:noFill/>
          <a:ln>
            <a:noFill/>
          </a:ln>
        </p:spPr>
      </p:pic>
      <p:pic>
        <p:nvPicPr>
          <p:cNvPr id="440" name="Google Shape;440;p50"/>
          <p:cNvPicPr preferRelativeResize="0"/>
          <p:nvPr/>
        </p:nvPicPr>
        <p:blipFill rotWithShape="1">
          <a:blip r:embed="rId4">
            <a:alphaModFix/>
          </a:blip>
          <a:srcRect b="0" l="0" r="0" t="0"/>
          <a:stretch/>
        </p:blipFill>
        <p:spPr>
          <a:xfrm>
            <a:off x="1439320" y="1766725"/>
            <a:ext cx="326914" cy="572701"/>
          </a:xfrm>
          <a:prstGeom prst="rect">
            <a:avLst/>
          </a:prstGeom>
          <a:noFill/>
          <a:ln>
            <a:noFill/>
          </a:ln>
        </p:spPr>
      </p:pic>
      <p:pic>
        <p:nvPicPr>
          <p:cNvPr id="441" name="Google Shape;441;p50"/>
          <p:cNvPicPr preferRelativeResize="0"/>
          <p:nvPr/>
        </p:nvPicPr>
        <p:blipFill rotWithShape="1">
          <a:blip r:embed="rId5">
            <a:alphaModFix/>
          </a:blip>
          <a:srcRect b="0" l="0" r="0" t="0"/>
          <a:stretch/>
        </p:blipFill>
        <p:spPr>
          <a:xfrm>
            <a:off x="4202075" y="1200025"/>
            <a:ext cx="3611019" cy="2902314"/>
          </a:xfrm>
          <a:prstGeom prst="rect">
            <a:avLst/>
          </a:prstGeom>
          <a:noFill/>
          <a:ln>
            <a:noFill/>
          </a:ln>
        </p:spPr>
      </p:pic>
      <p:cxnSp>
        <p:nvCxnSpPr>
          <p:cNvPr id="442" name="Google Shape;442;p50"/>
          <p:cNvCxnSpPr/>
          <p:nvPr/>
        </p:nvCxnSpPr>
        <p:spPr>
          <a:xfrm>
            <a:off x="2611963" y="2339425"/>
            <a:ext cx="755100" cy="0"/>
          </a:xfrm>
          <a:prstGeom prst="straightConnector1">
            <a:avLst/>
          </a:prstGeom>
          <a:noFill/>
          <a:ln cap="flat" cmpd="sng" w="9525">
            <a:solidFill>
              <a:schemeClr val="dk2"/>
            </a:solidFill>
            <a:prstDash val="solid"/>
            <a:round/>
            <a:headEnd len="sm" w="sm" type="none"/>
            <a:tailEnd len="med" w="med" type="triangle"/>
          </a:ln>
        </p:spPr>
      </p:cxnSp>
      <p:sp>
        <p:nvSpPr>
          <p:cNvPr id="443" name="Google Shape;443;p50"/>
          <p:cNvSpPr txBox="1"/>
          <p:nvPr/>
        </p:nvSpPr>
        <p:spPr>
          <a:xfrm>
            <a:off x="2824163" y="3915350"/>
            <a:ext cx="1377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Change to 20</a:t>
            </a:r>
            <a:endParaRPr b="0" i="0" sz="1400" u="none" cap="none" strike="noStrike">
              <a:solidFill>
                <a:srgbClr val="000000"/>
              </a:solidFill>
              <a:latin typeface="Arial"/>
              <a:ea typeface="Arial"/>
              <a:cs typeface="Arial"/>
              <a:sym typeface="Arial"/>
            </a:endParaRPr>
          </a:p>
        </p:txBody>
      </p:sp>
      <p:cxnSp>
        <p:nvCxnSpPr>
          <p:cNvPr id="444" name="Google Shape;444;p50"/>
          <p:cNvCxnSpPr/>
          <p:nvPr/>
        </p:nvCxnSpPr>
        <p:spPr>
          <a:xfrm flipH="1" rot="10800000">
            <a:off x="3561375" y="2473875"/>
            <a:ext cx="1250100" cy="1504200"/>
          </a:xfrm>
          <a:prstGeom prst="straightConnector1">
            <a:avLst/>
          </a:prstGeom>
          <a:noFill/>
          <a:ln cap="flat" cmpd="sng" w="9525">
            <a:solidFill>
              <a:schemeClr val="dk2"/>
            </a:solidFill>
            <a:prstDash val="solid"/>
            <a:round/>
            <a:headEnd len="sm" w="sm" type="none"/>
            <a:tailEnd len="med" w="med" type="triangle"/>
          </a:ln>
        </p:spPr>
      </p:cxnSp>
      <p:cxnSp>
        <p:nvCxnSpPr>
          <p:cNvPr id="445" name="Google Shape;445;p50"/>
          <p:cNvCxnSpPr/>
          <p:nvPr/>
        </p:nvCxnSpPr>
        <p:spPr>
          <a:xfrm flipH="1" rot="10800000">
            <a:off x="3574400" y="3431275"/>
            <a:ext cx="2656500" cy="54030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1"/>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Scale the wheel (cont.)</a:t>
            </a:r>
            <a:endParaRPr/>
          </a:p>
        </p:txBody>
      </p:sp>
      <p:sp>
        <p:nvSpPr>
          <p:cNvPr id="451" name="Google Shape;451;p51"/>
          <p:cNvSpPr txBox="1"/>
          <p:nvPr/>
        </p:nvSpPr>
        <p:spPr>
          <a:xfrm>
            <a:off x="4477850" y="1962450"/>
            <a:ext cx="6534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51"/>
          <p:cNvSpPr txBox="1"/>
          <p:nvPr/>
        </p:nvSpPr>
        <p:spPr>
          <a:xfrm>
            <a:off x="2393225" y="1471675"/>
            <a:ext cx="1474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51"/>
          <p:cNvSpPr txBox="1"/>
          <p:nvPr/>
        </p:nvSpPr>
        <p:spPr>
          <a:xfrm>
            <a:off x="1965425" y="4003975"/>
            <a:ext cx="166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Change to 12</a:t>
            </a:r>
            <a:endParaRPr b="0" i="0" sz="1400" u="none" cap="none" strike="noStrike">
              <a:solidFill>
                <a:srgbClr val="000000"/>
              </a:solidFill>
              <a:latin typeface="Arial"/>
              <a:ea typeface="Arial"/>
              <a:cs typeface="Arial"/>
              <a:sym typeface="Arial"/>
            </a:endParaRPr>
          </a:p>
        </p:txBody>
      </p:sp>
      <p:pic>
        <p:nvPicPr>
          <p:cNvPr id="454" name="Google Shape;454;p51"/>
          <p:cNvPicPr preferRelativeResize="0"/>
          <p:nvPr/>
        </p:nvPicPr>
        <p:blipFill rotWithShape="1">
          <a:blip r:embed="rId3">
            <a:alphaModFix/>
          </a:blip>
          <a:srcRect b="0" l="0" r="0" t="0"/>
          <a:stretch/>
        </p:blipFill>
        <p:spPr>
          <a:xfrm>
            <a:off x="2890800" y="1138800"/>
            <a:ext cx="2883250" cy="2865174"/>
          </a:xfrm>
          <a:prstGeom prst="rect">
            <a:avLst/>
          </a:prstGeom>
          <a:noFill/>
          <a:ln>
            <a:noFill/>
          </a:ln>
        </p:spPr>
      </p:pic>
      <p:cxnSp>
        <p:nvCxnSpPr>
          <p:cNvPr id="455" name="Google Shape;455;p51"/>
          <p:cNvCxnSpPr/>
          <p:nvPr/>
        </p:nvCxnSpPr>
        <p:spPr>
          <a:xfrm flipH="1" rot="10800000">
            <a:off x="3183750" y="3512550"/>
            <a:ext cx="1134000" cy="65430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52"/>
          <p:cNvPicPr preferRelativeResize="0"/>
          <p:nvPr/>
        </p:nvPicPr>
        <p:blipFill rotWithShape="1">
          <a:blip r:embed="rId3">
            <a:alphaModFix/>
          </a:blip>
          <a:srcRect b="32051" l="0" r="59813" t="0"/>
          <a:stretch/>
        </p:blipFill>
        <p:spPr>
          <a:xfrm>
            <a:off x="3125826" y="1282075"/>
            <a:ext cx="2378625" cy="3364074"/>
          </a:xfrm>
          <a:prstGeom prst="rect">
            <a:avLst/>
          </a:prstGeom>
          <a:noFill/>
          <a:ln>
            <a:noFill/>
          </a:ln>
        </p:spPr>
      </p:pic>
      <p:sp>
        <p:nvSpPr>
          <p:cNvPr id="461" name="Google Shape;461;p52"/>
          <p:cNvSpPr txBox="1"/>
          <p:nvPr>
            <p:ph type="title"/>
          </p:nvPr>
        </p:nvSpPr>
        <p:spPr>
          <a:xfrm>
            <a:off x="311700" y="336500"/>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Duplicate your first wheel</a:t>
            </a:r>
            <a:endParaRPr/>
          </a:p>
        </p:txBody>
      </p:sp>
      <p:pic>
        <p:nvPicPr>
          <p:cNvPr id="462" name="Google Shape;462;p52"/>
          <p:cNvPicPr preferRelativeResize="0"/>
          <p:nvPr/>
        </p:nvPicPr>
        <p:blipFill rotWithShape="1">
          <a:blip r:embed="rId4">
            <a:alphaModFix/>
          </a:blip>
          <a:srcRect b="0" l="0" r="0" t="0"/>
          <a:stretch/>
        </p:blipFill>
        <p:spPr>
          <a:xfrm rot="-7815636">
            <a:off x="4433532" y="841274"/>
            <a:ext cx="276925" cy="4851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53"/>
          <p:cNvPicPr preferRelativeResize="0"/>
          <p:nvPr/>
        </p:nvPicPr>
        <p:blipFill rotWithShape="1">
          <a:blip r:embed="rId3">
            <a:alphaModFix/>
          </a:blip>
          <a:srcRect b="0" l="0" r="0" t="0"/>
          <a:stretch/>
        </p:blipFill>
        <p:spPr>
          <a:xfrm>
            <a:off x="3020163" y="1214559"/>
            <a:ext cx="3103675" cy="3041325"/>
          </a:xfrm>
          <a:prstGeom prst="rect">
            <a:avLst/>
          </a:prstGeom>
          <a:noFill/>
          <a:ln>
            <a:noFill/>
          </a:ln>
        </p:spPr>
      </p:pic>
      <p:sp>
        <p:nvSpPr>
          <p:cNvPr id="468" name="Google Shape;468;p53"/>
          <p:cNvSpPr txBox="1"/>
          <p:nvPr>
            <p:ph type="title"/>
          </p:nvPr>
        </p:nvSpPr>
        <p:spPr>
          <a:xfrm>
            <a:off x="311700" y="336500"/>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Pull it out from the first wheel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8"/>
          <p:cNvSpPr txBox="1"/>
          <p:nvPr>
            <p:ph idx="4294967295"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Measuring in 2D</a:t>
            </a:r>
            <a:endParaRPr/>
          </a:p>
        </p:txBody>
      </p:sp>
      <p:pic>
        <p:nvPicPr>
          <p:cNvPr id="119" name="Google Shape;119;p18"/>
          <p:cNvPicPr preferRelativeResize="0"/>
          <p:nvPr/>
        </p:nvPicPr>
        <p:blipFill rotWithShape="1">
          <a:blip r:embed="rId3">
            <a:alphaModFix/>
          </a:blip>
          <a:srcRect b="0" l="0" r="0" t="0"/>
          <a:stretch/>
        </p:blipFill>
        <p:spPr>
          <a:xfrm>
            <a:off x="2247862" y="1408625"/>
            <a:ext cx="4648275" cy="3195700"/>
          </a:xfrm>
          <a:prstGeom prst="rect">
            <a:avLst/>
          </a:prstGeom>
          <a:noFill/>
          <a:ln>
            <a:noFill/>
          </a:ln>
        </p:spPr>
      </p:pic>
      <p:sp>
        <p:nvSpPr>
          <p:cNvPr id="120" name="Google Shape;120;p18"/>
          <p:cNvSpPr txBox="1"/>
          <p:nvPr/>
        </p:nvSpPr>
        <p:spPr>
          <a:xfrm>
            <a:off x="1485900" y="1056424"/>
            <a:ext cx="6172200" cy="27813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34B84B"/>
              </a:buClr>
              <a:buSzPts val="2600"/>
              <a:buFont typeface="Twentieth Century"/>
              <a:buNone/>
            </a:pPr>
            <a:r>
              <a:rPr lang="en" sz="2200">
                <a:solidFill>
                  <a:srgbClr val="6C6C6C"/>
                </a:solidFill>
                <a:highlight>
                  <a:srgbClr val="FFFFFF"/>
                </a:highlight>
              </a:rPr>
              <a:t>2D objects have a length and width</a:t>
            </a:r>
            <a:endParaRPr b="0" i="0" sz="900" u="none" cap="none" strike="noStrike">
              <a:solidFill>
                <a:srgbClr val="000000"/>
              </a:solidFill>
              <a:latin typeface="Arial"/>
              <a:ea typeface="Arial"/>
              <a:cs typeface="Arial"/>
              <a:sym typeface="Arial"/>
            </a:endParaRPr>
          </a:p>
        </p:txBody>
      </p:sp>
      <p:sp>
        <p:nvSpPr>
          <p:cNvPr id="121" name="Google Shape;121;p18"/>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54"/>
          <p:cNvPicPr preferRelativeResize="0"/>
          <p:nvPr/>
        </p:nvPicPr>
        <p:blipFill rotWithShape="1">
          <a:blip r:embed="rId3">
            <a:alphaModFix/>
          </a:blip>
          <a:srcRect b="0" l="0" r="0" t="0"/>
          <a:stretch/>
        </p:blipFill>
        <p:spPr>
          <a:xfrm>
            <a:off x="4523925" y="1152475"/>
            <a:ext cx="3771900" cy="3505200"/>
          </a:xfrm>
          <a:prstGeom prst="rect">
            <a:avLst/>
          </a:prstGeom>
          <a:noFill/>
          <a:ln>
            <a:noFill/>
          </a:ln>
        </p:spPr>
      </p:pic>
      <p:sp>
        <p:nvSpPr>
          <p:cNvPr id="474" name="Google Shape;474;p54"/>
          <p:cNvSpPr txBox="1"/>
          <p:nvPr/>
        </p:nvSpPr>
        <p:spPr>
          <a:xfrm>
            <a:off x="644675" y="2217750"/>
            <a:ext cx="3197400" cy="9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i="0" lang="en" sz="1700" u="none" cap="none" strike="noStrike">
                <a:solidFill>
                  <a:srgbClr val="000000"/>
                </a:solidFill>
              </a:rPr>
              <a:t>To create an axle, take a new cylinder </a:t>
            </a:r>
            <a:r>
              <a:rPr lang="en" sz="1700"/>
              <a:t>and</a:t>
            </a:r>
            <a:r>
              <a:rPr i="0" lang="en" sz="1700" u="none" cap="none" strike="noStrike">
                <a:solidFill>
                  <a:srgbClr val="000000"/>
                </a:solidFill>
              </a:rPr>
              <a:t> rotate it 90°</a:t>
            </a:r>
            <a:endParaRPr i="0" sz="1700" u="none" cap="none" strike="noStrike">
              <a:solidFill>
                <a:srgbClr val="000000"/>
              </a:solidFill>
            </a:endParaRPr>
          </a:p>
          <a:p>
            <a:pPr indent="0" lvl="0" marL="0" marR="0" rtl="0" algn="l">
              <a:lnSpc>
                <a:spcPct val="100000"/>
              </a:lnSpc>
              <a:spcBef>
                <a:spcPts val="0"/>
              </a:spcBef>
              <a:spcAft>
                <a:spcPts val="0"/>
              </a:spcAft>
              <a:buClr>
                <a:srgbClr val="000000"/>
              </a:buClr>
              <a:buSzPts val="1700"/>
              <a:buFont typeface="Arial"/>
              <a:buNone/>
            </a:pPr>
            <a:r>
              <a:rPr i="0" lang="en" sz="1700" u="none" cap="none" strike="noStrike">
                <a:solidFill>
                  <a:srgbClr val="000000"/>
                </a:solidFill>
              </a:rPr>
              <a:t>(click on the 0</a:t>
            </a:r>
            <a:r>
              <a:rPr i="0" lang="en" sz="1700" u="none" cap="none" strike="noStrike">
                <a:solidFill>
                  <a:schemeClr val="dk1"/>
                </a:solidFill>
              </a:rPr>
              <a:t>° and type in 90).</a:t>
            </a:r>
            <a:endParaRPr i="0" sz="1700" u="none" cap="none" strike="noStrike">
              <a:solidFill>
                <a:srgbClr val="000000"/>
              </a:solidFill>
            </a:endParaRPr>
          </a:p>
        </p:txBody>
      </p:sp>
      <p:sp>
        <p:nvSpPr>
          <p:cNvPr id="475" name="Google Shape;475;p54"/>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Make an axle</a:t>
            </a:r>
            <a:endParaRPr/>
          </a:p>
        </p:txBody>
      </p:sp>
      <p:cxnSp>
        <p:nvCxnSpPr>
          <p:cNvPr id="476" name="Google Shape;476;p54"/>
          <p:cNvCxnSpPr/>
          <p:nvPr/>
        </p:nvCxnSpPr>
        <p:spPr>
          <a:xfrm flipH="1" rot="10800000">
            <a:off x="3097300" y="2508825"/>
            <a:ext cx="1345500" cy="22410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55"/>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Make an axle (cont.)</a:t>
            </a:r>
            <a:endParaRPr/>
          </a:p>
        </p:txBody>
      </p:sp>
      <p:sp>
        <p:nvSpPr>
          <p:cNvPr id="482" name="Google Shape;482;p55"/>
          <p:cNvSpPr txBox="1"/>
          <p:nvPr>
            <p:ph idx="1" type="body"/>
          </p:nvPr>
        </p:nvSpPr>
        <p:spPr>
          <a:xfrm>
            <a:off x="311700" y="1295700"/>
            <a:ext cx="8520600" cy="341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2100"/>
              <a:buNone/>
            </a:pPr>
            <a:r>
              <a:rPr lang="en" sz="1700"/>
              <a:t>Length = 55 cm</a:t>
            </a:r>
            <a:endParaRPr sz="1700"/>
          </a:p>
          <a:p>
            <a:pPr indent="0" lvl="0" marL="0" rtl="0" algn="l">
              <a:lnSpc>
                <a:spcPct val="90000"/>
              </a:lnSpc>
              <a:spcBef>
                <a:spcPts val="800"/>
              </a:spcBef>
              <a:spcAft>
                <a:spcPts val="0"/>
              </a:spcAft>
              <a:buSzPts val="2100"/>
              <a:buNone/>
            </a:pPr>
            <a:r>
              <a:rPr lang="en" sz="1700"/>
              <a:t>Width = 2 cm</a:t>
            </a:r>
            <a:endParaRPr sz="1700"/>
          </a:p>
          <a:p>
            <a:pPr indent="0" lvl="0" marL="0" rtl="0" algn="l">
              <a:lnSpc>
                <a:spcPct val="90000"/>
              </a:lnSpc>
              <a:spcBef>
                <a:spcPts val="800"/>
              </a:spcBef>
              <a:spcAft>
                <a:spcPts val="0"/>
              </a:spcAft>
              <a:buSzPts val="2100"/>
              <a:buNone/>
            </a:pPr>
            <a:r>
              <a:rPr lang="en" sz="1700"/>
              <a:t>Height = 2 cm</a:t>
            </a:r>
            <a:endParaRPr sz="1700"/>
          </a:p>
          <a:p>
            <a:pPr indent="0" lvl="0" marL="0" rtl="0" algn="l">
              <a:lnSpc>
                <a:spcPct val="90000"/>
              </a:lnSpc>
              <a:spcBef>
                <a:spcPts val="800"/>
              </a:spcBef>
              <a:spcAft>
                <a:spcPts val="0"/>
              </a:spcAft>
              <a:buSzPts val="2100"/>
              <a:buNone/>
            </a:pPr>
            <a:r>
              <a:rPr lang="en" sz="1700"/>
              <a:t>Make it thin</a:t>
            </a:r>
            <a:endParaRPr sz="1700"/>
          </a:p>
          <a:p>
            <a:pPr indent="0" lvl="0" marL="0" rtl="0" algn="l">
              <a:lnSpc>
                <a:spcPct val="90000"/>
              </a:lnSpc>
              <a:spcBef>
                <a:spcPts val="800"/>
              </a:spcBef>
              <a:spcAft>
                <a:spcPts val="0"/>
              </a:spcAft>
              <a:buSzPts val="2100"/>
              <a:buNone/>
            </a:pPr>
            <a:r>
              <a:t/>
            </a:r>
            <a:endParaRPr sz="1700"/>
          </a:p>
          <a:p>
            <a:pPr indent="0" lvl="0" marL="0" rtl="0" algn="l">
              <a:lnSpc>
                <a:spcPct val="90000"/>
              </a:lnSpc>
              <a:spcBef>
                <a:spcPts val="800"/>
              </a:spcBef>
              <a:spcAft>
                <a:spcPts val="0"/>
              </a:spcAft>
              <a:buSzPts val="2100"/>
              <a:buNone/>
            </a:pPr>
            <a:r>
              <a:rPr lang="en" sz="1700"/>
              <a:t>Adjust the dimensions to your liking, you are able to modify this as you work.</a:t>
            </a:r>
            <a:endParaRPr sz="1700"/>
          </a:p>
        </p:txBody>
      </p:sp>
      <p:pic>
        <p:nvPicPr>
          <p:cNvPr id="483" name="Google Shape;483;p55"/>
          <p:cNvPicPr preferRelativeResize="0"/>
          <p:nvPr/>
        </p:nvPicPr>
        <p:blipFill rotWithShape="1">
          <a:blip r:embed="rId3">
            <a:alphaModFix/>
          </a:blip>
          <a:srcRect b="0" l="0" r="0" t="0"/>
          <a:stretch/>
        </p:blipFill>
        <p:spPr>
          <a:xfrm>
            <a:off x="2419250" y="1574350"/>
            <a:ext cx="5600700" cy="1143000"/>
          </a:xfrm>
          <a:prstGeom prst="rect">
            <a:avLst/>
          </a:prstGeom>
          <a:noFill/>
          <a:ln>
            <a:noFill/>
          </a:ln>
        </p:spPr>
      </p:pic>
      <p:sp>
        <p:nvSpPr>
          <p:cNvPr id="484" name="Google Shape;484;p55"/>
          <p:cNvSpPr txBox="1"/>
          <p:nvPr/>
        </p:nvSpPr>
        <p:spPr>
          <a:xfrm>
            <a:off x="1542900" y="1429450"/>
            <a:ext cx="6534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56"/>
          <p:cNvSpPr txBox="1"/>
          <p:nvPr>
            <p:ph idx="1" type="body"/>
          </p:nvPr>
        </p:nvSpPr>
        <p:spPr>
          <a:xfrm>
            <a:off x="311700" y="1463225"/>
            <a:ext cx="2179200" cy="20856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2100"/>
              <a:buNone/>
            </a:pPr>
            <a:r>
              <a:rPr lang="en" sz="1700">
                <a:solidFill>
                  <a:schemeClr val="dk1"/>
                </a:solidFill>
              </a:rPr>
              <a:t>Pull the axle off the ground and try to put it in the cent</a:t>
            </a:r>
            <a:r>
              <a:rPr lang="en" sz="1700"/>
              <a:t>er</a:t>
            </a:r>
            <a:r>
              <a:rPr lang="en" sz="1700">
                <a:solidFill>
                  <a:schemeClr val="dk1"/>
                </a:solidFill>
              </a:rPr>
              <a:t> of the two wheels.</a:t>
            </a:r>
            <a:endParaRPr sz="1700">
              <a:solidFill>
                <a:schemeClr val="dk1"/>
              </a:solidFill>
            </a:endParaRPr>
          </a:p>
        </p:txBody>
      </p:sp>
      <p:pic>
        <p:nvPicPr>
          <p:cNvPr id="490" name="Google Shape;490;p56"/>
          <p:cNvPicPr preferRelativeResize="0"/>
          <p:nvPr/>
        </p:nvPicPr>
        <p:blipFill rotWithShape="1">
          <a:blip r:embed="rId3">
            <a:alphaModFix/>
          </a:blip>
          <a:srcRect b="0" l="0" r="0" t="0"/>
          <a:stretch/>
        </p:blipFill>
        <p:spPr>
          <a:xfrm>
            <a:off x="2682075" y="1463227"/>
            <a:ext cx="6253226" cy="2217050"/>
          </a:xfrm>
          <a:prstGeom prst="rect">
            <a:avLst/>
          </a:prstGeom>
          <a:noFill/>
          <a:ln>
            <a:noFill/>
          </a:ln>
        </p:spPr>
      </p:pic>
      <p:sp>
        <p:nvSpPr>
          <p:cNvPr id="491" name="Google Shape;491;p56"/>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Centering objects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7"/>
          <p:cNvSpPr txBox="1"/>
          <p:nvPr>
            <p:ph idx="1" type="body"/>
          </p:nvPr>
        </p:nvSpPr>
        <p:spPr>
          <a:xfrm>
            <a:off x="548325" y="1456650"/>
            <a:ext cx="4053300" cy="11151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2100"/>
              <a:buNone/>
            </a:pPr>
            <a:r>
              <a:rPr lang="en" sz="1700"/>
              <a:t>Your design does not have to be perfect yet.</a:t>
            </a:r>
            <a:endParaRPr sz="1700"/>
          </a:p>
          <a:p>
            <a:pPr indent="0" lvl="0" marL="0" rtl="0" algn="l">
              <a:lnSpc>
                <a:spcPct val="90000"/>
              </a:lnSpc>
              <a:spcBef>
                <a:spcPts val="800"/>
              </a:spcBef>
              <a:spcAft>
                <a:spcPts val="0"/>
              </a:spcAft>
              <a:buSzPts val="2100"/>
              <a:buNone/>
            </a:pPr>
            <a:r>
              <a:rPr lang="en" sz="1700"/>
              <a:t>Just make sure the </a:t>
            </a:r>
            <a:r>
              <a:rPr lang="en" sz="1700"/>
              <a:t>chassis</a:t>
            </a:r>
            <a:r>
              <a:rPr lang="en" sz="1700"/>
              <a:t> is between the axle and wheels.</a:t>
            </a:r>
            <a:endParaRPr sz="1700"/>
          </a:p>
        </p:txBody>
      </p:sp>
      <p:pic>
        <p:nvPicPr>
          <p:cNvPr id="497" name="Google Shape;497;p57"/>
          <p:cNvPicPr preferRelativeResize="0"/>
          <p:nvPr/>
        </p:nvPicPr>
        <p:blipFill rotWithShape="1">
          <a:blip r:embed="rId3">
            <a:alphaModFix/>
          </a:blip>
          <a:srcRect b="0" l="0" r="0" t="0"/>
          <a:stretch/>
        </p:blipFill>
        <p:spPr>
          <a:xfrm>
            <a:off x="5019625" y="1456650"/>
            <a:ext cx="3729125" cy="3207449"/>
          </a:xfrm>
          <a:prstGeom prst="rect">
            <a:avLst/>
          </a:prstGeom>
          <a:noFill/>
          <a:ln>
            <a:noFill/>
          </a:ln>
        </p:spPr>
      </p:pic>
      <p:sp>
        <p:nvSpPr>
          <p:cNvPr id="498" name="Google Shape;498;p57"/>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Centering (cont.)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58"/>
          <p:cNvSpPr txBox="1"/>
          <p:nvPr/>
        </p:nvSpPr>
        <p:spPr>
          <a:xfrm>
            <a:off x="311700" y="1623625"/>
            <a:ext cx="3555300" cy="9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i="0" lang="en" sz="1700" u="none" cap="none" strike="noStrike">
                <a:solidFill>
                  <a:srgbClr val="000000"/>
                </a:solidFill>
              </a:rPr>
              <a:t>Hold shift, click on your axle and wheels, all three should be highlighted in blue.</a:t>
            </a:r>
            <a:endParaRPr i="0" sz="1700" u="none" cap="none" strike="noStrike">
              <a:solidFill>
                <a:srgbClr val="000000"/>
              </a:solidFill>
            </a:endParaRPr>
          </a:p>
        </p:txBody>
      </p:sp>
      <p:pic>
        <p:nvPicPr>
          <p:cNvPr id="504" name="Google Shape;504;p58"/>
          <p:cNvPicPr preferRelativeResize="0"/>
          <p:nvPr/>
        </p:nvPicPr>
        <p:blipFill rotWithShape="1">
          <a:blip r:embed="rId3">
            <a:alphaModFix/>
          </a:blip>
          <a:srcRect b="0" l="0" r="0" t="0"/>
          <a:stretch/>
        </p:blipFill>
        <p:spPr>
          <a:xfrm>
            <a:off x="4425575" y="888200"/>
            <a:ext cx="4522600" cy="3588374"/>
          </a:xfrm>
          <a:prstGeom prst="rect">
            <a:avLst/>
          </a:prstGeom>
          <a:noFill/>
          <a:ln>
            <a:noFill/>
          </a:ln>
        </p:spPr>
      </p:pic>
      <p:sp>
        <p:nvSpPr>
          <p:cNvPr id="505" name="Google Shape;505;p58"/>
          <p:cNvSpPr txBox="1"/>
          <p:nvPr>
            <p:ph type="title"/>
          </p:nvPr>
        </p:nvSpPr>
        <p:spPr>
          <a:xfrm>
            <a:off x="311700" y="35287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Selecting a group</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id="510" name="Google Shape;510;p59"/>
          <p:cNvPicPr preferRelativeResize="0"/>
          <p:nvPr/>
        </p:nvPicPr>
        <p:blipFill rotWithShape="1">
          <a:blip r:embed="rId3">
            <a:alphaModFix/>
          </a:blip>
          <a:srcRect b="40765" l="0" r="0" t="0"/>
          <a:stretch/>
        </p:blipFill>
        <p:spPr>
          <a:xfrm>
            <a:off x="2808375" y="1538100"/>
            <a:ext cx="5680301" cy="2067300"/>
          </a:xfrm>
          <a:prstGeom prst="rect">
            <a:avLst/>
          </a:prstGeom>
          <a:noFill/>
          <a:ln>
            <a:noFill/>
          </a:ln>
        </p:spPr>
      </p:pic>
      <p:sp>
        <p:nvSpPr>
          <p:cNvPr id="511" name="Google Shape;511;p59"/>
          <p:cNvSpPr txBox="1"/>
          <p:nvPr>
            <p:ph type="title"/>
          </p:nvPr>
        </p:nvSpPr>
        <p:spPr>
          <a:xfrm>
            <a:off x="311700" y="352875"/>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Align objects</a:t>
            </a:r>
            <a:endParaRPr/>
          </a:p>
        </p:txBody>
      </p:sp>
      <p:sp>
        <p:nvSpPr>
          <p:cNvPr id="512" name="Google Shape;512;p59"/>
          <p:cNvSpPr/>
          <p:nvPr/>
        </p:nvSpPr>
        <p:spPr>
          <a:xfrm>
            <a:off x="7825950" y="1672700"/>
            <a:ext cx="378300" cy="294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59"/>
          <p:cNvSpPr txBox="1"/>
          <p:nvPr>
            <p:ph idx="1" type="body"/>
          </p:nvPr>
        </p:nvSpPr>
        <p:spPr>
          <a:xfrm>
            <a:off x="311700" y="1529200"/>
            <a:ext cx="2297400" cy="2393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2100"/>
              <a:buNone/>
            </a:pPr>
            <a:r>
              <a:rPr lang="en" sz="1700"/>
              <a:t>Click on the align tool.</a:t>
            </a:r>
            <a:endParaRPr sz="17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60"/>
          <p:cNvSpPr txBox="1"/>
          <p:nvPr>
            <p:ph idx="1" type="body"/>
          </p:nvPr>
        </p:nvSpPr>
        <p:spPr>
          <a:xfrm>
            <a:off x="311700" y="1140200"/>
            <a:ext cx="8520600" cy="341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2100"/>
              <a:buNone/>
            </a:pPr>
            <a:r>
              <a:rPr lang="en" sz="1700"/>
              <a:t>Align the centre two dots, which will align it in the center of this view.</a:t>
            </a:r>
            <a:endParaRPr sz="1700"/>
          </a:p>
          <a:p>
            <a:pPr indent="0" lvl="0" marL="0" rtl="0" algn="l">
              <a:lnSpc>
                <a:spcPct val="90000"/>
              </a:lnSpc>
              <a:spcBef>
                <a:spcPts val="800"/>
              </a:spcBef>
              <a:spcAft>
                <a:spcPts val="0"/>
              </a:spcAft>
              <a:buSzPts val="2100"/>
              <a:buNone/>
            </a:pPr>
            <a:r>
              <a:rPr lang="en" sz="1700"/>
              <a:t>Then view it from the side and align it again.</a:t>
            </a:r>
            <a:endParaRPr sz="1700"/>
          </a:p>
        </p:txBody>
      </p:sp>
      <p:pic>
        <p:nvPicPr>
          <p:cNvPr id="519" name="Google Shape;519;p60"/>
          <p:cNvPicPr preferRelativeResize="0"/>
          <p:nvPr/>
        </p:nvPicPr>
        <p:blipFill rotWithShape="1">
          <a:blip r:embed="rId3">
            <a:alphaModFix/>
          </a:blip>
          <a:srcRect b="0" l="0" r="0" t="0"/>
          <a:stretch/>
        </p:blipFill>
        <p:spPr>
          <a:xfrm>
            <a:off x="1640700" y="1906425"/>
            <a:ext cx="7041049" cy="2609900"/>
          </a:xfrm>
          <a:prstGeom prst="rect">
            <a:avLst/>
          </a:prstGeom>
          <a:noFill/>
          <a:ln>
            <a:noFill/>
          </a:ln>
        </p:spPr>
      </p:pic>
      <p:sp>
        <p:nvSpPr>
          <p:cNvPr id="520" name="Google Shape;520;p60"/>
          <p:cNvSpPr txBox="1"/>
          <p:nvPr>
            <p:ph type="title"/>
          </p:nvPr>
        </p:nvSpPr>
        <p:spPr>
          <a:xfrm>
            <a:off x="161150" y="267000"/>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Align (cont.)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1"/>
          <p:cNvSpPr txBox="1"/>
          <p:nvPr>
            <p:ph idx="1" type="body"/>
          </p:nvPr>
        </p:nvSpPr>
        <p:spPr>
          <a:xfrm>
            <a:off x="300075" y="1045775"/>
            <a:ext cx="3450600" cy="341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2100"/>
              <a:buNone/>
            </a:pPr>
            <a:r>
              <a:rPr lang="en" sz="1700"/>
              <a:t>Group the axle and the wheels to prevent them from separating.</a:t>
            </a:r>
            <a:endParaRPr sz="1700"/>
          </a:p>
        </p:txBody>
      </p:sp>
      <p:pic>
        <p:nvPicPr>
          <p:cNvPr id="526" name="Google Shape;526;p61"/>
          <p:cNvPicPr preferRelativeResize="0"/>
          <p:nvPr/>
        </p:nvPicPr>
        <p:blipFill rotWithShape="1">
          <a:blip r:embed="rId3">
            <a:alphaModFix/>
          </a:blip>
          <a:srcRect b="22275" l="25279" r="18892" t="10506"/>
          <a:stretch/>
        </p:blipFill>
        <p:spPr>
          <a:xfrm>
            <a:off x="3868975" y="788725"/>
            <a:ext cx="4954426" cy="3603850"/>
          </a:xfrm>
          <a:prstGeom prst="rect">
            <a:avLst/>
          </a:prstGeom>
          <a:noFill/>
          <a:ln>
            <a:noFill/>
          </a:ln>
        </p:spPr>
      </p:pic>
      <p:sp>
        <p:nvSpPr>
          <p:cNvPr id="527" name="Google Shape;527;p61"/>
          <p:cNvSpPr/>
          <p:nvPr/>
        </p:nvSpPr>
        <p:spPr>
          <a:xfrm>
            <a:off x="8291700" y="731800"/>
            <a:ext cx="267000" cy="314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61"/>
          <p:cNvSpPr txBox="1"/>
          <p:nvPr>
            <p:ph type="title"/>
          </p:nvPr>
        </p:nvSpPr>
        <p:spPr>
          <a:xfrm>
            <a:off x="161150" y="114600"/>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Grouping parts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62"/>
          <p:cNvSpPr txBox="1"/>
          <p:nvPr>
            <p:ph idx="1" type="body"/>
          </p:nvPr>
        </p:nvSpPr>
        <p:spPr>
          <a:xfrm>
            <a:off x="272625" y="1114350"/>
            <a:ext cx="2324100" cy="341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2100"/>
              <a:buNone/>
            </a:pPr>
            <a:r>
              <a:rPr lang="en" sz="1700"/>
              <a:t>Duplicate again!</a:t>
            </a:r>
            <a:endParaRPr sz="1700"/>
          </a:p>
        </p:txBody>
      </p:sp>
      <p:pic>
        <p:nvPicPr>
          <p:cNvPr id="534" name="Google Shape;534;p62"/>
          <p:cNvPicPr preferRelativeResize="0"/>
          <p:nvPr/>
        </p:nvPicPr>
        <p:blipFill rotWithShape="1">
          <a:blip r:embed="rId3">
            <a:alphaModFix/>
          </a:blip>
          <a:srcRect b="15570" l="1198" r="26153" t="9996"/>
          <a:stretch/>
        </p:blipFill>
        <p:spPr>
          <a:xfrm>
            <a:off x="2682650" y="1114362"/>
            <a:ext cx="5673974" cy="3511926"/>
          </a:xfrm>
          <a:prstGeom prst="rect">
            <a:avLst/>
          </a:prstGeom>
          <a:noFill/>
          <a:ln>
            <a:noFill/>
          </a:ln>
        </p:spPr>
      </p:pic>
      <p:sp>
        <p:nvSpPr>
          <p:cNvPr id="535" name="Google Shape;535;p62"/>
          <p:cNvSpPr txBox="1"/>
          <p:nvPr>
            <p:ph type="title"/>
          </p:nvPr>
        </p:nvSpPr>
        <p:spPr>
          <a:xfrm>
            <a:off x="272625" y="238250"/>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Create more wheels</a:t>
            </a:r>
            <a:endParaRPr/>
          </a:p>
        </p:txBody>
      </p:sp>
      <p:sp>
        <p:nvSpPr>
          <p:cNvPr id="536" name="Google Shape;536;p62"/>
          <p:cNvSpPr/>
          <p:nvPr/>
        </p:nvSpPr>
        <p:spPr>
          <a:xfrm>
            <a:off x="2960050" y="1055900"/>
            <a:ext cx="267000" cy="314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3"/>
          <p:cNvSpPr txBox="1"/>
          <p:nvPr>
            <p:ph idx="1" type="body"/>
          </p:nvPr>
        </p:nvSpPr>
        <p:spPr>
          <a:xfrm>
            <a:off x="317925" y="1152475"/>
            <a:ext cx="3586500" cy="26835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2100"/>
              <a:buNone/>
            </a:pPr>
            <a:r>
              <a:rPr lang="en" sz="1700"/>
              <a:t>If one part is too narrow or too wide, you can always change the dimensions.</a:t>
            </a:r>
            <a:endParaRPr sz="1700"/>
          </a:p>
        </p:txBody>
      </p:sp>
      <p:pic>
        <p:nvPicPr>
          <p:cNvPr id="542" name="Google Shape;542;p63"/>
          <p:cNvPicPr preferRelativeResize="0"/>
          <p:nvPr/>
        </p:nvPicPr>
        <p:blipFill rotWithShape="1">
          <a:blip r:embed="rId3">
            <a:alphaModFix/>
          </a:blip>
          <a:srcRect b="0" l="0" r="0" t="0"/>
          <a:stretch/>
        </p:blipFill>
        <p:spPr>
          <a:xfrm>
            <a:off x="4305395" y="1152475"/>
            <a:ext cx="3923124" cy="2878551"/>
          </a:xfrm>
          <a:prstGeom prst="rect">
            <a:avLst/>
          </a:prstGeom>
          <a:noFill/>
          <a:ln>
            <a:noFill/>
          </a:ln>
        </p:spPr>
      </p:pic>
      <p:sp>
        <p:nvSpPr>
          <p:cNvPr id="543" name="Google Shape;543;p63"/>
          <p:cNvSpPr txBox="1"/>
          <p:nvPr>
            <p:ph type="title"/>
          </p:nvPr>
        </p:nvSpPr>
        <p:spPr>
          <a:xfrm>
            <a:off x="272625" y="238250"/>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Changing sizes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9"/>
          <p:cNvSpPr txBox="1"/>
          <p:nvPr>
            <p:ph idx="4294967295"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Measuring in 3D</a:t>
            </a:r>
            <a:endParaRPr/>
          </a:p>
        </p:txBody>
      </p:sp>
      <p:sp>
        <p:nvSpPr>
          <p:cNvPr id="127" name="Google Shape;127;p19"/>
          <p:cNvSpPr txBox="1"/>
          <p:nvPr/>
        </p:nvSpPr>
        <p:spPr>
          <a:xfrm>
            <a:off x="1485900" y="1087899"/>
            <a:ext cx="6172200" cy="27813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34B84B"/>
              </a:buClr>
              <a:buSzPts val="2600"/>
              <a:buFont typeface="Twentieth Century"/>
              <a:buNone/>
            </a:pPr>
            <a:r>
              <a:rPr lang="en" sz="2200">
                <a:solidFill>
                  <a:srgbClr val="6C6C6C"/>
                </a:solidFill>
                <a:highlight>
                  <a:srgbClr val="FFFFFF"/>
                </a:highlight>
              </a:rPr>
              <a:t>3D objects have a length, width, and height</a:t>
            </a:r>
            <a:endParaRPr sz="2200">
              <a:solidFill>
                <a:srgbClr val="6C6C6C"/>
              </a:solidFill>
              <a:highlight>
                <a:srgbClr val="FFFFFF"/>
              </a:highlight>
            </a:endParaRPr>
          </a:p>
        </p:txBody>
      </p:sp>
      <p:pic>
        <p:nvPicPr>
          <p:cNvPr id="128" name="Google Shape;128;p19"/>
          <p:cNvPicPr preferRelativeResize="0"/>
          <p:nvPr/>
        </p:nvPicPr>
        <p:blipFill rotWithShape="1">
          <a:blip r:embed="rId3">
            <a:alphaModFix/>
          </a:blip>
          <a:srcRect b="0" l="0" r="0" t="0"/>
          <a:stretch/>
        </p:blipFill>
        <p:spPr>
          <a:xfrm>
            <a:off x="2050088" y="1766551"/>
            <a:ext cx="5043825" cy="2561925"/>
          </a:xfrm>
          <a:prstGeom prst="rect">
            <a:avLst/>
          </a:prstGeom>
          <a:noFill/>
          <a:ln>
            <a:noFill/>
          </a:ln>
        </p:spPr>
      </p:pic>
      <p:sp>
        <p:nvSpPr>
          <p:cNvPr id="129" name="Google Shape;129;p19"/>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4"/>
          <p:cNvSpPr txBox="1"/>
          <p:nvPr>
            <p:ph idx="1" type="body"/>
          </p:nvPr>
        </p:nvSpPr>
        <p:spPr>
          <a:xfrm>
            <a:off x="272625" y="1330925"/>
            <a:ext cx="3444900" cy="341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2100"/>
              <a:buNone/>
            </a:pPr>
            <a:r>
              <a:rPr lang="en" sz="1700"/>
              <a:t>Use the “</a:t>
            </a:r>
            <a:r>
              <a:rPr lang="en" sz="1700"/>
              <a:t>Align” tool to align the wheels, axles, and chassis.</a:t>
            </a:r>
            <a:endParaRPr sz="1700"/>
          </a:p>
        </p:txBody>
      </p:sp>
      <p:pic>
        <p:nvPicPr>
          <p:cNvPr id="549" name="Google Shape;549;p64"/>
          <p:cNvPicPr preferRelativeResize="0"/>
          <p:nvPr/>
        </p:nvPicPr>
        <p:blipFill rotWithShape="1">
          <a:blip r:embed="rId3">
            <a:alphaModFix/>
          </a:blip>
          <a:srcRect b="0" l="0" r="0" t="0"/>
          <a:stretch/>
        </p:blipFill>
        <p:spPr>
          <a:xfrm>
            <a:off x="4058974" y="1330925"/>
            <a:ext cx="3728574" cy="3033801"/>
          </a:xfrm>
          <a:prstGeom prst="rect">
            <a:avLst/>
          </a:prstGeom>
          <a:noFill/>
          <a:ln>
            <a:noFill/>
          </a:ln>
        </p:spPr>
      </p:pic>
      <p:sp>
        <p:nvSpPr>
          <p:cNvPr id="550" name="Google Shape;550;p64"/>
          <p:cNvSpPr/>
          <p:nvPr/>
        </p:nvSpPr>
        <p:spPr>
          <a:xfrm>
            <a:off x="5586225" y="3212950"/>
            <a:ext cx="267000" cy="452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64"/>
          <p:cNvSpPr txBox="1"/>
          <p:nvPr>
            <p:ph type="title"/>
          </p:nvPr>
        </p:nvSpPr>
        <p:spPr>
          <a:xfrm>
            <a:off x="272625" y="238250"/>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Chassis design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65"/>
          <p:cNvSpPr txBox="1"/>
          <p:nvPr>
            <p:ph idx="1" type="body"/>
          </p:nvPr>
        </p:nvSpPr>
        <p:spPr>
          <a:xfrm>
            <a:off x="272625" y="1235950"/>
            <a:ext cx="3647100" cy="341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2100"/>
              <a:buNone/>
            </a:pPr>
            <a:r>
              <a:rPr lang="en" sz="1700"/>
              <a:t>Plac</a:t>
            </a:r>
            <a:r>
              <a:rPr lang="en" sz="1700"/>
              <a:t>e the axle below the chassis.</a:t>
            </a:r>
            <a:endParaRPr sz="1700"/>
          </a:p>
        </p:txBody>
      </p:sp>
      <p:pic>
        <p:nvPicPr>
          <p:cNvPr id="557" name="Google Shape;557;p65"/>
          <p:cNvPicPr preferRelativeResize="0"/>
          <p:nvPr/>
        </p:nvPicPr>
        <p:blipFill rotWithShape="1">
          <a:blip r:embed="rId3">
            <a:alphaModFix/>
          </a:blip>
          <a:srcRect b="0" l="0" r="0" t="0"/>
          <a:stretch/>
        </p:blipFill>
        <p:spPr>
          <a:xfrm>
            <a:off x="5170500" y="1235950"/>
            <a:ext cx="2599701" cy="3259050"/>
          </a:xfrm>
          <a:prstGeom prst="rect">
            <a:avLst/>
          </a:prstGeom>
          <a:noFill/>
          <a:ln>
            <a:noFill/>
          </a:ln>
        </p:spPr>
      </p:pic>
      <p:sp>
        <p:nvSpPr>
          <p:cNvPr id="558" name="Google Shape;558;p65"/>
          <p:cNvSpPr txBox="1"/>
          <p:nvPr>
            <p:ph type="title"/>
          </p:nvPr>
        </p:nvSpPr>
        <p:spPr>
          <a:xfrm>
            <a:off x="272625" y="238250"/>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Keeping wheels on the road</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66"/>
          <p:cNvPicPr preferRelativeResize="0"/>
          <p:nvPr/>
        </p:nvPicPr>
        <p:blipFill rotWithShape="1">
          <a:blip r:embed="rId3">
            <a:alphaModFix/>
          </a:blip>
          <a:srcRect b="20630" l="30788" r="19270" t="10508"/>
          <a:stretch/>
        </p:blipFill>
        <p:spPr>
          <a:xfrm>
            <a:off x="3918100" y="1217213"/>
            <a:ext cx="3945523" cy="3286924"/>
          </a:xfrm>
          <a:prstGeom prst="rect">
            <a:avLst/>
          </a:prstGeom>
          <a:noFill/>
          <a:ln>
            <a:noFill/>
          </a:ln>
        </p:spPr>
      </p:pic>
      <p:sp>
        <p:nvSpPr>
          <p:cNvPr id="564" name="Google Shape;564;p66"/>
          <p:cNvSpPr txBox="1"/>
          <p:nvPr>
            <p:ph idx="1" type="body"/>
          </p:nvPr>
        </p:nvSpPr>
        <p:spPr>
          <a:xfrm>
            <a:off x="272625" y="1217225"/>
            <a:ext cx="3476100" cy="341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SzPts val="2100"/>
              <a:buNone/>
            </a:pPr>
            <a:r>
              <a:rPr lang="en" sz="1700"/>
              <a:t>Group all items together.</a:t>
            </a:r>
            <a:endParaRPr sz="1700"/>
          </a:p>
        </p:txBody>
      </p:sp>
      <p:sp>
        <p:nvSpPr>
          <p:cNvPr id="565" name="Google Shape;565;p66"/>
          <p:cNvSpPr txBox="1"/>
          <p:nvPr>
            <p:ph type="title"/>
          </p:nvPr>
        </p:nvSpPr>
        <p:spPr>
          <a:xfrm>
            <a:off x="272625" y="238250"/>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Finish the chassis</a:t>
            </a:r>
            <a:endParaRPr/>
          </a:p>
        </p:txBody>
      </p:sp>
      <p:sp>
        <p:nvSpPr>
          <p:cNvPr id="566" name="Google Shape;566;p66"/>
          <p:cNvSpPr/>
          <p:nvPr/>
        </p:nvSpPr>
        <p:spPr>
          <a:xfrm>
            <a:off x="7382175" y="1118600"/>
            <a:ext cx="267000" cy="314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67"/>
          <p:cNvSpPr txBox="1"/>
          <p:nvPr>
            <p:ph type="ctrTitle"/>
          </p:nvPr>
        </p:nvSpPr>
        <p:spPr>
          <a:xfrm>
            <a:off x="311700" y="238250"/>
            <a:ext cx="8520600" cy="1505400"/>
          </a:xfrm>
          <a:prstGeom prst="rect">
            <a:avLst/>
          </a:prstGeom>
          <a:noFill/>
          <a:ln>
            <a:noFill/>
          </a:ln>
        </p:spPr>
        <p:txBody>
          <a:bodyPr anchorCtr="0" anchor="t" bIns="34275" lIns="68575" spcFirstLastPara="1" rIns="68575" wrap="square" tIns="34275">
            <a:noAutofit/>
          </a:bodyPr>
          <a:lstStyle/>
          <a:p>
            <a:pPr indent="0" lvl="0" marL="0" rtl="0" algn="ctr">
              <a:lnSpc>
                <a:spcPct val="115000"/>
              </a:lnSpc>
              <a:spcBef>
                <a:spcPts val="0"/>
              </a:spcBef>
              <a:spcAft>
                <a:spcPts val="0"/>
              </a:spcAft>
              <a:buSzPts val="4500"/>
              <a:buNone/>
            </a:pPr>
            <a:r>
              <a:rPr lang="en" sz="4000"/>
              <a:t>Tinkercad 3D Design &amp; </a:t>
            </a:r>
            <a:endParaRPr sz="4000"/>
          </a:p>
          <a:p>
            <a:pPr indent="0" lvl="0" marL="0" rtl="0" algn="ctr">
              <a:lnSpc>
                <a:spcPct val="115000"/>
              </a:lnSpc>
              <a:spcBef>
                <a:spcPts val="0"/>
              </a:spcBef>
              <a:spcAft>
                <a:spcPts val="0"/>
              </a:spcAft>
              <a:buSzPts val="4500"/>
              <a:buNone/>
            </a:pPr>
            <a:r>
              <a:rPr lang="en" sz="4000"/>
              <a:t>EV Concept Car Workshop</a:t>
            </a:r>
            <a:endParaRPr sz="4000"/>
          </a:p>
        </p:txBody>
      </p:sp>
      <p:sp>
        <p:nvSpPr>
          <p:cNvPr id="572" name="Google Shape;572;p67"/>
          <p:cNvSpPr txBox="1"/>
          <p:nvPr>
            <p:ph idx="1" type="subTitle"/>
          </p:nvPr>
        </p:nvSpPr>
        <p:spPr>
          <a:xfrm>
            <a:off x="135150" y="1953325"/>
            <a:ext cx="8873700" cy="8718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800"/>
              </a:spcBef>
              <a:spcAft>
                <a:spcPts val="0"/>
              </a:spcAft>
              <a:buSzPts val="1800"/>
              <a:buNone/>
            </a:pPr>
            <a:r>
              <a:rPr lang="en" sz="2600"/>
              <a:t>Part</a:t>
            </a:r>
            <a:r>
              <a:rPr lang="en" sz="2600"/>
              <a:t> 2: Concept Car Body Design &amp; Review</a:t>
            </a:r>
            <a:endParaRPr sz="2100">
              <a:solidFill>
                <a:srgbClr val="6C6C6C"/>
              </a:solidFill>
            </a:endParaRPr>
          </a:p>
        </p:txBody>
      </p:sp>
      <p:sp>
        <p:nvSpPr>
          <p:cNvPr id="573" name="Google Shape;573;p67"/>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574" name="Google Shape;574;p67"/>
          <p:cNvPicPr preferRelativeResize="0"/>
          <p:nvPr/>
        </p:nvPicPr>
        <p:blipFill rotWithShape="1">
          <a:blip r:embed="rId3">
            <a:alphaModFix/>
          </a:blip>
          <a:srcRect b="0" l="0" r="0" t="0"/>
          <a:stretch/>
        </p:blipFill>
        <p:spPr>
          <a:xfrm>
            <a:off x="2694937" y="2571750"/>
            <a:ext cx="3483825" cy="1957475"/>
          </a:xfrm>
          <a:prstGeom prst="rect">
            <a:avLst/>
          </a:prstGeom>
          <a:noFill/>
          <a:ln>
            <a:noFill/>
          </a:ln>
          <a:effectLst>
            <a:outerShdw blurRad="57150" rotWithShape="0" algn="bl" dir="5400000" dist="19050">
              <a:srgbClr val="000000">
                <a:alpha val="498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8" name="Shape 578"/>
        <p:cNvGrpSpPr/>
        <p:nvPr/>
      </p:nvGrpSpPr>
      <p:grpSpPr>
        <a:xfrm>
          <a:off x="0" y="0"/>
          <a:ext cx="0" cy="0"/>
          <a:chOff x="0" y="0"/>
          <a:chExt cx="0" cy="0"/>
        </a:xfrm>
      </p:grpSpPr>
      <p:sp>
        <p:nvSpPr>
          <p:cNvPr id="579" name="Google Shape;579;p68"/>
          <p:cNvSpPr/>
          <p:nvPr/>
        </p:nvSpPr>
        <p:spPr>
          <a:xfrm>
            <a:off x="1029313" y="1917425"/>
            <a:ext cx="7125600" cy="1549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68"/>
          <p:cNvSpPr txBox="1"/>
          <p:nvPr/>
        </p:nvSpPr>
        <p:spPr>
          <a:xfrm>
            <a:off x="499363" y="1061850"/>
            <a:ext cx="3151500" cy="85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dk1"/>
                </a:solidFill>
                <a:latin typeface="Montserrat"/>
                <a:ea typeface="Montserrat"/>
                <a:cs typeface="Montserrat"/>
                <a:sym typeface="Montserrat"/>
              </a:rPr>
              <a:t>Computer</a:t>
            </a:r>
            <a:r>
              <a:rPr b="1" lang="en" sz="1700">
                <a:solidFill>
                  <a:schemeClr val="dk1"/>
                </a:solidFill>
                <a:latin typeface="Montserrat"/>
                <a:ea typeface="Montserrat"/>
                <a:cs typeface="Montserrat"/>
                <a:sym typeface="Montserrat"/>
              </a:rPr>
              <a:t>, Mouse &amp;</a:t>
            </a:r>
            <a:r>
              <a:rPr b="1" i="0" lang="en" sz="1700" u="none" cap="none" strike="noStrike">
                <a:solidFill>
                  <a:schemeClr val="dk1"/>
                </a:solidFill>
                <a:latin typeface="Montserrat"/>
                <a:ea typeface="Montserrat"/>
                <a:cs typeface="Montserrat"/>
                <a:sym typeface="Montserrat"/>
              </a:rPr>
              <a:t> Internet C</a:t>
            </a:r>
            <a:r>
              <a:rPr b="1" lang="en" sz="1700">
                <a:solidFill>
                  <a:schemeClr val="dk1"/>
                </a:solidFill>
                <a:latin typeface="Montserrat"/>
                <a:ea typeface="Montserrat"/>
                <a:cs typeface="Montserrat"/>
                <a:sym typeface="Montserrat"/>
              </a:rPr>
              <a:t>onnection</a:t>
            </a:r>
            <a:endParaRPr b="1" i="0" sz="17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700"/>
              <a:buFont typeface="Arial"/>
              <a:buNone/>
            </a:pPr>
            <a:r>
              <a:rPr lang="en" sz="1200">
                <a:solidFill>
                  <a:schemeClr val="dk1"/>
                </a:solidFill>
                <a:latin typeface="Montserrat"/>
                <a:ea typeface="Montserrat"/>
                <a:cs typeface="Montserrat"/>
                <a:sym typeface="Montserrat"/>
              </a:rPr>
              <a:t>Microsoft Windows 10, Apple OSX10.10, or Chrome OS on Chromebooks</a:t>
            </a:r>
            <a:endParaRPr sz="12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t/>
            </a:r>
            <a:endParaRPr b="0" i="0" sz="300" u="none" cap="none" strike="noStrike">
              <a:solidFill>
                <a:srgbClr val="000000"/>
              </a:solidFill>
              <a:latin typeface="Arial"/>
              <a:ea typeface="Arial"/>
              <a:cs typeface="Arial"/>
              <a:sym typeface="Arial"/>
            </a:endParaRPr>
          </a:p>
        </p:txBody>
      </p:sp>
      <p:sp>
        <p:nvSpPr>
          <p:cNvPr id="581" name="Google Shape;581;p68"/>
          <p:cNvSpPr txBox="1"/>
          <p:nvPr>
            <p:ph type="title"/>
          </p:nvPr>
        </p:nvSpPr>
        <p:spPr>
          <a:xfrm>
            <a:off x="311700" y="251450"/>
            <a:ext cx="85206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n"/>
              <a:t>What You’ll Need!</a:t>
            </a:r>
            <a:endParaRPr/>
          </a:p>
        </p:txBody>
      </p:sp>
      <p:sp>
        <p:nvSpPr>
          <p:cNvPr id="582" name="Google Shape;582;p68"/>
          <p:cNvSpPr/>
          <p:nvPr/>
        </p:nvSpPr>
        <p:spPr>
          <a:xfrm>
            <a:off x="8281400" y="4595850"/>
            <a:ext cx="391800" cy="3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68"/>
          <p:cNvSpPr/>
          <p:nvPr/>
        </p:nvSpPr>
        <p:spPr>
          <a:xfrm>
            <a:off x="8440500" y="4595850"/>
            <a:ext cx="391800" cy="3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4" name="Google Shape;584;p68"/>
          <p:cNvPicPr preferRelativeResize="0"/>
          <p:nvPr/>
        </p:nvPicPr>
        <p:blipFill>
          <a:blip r:embed="rId3">
            <a:alphaModFix/>
          </a:blip>
          <a:stretch>
            <a:fillRect/>
          </a:stretch>
        </p:blipFill>
        <p:spPr>
          <a:xfrm>
            <a:off x="6200025" y="1994828"/>
            <a:ext cx="1388195" cy="1394400"/>
          </a:xfrm>
          <a:prstGeom prst="rect">
            <a:avLst/>
          </a:prstGeom>
          <a:noFill/>
          <a:ln>
            <a:noFill/>
          </a:ln>
        </p:spPr>
      </p:pic>
      <p:sp>
        <p:nvSpPr>
          <p:cNvPr id="585" name="Google Shape;585;p68"/>
          <p:cNvSpPr txBox="1"/>
          <p:nvPr/>
        </p:nvSpPr>
        <p:spPr>
          <a:xfrm>
            <a:off x="4603663" y="1203300"/>
            <a:ext cx="391800" cy="44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FF2C2C"/>
                </a:solidFill>
                <a:latin typeface="Montserrat"/>
                <a:ea typeface="Montserrat"/>
                <a:cs typeface="Montserrat"/>
                <a:sym typeface="Montserrat"/>
              </a:rPr>
              <a:t>+</a:t>
            </a:r>
            <a:endParaRPr sz="3200">
              <a:solidFill>
                <a:srgbClr val="FF2C2C"/>
              </a:solidFill>
              <a:latin typeface="Montserrat"/>
              <a:ea typeface="Montserrat"/>
              <a:cs typeface="Montserrat"/>
              <a:sym typeface="Montserrat"/>
            </a:endParaRPr>
          </a:p>
        </p:txBody>
      </p:sp>
      <p:pic>
        <p:nvPicPr>
          <p:cNvPr id="586" name="Google Shape;586;p68"/>
          <p:cNvPicPr preferRelativeResize="0"/>
          <p:nvPr/>
        </p:nvPicPr>
        <p:blipFill>
          <a:blip r:embed="rId4">
            <a:alphaModFix/>
          </a:blip>
          <a:stretch>
            <a:fillRect/>
          </a:stretch>
        </p:blipFill>
        <p:spPr>
          <a:xfrm>
            <a:off x="1029313" y="1996850"/>
            <a:ext cx="2091575" cy="1394400"/>
          </a:xfrm>
          <a:prstGeom prst="rect">
            <a:avLst/>
          </a:prstGeom>
          <a:noFill/>
          <a:ln>
            <a:noFill/>
          </a:ln>
        </p:spPr>
      </p:pic>
      <p:sp>
        <p:nvSpPr>
          <p:cNvPr id="587" name="Google Shape;587;p68"/>
          <p:cNvSpPr txBox="1"/>
          <p:nvPr/>
        </p:nvSpPr>
        <p:spPr>
          <a:xfrm>
            <a:off x="772263" y="3631025"/>
            <a:ext cx="7334700" cy="85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2"/>
              </a:buClr>
              <a:buSzPts val="1100"/>
              <a:buFont typeface="Arial"/>
              <a:buNone/>
            </a:pPr>
            <a:r>
              <a:rPr lang="en" sz="1200">
                <a:solidFill>
                  <a:schemeClr val="dk1"/>
                </a:solidFill>
                <a:latin typeface="Montserrat"/>
                <a:ea typeface="Montserrat"/>
                <a:cs typeface="Montserrat"/>
                <a:sym typeface="Montserrat"/>
              </a:rPr>
              <a:t>Browsers that work best with Tinkercad:</a:t>
            </a:r>
            <a:endParaRPr sz="1200">
              <a:solidFill>
                <a:schemeClr val="dk1"/>
              </a:solidFill>
              <a:latin typeface="Montserrat"/>
              <a:ea typeface="Montserrat"/>
              <a:cs typeface="Montserrat"/>
              <a:sym typeface="Montserrat"/>
            </a:endParaRPr>
          </a:p>
          <a:p>
            <a:pPr indent="0" lvl="0" marL="0" rtl="0" algn="ctr">
              <a:lnSpc>
                <a:spcPct val="100000"/>
              </a:lnSpc>
              <a:spcBef>
                <a:spcPts val="1000"/>
              </a:spcBef>
              <a:spcAft>
                <a:spcPts val="0"/>
              </a:spcAft>
              <a:buClr>
                <a:schemeClr val="dk2"/>
              </a:buClr>
              <a:buSzPts val="1100"/>
              <a:buFont typeface="Arial"/>
              <a:buNone/>
            </a:pPr>
            <a:r>
              <a:rPr lang="en" sz="1200">
                <a:solidFill>
                  <a:schemeClr val="dk1"/>
                </a:solidFill>
                <a:latin typeface="Montserrat"/>
                <a:ea typeface="Montserrat"/>
                <a:cs typeface="Montserrat"/>
                <a:sym typeface="Montserrat"/>
              </a:rPr>
              <a:t>- Google Chrome version 50 (or newer), Safari 10 or newer, Microsoft Edge (Chromium)</a:t>
            </a:r>
            <a:endParaRPr sz="1200">
              <a:solidFill>
                <a:schemeClr val="dk1"/>
              </a:solidFill>
              <a:latin typeface="Montserrat"/>
              <a:ea typeface="Montserrat"/>
              <a:cs typeface="Montserrat"/>
              <a:sym typeface="Montserrat"/>
            </a:endParaRPr>
          </a:p>
          <a:p>
            <a:pPr indent="0" lvl="0" marL="0" rtl="0" algn="l">
              <a:spcBef>
                <a:spcPts val="1000"/>
              </a:spcBef>
              <a:spcAft>
                <a:spcPts val="0"/>
              </a:spcAft>
              <a:buNone/>
            </a:pPr>
            <a:r>
              <a:t/>
            </a:r>
            <a:endParaRPr sz="1200">
              <a:latin typeface="Montserrat"/>
              <a:ea typeface="Montserrat"/>
              <a:cs typeface="Montserrat"/>
              <a:sym typeface="Montserrat"/>
            </a:endParaRPr>
          </a:p>
        </p:txBody>
      </p:sp>
      <p:sp>
        <p:nvSpPr>
          <p:cNvPr id="588" name="Google Shape;588;p68"/>
          <p:cNvSpPr txBox="1"/>
          <p:nvPr/>
        </p:nvSpPr>
        <p:spPr>
          <a:xfrm>
            <a:off x="5419576" y="1061850"/>
            <a:ext cx="2687400" cy="368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800">
                <a:solidFill>
                  <a:srgbClr val="000000"/>
                </a:solidFill>
              </a:rPr>
              <a:t>TinkerCAD Account</a:t>
            </a:r>
            <a:endParaRPr b="1" sz="1800">
              <a:solidFill>
                <a:srgbClr val="000000"/>
              </a:solidFill>
            </a:endParaRPr>
          </a:p>
          <a:p>
            <a:pPr indent="0" lvl="0" marL="0" rtl="0" algn="l">
              <a:lnSpc>
                <a:spcPct val="115000"/>
              </a:lnSpc>
              <a:spcBef>
                <a:spcPts val="0"/>
              </a:spcBef>
              <a:spcAft>
                <a:spcPts val="800"/>
              </a:spcAft>
              <a:buClr>
                <a:srgbClr val="000000"/>
              </a:buClr>
              <a:buSzPts val="1100"/>
              <a:buFont typeface="Arial"/>
              <a:buNone/>
            </a:pPr>
            <a:r>
              <a:rPr lang="en" sz="1200">
                <a:solidFill>
                  <a:srgbClr val="000000"/>
                </a:solidFill>
                <a:latin typeface="Montserrat"/>
                <a:ea typeface="Montserrat"/>
                <a:cs typeface="Montserrat"/>
                <a:sym typeface="Montserrat"/>
              </a:rPr>
              <a:t>Go to </a:t>
            </a:r>
            <a:r>
              <a:rPr lang="en" sz="1200">
                <a:solidFill>
                  <a:srgbClr val="000000"/>
                </a:solidFill>
                <a:uFill>
                  <a:noFill/>
                </a:uFill>
                <a:latin typeface="Montserrat"/>
                <a:ea typeface="Montserrat"/>
                <a:cs typeface="Montserrat"/>
                <a:sym typeface="Montserrat"/>
                <a:hlinkClick r:id="rId5">
                  <a:extLst>
                    <a:ext uri="{A12FA001-AC4F-418D-AE19-62706E023703}">
                      <ahyp:hlinkClr val="tx"/>
                    </a:ext>
                  </a:extLst>
                </a:hlinkClick>
              </a:rPr>
              <a:t>https://www.tinkercad.com</a:t>
            </a:r>
            <a:endParaRPr b="1" sz="1800">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1500"/>
                                        <p:tgtEl>
                                          <p:spTgt spid="5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69"/>
          <p:cNvSpPr txBox="1"/>
          <p:nvPr>
            <p:ph type="title"/>
          </p:nvPr>
        </p:nvSpPr>
        <p:spPr>
          <a:xfrm>
            <a:off x="311700" y="395175"/>
            <a:ext cx="8520600" cy="831600"/>
          </a:xfrm>
          <a:prstGeom prst="rect">
            <a:avLst/>
          </a:prstGeom>
          <a:noFill/>
          <a:ln>
            <a:noFill/>
          </a:ln>
        </p:spPr>
        <p:txBody>
          <a:bodyPr anchorCtr="0" anchor="ctr" bIns="34275" lIns="68575" spcFirstLastPara="1" rIns="68575" wrap="square" tIns="34275">
            <a:noAutofit/>
          </a:bodyPr>
          <a:lstStyle/>
          <a:p>
            <a:pPr indent="0" lvl="0" marL="0" rtl="0" algn="l">
              <a:lnSpc>
                <a:spcPct val="115000"/>
              </a:lnSpc>
              <a:spcBef>
                <a:spcPts val="0"/>
              </a:spcBef>
              <a:spcAft>
                <a:spcPts val="0"/>
              </a:spcAft>
              <a:buSzPts val="3300"/>
              <a:buNone/>
            </a:pPr>
            <a:r>
              <a:rPr b="1" lang="en" sz="3000"/>
              <a:t>Session 3: Concept Car Body Design</a:t>
            </a:r>
            <a:endParaRPr b="1" sz="3000"/>
          </a:p>
        </p:txBody>
      </p:sp>
      <p:sp>
        <p:nvSpPr>
          <p:cNvPr id="594" name="Google Shape;594;p69"/>
          <p:cNvSpPr txBox="1"/>
          <p:nvPr>
            <p:ph idx="1" type="body"/>
          </p:nvPr>
        </p:nvSpPr>
        <p:spPr>
          <a:xfrm>
            <a:off x="218275" y="1539963"/>
            <a:ext cx="8520600" cy="3032100"/>
          </a:xfrm>
          <a:prstGeom prst="rect">
            <a:avLst/>
          </a:prstGeom>
          <a:noFill/>
          <a:ln>
            <a:noFill/>
          </a:ln>
        </p:spPr>
        <p:txBody>
          <a:bodyPr anchorCtr="0" anchor="t" bIns="34275" lIns="68575" spcFirstLastPara="1" rIns="68575" wrap="square" tIns="34275">
            <a:noAutofit/>
          </a:bodyPr>
          <a:lstStyle/>
          <a:p>
            <a:pPr indent="-330200" lvl="0" marL="457200" rtl="0" algn="l">
              <a:lnSpc>
                <a:spcPct val="90000"/>
              </a:lnSpc>
              <a:spcBef>
                <a:spcPts val="800"/>
              </a:spcBef>
              <a:spcAft>
                <a:spcPts val="0"/>
              </a:spcAft>
              <a:buSzPts val="1600"/>
              <a:buChar char="•"/>
            </a:pPr>
            <a:r>
              <a:rPr lang="en" sz="1600"/>
              <a:t>Get creative!</a:t>
            </a:r>
            <a:endParaRPr sz="1600"/>
          </a:p>
          <a:p>
            <a:pPr indent="-330200" lvl="0" marL="457200" rtl="0" algn="l">
              <a:lnSpc>
                <a:spcPct val="90000"/>
              </a:lnSpc>
              <a:spcBef>
                <a:spcPts val="800"/>
              </a:spcBef>
              <a:spcAft>
                <a:spcPts val="0"/>
              </a:spcAft>
              <a:buSzPts val="1600"/>
              <a:buChar char="•"/>
            </a:pPr>
            <a:r>
              <a:rPr lang="en" sz="1600"/>
              <a:t>Choose shapes to combine to form the custom car body (fit within 30cm by 60cm chassis)</a:t>
            </a:r>
            <a:endParaRPr sz="1600"/>
          </a:p>
          <a:p>
            <a:pPr indent="-330200" lvl="0" marL="457200" rtl="0" algn="l">
              <a:lnSpc>
                <a:spcPct val="90000"/>
              </a:lnSpc>
              <a:spcBef>
                <a:spcPts val="800"/>
              </a:spcBef>
              <a:spcAft>
                <a:spcPts val="0"/>
              </a:spcAft>
              <a:buSzPts val="1600"/>
              <a:buChar char="•"/>
            </a:pPr>
            <a:r>
              <a:rPr lang="en" sz="1600"/>
              <a:t>Select color(s)</a:t>
            </a:r>
            <a:endParaRPr sz="1600"/>
          </a:p>
          <a:p>
            <a:pPr indent="-330200" lvl="0" marL="457200" rtl="0" algn="l">
              <a:lnSpc>
                <a:spcPct val="90000"/>
              </a:lnSpc>
              <a:spcBef>
                <a:spcPts val="800"/>
              </a:spcBef>
              <a:spcAft>
                <a:spcPts val="0"/>
              </a:spcAft>
              <a:buSzPts val="1600"/>
              <a:buChar char="•"/>
            </a:pPr>
            <a:r>
              <a:rPr lang="en" sz="1600"/>
              <a:t>Make “holes” and then group them with a body</a:t>
            </a:r>
            <a:endParaRPr sz="1600"/>
          </a:p>
          <a:p>
            <a:pPr indent="-330200" lvl="0" marL="457200" rtl="0" algn="l">
              <a:lnSpc>
                <a:spcPct val="90000"/>
              </a:lnSpc>
              <a:spcBef>
                <a:spcPts val="800"/>
              </a:spcBef>
              <a:spcAft>
                <a:spcPts val="0"/>
              </a:spcAft>
              <a:buSzPts val="1600"/>
              <a:buChar char="•"/>
            </a:pPr>
            <a:r>
              <a:rPr lang="en" sz="1600"/>
              <a:t>Customize the wheels, body shape, etc.</a:t>
            </a:r>
            <a:endParaRPr sz="1600"/>
          </a:p>
          <a:p>
            <a:pPr indent="-330200" lvl="0" marL="457200" rtl="0" algn="l">
              <a:lnSpc>
                <a:spcPct val="90000"/>
              </a:lnSpc>
              <a:spcBef>
                <a:spcPts val="800"/>
              </a:spcBef>
              <a:spcAft>
                <a:spcPts val="0"/>
              </a:spcAft>
              <a:buSzPts val="1600"/>
              <a:buChar char="•"/>
            </a:pPr>
            <a:r>
              <a:rPr lang="en" sz="1600"/>
              <a:t>Group objects as you go and on the final draft </a:t>
            </a:r>
            <a:endParaRPr sz="1600"/>
          </a:p>
          <a:p>
            <a:pPr indent="279400" lvl="0" marL="177800" rtl="0" algn="l">
              <a:lnSpc>
                <a:spcPct val="90000"/>
              </a:lnSpc>
              <a:spcBef>
                <a:spcPts val="800"/>
              </a:spcBef>
              <a:spcAft>
                <a:spcPts val="0"/>
              </a:spcAft>
              <a:buSzPts val="2100"/>
              <a:buNone/>
            </a:pPr>
            <a:r>
              <a:rPr lang="en" sz="1600"/>
              <a:t>design</a:t>
            </a:r>
            <a:endParaRPr sz="1600"/>
          </a:p>
        </p:txBody>
      </p:sp>
      <p:pic>
        <p:nvPicPr>
          <p:cNvPr id="595" name="Google Shape;595;p69"/>
          <p:cNvPicPr preferRelativeResize="0"/>
          <p:nvPr/>
        </p:nvPicPr>
        <p:blipFill rotWithShape="1">
          <a:blip r:embed="rId3">
            <a:alphaModFix/>
          </a:blip>
          <a:srcRect b="0" l="0" r="0" t="0"/>
          <a:stretch/>
        </p:blipFill>
        <p:spPr>
          <a:xfrm>
            <a:off x="6269825" y="2180213"/>
            <a:ext cx="2469050" cy="1751625"/>
          </a:xfrm>
          <a:prstGeom prst="rect">
            <a:avLst/>
          </a:prstGeom>
          <a:noFill/>
          <a:ln>
            <a:noFill/>
          </a:ln>
        </p:spPr>
      </p:pic>
      <p:sp>
        <p:nvSpPr>
          <p:cNvPr id="596" name="Google Shape;596;p69"/>
          <p:cNvSpPr txBox="1"/>
          <p:nvPr/>
        </p:nvSpPr>
        <p:spPr>
          <a:xfrm>
            <a:off x="6462850" y="3573575"/>
            <a:ext cx="225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What shapes work best?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0"/>
          <p:cNvSpPr txBox="1"/>
          <p:nvPr>
            <p:ph idx="4294967295" type="title"/>
          </p:nvPr>
        </p:nvSpPr>
        <p:spPr>
          <a:xfrm>
            <a:off x="767850" y="413975"/>
            <a:ext cx="7608300" cy="1244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b="1" lang="en" sz="3000"/>
              <a:t>Session 4: Concept Car Design Review</a:t>
            </a:r>
            <a:endParaRPr b="1" sz="3000"/>
          </a:p>
        </p:txBody>
      </p:sp>
      <p:sp>
        <p:nvSpPr>
          <p:cNvPr id="602" name="Google Shape;602;p70"/>
          <p:cNvSpPr txBox="1"/>
          <p:nvPr>
            <p:ph idx="4294967295" type="body"/>
          </p:nvPr>
        </p:nvSpPr>
        <p:spPr>
          <a:xfrm>
            <a:off x="767850" y="1857925"/>
            <a:ext cx="7403100" cy="2260200"/>
          </a:xfrm>
          <a:prstGeom prst="rect">
            <a:avLst/>
          </a:prstGeom>
          <a:noFill/>
          <a:ln>
            <a:noFill/>
          </a:ln>
        </p:spPr>
        <p:txBody>
          <a:bodyPr anchorCtr="0" anchor="t" bIns="34275" lIns="68575" spcFirstLastPara="1" rIns="68575" wrap="square" tIns="34275">
            <a:noAutofit/>
          </a:bodyPr>
          <a:lstStyle/>
          <a:p>
            <a:pPr indent="-330200" lvl="0" marL="457200" marR="0" rtl="0" algn="l">
              <a:lnSpc>
                <a:spcPct val="90000"/>
              </a:lnSpc>
              <a:spcBef>
                <a:spcPts val="800"/>
              </a:spcBef>
              <a:spcAft>
                <a:spcPts val="0"/>
              </a:spcAft>
              <a:buSzPts val="1600"/>
              <a:buChar char="•"/>
            </a:pPr>
            <a:r>
              <a:rPr lang="en" sz="1600"/>
              <a:t>Take a screenshot of your 3D model EV Concept Car design.</a:t>
            </a:r>
            <a:endParaRPr sz="1600"/>
          </a:p>
          <a:p>
            <a:pPr indent="-330200" lvl="0" marL="457200" marR="0" rtl="0" algn="l">
              <a:lnSpc>
                <a:spcPct val="90000"/>
              </a:lnSpc>
              <a:spcBef>
                <a:spcPts val="800"/>
              </a:spcBef>
              <a:spcAft>
                <a:spcPts val="0"/>
              </a:spcAft>
              <a:buSzPts val="1600"/>
              <a:buChar char="•"/>
            </a:pPr>
            <a:r>
              <a:rPr lang="en" sz="1600"/>
              <a:t>Share it with the class!</a:t>
            </a:r>
            <a:endParaRPr sz="1600"/>
          </a:p>
          <a:p>
            <a:pPr indent="-330200" lvl="0" marL="457200" marR="0" rtl="0" algn="l">
              <a:lnSpc>
                <a:spcPct val="90000"/>
              </a:lnSpc>
              <a:spcBef>
                <a:spcPts val="800"/>
              </a:spcBef>
              <a:spcAft>
                <a:spcPts val="0"/>
              </a:spcAft>
              <a:buSzPts val="1600"/>
              <a:buChar char="•"/>
            </a:pPr>
            <a:r>
              <a:rPr lang="en" sz="1600"/>
              <a:t>What was the best part of creating your design?</a:t>
            </a:r>
            <a:endParaRPr sz="1600"/>
          </a:p>
          <a:p>
            <a:pPr indent="-330200" lvl="0" marL="457200" marR="0" rtl="0" algn="l">
              <a:lnSpc>
                <a:spcPct val="90000"/>
              </a:lnSpc>
              <a:spcBef>
                <a:spcPts val="800"/>
              </a:spcBef>
              <a:spcAft>
                <a:spcPts val="0"/>
              </a:spcAft>
              <a:buSzPts val="1600"/>
              <a:buChar char="•"/>
            </a:pPr>
            <a:r>
              <a:rPr lang="en" sz="1600"/>
              <a:t>What was the most challenging part of creating your design?</a:t>
            </a:r>
            <a:endParaRPr sz="1600"/>
          </a:p>
          <a:p>
            <a:pPr indent="-330200" lvl="0" marL="457200" marR="0" rtl="0" algn="l">
              <a:lnSpc>
                <a:spcPct val="90000"/>
              </a:lnSpc>
              <a:spcBef>
                <a:spcPts val="800"/>
              </a:spcBef>
              <a:spcAft>
                <a:spcPts val="0"/>
              </a:spcAft>
              <a:buSzPts val="1600"/>
              <a:buChar char="•"/>
            </a:pPr>
            <a:r>
              <a:rPr lang="en" sz="1600"/>
              <a:t>How would you change your design next time?</a:t>
            </a:r>
            <a:endParaRPr sz="1600"/>
          </a:p>
        </p:txBody>
      </p:sp>
      <p:sp>
        <p:nvSpPr>
          <p:cNvPr id="603" name="Google Shape;603;p70"/>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7" name="Shape 607"/>
        <p:cNvGrpSpPr/>
        <p:nvPr/>
      </p:nvGrpSpPr>
      <p:grpSpPr>
        <a:xfrm>
          <a:off x="0" y="0"/>
          <a:ext cx="0" cy="0"/>
          <a:chOff x="0" y="0"/>
          <a:chExt cx="0" cy="0"/>
        </a:xfrm>
      </p:grpSpPr>
      <p:sp>
        <p:nvSpPr>
          <p:cNvPr id="608" name="Google Shape;608;p71"/>
          <p:cNvSpPr txBox="1"/>
          <p:nvPr>
            <p:ph idx="4294967295" type="title"/>
          </p:nvPr>
        </p:nvSpPr>
        <p:spPr>
          <a:xfrm>
            <a:off x="311700" y="2218400"/>
            <a:ext cx="8520600" cy="20121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sz="4500"/>
              <a:t>End of Workshop</a:t>
            </a:r>
            <a:endParaRPr sz="4500"/>
          </a:p>
          <a:p>
            <a:pPr indent="0" lvl="0" marL="0" rtl="0" algn="ctr">
              <a:lnSpc>
                <a:spcPct val="90000"/>
              </a:lnSpc>
              <a:spcBef>
                <a:spcPts val="0"/>
              </a:spcBef>
              <a:spcAft>
                <a:spcPts val="0"/>
              </a:spcAft>
              <a:buSzPts val="3300"/>
              <a:buNone/>
            </a:pPr>
            <a:r>
              <a:t/>
            </a:r>
            <a:endParaRPr/>
          </a:p>
          <a:p>
            <a:pPr indent="0" lvl="0" marL="0" rtl="0" algn="ctr">
              <a:lnSpc>
                <a:spcPct val="90000"/>
              </a:lnSpc>
              <a:spcBef>
                <a:spcPts val="0"/>
              </a:spcBef>
              <a:spcAft>
                <a:spcPts val="0"/>
              </a:spcAft>
              <a:buSzPts val="3300"/>
              <a:buNone/>
            </a:pPr>
            <a:r>
              <a:rPr lang="en" sz="3200"/>
              <a:t>You CAD do it!</a:t>
            </a:r>
            <a:endParaRPr sz="3500"/>
          </a:p>
          <a:p>
            <a:pPr indent="0" lvl="0" marL="0" rtl="0" algn="r">
              <a:lnSpc>
                <a:spcPct val="90000"/>
              </a:lnSpc>
              <a:spcBef>
                <a:spcPts val="0"/>
              </a:spcBef>
              <a:spcAft>
                <a:spcPts val="0"/>
              </a:spcAft>
              <a:buSzPts val="3300"/>
              <a:buNone/>
            </a:pPr>
            <a:r>
              <a:t/>
            </a:r>
            <a:endParaRPr sz="2000"/>
          </a:p>
          <a:p>
            <a:pPr indent="0" lvl="0" marL="0" rtl="0" algn="r">
              <a:lnSpc>
                <a:spcPct val="90000"/>
              </a:lnSpc>
              <a:spcBef>
                <a:spcPts val="0"/>
              </a:spcBef>
              <a:spcAft>
                <a:spcPts val="0"/>
              </a:spcAft>
              <a:buSzPts val="3300"/>
              <a:buNone/>
            </a:pPr>
            <a:r>
              <a:t/>
            </a:r>
            <a:endParaRPr sz="2000"/>
          </a:p>
        </p:txBody>
      </p:sp>
      <p:sp>
        <p:nvSpPr>
          <p:cNvPr id="609" name="Google Shape;609;p71"/>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pic>
        <p:nvPicPr>
          <p:cNvPr id="610" name="Google Shape;610;p71"/>
          <p:cNvPicPr preferRelativeResize="0"/>
          <p:nvPr/>
        </p:nvPicPr>
        <p:blipFill rotWithShape="1">
          <a:blip r:embed="rId3">
            <a:alphaModFix/>
          </a:blip>
          <a:srcRect b="0" l="0" r="0" t="0"/>
          <a:stretch/>
        </p:blipFill>
        <p:spPr>
          <a:xfrm>
            <a:off x="3746400" y="482525"/>
            <a:ext cx="1651200" cy="1651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0"/>
          <p:cNvPicPr preferRelativeResize="0"/>
          <p:nvPr/>
        </p:nvPicPr>
        <p:blipFill rotWithShape="1">
          <a:blip r:embed="rId3">
            <a:alphaModFix/>
          </a:blip>
          <a:srcRect b="0" l="0" r="0" t="0"/>
          <a:stretch/>
        </p:blipFill>
        <p:spPr>
          <a:xfrm>
            <a:off x="4753000" y="1035775"/>
            <a:ext cx="3455325" cy="3455325"/>
          </a:xfrm>
          <a:prstGeom prst="rect">
            <a:avLst/>
          </a:prstGeom>
          <a:noFill/>
          <a:ln>
            <a:noFill/>
          </a:ln>
        </p:spPr>
      </p:pic>
      <p:sp>
        <p:nvSpPr>
          <p:cNvPr id="135" name="Google Shape;135;p20"/>
          <p:cNvSpPr txBox="1"/>
          <p:nvPr/>
        </p:nvSpPr>
        <p:spPr>
          <a:xfrm>
            <a:off x="5105750" y="319550"/>
            <a:ext cx="2928600" cy="519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i="0" lang="en" sz="2400" u="none" cap="none" strike="noStrike">
                <a:solidFill>
                  <a:srgbClr val="000000"/>
                </a:solidFill>
              </a:rPr>
              <a:t>3</a:t>
            </a:r>
            <a:r>
              <a:rPr lang="en" sz="2400"/>
              <a:t>-dimensional</a:t>
            </a:r>
            <a:r>
              <a:rPr i="0" lang="en" sz="2400" u="none" cap="none" strike="noStrike">
                <a:solidFill>
                  <a:srgbClr val="000000"/>
                </a:solidFill>
              </a:rPr>
              <a:t> orthographic view</a:t>
            </a:r>
            <a:endParaRPr i="0" sz="2400" u="none" cap="none" strike="noStrike">
              <a:solidFill>
                <a:srgbClr val="000000"/>
              </a:solidFill>
            </a:endParaRPr>
          </a:p>
        </p:txBody>
      </p:sp>
      <p:sp>
        <p:nvSpPr>
          <p:cNvPr id="136" name="Google Shape;136;p20"/>
          <p:cNvSpPr txBox="1"/>
          <p:nvPr/>
        </p:nvSpPr>
        <p:spPr>
          <a:xfrm>
            <a:off x="1166100" y="319550"/>
            <a:ext cx="2273100" cy="79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i="0" lang="en" sz="2400" u="none" cap="none" strike="noStrike">
                <a:solidFill>
                  <a:srgbClr val="000000"/>
                </a:solidFill>
              </a:rPr>
              <a:t>2</a:t>
            </a:r>
            <a:r>
              <a:rPr lang="en" sz="2400"/>
              <a:t>-dimensional</a:t>
            </a:r>
            <a:r>
              <a:rPr i="0" lang="en" sz="2400" u="none" cap="none" strike="noStrike">
                <a:solidFill>
                  <a:srgbClr val="000000"/>
                </a:solidFill>
              </a:rPr>
              <a:t> </a:t>
            </a:r>
            <a:r>
              <a:rPr lang="en" sz="2400"/>
              <a:t>isometric</a:t>
            </a:r>
            <a:r>
              <a:rPr i="0" lang="en" sz="2400" u="none" cap="none" strike="noStrike">
                <a:solidFill>
                  <a:srgbClr val="000000"/>
                </a:solidFill>
              </a:rPr>
              <a:t> view</a:t>
            </a:r>
            <a:endParaRPr i="0" sz="2400" u="none" cap="none" strike="noStrike">
              <a:solidFill>
                <a:srgbClr val="000000"/>
              </a:solidFill>
            </a:endParaRPr>
          </a:p>
        </p:txBody>
      </p:sp>
      <p:grpSp>
        <p:nvGrpSpPr>
          <p:cNvPr id="137" name="Google Shape;137;p20"/>
          <p:cNvGrpSpPr/>
          <p:nvPr/>
        </p:nvGrpSpPr>
        <p:grpSpPr>
          <a:xfrm>
            <a:off x="941214" y="1514526"/>
            <a:ext cx="2722853" cy="2515207"/>
            <a:chOff x="4864775" y="456300"/>
            <a:chExt cx="2612100" cy="2412900"/>
          </a:xfrm>
        </p:grpSpPr>
        <p:sp>
          <p:nvSpPr>
            <p:cNvPr id="138" name="Google Shape;138;p20"/>
            <p:cNvSpPr/>
            <p:nvPr/>
          </p:nvSpPr>
          <p:spPr>
            <a:xfrm>
              <a:off x="5245775" y="1980300"/>
              <a:ext cx="326100" cy="279300"/>
            </a:xfrm>
            <a:prstGeom prst="rect">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20"/>
            <p:cNvSpPr/>
            <p:nvPr/>
          </p:nvSpPr>
          <p:spPr>
            <a:xfrm>
              <a:off x="5245775" y="1675500"/>
              <a:ext cx="326100" cy="279300"/>
            </a:xfrm>
            <a:prstGeom prst="rect">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0"/>
            <p:cNvSpPr/>
            <p:nvPr/>
          </p:nvSpPr>
          <p:spPr>
            <a:xfrm>
              <a:off x="5245775" y="1370700"/>
              <a:ext cx="326100" cy="279300"/>
            </a:xfrm>
            <a:prstGeom prst="rect">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0"/>
            <p:cNvSpPr/>
            <p:nvPr/>
          </p:nvSpPr>
          <p:spPr>
            <a:xfrm>
              <a:off x="5245775" y="2285100"/>
              <a:ext cx="326100" cy="279300"/>
            </a:xfrm>
            <a:prstGeom prst="rect">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0"/>
            <p:cNvSpPr/>
            <p:nvPr/>
          </p:nvSpPr>
          <p:spPr>
            <a:xfrm>
              <a:off x="5245775" y="2589900"/>
              <a:ext cx="326100" cy="279300"/>
            </a:xfrm>
            <a:prstGeom prst="rect">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0"/>
            <p:cNvSpPr/>
            <p:nvPr/>
          </p:nvSpPr>
          <p:spPr>
            <a:xfrm>
              <a:off x="5245775" y="1065900"/>
              <a:ext cx="326100" cy="279300"/>
            </a:xfrm>
            <a:prstGeom prst="rect">
              <a:avLst/>
            </a:prstGeom>
            <a:solidFill>
              <a:srgbClr val="B4A7D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20"/>
            <p:cNvSpPr/>
            <p:nvPr/>
          </p:nvSpPr>
          <p:spPr>
            <a:xfrm>
              <a:off x="5626775" y="1065900"/>
              <a:ext cx="326100" cy="279300"/>
            </a:xfrm>
            <a:prstGeom prst="rect">
              <a:avLst/>
            </a:prstGeom>
            <a:solidFill>
              <a:srgbClr val="B4A7D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20"/>
            <p:cNvSpPr/>
            <p:nvPr/>
          </p:nvSpPr>
          <p:spPr>
            <a:xfrm>
              <a:off x="5626775" y="1370700"/>
              <a:ext cx="326100" cy="279300"/>
            </a:xfrm>
            <a:prstGeom prst="rect">
              <a:avLst/>
            </a:prstGeom>
            <a:solidFill>
              <a:srgbClr val="B4A7D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0"/>
            <p:cNvSpPr/>
            <p:nvPr/>
          </p:nvSpPr>
          <p:spPr>
            <a:xfrm>
              <a:off x="5626775" y="1675500"/>
              <a:ext cx="326100" cy="279300"/>
            </a:xfrm>
            <a:prstGeom prst="rect">
              <a:avLst/>
            </a:prstGeom>
            <a:solidFill>
              <a:srgbClr val="B4A7D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0"/>
            <p:cNvSpPr/>
            <p:nvPr/>
          </p:nvSpPr>
          <p:spPr>
            <a:xfrm>
              <a:off x="5626775" y="1980300"/>
              <a:ext cx="326100" cy="279300"/>
            </a:xfrm>
            <a:prstGeom prst="rect">
              <a:avLst/>
            </a:prstGeom>
            <a:solidFill>
              <a:srgbClr val="B4A7D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0"/>
            <p:cNvSpPr/>
            <p:nvPr/>
          </p:nvSpPr>
          <p:spPr>
            <a:xfrm>
              <a:off x="5626775" y="761100"/>
              <a:ext cx="326100" cy="279300"/>
            </a:xfrm>
            <a:prstGeom prst="rect">
              <a:avLst/>
            </a:prstGeom>
            <a:solidFill>
              <a:srgbClr val="B4A7D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20"/>
            <p:cNvSpPr/>
            <p:nvPr/>
          </p:nvSpPr>
          <p:spPr>
            <a:xfrm>
              <a:off x="5626775" y="456300"/>
              <a:ext cx="326100" cy="279300"/>
            </a:xfrm>
            <a:prstGeom prst="rect">
              <a:avLst/>
            </a:prstGeom>
            <a:solidFill>
              <a:srgbClr val="B4A7D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0"/>
            <p:cNvSpPr/>
            <p:nvPr/>
          </p:nvSpPr>
          <p:spPr>
            <a:xfrm>
              <a:off x="6007775" y="1980300"/>
              <a:ext cx="326100" cy="279300"/>
            </a:xfrm>
            <a:prstGeom prst="rect">
              <a:avLst/>
            </a:prstGeom>
            <a:solidFill>
              <a:srgbClr val="FF00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20"/>
            <p:cNvSpPr/>
            <p:nvPr/>
          </p:nvSpPr>
          <p:spPr>
            <a:xfrm>
              <a:off x="6007775" y="1675500"/>
              <a:ext cx="326100" cy="279300"/>
            </a:xfrm>
            <a:prstGeom prst="rect">
              <a:avLst/>
            </a:prstGeom>
            <a:solidFill>
              <a:srgbClr val="FF00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0"/>
            <p:cNvSpPr/>
            <p:nvPr/>
          </p:nvSpPr>
          <p:spPr>
            <a:xfrm>
              <a:off x="6388775" y="1980300"/>
              <a:ext cx="326100" cy="279300"/>
            </a:xfrm>
            <a:prstGeom prst="rect">
              <a:avLst/>
            </a:prstGeom>
            <a:solidFill>
              <a:srgbClr val="93C47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20"/>
            <p:cNvSpPr/>
            <p:nvPr/>
          </p:nvSpPr>
          <p:spPr>
            <a:xfrm>
              <a:off x="6388775" y="1675500"/>
              <a:ext cx="326100" cy="279300"/>
            </a:xfrm>
            <a:prstGeom prst="rect">
              <a:avLst/>
            </a:prstGeom>
            <a:solidFill>
              <a:srgbClr val="93C47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20"/>
            <p:cNvSpPr/>
            <p:nvPr/>
          </p:nvSpPr>
          <p:spPr>
            <a:xfrm>
              <a:off x="6769775" y="1980300"/>
              <a:ext cx="326100" cy="279300"/>
            </a:xfrm>
            <a:prstGeom prst="rect">
              <a:avLst/>
            </a:prstGeom>
            <a:solidFill>
              <a:srgbClr val="F6B26B"/>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20"/>
            <p:cNvSpPr/>
            <p:nvPr/>
          </p:nvSpPr>
          <p:spPr>
            <a:xfrm>
              <a:off x="6769775" y="1675500"/>
              <a:ext cx="326100" cy="279300"/>
            </a:xfrm>
            <a:prstGeom prst="rect">
              <a:avLst/>
            </a:prstGeom>
            <a:solidFill>
              <a:srgbClr val="F6B26B"/>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20"/>
            <p:cNvSpPr/>
            <p:nvPr/>
          </p:nvSpPr>
          <p:spPr>
            <a:xfrm>
              <a:off x="7150775" y="1980300"/>
              <a:ext cx="326100" cy="279300"/>
            </a:xfrm>
            <a:prstGeom prst="rect">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0"/>
            <p:cNvSpPr/>
            <p:nvPr/>
          </p:nvSpPr>
          <p:spPr>
            <a:xfrm>
              <a:off x="7150775" y="1675500"/>
              <a:ext cx="326100" cy="279300"/>
            </a:xfrm>
            <a:prstGeom prst="rect">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0"/>
            <p:cNvSpPr/>
            <p:nvPr/>
          </p:nvSpPr>
          <p:spPr>
            <a:xfrm>
              <a:off x="7150775" y="2589900"/>
              <a:ext cx="326100" cy="279300"/>
            </a:xfrm>
            <a:prstGeom prst="rect">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0"/>
            <p:cNvSpPr/>
            <p:nvPr/>
          </p:nvSpPr>
          <p:spPr>
            <a:xfrm>
              <a:off x="7150775" y="2285100"/>
              <a:ext cx="326100" cy="279300"/>
            </a:xfrm>
            <a:prstGeom prst="rect">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0"/>
            <p:cNvSpPr/>
            <p:nvPr/>
          </p:nvSpPr>
          <p:spPr>
            <a:xfrm>
              <a:off x="5245775" y="761100"/>
              <a:ext cx="326100" cy="279300"/>
            </a:xfrm>
            <a:prstGeom prst="rect">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20"/>
            <p:cNvSpPr/>
            <p:nvPr/>
          </p:nvSpPr>
          <p:spPr>
            <a:xfrm>
              <a:off x="4864775" y="1065900"/>
              <a:ext cx="326100" cy="279300"/>
            </a:xfrm>
            <a:prstGeom prst="rect">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2" name="Google Shape;162;p20"/>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1"/>
          <p:cNvSpPr txBox="1"/>
          <p:nvPr>
            <p:ph idx="4294967295" type="title"/>
          </p:nvPr>
        </p:nvSpPr>
        <p:spPr>
          <a:xfrm>
            <a:off x="161426" y="790275"/>
            <a:ext cx="4111800" cy="3208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sz="2400"/>
              <a:t>Spatial Visualization:</a:t>
            </a:r>
            <a:endParaRPr sz="2400"/>
          </a:p>
          <a:p>
            <a:pPr indent="0" lvl="0" marL="0" rtl="0" algn="ctr">
              <a:lnSpc>
                <a:spcPct val="90000"/>
              </a:lnSpc>
              <a:spcBef>
                <a:spcPts val="0"/>
              </a:spcBef>
              <a:spcAft>
                <a:spcPts val="0"/>
              </a:spcAft>
              <a:buSzPts val="3300"/>
              <a:buNone/>
            </a:pPr>
            <a:r>
              <a:rPr lang="en" sz="2400"/>
              <a:t>Looking at objects ALL ways!</a:t>
            </a:r>
            <a:endParaRPr sz="2400"/>
          </a:p>
          <a:p>
            <a:pPr indent="0" lvl="0" marL="0" rtl="0" algn="l">
              <a:lnSpc>
                <a:spcPct val="90000"/>
              </a:lnSpc>
              <a:spcBef>
                <a:spcPts val="0"/>
              </a:spcBef>
              <a:spcAft>
                <a:spcPts val="0"/>
              </a:spcAft>
              <a:buSzPts val="3300"/>
              <a:buNone/>
            </a:pPr>
            <a:r>
              <a:t/>
            </a:r>
            <a:endParaRPr sz="2400"/>
          </a:p>
          <a:p>
            <a:pPr indent="0" lvl="0" marL="0" rtl="0" algn="ctr">
              <a:lnSpc>
                <a:spcPct val="90000"/>
              </a:lnSpc>
              <a:spcBef>
                <a:spcPts val="0"/>
              </a:spcBef>
              <a:spcAft>
                <a:spcPts val="0"/>
              </a:spcAft>
              <a:buSzPts val="3300"/>
              <a:buNone/>
            </a:pPr>
            <a:r>
              <a:rPr b="1" lang="en" sz="2400"/>
              <a:t>Isometric (3D) view</a:t>
            </a:r>
            <a:endParaRPr b="1" sz="2400"/>
          </a:p>
          <a:p>
            <a:pPr indent="0" lvl="0" marL="0" rtl="0" algn="ctr">
              <a:lnSpc>
                <a:spcPct val="90000"/>
              </a:lnSpc>
              <a:spcBef>
                <a:spcPts val="0"/>
              </a:spcBef>
              <a:spcAft>
                <a:spcPts val="0"/>
              </a:spcAft>
              <a:buSzPts val="3300"/>
              <a:buNone/>
            </a:pPr>
            <a:r>
              <a:t/>
            </a:r>
            <a:endParaRPr sz="600"/>
          </a:p>
          <a:p>
            <a:pPr indent="0" lvl="0" marL="0" rtl="0" algn="ctr">
              <a:lnSpc>
                <a:spcPct val="90000"/>
              </a:lnSpc>
              <a:spcBef>
                <a:spcPts val="0"/>
              </a:spcBef>
              <a:spcAft>
                <a:spcPts val="0"/>
              </a:spcAft>
              <a:buSzPts val="3300"/>
              <a:buNone/>
            </a:pPr>
            <a:r>
              <a:rPr lang="en" sz="2400"/>
              <a:t>and</a:t>
            </a:r>
            <a:endParaRPr sz="2400"/>
          </a:p>
          <a:p>
            <a:pPr indent="0" lvl="0" marL="0" rtl="0" algn="ctr">
              <a:lnSpc>
                <a:spcPct val="90000"/>
              </a:lnSpc>
              <a:spcBef>
                <a:spcPts val="0"/>
              </a:spcBef>
              <a:spcAft>
                <a:spcPts val="0"/>
              </a:spcAft>
              <a:buSzPts val="3300"/>
              <a:buNone/>
            </a:pPr>
            <a:r>
              <a:t/>
            </a:r>
            <a:endParaRPr sz="600"/>
          </a:p>
          <a:p>
            <a:pPr indent="0" lvl="0" marL="0" rtl="0" algn="ctr">
              <a:lnSpc>
                <a:spcPct val="90000"/>
              </a:lnSpc>
              <a:spcBef>
                <a:spcPts val="0"/>
              </a:spcBef>
              <a:spcAft>
                <a:spcPts val="0"/>
              </a:spcAft>
              <a:buSzPts val="3300"/>
              <a:buNone/>
            </a:pPr>
            <a:r>
              <a:rPr b="1" lang="en" sz="2400"/>
              <a:t>Orthographic (2D) view</a:t>
            </a:r>
            <a:endParaRPr b="1" sz="2400"/>
          </a:p>
        </p:txBody>
      </p:sp>
      <p:pic>
        <p:nvPicPr>
          <p:cNvPr id="168" name="Google Shape;168;p21"/>
          <p:cNvPicPr preferRelativeResize="0"/>
          <p:nvPr/>
        </p:nvPicPr>
        <p:blipFill rotWithShape="1">
          <a:blip r:embed="rId3">
            <a:alphaModFix/>
          </a:blip>
          <a:srcRect b="0" l="0" r="0" t="0"/>
          <a:stretch/>
        </p:blipFill>
        <p:spPr>
          <a:xfrm>
            <a:off x="4203825" y="177725"/>
            <a:ext cx="4778749" cy="4433300"/>
          </a:xfrm>
          <a:prstGeom prst="rect">
            <a:avLst/>
          </a:prstGeom>
          <a:noFill/>
          <a:ln>
            <a:noFill/>
          </a:ln>
        </p:spPr>
      </p:pic>
      <p:sp>
        <p:nvSpPr>
          <p:cNvPr id="169" name="Google Shape;169;p21"/>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22"/>
          <p:cNvSpPr/>
          <p:nvPr/>
        </p:nvSpPr>
        <p:spPr>
          <a:xfrm>
            <a:off x="1029313" y="1917425"/>
            <a:ext cx="7125600" cy="1549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22"/>
          <p:cNvSpPr txBox="1"/>
          <p:nvPr/>
        </p:nvSpPr>
        <p:spPr>
          <a:xfrm>
            <a:off x="499363" y="1061850"/>
            <a:ext cx="3151500" cy="85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dk1"/>
                </a:solidFill>
                <a:latin typeface="Montserrat"/>
                <a:ea typeface="Montserrat"/>
                <a:cs typeface="Montserrat"/>
                <a:sym typeface="Montserrat"/>
              </a:rPr>
              <a:t>Computer</a:t>
            </a:r>
            <a:r>
              <a:rPr b="1" lang="en" sz="1700">
                <a:solidFill>
                  <a:schemeClr val="dk1"/>
                </a:solidFill>
                <a:latin typeface="Montserrat"/>
                <a:ea typeface="Montserrat"/>
                <a:cs typeface="Montserrat"/>
                <a:sym typeface="Montserrat"/>
              </a:rPr>
              <a:t>, Mouse &amp;</a:t>
            </a:r>
            <a:r>
              <a:rPr b="1" i="0" lang="en" sz="1700" u="none" cap="none" strike="noStrike">
                <a:solidFill>
                  <a:schemeClr val="dk1"/>
                </a:solidFill>
                <a:latin typeface="Montserrat"/>
                <a:ea typeface="Montserrat"/>
                <a:cs typeface="Montserrat"/>
                <a:sym typeface="Montserrat"/>
              </a:rPr>
              <a:t> Internet C</a:t>
            </a:r>
            <a:r>
              <a:rPr b="1" lang="en" sz="1700">
                <a:solidFill>
                  <a:schemeClr val="dk1"/>
                </a:solidFill>
                <a:latin typeface="Montserrat"/>
                <a:ea typeface="Montserrat"/>
                <a:cs typeface="Montserrat"/>
                <a:sym typeface="Montserrat"/>
              </a:rPr>
              <a:t>onnection</a:t>
            </a:r>
            <a:endParaRPr b="1" i="0" sz="17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700"/>
              <a:buFont typeface="Arial"/>
              <a:buNone/>
            </a:pPr>
            <a:r>
              <a:rPr lang="en" sz="1200">
                <a:solidFill>
                  <a:schemeClr val="dk1"/>
                </a:solidFill>
                <a:latin typeface="Montserrat"/>
                <a:ea typeface="Montserrat"/>
                <a:cs typeface="Montserrat"/>
                <a:sym typeface="Montserrat"/>
              </a:rPr>
              <a:t>Microsoft Windows 10, Apple OSX10.10, or Chrome OS on Chromebooks</a:t>
            </a:r>
            <a:endParaRPr sz="12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t/>
            </a:r>
            <a:endParaRPr b="0" i="0" sz="300" u="none" cap="none" strike="noStrike">
              <a:solidFill>
                <a:srgbClr val="000000"/>
              </a:solidFill>
              <a:latin typeface="Arial"/>
              <a:ea typeface="Arial"/>
              <a:cs typeface="Arial"/>
              <a:sym typeface="Arial"/>
            </a:endParaRPr>
          </a:p>
        </p:txBody>
      </p:sp>
      <p:sp>
        <p:nvSpPr>
          <p:cNvPr id="176" name="Google Shape;176;p22"/>
          <p:cNvSpPr txBox="1"/>
          <p:nvPr>
            <p:ph type="title"/>
          </p:nvPr>
        </p:nvSpPr>
        <p:spPr>
          <a:xfrm>
            <a:off x="311700" y="251450"/>
            <a:ext cx="85206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n"/>
              <a:t>What You’ll Need!</a:t>
            </a:r>
            <a:endParaRPr/>
          </a:p>
        </p:txBody>
      </p:sp>
      <p:sp>
        <p:nvSpPr>
          <p:cNvPr id="177" name="Google Shape;177;p22"/>
          <p:cNvSpPr/>
          <p:nvPr/>
        </p:nvSpPr>
        <p:spPr>
          <a:xfrm>
            <a:off x="8281400" y="4595850"/>
            <a:ext cx="391800" cy="3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22"/>
          <p:cNvSpPr/>
          <p:nvPr/>
        </p:nvSpPr>
        <p:spPr>
          <a:xfrm>
            <a:off x="8440500" y="4595850"/>
            <a:ext cx="391800" cy="3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 name="Google Shape;179;p22"/>
          <p:cNvPicPr preferRelativeResize="0"/>
          <p:nvPr/>
        </p:nvPicPr>
        <p:blipFill>
          <a:blip r:embed="rId3">
            <a:alphaModFix/>
          </a:blip>
          <a:stretch>
            <a:fillRect/>
          </a:stretch>
        </p:blipFill>
        <p:spPr>
          <a:xfrm>
            <a:off x="6200025" y="1994828"/>
            <a:ext cx="1388195" cy="1394400"/>
          </a:xfrm>
          <a:prstGeom prst="rect">
            <a:avLst/>
          </a:prstGeom>
          <a:noFill/>
          <a:ln>
            <a:noFill/>
          </a:ln>
        </p:spPr>
      </p:pic>
      <p:sp>
        <p:nvSpPr>
          <p:cNvPr id="180" name="Google Shape;180;p22"/>
          <p:cNvSpPr txBox="1"/>
          <p:nvPr/>
        </p:nvSpPr>
        <p:spPr>
          <a:xfrm>
            <a:off x="4603663" y="1203300"/>
            <a:ext cx="391800" cy="44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FF2C2C"/>
                </a:solidFill>
                <a:latin typeface="Montserrat"/>
                <a:ea typeface="Montserrat"/>
                <a:cs typeface="Montserrat"/>
                <a:sym typeface="Montserrat"/>
              </a:rPr>
              <a:t>+</a:t>
            </a:r>
            <a:endParaRPr sz="3200">
              <a:solidFill>
                <a:srgbClr val="FF2C2C"/>
              </a:solidFill>
              <a:latin typeface="Montserrat"/>
              <a:ea typeface="Montserrat"/>
              <a:cs typeface="Montserrat"/>
              <a:sym typeface="Montserrat"/>
            </a:endParaRPr>
          </a:p>
        </p:txBody>
      </p:sp>
      <p:pic>
        <p:nvPicPr>
          <p:cNvPr id="181" name="Google Shape;181;p22"/>
          <p:cNvPicPr preferRelativeResize="0"/>
          <p:nvPr/>
        </p:nvPicPr>
        <p:blipFill>
          <a:blip r:embed="rId4">
            <a:alphaModFix/>
          </a:blip>
          <a:stretch>
            <a:fillRect/>
          </a:stretch>
        </p:blipFill>
        <p:spPr>
          <a:xfrm>
            <a:off x="1029313" y="1996850"/>
            <a:ext cx="2091575" cy="1394400"/>
          </a:xfrm>
          <a:prstGeom prst="rect">
            <a:avLst/>
          </a:prstGeom>
          <a:noFill/>
          <a:ln>
            <a:noFill/>
          </a:ln>
        </p:spPr>
      </p:pic>
      <p:sp>
        <p:nvSpPr>
          <p:cNvPr id="182" name="Google Shape;182;p22"/>
          <p:cNvSpPr txBox="1"/>
          <p:nvPr/>
        </p:nvSpPr>
        <p:spPr>
          <a:xfrm>
            <a:off x="772263" y="3631025"/>
            <a:ext cx="7334700" cy="85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2"/>
              </a:buClr>
              <a:buSzPts val="1100"/>
              <a:buFont typeface="Arial"/>
              <a:buNone/>
            </a:pPr>
            <a:r>
              <a:rPr lang="en" sz="1200">
                <a:solidFill>
                  <a:schemeClr val="dk1"/>
                </a:solidFill>
                <a:latin typeface="Montserrat"/>
                <a:ea typeface="Montserrat"/>
                <a:cs typeface="Montserrat"/>
                <a:sym typeface="Montserrat"/>
              </a:rPr>
              <a:t>Browsers that work best with Tinkercad:</a:t>
            </a:r>
            <a:endParaRPr sz="1200">
              <a:solidFill>
                <a:schemeClr val="dk1"/>
              </a:solidFill>
              <a:latin typeface="Montserrat"/>
              <a:ea typeface="Montserrat"/>
              <a:cs typeface="Montserrat"/>
              <a:sym typeface="Montserrat"/>
            </a:endParaRPr>
          </a:p>
          <a:p>
            <a:pPr indent="0" lvl="0" marL="0" rtl="0" algn="ctr">
              <a:lnSpc>
                <a:spcPct val="100000"/>
              </a:lnSpc>
              <a:spcBef>
                <a:spcPts val="1000"/>
              </a:spcBef>
              <a:spcAft>
                <a:spcPts val="0"/>
              </a:spcAft>
              <a:buClr>
                <a:schemeClr val="dk2"/>
              </a:buClr>
              <a:buSzPts val="1100"/>
              <a:buFont typeface="Arial"/>
              <a:buNone/>
            </a:pPr>
            <a:r>
              <a:rPr lang="en" sz="1200">
                <a:solidFill>
                  <a:schemeClr val="dk1"/>
                </a:solidFill>
                <a:latin typeface="Montserrat"/>
                <a:ea typeface="Montserrat"/>
                <a:cs typeface="Montserrat"/>
                <a:sym typeface="Montserrat"/>
              </a:rPr>
              <a:t>- Google Chrome version 50 (or newer), Safari 10 or newer, Microsoft Edge (Chromium)</a:t>
            </a:r>
            <a:endParaRPr sz="1200">
              <a:solidFill>
                <a:schemeClr val="dk1"/>
              </a:solidFill>
              <a:latin typeface="Montserrat"/>
              <a:ea typeface="Montserrat"/>
              <a:cs typeface="Montserrat"/>
              <a:sym typeface="Montserrat"/>
            </a:endParaRPr>
          </a:p>
          <a:p>
            <a:pPr indent="0" lvl="0" marL="0" rtl="0" algn="l">
              <a:spcBef>
                <a:spcPts val="1000"/>
              </a:spcBef>
              <a:spcAft>
                <a:spcPts val="0"/>
              </a:spcAft>
              <a:buNone/>
            </a:pPr>
            <a:r>
              <a:t/>
            </a:r>
            <a:endParaRPr sz="1200">
              <a:latin typeface="Montserrat"/>
              <a:ea typeface="Montserrat"/>
              <a:cs typeface="Montserrat"/>
              <a:sym typeface="Montserrat"/>
            </a:endParaRPr>
          </a:p>
        </p:txBody>
      </p:sp>
      <p:sp>
        <p:nvSpPr>
          <p:cNvPr id="183" name="Google Shape;183;p22"/>
          <p:cNvSpPr txBox="1"/>
          <p:nvPr/>
        </p:nvSpPr>
        <p:spPr>
          <a:xfrm>
            <a:off x="5419576" y="1061850"/>
            <a:ext cx="2687400" cy="368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800">
                <a:solidFill>
                  <a:srgbClr val="000000"/>
                </a:solidFill>
              </a:rPr>
              <a:t>TinkerCAD Account</a:t>
            </a:r>
            <a:endParaRPr b="1" sz="1800">
              <a:solidFill>
                <a:srgbClr val="000000"/>
              </a:solidFill>
            </a:endParaRPr>
          </a:p>
          <a:p>
            <a:pPr indent="0" lvl="0" marL="0" rtl="0" algn="l">
              <a:lnSpc>
                <a:spcPct val="115000"/>
              </a:lnSpc>
              <a:spcBef>
                <a:spcPts val="0"/>
              </a:spcBef>
              <a:spcAft>
                <a:spcPts val="800"/>
              </a:spcAft>
              <a:buClr>
                <a:srgbClr val="000000"/>
              </a:buClr>
              <a:buSzPts val="1100"/>
              <a:buFont typeface="Arial"/>
              <a:buNone/>
            </a:pPr>
            <a:r>
              <a:rPr lang="en" sz="1200">
                <a:solidFill>
                  <a:srgbClr val="000000"/>
                </a:solidFill>
                <a:latin typeface="Montserrat"/>
                <a:ea typeface="Montserrat"/>
                <a:cs typeface="Montserrat"/>
                <a:sym typeface="Montserrat"/>
              </a:rPr>
              <a:t>Go to </a:t>
            </a:r>
            <a:r>
              <a:rPr lang="en" sz="1200">
                <a:solidFill>
                  <a:srgbClr val="000000"/>
                </a:solidFill>
                <a:uFill>
                  <a:noFill/>
                </a:uFill>
                <a:latin typeface="Montserrat"/>
                <a:ea typeface="Montserrat"/>
                <a:cs typeface="Montserrat"/>
                <a:sym typeface="Montserrat"/>
                <a:hlinkClick r:id="rId5">
                  <a:extLst>
                    <a:ext uri="{A12FA001-AC4F-418D-AE19-62706E023703}">
                      <ahyp:hlinkClr val="tx"/>
                    </a:ext>
                  </a:extLst>
                </a:hlinkClick>
              </a:rPr>
              <a:t>https://www.tinkercad.com</a:t>
            </a:r>
            <a:endParaRPr b="1" sz="1800">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5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3"/>
          <p:cNvPicPr preferRelativeResize="0"/>
          <p:nvPr/>
        </p:nvPicPr>
        <p:blipFill rotWithShape="1">
          <a:blip r:embed="rId3">
            <a:alphaModFix/>
          </a:blip>
          <a:srcRect b="0" l="0" r="0" t="0"/>
          <a:stretch/>
        </p:blipFill>
        <p:spPr>
          <a:xfrm>
            <a:off x="695650" y="1116450"/>
            <a:ext cx="7752701" cy="3361825"/>
          </a:xfrm>
          <a:prstGeom prst="rect">
            <a:avLst/>
          </a:prstGeom>
          <a:noFill/>
          <a:ln cap="flat" cmpd="sng" w="9525">
            <a:solidFill>
              <a:schemeClr val="dk2"/>
            </a:solidFill>
            <a:prstDash val="solid"/>
            <a:round/>
            <a:headEnd len="sm" w="sm" type="none"/>
            <a:tailEnd len="sm" w="sm" type="none"/>
          </a:ln>
        </p:spPr>
      </p:pic>
      <p:sp>
        <p:nvSpPr>
          <p:cNvPr id="189" name="Google Shape;189;p23"/>
          <p:cNvSpPr txBox="1"/>
          <p:nvPr>
            <p:ph idx="4294967295" type="title"/>
          </p:nvPr>
        </p:nvSpPr>
        <p:spPr>
          <a:xfrm>
            <a:off x="2541600" y="273850"/>
            <a:ext cx="40608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SzPts val="3300"/>
              <a:buNone/>
            </a:pPr>
            <a:r>
              <a:rPr lang="en"/>
              <a:t>Tinkercad 3D Design </a:t>
            </a:r>
            <a:endParaRPr/>
          </a:p>
        </p:txBody>
      </p:sp>
      <p:sp>
        <p:nvSpPr>
          <p:cNvPr id="190" name="Google Shape;190;p23"/>
          <p:cNvSpPr txBox="1"/>
          <p:nvPr>
            <p:ph idx="12" type="sldNum"/>
          </p:nvPr>
        </p:nvSpPr>
        <p:spPr>
          <a:xfrm>
            <a:off x="8191500" y="4748297"/>
            <a:ext cx="3237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ITLP Pre-College Module Template">
  <a:themeElements>
    <a:clrScheme name="Yellow Orange">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