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5CC68-E69C-4280-939E-0493A1B8D982}" v="6" dt="2018-12-05T17:44:57.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312"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Trujillo" userId="ff0f2c3b-7f13-47e3-b573-239d346d955a" providerId="ADAL" clId="{D3C2B43B-2520-49A4-8418-9F3703BF625D}"/>
    <pc:docChg chg="custSel modSld">
      <pc:chgData name="Corey Trujillo" userId="ff0f2c3b-7f13-47e3-b573-239d346d955a" providerId="ADAL" clId="{D3C2B43B-2520-49A4-8418-9F3703BF625D}" dt="2018-12-05T17:54:47.443" v="317" actId="20577"/>
      <pc:docMkLst>
        <pc:docMk/>
      </pc:docMkLst>
      <pc:sldChg chg="addSp delSp modSp">
        <pc:chgData name="Corey Trujillo" userId="ff0f2c3b-7f13-47e3-b573-239d346d955a" providerId="ADAL" clId="{D3C2B43B-2520-49A4-8418-9F3703BF625D}" dt="2018-12-05T17:54:47.443" v="317" actId="20577"/>
        <pc:sldMkLst>
          <pc:docMk/>
          <pc:sldMk cId="2396544100" sldId="256"/>
        </pc:sldMkLst>
        <pc:spChg chg="mod">
          <ac:chgData name="Corey Trujillo" userId="ff0f2c3b-7f13-47e3-b573-239d346d955a" providerId="ADAL" clId="{D3C2B43B-2520-49A4-8418-9F3703BF625D}" dt="2018-12-05T17:54:47.443" v="317" actId="20577"/>
          <ac:spMkLst>
            <pc:docMk/>
            <pc:sldMk cId="2396544100" sldId="256"/>
            <ac:spMk id="15" creationId="{C68A76C9-BAF2-4168-B843-006B6452AD0C}"/>
          </ac:spMkLst>
        </pc:spChg>
        <pc:spChg chg="mod">
          <ac:chgData name="Corey Trujillo" userId="ff0f2c3b-7f13-47e3-b573-239d346d955a" providerId="ADAL" clId="{D3C2B43B-2520-49A4-8418-9F3703BF625D}" dt="2018-12-05T17:53:27.950" v="302" actId="20577"/>
          <ac:spMkLst>
            <pc:docMk/>
            <pc:sldMk cId="2396544100" sldId="256"/>
            <ac:spMk id="19" creationId="{54DD0711-439B-4079-83BF-607BE68B1747}"/>
          </ac:spMkLst>
        </pc:spChg>
        <pc:spChg chg="mod">
          <ac:chgData name="Corey Trujillo" userId="ff0f2c3b-7f13-47e3-b573-239d346d955a" providerId="ADAL" clId="{D3C2B43B-2520-49A4-8418-9F3703BF625D}" dt="2018-12-05T17:38:30.923" v="6" actId="6549"/>
          <ac:spMkLst>
            <pc:docMk/>
            <pc:sldMk cId="2396544100" sldId="256"/>
            <ac:spMk id="22" creationId="{A4D32680-BD4D-454A-AABD-63188E457D19}"/>
          </ac:spMkLst>
        </pc:spChg>
        <pc:spChg chg="mod">
          <ac:chgData name="Corey Trujillo" userId="ff0f2c3b-7f13-47e3-b573-239d346d955a" providerId="ADAL" clId="{D3C2B43B-2520-49A4-8418-9F3703BF625D}" dt="2018-12-05T17:51:46.537" v="179" actId="20577"/>
          <ac:spMkLst>
            <pc:docMk/>
            <pc:sldMk cId="2396544100" sldId="256"/>
            <ac:spMk id="23" creationId="{3DD911E4-AB8A-4403-ACE3-43D32C74CAAE}"/>
          </ac:spMkLst>
        </pc:spChg>
        <pc:spChg chg="mod">
          <ac:chgData name="Corey Trujillo" userId="ff0f2c3b-7f13-47e3-b573-239d346d955a" providerId="ADAL" clId="{D3C2B43B-2520-49A4-8418-9F3703BF625D}" dt="2018-12-05T17:53:07.300" v="266" actId="1076"/>
          <ac:spMkLst>
            <pc:docMk/>
            <pc:sldMk cId="2396544100" sldId="256"/>
            <ac:spMk id="31" creationId="{AA716135-2408-4978-B4BF-891A4B958257}"/>
          </ac:spMkLst>
        </pc:spChg>
        <pc:grpChg chg="mod">
          <ac:chgData name="Corey Trujillo" userId="ff0f2c3b-7f13-47e3-b573-239d346d955a" providerId="ADAL" clId="{D3C2B43B-2520-49A4-8418-9F3703BF625D}" dt="2018-12-05T17:38:20.526" v="3"/>
          <ac:grpSpMkLst>
            <pc:docMk/>
            <pc:sldMk cId="2396544100" sldId="256"/>
            <ac:grpSpMk id="46" creationId="{79D2EB5E-BAF8-44A2-A707-11E2D14E589F}"/>
          </ac:grpSpMkLst>
        </pc:grpChg>
        <pc:picChg chg="add mod">
          <ac:chgData name="Corey Trujillo" userId="ff0f2c3b-7f13-47e3-b573-239d346d955a" providerId="ADAL" clId="{D3C2B43B-2520-49A4-8418-9F3703BF625D}" dt="2018-12-05T17:44:37.706" v="11" actId="14100"/>
          <ac:picMkLst>
            <pc:docMk/>
            <pc:sldMk cId="2396544100" sldId="256"/>
            <ac:picMk id="3" creationId="{0FEFFB61-5706-4B28-B32F-B94738FDF5B0}"/>
          </ac:picMkLst>
        </pc:picChg>
        <pc:picChg chg="add mod">
          <ac:chgData name="Corey Trujillo" userId="ff0f2c3b-7f13-47e3-b573-239d346d955a" providerId="ADAL" clId="{D3C2B43B-2520-49A4-8418-9F3703BF625D}" dt="2018-12-05T17:45:23.912" v="16" actId="1076"/>
          <ac:picMkLst>
            <pc:docMk/>
            <pc:sldMk cId="2396544100" sldId="256"/>
            <ac:picMk id="6" creationId="{E697DABE-DF1B-42E7-AF52-37DAE1E2D24D}"/>
          </ac:picMkLst>
        </pc:picChg>
        <pc:picChg chg="mod">
          <ac:chgData name="Corey Trujillo" userId="ff0f2c3b-7f13-47e3-b573-239d346d955a" providerId="ADAL" clId="{D3C2B43B-2520-49A4-8418-9F3703BF625D}" dt="2018-12-05T17:53:07.300" v="266" actId="1076"/>
          <ac:picMkLst>
            <pc:docMk/>
            <pc:sldMk cId="2396544100" sldId="256"/>
            <ac:picMk id="7" creationId="{7879D2C1-C0D0-47FD-BCED-81B81D4CEC21}"/>
          </ac:picMkLst>
        </pc:picChg>
        <pc:picChg chg="mod">
          <ac:chgData name="Corey Trujillo" userId="ff0f2c3b-7f13-47e3-b573-239d346d955a" providerId="ADAL" clId="{D3C2B43B-2520-49A4-8418-9F3703BF625D}" dt="2018-12-05T17:51:44.020" v="175" actId="1076"/>
          <ac:picMkLst>
            <pc:docMk/>
            <pc:sldMk cId="2396544100" sldId="256"/>
            <ac:picMk id="25" creationId="{857085B2-A9FB-48C8-A9AF-E0084AE9E956}"/>
          </ac:picMkLst>
        </pc:picChg>
        <pc:picChg chg="del">
          <ac:chgData name="Corey Trujillo" userId="ff0f2c3b-7f13-47e3-b573-239d346d955a" providerId="ADAL" clId="{D3C2B43B-2520-49A4-8418-9F3703BF625D}" dt="2018-12-05T17:44:25.265" v="7" actId="478"/>
          <ac:picMkLst>
            <pc:docMk/>
            <pc:sldMk cId="2396544100" sldId="256"/>
            <ac:picMk id="99" creationId="{D9E98CB3-E4CA-40BC-AC63-18F928DDB8FB}"/>
          </ac:picMkLst>
        </pc:picChg>
        <pc:picChg chg="del">
          <ac:chgData name="Corey Trujillo" userId="ff0f2c3b-7f13-47e3-b573-239d346d955a" providerId="ADAL" clId="{D3C2B43B-2520-49A4-8418-9F3703BF625D}" dt="2018-12-05T17:44:43.976" v="12" actId="478"/>
          <ac:picMkLst>
            <pc:docMk/>
            <pc:sldMk cId="2396544100" sldId="256"/>
            <ac:picMk id="100" creationId="{C3C055CC-02BC-4F44-94CE-9110E17CDB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BE5921-F73B-4D65-846F-B35BD14F3B4F}" type="datetimeFigureOut">
              <a:rPr lang="en-US" smtClean="0"/>
              <a:t>05-Dec-18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62393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E5921-F73B-4D65-846F-B35BD14F3B4F}" type="datetimeFigureOut">
              <a:rPr lang="en-US" smtClean="0"/>
              <a:t>05-Dec-18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252422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E5921-F73B-4D65-846F-B35BD14F3B4F}" type="datetimeFigureOut">
              <a:rPr lang="en-US" smtClean="0"/>
              <a:t>05-Dec-18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79253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E5921-F73B-4D65-846F-B35BD14F3B4F}" type="datetimeFigureOut">
              <a:rPr lang="en-US" smtClean="0"/>
              <a:t>05-Dec-18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140619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E5921-F73B-4D65-846F-B35BD14F3B4F}" type="datetimeFigureOut">
              <a:rPr lang="en-US" smtClean="0"/>
              <a:t>05-Dec-18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8121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BE5921-F73B-4D65-846F-B35BD14F3B4F}" type="datetimeFigureOut">
              <a:rPr lang="en-US" smtClean="0"/>
              <a:t>05-Dec-18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344693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E5921-F73B-4D65-846F-B35BD14F3B4F}" type="datetimeFigureOut">
              <a:rPr lang="en-US" smtClean="0"/>
              <a:t>05-Dec-18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275153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BE5921-F73B-4D65-846F-B35BD14F3B4F}" type="datetimeFigureOut">
              <a:rPr lang="en-US" smtClean="0"/>
              <a:t>05-Dec-18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303948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E5921-F73B-4D65-846F-B35BD14F3B4F}" type="datetimeFigureOut">
              <a:rPr lang="en-US" smtClean="0"/>
              <a:t>05-Dec-18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138111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7BE5921-F73B-4D65-846F-B35BD14F3B4F}" type="datetimeFigureOut">
              <a:rPr lang="en-US" smtClean="0"/>
              <a:t>05-Dec-18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202041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7BE5921-F73B-4D65-846F-B35BD14F3B4F}" type="datetimeFigureOut">
              <a:rPr lang="en-US" smtClean="0"/>
              <a:t>05-Dec-18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A2DE-B857-42CE-84F2-1E6FA9F803B3}" type="slidenum">
              <a:rPr lang="en-US" smtClean="0"/>
              <a:t>‹#›</a:t>
            </a:fld>
            <a:endParaRPr lang="en-US"/>
          </a:p>
        </p:txBody>
      </p:sp>
    </p:spTree>
    <p:extLst>
      <p:ext uri="{BB962C8B-B14F-4D97-AF65-F5344CB8AC3E}">
        <p14:creationId xmlns:p14="http://schemas.microsoft.com/office/powerpoint/2010/main" val="72635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7BE5921-F73B-4D65-846F-B35BD14F3B4F}" type="datetimeFigureOut">
              <a:rPr lang="en-US" smtClean="0"/>
              <a:t>05-Dec-18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86EA2DE-B857-42CE-84F2-1E6FA9F803B3}" type="slidenum">
              <a:rPr lang="en-US" smtClean="0"/>
              <a:t>‹#›</a:t>
            </a:fld>
            <a:endParaRPr lang="en-US"/>
          </a:p>
        </p:txBody>
      </p:sp>
    </p:spTree>
    <p:extLst>
      <p:ext uri="{BB962C8B-B14F-4D97-AF65-F5344CB8AC3E}">
        <p14:creationId xmlns:p14="http://schemas.microsoft.com/office/powerpoint/2010/main" val="62644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accent4">
                <a:lumMod val="5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0F05FAD-26C4-4943-A81C-AAB125A91F9B}"/>
              </a:ext>
            </a:extLst>
          </p:cNvPr>
          <p:cNvSpPr/>
          <p:nvPr/>
        </p:nvSpPr>
        <p:spPr>
          <a:xfrm>
            <a:off x="914400" y="914399"/>
            <a:ext cx="42062400" cy="65314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79A21F-67D4-455E-8DE8-428ED684E3BC}"/>
              </a:ext>
            </a:extLst>
          </p:cNvPr>
          <p:cNvSpPr txBox="1"/>
          <p:nvPr/>
        </p:nvSpPr>
        <p:spPr>
          <a:xfrm>
            <a:off x="8011886" y="1715029"/>
            <a:ext cx="27867428" cy="1862048"/>
          </a:xfrm>
          <a:prstGeom prst="rect">
            <a:avLst/>
          </a:prstGeom>
          <a:noFill/>
        </p:spPr>
        <p:txBody>
          <a:bodyPr wrap="square" rtlCol="0">
            <a:spAutoFit/>
          </a:bodyPr>
          <a:lstStyle/>
          <a:p>
            <a:pPr algn="ctr"/>
            <a:r>
              <a:rPr lang="en-US" sz="11500" b="1" dirty="0">
                <a:solidFill>
                  <a:schemeClr val="accent4">
                    <a:lumMod val="60000"/>
                    <a:lumOff val="40000"/>
                  </a:schemeClr>
                </a:solidFill>
              </a:rPr>
              <a:t>Car Cab Air Quality in Rush Hour Traffic</a:t>
            </a:r>
          </a:p>
        </p:txBody>
      </p:sp>
      <p:sp>
        <p:nvSpPr>
          <p:cNvPr id="10" name="TextBox 9">
            <a:extLst>
              <a:ext uri="{FF2B5EF4-FFF2-40B4-BE49-F238E27FC236}">
                <a16:creationId xmlns:a16="http://schemas.microsoft.com/office/drawing/2014/main" id="{92C9A17E-50F7-45BD-A854-43730DC61FDA}"/>
              </a:ext>
            </a:extLst>
          </p:cNvPr>
          <p:cNvSpPr txBox="1"/>
          <p:nvPr/>
        </p:nvSpPr>
        <p:spPr>
          <a:xfrm>
            <a:off x="14325600" y="4977871"/>
            <a:ext cx="14761028" cy="1569660"/>
          </a:xfrm>
          <a:prstGeom prst="rect">
            <a:avLst/>
          </a:prstGeom>
          <a:noFill/>
        </p:spPr>
        <p:txBody>
          <a:bodyPr wrap="square" rtlCol="0">
            <a:spAutoFit/>
          </a:bodyPr>
          <a:lstStyle/>
          <a:p>
            <a:pPr algn="ctr"/>
            <a:r>
              <a:rPr lang="en-US" sz="4800" b="1" dirty="0">
                <a:solidFill>
                  <a:schemeClr val="accent4">
                    <a:lumMod val="60000"/>
                    <a:lumOff val="40000"/>
                  </a:schemeClr>
                </a:solidFill>
              </a:rPr>
              <a:t>Department of Mechanical Engineering</a:t>
            </a:r>
          </a:p>
          <a:p>
            <a:pPr algn="ctr"/>
            <a:r>
              <a:rPr lang="en-US" sz="4800" b="1" dirty="0">
                <a:solidFill>
                  <a:schemeClr val="accent4">
                    <a:lumMod val="60000"/>
                    <a:lumOff val="40000"/>
                  </a:schemeClr>
                </a:solidFill>
              </a:rPr>
              <a:t>University of Colorado, Boulder</a:t>
            </a:r>
          </a:p>
        </p:txBody>
      </p:sp>
      <p:sp>
        <p:nvSpPr>
          <p:cNvPr id="15" name="Rectangle: Rounded Corners 14">
            <a:extLst>
              <a:ext uri="{FF2B5EF4-FFF2-40B4-BE49-F238E27FC236}">
                <a16:creationId xmlns:a16="http://schemas.microsoft.com/office/drawing/2014/main" id="{C68A76C9-BAF2-4168-B843-006B6452AD0C}"/>
              </a:ext>
            </a:extLst>
          </p:cNvPr>
          <p:cNvSpPr/>
          <p:nvPr/>
        </p:nvSpPr>
        <p:spPr>
          <a:xfrm>
            <a:off x="34957969" y="8240488"/>
            <a:ext cx="8055430" cy="5450111"/>
          </a:xfrm>
          <a:prstGeom prst="roundRect">
            <a:avLst>
              <a:gd name="adj" fmla="val 63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6000" b="1" u="sng" dirty="0">
                <a:solidFill>
                  <a:schemeClr val="tx1"/>
                </a:solidFill>
              </a:rPr>
              <a:t>Conclusions</a:t>
            </a:r>
            <a:endParaRPr lang="en-US" sz="3600" b="1" u="sng" dirty="0">
              <a:solidFill>
                <a:schemeClr val="tx1"/>
              </a:solidFill>
            </a:endParaRPr>
          </a:p>
          <a:p>
            <a:pPr marL="457200" indent="-457200" algn="just">
              <a:buFont typeface="Arial" panose="020B0604020202020204" pitchFamily="34" charset="0"/>
              <a:buChar char="•"/>
            </a:pPr>
            <a:r>
              <a:rPr lang="en-US" sz="4000" dirty="0">
                <a:solidFill>
                  <a:schemeClr val="tx1"/>
                </a:solidFill>
              </a:rPr>
              <a:t>For best air quality, drive with the windows open if the weather is </a:t>
            </a:r>
            <a:r>
              <a:rPr lang="en-US" sz="4000">
                <a:solidFill>
                  <a:schemeClr val="tx1"/>
                </a:solidFill>
              </a:rPr>
              <a:t>faborable, </a:t>
            </a:r>
            <a:r>
              <a:rPr lang="en-US" sz="4000" dirty="0">
                <a:solidFill>
                  <a:schemeClr val="tx1"/>
                </a:solidFill>
              </a:rPr>
              <a:t>even in traffic</a:t>
            </a:r>
          </a:p>
          <a:p>
            <a:pPr marL="457200" indent="-457200" algn="just">
              <a:buFont typeface="Arial" panose="020B0604020202020204" pitchFamily="34" charset="0"/>
              <a:buChar char="•"/>
            </a:pPr>
            <a:r>
              <a:rPr lang="en-US" sz="4000" dirty="0">
                <a:solidFill>
                  <a:schemeClr val="tx1"/>
                </a:solidFill>
              </a:rPr>
              <a:t>Use HVAC if the weather is bad – better than no ventilation</a:t>
            </a:r>
          </a:p>
          <a:p>
            <a:pPr marL="457200" indent="-457200" algn="just">
              <a:buFont typeface="Arial" panose="020B0604020202020204" pitchFamily="34" charset="0"/>
              <a:buChar char="•"/>
            </a:pPr>
            <a:r>
              <a:rPr lang="en-US" sz="4000" dirty="0">
                <a:solidFill>
                  <a:schemeClr val="tx1"/>
                </a:solidFill>
              </a:rPr>
              <a:t>HVAC may be cycling on in the background even if it is turned off</a:t>
            </a:r>
          </a:p>
          <a:p>
            <a:pPr algn="just"/>
            <a:endParaRPr lang="en-US" sz="4000" dirty="0">
              <a:solidFill>
                <a:schemeClr val="tx1"/>
              </a:solidFill>
            </a:endParaRPr>
          </a:p>
        </p:txBody>
      </p:sp>
      <p:pic>
        <p:nvPicPr>
          <p:cNvPr id="16" name="Picture 15">
            <a:extLst>
              <a:ext uri="{FF2B5EF4-FFF2-40B4-BE49-F238E27FC236}">
                <a16:creationId xmlns:a16="http://schemas.microsoft.com/office/drawing/2014/main" id="{688575D5-47B7-4C1B-A7CE-7627DF73AF73}"/>
              </a:ext>
            </a:extLst>
          </p:cNvPr>
          <p:cNvPicPr>
            <a:picLocks noChangeAspect="1"/>
          </p:cNvPicPr>
          <p:nvPr/>
        </p:nvPicPr>
        <p:blipFill>
          <a:blip r:embed="rId2"/>
          <a:stretch>
            <a:fillRect/>
          </a:stretch>
        </p:blipFill>
        <p:spPr>
          <a:xfrm>
            <a:off x="35983876" y="1715029"/>
            <a:ext cx="4972476" cy="4811426"/>
          </a:xfrm>
          <a:prstGeom prst="rect">
            <a:avLst/>
          </a:prstGeom>
        </p:spPr>
      </p:pic>
      <p:pic>
        <p:nvPicPr>
          <p:cNvPr id="17" name="Picture 16">
            <a:extLst>
              <a:ext uri="{FF2B5EF4-FFF2-40B4-BE49-F238E27FC236}">
                <a16:creationId xmlns:a16="http://schemas.microsoft.com/office/drawing/2014/main" id="{65B07BD7-F4E3-4BC9-942A-23E13DD647C6}"/>
              </a:ext>
            </a:extLst>
          </p:cNvPr>
          <p:cNvPicPr>
            <a:picLocks noChangeAspect="1"/>
          </p:cNvPicPr>
          <p:nvPr/>
        </p:nvPicPr>
        <p:blipFill>
          <a:blip r:embed="rId2"/>
          <a:stretch>
            <a:fillRect/>
          </a:stretch>
        </p:blipFill>
        <p:spPr>
          <a:xfrm>
            <a:off x="2455876" y="1774400"/>
            <a:ext cx="4972476" cy="4811426"/>
          </a:xfrm>
          <a:prstGeom prst="rect">
            <a:avLst/>
          </a:prstGeom>
        </p:spPr>
      </p:pic>
      <p:sp>
        <p:nvSpPr>
          <p:cNvPr id="18" name="TextBox 17">
            <a:extLst>
              <a:ext uri="{FF2B5EF4-FFF2-40B4-BE49-F238E27FC236}">
                <a16:creationId xmlns:a16="http://schemas.microsoft.com/office/drawing/2014/main" id="{F514471E-0EE7-4652-A788-9712715D5D2D}"/>
              </a:ext>
            </a:extLst>
          </p:cNvPr>
          <p:cNvSpPr txBox="1"/>
          <p:nvPr/>
        </p:nvSpPr>
        <p:spPr>
          <a:xfrm>
            <a:off x="14565086" y="3777542"/>
            <a:ext cx="14761028" cy="1323439"/>
          </a:xfrm>
          <a:prstGeom prst="rect">
            <a:avLst/>
          </a:prstGeom>
          <a:noFill/>
        </p:spPr>
        <p:txBody>
          <a:bodyPr wrap="square" rtlCol="0">
            <a:spAutoFit/>
          </a:bodyPr>
          <a:lstStyle/>
          <a:p>
            <a:pPr algn="ctr"/>
            <a:r>
              <a:rPr lang="en-US" sz="8000" b="1" dirty="0">
                <a:solidFill>
                  <a:schemeClr val="accent4">
                    <a:lumMod val="60000"/>
                    <a:lumOff val="40000"/>
                  </a:schemeClr>
                </a:solidFill>
              </a:rPr>
              <a:t>Corey Trujillo</a:t>
            </a:r>
          </a:p>
        </p:txBody>
      </p:sp>
      <p:sp>
        <p:nvSpPr>
          <p:cNvPr id="19" name="Rectangle: Rounded Corners 18">
            <a:extLst>
              <a:ext uri="{FF2B5EF4-FFF2-40B4-BE49-F238E27FC236}">
                <a16:creationId xmlns:a16="http://schemas.microsoft.com/office/drawing/2014/main" id="{54DD0711-439B-4079-83BF-607BE68B1747}"/>
              </a:ext>
            </a:extLst>
          </p:cNvPr>
          <p:cNvSpPr/>
          <p:nvPr/>
        </p:nvSpPr>
        <p:spPr>
          <a:xfrm>
            <a:off x="914399" y="8305829"/>
            <a:ext cx="8055430" cy="23698173"/>
          </a:xfrm>
          <a:prstGeom prst="roundRect">
            <a:avLst>
              <a:gd name="adj" fmla="val 63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000" b="1" u="sng" dirty="0">
                <a:solidFill>
                  <a:schemeClr val="tx1"/>
                </a:solidFill>
              </a:rPr>
              <a:t>Background &amp; Motivation</a:t>
            </a:r>
            <a:endParaRPr lang="en-US" sz="5400" dirty="0">
              <a:solidFill>
                <a:schemeClr val="tx1"/>
              </a:solidFill>
            </a:endParaRPr>
          </a:p>
          <a:p>
            <a:pPr algn="just"/>
            <a:r>
              <a:rPr lang="en-US" sz="4000" dirty="0">
                <a:solidFill>
                  <a:schemeClr val="tx1"/>
                </a:solidFill>
              </a:rPr>
              <a:t>Humans consume oxygen when inhaling, produce carbon dioxide (CO</a:t>
            </a:r>
            <a:r>
              <a:rPr lang="en-US" sz="4000" baseline="-25000" dirty="0">
                <a:solidFill>
                  <a:schemeClr val="tx1"/>
                </a:solidFill>
              </a:rPr>
              <a:t>2</a:t>
            </a:r>
            <a:r>
              <a:rPr lang="en-US" sz="4000" dirty="0">
                <a:solidFill>
                  <a:schemeClr val="tx1"/>
                </a:solidFill>
              </a:rPr>
              <a:t>) and water when exhaling and generate heat as a product of metabolic processes.</a:t>
            </a:r>
            <a:r>
              <a:rPr lang="en-US" sz="4000" baseline="30000" dirty="0">
                <a:solidFill>
                  <a:schemeClr val="tx1"/>
                </a:solidFill>
              </a:rPr>
              <a:t>[1] </a:t>
            </a:r>
            <a:r>
              <a:rPr lang="en-US" sz="4000" dirty="0">
                <a:solidFill>
                  <a:schemeClr val="tx1"/>
                </a:solidFill>
              </a:rPr>
              <a:t>Automobiles expel water, CO</a:t>
            </a:r>
            <a:r>
              <a:rPr lang="en-US" sz="4000" baseline="-25000" dirty="0">
                <a:solidFill>
                  <a:schemeClr val="tx1"/>
                </a:solidFill>
              </a:rPr>
              <a:t>2</a:t>
            </a:r>
            <a:r>
              <a:rPr lang="en-US" sz="4000" dirty="0">
                <a:solidFill>
                  <a:schemeClr val="tx1"/>
                </a:solidFill>
              </a:rPr>
              <a:t>, carbon monoxide, volatile organic compounds (VOCs) in their exhaust.</a:t>
            </a:r>
            <a:r>
              <a:rPr lang="en-US" sz="4000" baseline="30000" dirty="0">
                <a:solidFill>
                  <a:schemeClr val="tx1"/>
                </a:solidFill>
              </a:rPr>
              <a:t>[2]</a:t>
            </a:r>
            <a:r>
              <a:rPr lang="en-US" sz="4000" dirty="0">
                <a:solidFill>
                  <a:schemeClr val="tx1"/>
                </a:solidFill>
              </a:rPr>
              <a:t>  Carbon dioxide can cause lethargy, headache and nausea</a:t>
            </a:r>
            <a:r>
              <a:rPr lang="en-US" sz="4000" baseline="30000" dirty="0">
                <a:solidFill>
                  <a:schemeClr val="tx1"/>
                </a:solidFill>
              </a:rPr>
              <a:t>[3]</a:t>
            </a:r>
            <a:r>
              <a:rPr lang="en-US" sz="4000" dirty="0">
                <a:solidFill>
                  <a:schemeClr val="tx1"/>
                </a:solidFill>
              </a:rPr>
              <a:t> while carbon monoxide can lead to death.</a:t>
            </a:r>
            <a:r>
              <a:rPr lang="en-US" sz="4000" baseline="30000" dirty="0">
                <a:solidFill>
                  <a:schemeClr val="tx1"/>
                </a:solidFill>
              </a:rPr>
              <a:t>[4] </a:t>
            </a:r>
            <a:r>
              <a:rPr lang="en-US" sz="4000" dirty="0">
                <a:solidFill>
                  <a:schemeClr val="tx1"/>
                </a:solidFill>
              </a:rPr>
              <a:t>This study examines different methods of ventilation.</a:t>
            </a: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dirty="0">
              <a:solidFill>
                <a:schemeClr val="tx1"/>
              </a:solidFill>
            </a:endParaRPr>
          </a:p>
          <a:p>
            <a:pPr algn="just"/>
            <a:endParaRPr lang="en-US" sz="4000" b="1" u="sng" dirty="0">
              <a:solidFill>
                <a:schemeClr val="tx1"/>
              </a:solidFill>
            </a:endParaRPr>
          </a:p>
          <a:p>
            <a:pPr algn="just"/>
            <a:r>
              <a:rPr lang="en-US" sz="6000" b="1" u="sng" dirty="0">
                <a:solidFill>
                  <a:schemeClr val="tx1"/>
                </a:solidFill>
              </a:rPr>
              <a:t>Methodology</a:t>
            </a:r>
          </a:p>
          <a:p>
            <a:pPr algn="just"/>
            <a:r>
              <a:rPr lang="en-US" sz="4000" dirty="0">
                <a:solidFill>
                  <a:schemeClr val="tx1"/>
                </a:solidFill>
              </a:rPr>
              <a:t>Temperature, relative humidity, CO</a:t>
            </a:r>
            <a:r>
              <a:rPr lang="en-US" sz="4000" baseline="-25000" dirty="0">
                <a:solidFill>
                  <a:schemeClr val="tx1"/>
                </a:solidFill>
              </a:rPr>
              <a:t>2</a:t>
            </a:r>
            <a:r>
              <a:rPr lang="en-US" sz="4000" dirty="0">
                <a:solidFill>
                  <a:schemeClr val="tx1"/>
                </a:solidFill>
              </a:rPr>
              <a:t> and VOCs were measured in the cab of a 2003 GMC Envoy with three adult passengers in three different ventilation scenarios (Table 1). The 13 mile loop was completed three times in rush hour traffic with a stop for fuel. </a:t>
            </a:r>
          </a:p>
        </p:txBody>
      </p:sp>
      <p:sp>
        <p:nvSpPr>
          <p:cNvPr id="23" name="Rectangle: Rounded Corners 22">
            <a:extLst>
              <a:ext uri="{FF2B5EF4-FFF2-40B4-BE49-F238E27FC236}">
                <a16:creationId xmlns:a16="http://schemas.microsoft.com/office/drawing/2014/main" id="{3DD911E4-AB8A-4403-ACE3-43D32C74CAAE}"/>
              </a:ext>
            </a:extLst>
          </p:cNvPr>
          <p:cNvSpPr/>
          <p:nvPr/>
        </p:nvSpPr>
        <p:spPr>
          <a:xfrm>
            <a:off x="34957969" y="14605000"/>
            <a:ext cx="8055430" cy="10993226"/>
          </a:xfrm>
          <a:prstGeom prst="roundRect">
            <a:avLst>
              <a:gd name="adj" fmla="val 63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6000" b="1" u="sng" dirty="0">
                <a:solidFill>
                  <a:schemeClr val="tx1"/>
                </a:solidFill>
              </a:rPr>
              <a:t>Acknowledgements</a:t>
            </a:r>
            <a:endParaRPr lang="en-US" sz="3600" b="1" u="sng" dirty="0">
              <a:solidFill>
                <a:schemeClr val="tx1"/>
              </a:solidFill>
            </a:endParaRPr>
          </a:p>
          <a:p>
            <a:pPr algn="just"/>
            <a:r>
              <a:rPr lang="en-US" sz="3600" dirty="0">
                <a:solidFill>
                  <a:schemeClr val="tx1"/>
                </a:solidFill>
              </a:rPr>
              <a:t>Thanks to Taylor Maxwell and Lauren </a:t>
            </a:r>
            <a:r>
              <a:rPr lang="en-US" sz="3600" dirty="0" err="1">
                <a:solidFill>
                  <a:schemeClr val="tx1"/>
                </a:solidFill>
              </a:rPr>
              <a:t>Shurnas</a:t>
            </a:r>
            <a:r>
              <a:rPr lang="en-US" sz="3600" dirty="0">
                <a:solidFill>
                  <a:schemeClr val="tx1"/>
                </a:solidFill>
              </a:rPr>
              <a:t> for helping me complete this experiment. Thanks to Dr. Daniel Knight, Dr. Michael Hannigan and Rachel Moore for their instruction and support through this course and thanks to the Hannigan Lab for lending us their air quality sensors. This would not have been possible without each of you!</a:t>
            </a:r>
          </a:p>
        </p:txBody>
      </p:sp>
      <p:sp>
        <p:nvSpPr>
          <p:cNvPr id="24" name="Rectangle: Rounded Corners 23">
            <a:extLst>
              <a:ext uri="{FF2B5EF4-FFF2-40B4-BE49-F238E27FC236}">
                <a16:creationId xmlns:a16="http://schemas.microsoft.com/office/drawing/2014/main" id="{D7D3BF09-09F8-4A29-AD7B-1183AAF1FA50}"/>
              </a:ext>
            </a:extLst>
          </p:cNvPr>
          <p:cNvSpPr/>
          <p:nvPr/>
        </p:nvSpPr>
        <p:spPr>
          <a:xfrm>
            <a:off x="34921371" y="26517600"/>
            <a:ext cx="8055430" cy="5486402"/>
          </a:xfrm>
          <a:prstGeom prst="roundRect">
            <a:avLst>
              <a:gd name="adj" fmla="val 631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4800" b="1" u="sng" dirty="0">
                <a:solidFill>
                  <a:schemeClr val="tx1"/>
                </a:solidFill>
              </a:rPr>
              <a:t>References</a:t>
            </a:r>
            <a:endParaRPr lang="en-US" sz="2800" b="1" u="sng" dirty="0">
              <a:solidFill>
                <a:schemeClr val="tx1"/>
              </a:solidFill>
            </a:endParaRPr>
          </a:p>
          <a:p>
            <a:pPr algn="just"/>
            <a:r>
              <a:rPr lang="en-US" sz="3200" baseline="30000" dirty="0">
                <a:solidFill>
                  <a:schemeClr val="tx1"/>
                </a:solidFill>
              </a:rPr>
              <a:t>[1]</a:t>
            </a:r>
            <a:r>
              <a:rPr lang="en-US" sz="3200" dirty="0">
                <a:solidFill>
                  <a:schemeClr val="tx1"/>
                </a:solidFill>
              </a:rPr>
              <a:t>https://www.bbc.com/bitesize/guides/zw9x8mn/revision/7</a:t>
            </a:r>
          </a:p>
          <a:p>
            <a:pPr algn="just"/>
            <a:r>
              <a:rPr lang="en-US" sz="3200" baseline="30000" dirty="0">
                <a:solidFill>
                  <a:schemeClr val="tx1"/>
                </a:solidFill>
              </a:rPr>
              <a:t>[2]</a:t>
            </a:r>
            <a:r>
              <a:rPr lang="en-US" sz="3200" dirty="0">
                <a:solidFill>
                  <a:schemeClr val="tx1"/>
                </a:solidFill>
              </a:rPr>
              <a:t>S. R. Turns, An Introduction to Combustion: Concepts and Applications. New York: McGraw-Hill, 2012. OCLC: 660161844.</a:t>
            </a:r>
          </a:p>
          <a:p>
            <a:pPr algn="just"/>
            <a:r>
              <a:rPr lang="en-US" sz="3200" baseline="30000" dirty="0">
                <a:solidFill>
                  <a:schemeClr val="tx1"/>
                </a:solidFill>
              </a:rPr>
              <a:t>[3]</a:t>
            </a:r>
            <a:r>
              <a:rPr lang="en-US" sz="3200" dirty="0">
                <a:solidFill>
                  <a:schemeClr val="tx1"/>
                </a:solidFill>
              </a:rPr>
              <a:t>http://www.health.state.mn.us/divs/eh/in</a:t>
            </a:r>
          </a:p>
          <a:p>
            <a:pPr algn="just"/>
            <a:r>
              <a:rPr lang="en-US" sz="3200" dirty="0" err="1">
                <a:solidFill>
                  <a:schemeClr val="tx1"/>
                </a:solidFill>
              </a:rPr>
              <a:t>doorair</a:t>
            </a:r>
            <a:r>
              <a:rPr lang="en-US" sz="3200" dirty="0">
                <a:solidFill>
                  <a:schemeClr val="tx1"/>
                </a:solidFill>
              </a:rPr>
              <a:t>/co2/index.html</a:t>
            </a:r>
          </a:p>
          <a:p>
            <a:pPr algn="just"/>
            <a:r>
              <a:rPr lang="en-US" sz="3200" baseline="30000" dirty="0">
                <a:solidFill>
                  <a:schemeClr val="tx1"/>
                </a:solidFill>
              </a:rPr>
              <a:t>[4]</a:t>
            </a:r>
            <a:r>
              <a:rPr lang="en-US" sz="3200" dirty="0">
                <a:solidFill>
                  <a:schemeClr val="tx1"/>
                </a:solidFill>
              </a:rPr>
              <a:t>https://www.slideshare.net/frankdispenza/carbon-monoxide-14870187</a:t>
            </a:r>
          </a:p>
          <a:p>
            <a:pPr algn="just"/>
            <a:endParaRPr lang="en-US" sz="3200" dirty="0">
              <a:solidFill>
                <a:schemeClr val="tx1"/>
              </a:solidFill>
            </a:endParaRPr>
          </a:p>
          <a:p>
            <a:pPr algn="just"/>
            <a:endParaRPr lang="en-US" sz="3200" dirty="0">
              <a:solidFill>
                <a:schemeClr val="tx1"/>
              </a:solidFill>
            </a:endParaRPr>
          </a:p>
        </p:txBody>
      </p:sp>
      <p:grpSp>
        <p:nvGrpSpPr>
          <p:cNvPr id="46" name="Group 45">
            <a:extLst>
              <a:ext uri="{FF2B5EF4-FFF2-40B4-BE49-F238E27FC236}">
                <a16:creationId xmlns:a16="http://schemas.microsoft.com/office/drawing/2014/main" id="{79D2EB5E-BAF8-44A2-A707-11E2D14E589F}"/>
              </a:ext>
            </a:extLst>
          </p:cNvPr>
          <p:cNvGrpSpPr/>
          <p:nvPr/>
        </p:nvGrpSpPr>
        <p:grpSpPr>
          <a:xfrm>
            <a:off x="9858985" y="8240488"/>
            <a:ext cx="24209828" cy="23774401"/>
            <a:chOff x="9906657" y="8341357"/>
            <a:chExt cx="24209828" cy="23774401"/>
          </a:xfrm>
        </p:grpSpPr>
        <p:sp>
          <p:nvSpPr>
            <p:cNvPr id="5" name="Rectangle: Rounded Corners 4">
              <a:extLst>
                <a:ext uri="{FF2B5EF4-FFF2-40B4-BE49-F238E27FC236}">
                  <a16:creationId xmlns:a16="http://schemas.microsoft.com/office/drawing/2014/main" id="{A12954EB-2FDF-48E2-ABBE-AFDE1C4C3D28}"/>
                </a:ext>
              </a:extLst>
            </p:cNvPr>
            <p:cNvSpPr/>
            <p:nvPr/>
          </p:nvSpPr>
          <p:spPr>
            <a:xfrm>
              <a:off x="9906657" y="8341357"/>
              <a:ext cx="24209828" cy="23774401"/>
            </a:xfrm>
            <a:prstGeom prst="roundRect">
              <a:avLst>
                <a:gd name="adj" fmla="val 128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numCol="3" spcCol="457200" rtlCol="0" anchor="t" anchorCtr="0"/>
            <a:lstStyle/>
            <a:p>
              <a:endParaRPr lang="en-US" sz="4800" b="1" u="sng" dirty="0">
                <a:solidFill>
                  <a:schemeClr val="tx1"/>
                </a:solidFill>
              </a:endParaRPr>
            </a:p>
          </p:txBody>
        </p:sp>
        <p:sp>
          <p:nvSpPr>
            <p:cNvPr id="20" name="TextBox 19">
              <a:extLst>
                <a:ext uri="{FF2B5EF4-FFF2-40B4-BE49-F238E27FC236}">
                  <a16:creationId xmlns:a16="http://schemas.microsoft.com/office/drawing/2014/main" id="{34DBADCA-9C56-4C44-9918-FBD8330A75C2}"/>
                </a:ext>
              </a:extLst>
            </p:cNvPr>
            <p:cNvSpPr txBox="1"/>
            <p:nvPr/>
          </p:nvSpPr>
          <p:spPr>
            <a:xfrm>
              <a:off x="10382010" y="9026477"/>
              <a:ext cx="12597344" cy="584775"/>
            </a:xfrm>
            <a:prstGeom prst="rect">
              <a:avLst/>
            </a:prstGeom>
            <a:noFill/>
          </p:spPr>
          <p:txBody>
            <a:bodyPr wrap="square" rtlCol="0">
              <a:spAutoFit/>
            </a:bodyPr>
            <a:lstStyle/>
            <a:p>
              <a:pPr marL="457200" indent="-457200" algn="just">
                <a:buFont typeface="Arial" panose="020B0604020202020204" pitchFamily="34" charset="0"/>
                <a:buChar char="•"/>
              </a:pPr>
              <a:endParaRPr lang="en-US" sz="3200" dirty="0"/>
            </a:p>
          </p:txBody>
        </p:sp>
        <p:sp>
          <p:nvSpPr>
            <p:cNvPr id="21" name="TextBox 20">
              <a:extLst>
                <a:ext uri="{FF2B5EF4-FFF2-40B4-BE49-F238E27FC236}">
                  <a16:creationId xmlns:a16="http://schemas.microsoft.com/office/drawing/2014/main" id="{B513453E-75FF-493E-8295-E384D5CFFF55}"/>
                </a:ext>
              </a:extLst>
            </p:cNvPr>
            <p:cNvSpPr txBox="1"/>
            <p:nvPr/>
          </p:nvSpPr>
          <p:spPr>
            <a:xfrm>
              <a:off x="10382010" y="15610668"/>
              <a:ext cx="7784129" cy="584775"/>
            </a:xfrm>
            <a:prstGeom prst="rect">
              <a:avLst/>
            </a:prstGeom>
            <a:noFill/>
          </p:spPr>
          <p:txBody>
            <a:bodyPr wrap="square" rtlCol="0">
              <a:spAutoFit/>
            </a:bodyPr>
            <a:lstStyle/>
            <a:p>
              <a:pPr algn="just"/>
              <a:endParaRPr lang="en-US" sz="3200" dirty="0"/>
            </a:p>
          </p:txBody>
        </p:sp>
        <p:sp>
          <p:nvSpPr>
            <p:cNvPr id="22" name="TextBox 21">
              <a:extLst>
                <a:ext uri="{FF2B5EF4-FFF2-40B4-BE49-F238E27FC236}">
                  <a16:creationId xmlns:a16="http://schemas.microsoft.com/office/drawing/2014/main" id="{A4D32680-BD4D-454A-AABD-63188E457D19}"/>
                </a:ext>
              </a:extLst>
            </p:cNvPr>
            <p:cNvSpPr txBox="1"/>
            <p:nvPr/>
          </p:nvSpPr>
          <p:spPr>
            <a:xfrm>
              <a:off x="10342301" y="8642901"/>
              <a:ext cx="8280406" cy="15173385"/>
            </a:xfrm>
            <a:prstGeom prst="rect">
              <a:avLst/>
            </a:prstGeom>
            <a:noFill/>
          </p:spPr>
          <p:txBody>
            <a:bodyPr wrap="square" rtlCol="0">
              <a:spAutoFit/>
            </a:bodyPr>
            <a:lstStyle/>
            <a:p>
              <a:pPr lvl="0"/>
              <a:r>
                <a:rPr lang="en-US" sz="6000" b="1" u="sng" dirty="0">
                  <a:solidFill>
                    <a:prstClr val="black"/>
                  </a:solidFill>
                </a:rPr>
                <a:t>Results</a:t>
              </a:r>
            </a:p>
            <a:p>
              <a:pPr marL="457200" lvl="0" indent="-457200" algn="just">
                <a:buFont typeface="Arial" panose="020B0604020202020204" pitchFamily="34" charset="0"/>
                <a:buChar char="•"/>
              </a:pPr>
              <a:r>
                <a:rPr lang="en-US" sz="4000" dirty="0">
                  <a:solidFill>
                    <a:prstClr val="black"/>
                  </a:solidFill>
                </a:rPr>
                <a:t>Windows open led to lowest measured values</a:t>
              </a:r>
            </a:p>
            <a:p>
              <a:pPr marL="457200" lvl="0" indent="-457200" algn="just">
                <a:buFont typeface="Arial" panose="020B0604020202020204" pitchFamily="34" charset="0"/>
                <a:buChar char="•"/>
              </a:pPr>
              <a:r>
                <a:rPr lang="en-US" sz="4000" dirty="0">
                  <a:solidFill>
                    <a:prstClr val="black"/>
                  </a:solidFill>
                </a:rPr>
                <a:t>Highest measured values were seen with AC off and windows closed</a:t>
              </a:r>
            </a:p>
            <a:p>
              <a:pPr marL="457200" lvl="0" indent="-457200" algn="just">
                <a:buFont typeface="Arial" panose="020B0604020202020204" pitchFamily="34" charset="0"/>
                <a:buChar char="•"/>
              </a:pPr>
              <a:r>
                <a:rPr lang="en-US" sz="4000" dirty="0">
                  <a:solidFill>
                    <a:prstClr val="black"/>
                  </a:solidFill>
                </a:rPr>
                <a:t>HVAC works, but not as well as windows</a:t>
              </a:r>
            </a:p>
            <a:p>
              <a:pPr lvl="0"/>
              <a:r>
                <a:rPr lang="en-US" sz="6000" b="1" u="sng" dirty="0">
                  <a:solidFill>
                    <a:prstClr val="black"/>
                  </a:solidFill>
                </a:rPr>
                <a:t>Data Limitations</a:t>
              </a:r>
            </a:p>
            <a:p>
              <a:pPr marL="457200" lvl="0" indent="-457200" algn="just">
                <a:buFont typeface="Arial" panose="020B0604020202020204" pitchFamily="34" charset="0"/>
                <a:buChar char="•"/>
              </a:pPr>
              <a:r>
                <a:rPr lang="en-US" sz="4000" dirty="0">
                  <a:solidFill>
                    <a:prstClr val="black"/>
                  </a:solidFill>
                </a:rPr>
                <a:t>Only one POD used (no comparison)</a:t>
              </a:r>
            </a:p>
            <a:p>
              <a:pPr marL="457200" indent="-457200" algn="just">
                <a:buFont typeface="Arial" panose="020B0604020202020204" pitchFamily="34" charset="0"/>
                <a:buChar char="•"/>
              </a:pPr>
              <a:r>
                <a:rPr lang="en-US" sz="4000" dirty="0"/>
                <a:t>Data were lost from 5:15 to 5:25 pm, likely due to an electrical failure. </a:t>
              </a:r>
              <a:endParaRPr lang="en-US" sz="4000" dirty="0">
                <a:solidFill>
                  <a:prstClr val="black"/>
                </a:solidFill>
              </a:endParaRPr>
            </a:p>
            <a:p>
              <a:pPr algn="just"/>
              <a:r>
                <a:rPr lang="en-US" sz="6000" b="1" u="sng" dirty="0"/>
                <a:t>Discussion</a:t>
              </a:r>
              <a:endParaRPr lang="en-US" sz="3600" b="1" u="sng" dirty="0"/>
            </a:p>
            <a:p>
              <a:pPr algn="just"/>
              <a:r>
                <a:rPr lang="en-US" sz="4000" dirty="0"/>
                <a:t>The car was best ventilated with windows open and worst with HVAC off and windows closed. Unexpectedly, the data oscillates. Possible causes for this could be the HVAC system still might operate cyclically while off, ventilating the cab. Another interesting feature of the data is the peak in light VOCs during the first loop. This could be due to one of the passengers eating pizza.</a:t>
              </a:r>
            </a:p>
          </p:txBody>
        </p:sp>
        <p:sp>
          <p:nvSpPr>
            <p:cNvPr id="41" name="TextBox 40">
              <a:extLst>
                <a:ext uri="{FF2B5EF4-FFF2-40B4-BE49-F238E27FC236}">
                  <a16:creationId xmlns:a16="http://schemas.microsoft.com/office/drawing/2014/main" id="{7B2B4A11-9CD8-4768-A3B9-425909B258E1}"/>
                </a:ext>
              </a:extLst>
            </p:cNvPr>
            <p:cNvSpPr txBox="1"/>
            <p:nvPr/>
          </p:nvSpPr>
          <p:spPr>
            <a:xfrm>
              <a:off x="22978137" y="19379490"/>
              <a:ext cx="6703554" cy="646331"/>
            </a:xfrm>
            <a:prstGeom prst="rect">
              <a:avLst/>
            </a:prstGeom>
            <a:noFill/>
          </p:spPr>
          <p:txBody>
            <a:bodyPr wrap="square" rtlCol="0">
              <a:spAutoFit/>
            </a:bodyPr>
            <a:lstStyle/>
            <a:p>
              <a:pPr algn="ctr"/>
              <a:r>
                <a:rPr lang="en-US" sz="3600" i="1" dirty="0"/>
                <a:t>Figure 2: Carbon Dioxide and VOCs</a:t>
              </a:r>
            </a:p>
          </p:txBody>
        </p:sp>
        <p:sp>
          <p:nvSpPr>
            <p:cNvPr id="43" name="TextBox 42">
              <a:extLst>
                <a:ext uri="{FF2B5EF4-FFF2-40B4-BE49-F238E27FC236}">
                  <a16:creationId xmlns:a16="http://schemas.microsoft.com/office/drawing/2014/main" id="{3DD1BF0E-FF82-42E9-B97F-73B294935E8E}"/>
                </a:ext>
              </a:extLst>
            </p:cNvPr>
            <p:cNvSpPr txBox="1"/>
            <p:nvPr/>
          </p:nvSpPr>
          <p:spPr>
            <a:xfrm>
              <a:off x="21213257" y="31212145"/>
              <a:ext cx="10233314" cy="646331"/>
            </a:xfrm>
            <a:prstGeom prst="rect">
              <a:avLst/>
            </a:prstGeom>
            <a:noFill/>
          </p:spPr>
          <p:txBody>
            <a:bodyPr wrap="square" rtlCol="0">
              <a:spAutoFit/>
            </a:bodyPr>
            <a:lstStyle/>
            <a:p>
              <a:pPr algn="ctr"/>
              <a:r>
                <a:rPr lang="en-US" sz="3600" i="1" dirty="0"/>
                <a:t>Figure 3: Relative Humidity and Temperature</a:t>
              </a:r>
            </a:p>
          </p:txBody>
        </p:sp>
      </p:grpSp>
      <p:sp>
        <p:nvSpPr>
          <p:cNvPr id="101" name="TextBox 100">
            <a:extLst>
              <a:ext uri="{FF2B5EF4-FFF2-40B4-BE49-F238E27FC236}">
                <a16:creationId xmlns:a16="http://schemas.microsoft.com/office/drawing/2014/main" id="{DB9C7AD4-C08C-4633-84B1-6C72C0AFA42F}"/>
              </a:ext>
            </a:extLst>
          </p:cNvPr>
          <p:cNvSpPr txBox="1"/>
          <p:nvPr/>
        </p:nvSpPr>
        <p:spPr>
          <a:xfrm>
            <a:off x="11282280" y="23184719"/>
            <a:ext cx="6086640" cy="646332"/>
          </a:xfrm>
          <a:prstGeom prst="rect">
            <a:avLst/>
          </a:prstGeom>
          <a:noFill/>
        </p:spPr>
        <p:txBody>
          <a:bodyPr wrap="square" rtlCol="0">
            <a:spAutoFit/>
          </a:bodyPr>
          <a:lstStyle/>
          <a:p>
            <a:pPr algn="ctr"/>
            <a:r>
              <a:rPr lang="en-US" sz="3600" i="1" dirty="0"/>
              <a:t>Table 1: Experiment Itinerary</a:t>
            </a:r>
          </a:p>
        </p:txBody>
      </p:sp>
      <p:pic>
        <p:nvPicPr>
          <p:cNvPr id="25" name="Picture 24">
            <a:extLst>
              <a:ext uri="{FF2B5EF4-FFF2-40B4-BE49-F238E27FC236}">
                <a16:creationId xmlns:a16="http://schemas.microsoft.com/office/drawing/2014/main" id="{857085B2-A9FB-48C8-A9AF-E0084AE9E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8692" y="20898905"/>
            <a:ext cx="7573984" cy="4258238"/>
          </a:xfrm>
          <a:prstGeom prst="rect">
            <a:avLst/>
          </a:prstGeom>
        </p:spPr>
      </p:pic>
      <p:pic>
        <p:nvPicPr>
          <p:cNvPr id="7" name="Picture 6">
            <a:extLst>
              <a:ext uri="{FF2B5EF4-FFF2-40B4-BE49-F238E27FC236}">
                <a16:creationId xmlns:a16="http://schemas.microsoft.com/office/drawing/2014/main" id="{7879D2C1-C0D0-47FD-BCED-81B81D4CEC21}"/>
              </a:ext>
            </a:extLst>
          </p:cNvPr>
          <p:cNvPicPr>
            <a:picLocks noChangeAspect="1"/>
          </p:cNvPicPr>
          <p:nvPr/>
        </p:nvPicPr>
        <p:blipFill rotWithShape="1">
          <a:blip r:embed="rId4">
            <a:extLst>
              <a:ext uri="{28A0092B-C50C-407E-A947-70E740481C1C}">
                <a14:useLocalDpi xmlns:a14="http://schemas.microsoft.com/office/drawing/2010/main" val="0"/>
              </a:ext>
            </a:extLst>
          </a:blip>
          <a:srcRect t="11000" r="8993" b="23796"/>
          <a:stretch/>
        </p:blipFill>
        <p:spPr>
          <a:xfrm rot="5400000">
            <a:off x="2051144" y="17913647"/>
            <a:ext cx="5805320" cy="7398131"/>
          </a:xfrm>
          <a:prstGeom prst="rect">
            <a:avLst/>
          </a:prstGeom>
        </p:spPr>
      </p:pic>
      <p:sp>
        <p:nvSpPr>
          <p:cNvPr id="31" name="TextBox 30">
            <a:extLst>
              <a:ext uri="{FF2B5EF4-FFF2-40B4-BE49-F238E27FC236}">
                <a16:creationId xmlns:a16="http://schemas.microsoft.com/office/drawing/2014/main" id="{AA716135-2408-4978-B4BF-891A4B958257}"/>
              </a:ext>
            </a:extLst>
          </p:cNvPr>
          <p:cNvSpPr txBox="1"/>
          <p:nvPr/>
        </p:nvSpPr>
        <p:spPr>
          <a:xfrm>
            <a:off x="1720953" y="24729043"/>
            <a:ext cx="6465702" cy="646331"/>
          </a:xfrm>
          <a:prstGeom prst="rect">
            <a:avLst/>
          </a:prstGeom>
          <a:noFill/>
        </p:spPr>
        <p:txBody>
          <a:bodyPr wrap="square" rtlCol="0">
            <a:spAutoFit/>
          </a:bodyPr>
          <a:lstStyle/>
          <a:p>
            <a:pPr algn="ctr"/>
            <a:r>
              <a:rPr lang="en-US" sz="3600" i="1" dirty="0"/>
              <a:t>Figure 1: POD Air Quality Monitor</a:t>
            </a:r>
          </a:p>
        </p:txBody>
      </p:sp>
      <p:pic>
        <p:nvPicPr>
          <p:cNvPr id="2" name="Picture 1">
            <a:extLst>
              <a:ext uri="{FF2B5EF4-FFF2-40B4-BE49-F238E27FC236}">
                <a16:creationId xmlns:a16="http://schemas.microsoft.com/office/drawing/2014/main" id="{F4EA311E-B6E8-491D-8057-B431206E5654}"/>
              </a:ext>
            </a:extLst>
          </p:cNvPr>
          <p:cNvPicPr>
            <a:picLocks noChangeAspect="1"/>
          </p:cNvPicPr>
          <p:nvPr/>
        </p:nvPicPr>
        <p:blipFill>
          <a:blip r:embed="rId5"/>
          <a:stretch>
            <a:fillRect/>
          </a:stretch>
        </p:blipFill>
        <p:spPr>
          <a:xfrm>
            <a:off x="10397407" y="24072672"/>
            <a:ext cx="8071794" cy="7460690"/>
          </a:xfrm>
          <a:prstGeom prst="rect">
            <a:avLst/>
          </a:prstGeom>
          <a:ln w="57150">
            <a:solidFill>
              <a:schemeClr val="tx1"/>
            </a:solidFill>
          </a:ln>
        </p:spPr>
      </p:pic>
      <p:pic>
        <p:nvPicPr>
          <p:cNvPr id="3" name="Picture 2">
            <a:extLst>
              <a:ext uri="{FF2B5EF4-FFF2-40B4-BE49-F238E27FC236}">
                <a16:creationId xmlns:a16="http://schemas.microsoft.com/office/drawing/2014/main" id="{0FEFFB61-5706-4B28-B32F-B94738FDF5B0}"/>
              </a:ext>
            </a:extLst>
          </p:cNvPr>
          <p:cNvPicPr>
            <a:picLocks noChangeAspect="1"/>
          </p:cNvPicPr>
          <p:nvPr/>
        </p:nvPicPr>
        <p:blipFill>
          <a:blip r:embed="rId6"/>
          <a:stretch>
            <a:fillRect/>
          </a:stretch>
        </p:blipFill>
        <p:spPr>
          <a:xfrm>
            <a:off x="19007621" y="8603048"/>
            <a:ext cx="14549241" cy="10593677"/>
          </a:xfrm>
          <a:prstGeom prst="rect">
            <a:avLst/>
          </a:prstGeom>
        </p:spPr>
      </p:pic>
      <p:pic>
        <p:nvPicPr>
          <p:cNvPr id="6" name="Picture 5">
            <a:extLst>
              <a:ext uri="{FF2B5EF4-FFF2-40B4-BE49-F238E27FC236}">
                <a16:creationId xmlns:a16="http://schemas.microsoft.com/office/drawing/2014/main" id="{E697DABE-DF1B-42E7-AF52-37DAE1E2D24D}"/>
              </a:ext>
            </a:extLst>
          </p:cNvPr>
          <p:cNvPicPr>
            <a:picLocks noChangeAspect="1"/>
          </p:cNvPicPr>
          <p:nvPr/>
        </p:nvPicPr>
        <p:blipFill>
          <a:blip r:embed="rId7"/>
          <a:stretch>
            <a:fillRect/>
          </a:stretch>
        </p:blipFill>
        <p:spPr>
          <a:xfrm>
            <a:off x="18908498" y="20497820"/>
            <a:ext cx="14585295" cy="10593676"/>
          </a:xfrm>
          <a:prstGeom prst="rect">
            <a:avLst/>
          </a:prstGeom>
        </p:spPr>
      </p:pic>
    </p:spTree>
    <p:extLst>
      <p:ext uri="{BB962C8B-B14F-4D97-AF65-F5344CB8AC3E}">
        <p14:creationId xmlns:p14="http://schemas.microsoft.com/office/powerpoint/2010/main" val="2396544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2730</TotalTime>
  <Words>503</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Trujillo</dc:creator>
  <cp:lastModifiedBy>Corey Trujillo</cp:lastModifiedBy>
  <cp:revision>3</cp:revision>
  <dcterms:created xsi:type="dcterms:W3CDTF">2018-10-30T16:22:29Z</dcterms:created>
  <dcterms:modified xsi:type="dcterms:W3CDTF">2018-12-05T17:54:50Z</dcterms:modified>
</cp:coreProperties>
</file>