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 id="2147483878" r:id="rId2"/>
  </p:sldMasterIdLst>
  <p:notesMasterIdLst>
    <p:notesMasterId r:id="rId22"/>
  </p:notesMasterIdLst>
  <p:sldIdLst>
    <p:sldId id="335" r:id="rId3"/>
    <p:sldId id="317" r:id="rId4"/>
    <p:sldId id="300" r:id="rId5"/>
    <p:sldId id="328" r:id="rId6"/>
    <p:sldId id="318" r:id="rId7"/>
    <p:sldId id="331" r:id="rId8"/>
    <p:sldId id="332" r:id="rId9"/>
    <p:sldId id="333" r:id="rId10"/>
    <p:sldId id="322" r:id="rId11"/>
    <p:sldId id="336" r:id="rId12"/>
    <p:sldId id="307" r:id="rId13"/>
    <p:sldId id="313" r:id="rId14"/>
    <p:sldId id="323" r:id="rId15"/>
    <p:sldId id="324" r:id="rId16"/>
    <p:sldId id="330" r:id="rId17"/>
    <p:sldId id="309" r:id="rId18"/>
    <p:sldId id="334" r:id="rId19"/>
    <p:sldId id="301"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monika" initials="a" lastIdx="2" clrIdx="0">
    <p:extLst>
      <p:ext uri="{19B8F6BF-5375-455C-9EA6-DF929625EA0E}">
        <p15:presenceInfo xmlns:p15="http://schemas.microsoft.com/office/powerpoint/2012/main" userId="ashleymon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C3B"/>
    <a:srgbClr val="F8A81B"/>
    <a:srgbClr val="CCFF99"/>
    <a:srgbClr val="CCFFCC"/>
    <a:srgbClr val="CCECFF"/>
    <a:srgbClr val="676C70"/>
    <a:srgbClr val="9ECB3A"/>
    <a:srgbClr val="5F91BA"/>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0" autoAdjust="0"/>
    <p:restoredTop sz="82727" autoAdjust="0"/>
  </p:normalViewPr>
  <p:slideViewPr>
    <p:cSldViewPr snapToGrid="0">
      <p:cViewPr varScale="1">
        <p:scale>
          <a:sx n="52" d="100"/>
          <a:sy n="52" d="100"/>
        </p:scale>
        <p:origin x="76" y="24"/>
      </p:cViewPr>
      <p:guideLst>
        <p:guide orient="horz" pos="2160"/>
        <p:guide pos="3840"/>
      </p:guideLst>
    </p:cSldViewPr>
  </p:slideViewPr>
  <p:outlineViewPr>
    <p:cViewPr>
      <p:scale>
        <a:sx n="33" d="100"/>
        <a:sy n="33" d="100"/>
      </p:scale>
      <p:origin x="0" y="-4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68DFD-A443-47DC-96AB-6FB2C12A9CBC}"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6D3F6-94D1-49B0-9364-7F34938D5159}" type="slidenum">
              <a:rPr lang="en-US" smtClean="0"/>
              <a:t>‹#›</a:t>
            </a:fld>
            <a:endParaRPr lang="en-US"/>
          </a:p>
        </p:txBody>
      </p:sp>
    </p:spTree>
    <p:extLst>
      <p:ext uri="{BB962C8B-B14F-4D97-AF65-F5344CB8AC3E}">
        <p14:creationId xmlns:p14="http://schemas.microsoft.com/office/powerpoint/2010/main" val="152122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earner.org/courses/chemistry/text/text.html?dis=U&amp;num=Ym5WdElURS9NeW89&amp;sec=YzJWaklUQS9OU28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pa.gov/ghgemissions/sources-greenhouse-gas-emissio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9611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r>
              <a:rPr lang="en-US" sz="1200" b="1" dirty="0"/>
              <a:t>How do vehicles generate particulate matter (PM)?</a:t>
            </a:r>
          </a:p>
          <a:p>
            <a:pPr marL="0" indent="0">
              <a:buFont typeface="Arial" panose="020B0604020202020204" pitchFamily="34" charset="0"/>
              <a:buNone/>
            </a:pPr>
            <a:r>
              <a:rPr lang="en-US" sz="1200" dirty="0"/>
              <a:t>Directly emitted from their tailpipes as a result of the combustion process of its fuel</a:t>
            </a:r>
          </a:p>
          <a:p>
            <a:pPr marL="0" indent="0">
              <a:buFont typeface="Arial" panose="020B0604020202020204" pitchFamily="34" charset="0"/>
              <a:buNone/>
            </a:pPr>
            <a:r>
              <a:rPr lang="en-US" sz="1200" dirty="0"/>
              <a:t>Tire and brake wear can spew off small particles</a:t>
            </a:r>
          </a:p>
          <a:p>
            <a:pPr marL="0" indent="0">
              <a:buFont typeface="Arial" panose="020B0604020202020204" pitchFamily="34" charset="0"/>
              <a:buNone/>
            </a:pPr>
            <a:r>
              <a:rPr lang="en-US" sz="1200" dirty="0"/>
              <a:t>Dust generation from driving on dirt roads and asphalt surfaces</a:t>
            </a:r>
          </a:p>
          <a:p>
            <a:r>
              <a:rPr lang="en-US" sz="1200" b="1" dirty="0"/>
              <a:t>What is black soot?</a:t>
            </a:r>
          </a:p>
          <a:p>
            <a:pPr marL="0" indent="0">
              <a:buFont typeface="Arial" panose="020B0604020202020204" pitchFamily="34" charset="0"/>
              <a:buNone/>
            </a:pPr>
            <a:r>
              <a:rPr lang="en-US" sz="1200" dirty="0"/>
              <a:t>Dark exhaust seen emitted from diesel-powered vehicles</a:t>
            </a:r>
          </a:p>
          <a:p>
            <a:pPr marL="0" indent="0">
              <a:buFont typeface="Arial" panose="020B0604020202020204" pitchFamily="34" charset="0"/>
              <a:buNone/>
            </a:pPr>
            <a:r>
              <a:rPr lang="en-US" sz="1200" dirty="0"/>
              <a:t>One of the most harmful emissions produced by diesel engines (for human health and community visibility)</a:t>
            </a:r>
          </a:p>
          <a:p>
            <a:pPr marL="0" indent="0">
              <a:buFont typeface="Arial" panose="020B0604020202020204" pitchFamily="34" charset="0"/>
              <a:buNone/>
            </a:pPr>
            <a:r>
              <a:rPr lang="en-US" sz="1200" dirty="0"/>
              <a:t>Forms as a result of incomplete fuel combustion</a:t>
            </a:r>
          </a:p>
          <a:p>
            <a:endParaRPr lang="en-US" i="1" dirty="0"/>
          </a:p>
          <a:p>
            <a:r>
              <a:rPr lang="en-US" i="1" dirty="0"/>
              <a:t>Image source</a:t>
            </a:r>
            <a:r>
              <a:rPr lang="en-US" dirty="0"/>
              <a:t>: (automobile exhaust gas from tailpipe</a:t>
            </a:r>
            <a:r>
              <a:rPr lang="en-US" baseline="0" dirty="0"/>
              <a:t>) </a:t>
            </a:r>
            <a:r>
              <a:rPr lang="en-US" dirty="0"/>
              <a:t>2016 </a:t>
            </a:r>
            <a:r>
              <a:rPr lang="en-US" dirty="0" err="1"/>
              <a:t>Quora</a:t>
            </a:r>
            <a:r>
              <a:rPr lang="en-US" dirty="0"/>
              <a:t> Answers https://www.quora.com/Why-is-the-exhaust-from-my-diesel-engine-black-smoke</a:t>
            </a:r>
          </a:p>
        </p:txBody>
      </p:sp>
      <p:sp>
        <p:nvSpPr>
          <p:cNvPr id="4" name="Slide Number Placeholder 3"/>
          <p:cNvSpPr>
            <a:spLocks noGrp="1"/>
          </p:cNvSpPr>
          <p:nvPr>
            <p:ph type="sldNum" sz="quarter" idx="10"/>
          </p:nvPr>
        </p:nvSpPr>
        <p:spPr/>
        <p:txBody>
          <a:bodyPr/>
          <a:lstStyle/>
          <a:p>
            <a:fld id="{1206D3F6-94D1-49B0-9364-7F34938D5159}" type="slidenum">
              <a:rPr lang="en-US" smtClean="0"/>
              <a:t>10</a:t>
            </a:fld>
            <a:endParaRPr lang="en-US"/>
          </a:p>
        </p:txBody>
      </p:sp>
    </p:spTree>
    <p:extLst>
      <p:ext uri="{BB962C8B-B14F-4D97-AF65-F5344CB8AC3E}">
        <p14:creationId xmlns:p14="http://schemas.microsoft.com/office/powerpoint/2010/main" val="337412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students</a:t>
            </a:r>
            <a:r>
              <a:rPr lang="en-US" baseline="0" dirty="0"/>
              <a:t> the main reasons we are interested in these pollutants: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PM = small particles can irritate eyes/nose/throat and penetrate further into the body (into the lungs and bloodstream), contributes to smog production and thus poor visibility</a:t>
            </a:r>
          </a:p>
          <a:p>
            <a:r>
              <a:rPr lang="en-US" baseline="0" dirty="0"/>
              <a:t>CO2 = carbon dioxide is a greenhouse gas (changes the chemical composition of the Earth’s atmosphere; climate change)</a:t>
            </a:r>
          </a:p>
          <a:p>
            <a:r>
              <a:rPr lang="en-US" baseline="0" dirty="0"/>
              <a:t>CO = depending on the concentration, carbon monoxide can be a danger to human health</a:t>
            </a:r>
          </a:p>
          <a:p>
            <a:r>
              <a:rPr lang="en-US" baseline="0" dirty="0"/>
              <a:t>VOCs = potentially harmful to human health (depending on the concentration and the compound), VOCs also contribute to ozone and photochemical smog formation </a:t>
            </a:r>
          </a:p>
          <a:p>
            <a:r>
              <a:rPr lang="en-US" baseline="0" dirty="0"/>
              <a:t>NOx = harmful to human health (depending on the concentration) and contributes to ozone and photochemical smog formation </a:t>
            </a:r>
          </a:p>
          <a:p>
            <a:r>
              <a:rPr lang="en-US" i="1" dirty="0"/>
              <a:t>Image source</a:t>
            </a:r>
            <a:r>
              <a:rPr lang="en-US" dirty="0"/>
              <a:t>: (automobile exhaust gas from tailpipe</a:t>
            </a:r>
            <a:r>
              <a:rPr lang="en-US" baseline="0" dirty="0"/>
              <a:t>) </a:t>
            </a:r>
            <a:r>
              <a:rPr lang="en-US" dirty="0"/>
              <a:t>2009 Ruben de </a:t>
            </a:r>
            <a:r>
              <a:rPr lang="en-US" dirty="0" err="1"/>
              <a:t>Rijcke</a:t>
            </a:r>
            <a:r>
              <a:rPr lang="en-US" dirty="0"/>
              <a:t>, Wikimedia Commons https://commons.wikimedia.org/wiki/File:Automobile_exhaust_gas.jpg</a:t>
            </a:r>
          </a:p>
          <a:p>
            <a:endParaRPr lang="en-US" dirty="0"/>
          </a:p>
        </p:txBody>
      </p:sp>
      <p:sp>
        <p:nvSpPr>
          <p:cNvPr id="4" name="Slide Number Placeholder 3"/>
          <p:cNvSpPr>
            <a:spLocks noGrp="1"/>
          </p:cNvSpPr>
          <p:nvPr>
            <p:ph type="sldNum" sz="quarter" idx="10"/>
          </p:nvPr>
        </p:nvSpPr>
        <p:spPr/>
        <p:txBody>
          <a:bodyPr/>
          <a:lstStyle/>
          <a:p>
            <a:fld id="{1206D3F6-94D1-49B0-9364-7F34938D5159}" type="slidenum">
              <a:rPr lang="en-US" smtClean="0"/>
              <a:t>11</a:t>
            </a:fld>
            <a:endParaRPr lang="en-US"/>
          </a:p>
        </p:txBody>
      </p:sp>
    </p:spTree>
    <p:extLst>
      <p:ext uri="{BB962C8B-B14F-4D97-AF65-F5344CB8AC3E}">
        <p14:creationId xmlns:p14="http://schemas.microsoft.com/office/powerpoint/2010/main" val="801649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with your students</a:t>
            </a:r>
            <a:r>
              <a:rPr lang="en-US" baseline="0" dirty="0"/>
              <a:t> the main reasons we are interested in these pollutants:</a:t>
            </a:r>
          </a:p>
          <a:p>
            <a:r>
              <a:rPr lang="en-US" baseline="0" dirty="0"/>
              <a:t>PM – small particles can irritate eyes/nose/throat and penetrate further into the body (into the lungs and bloodstream), contributes to smog production and thus poor visibility</a:t>
            </a:r>
          </a:p>
          <a:p>
            <a:r>
              <a:rPr lang="en-US" baseline="0" dirty="0"/>
              <a:t>CO2 – greenhouse gas (climate change)</a:t>
            </a:r>
          </a:p>
          <a:p>
            <a:r>
              <a:rPr lang="en-US" baseline="0" dirty="0"/>
              <a:t>CO – depending on the concentration it can be a danger to human health</a:t>
            </a:r>
          </a:p>
          <a:p>
            <a:r>
              <a:rPr lang="en-US" baseline="0" dirty="0"/>
              <a:t>VOCs – potentially harmful to human health (depending on the concentration and the compound), also these contribute to ozone and photochemical smog formation </a:t>
            </a:r>
          </a:p>
          <a:p>
            <a:r>
              <a:rPr lang="en-US" baseline="0" dirty="0"/>
              <a:t>NOx -  harmful to human health (depending on the concentration) and contributes to ozone and photochemical smog formation </a:t>
            </a:r>
          </a:p>
          <a:p>
            <a:r>
              <a:rPr lang="en-US" i="1" dirty="0"/>
              <a:t>Image source</a:t>
            </a:r>
            <a:r>
              <a:rPr lang="en-US" dirty="0"/>
              <a:t>: (automobile exhaust gas from tailpipe</a:t>
            </a:r>
            <a:r>
              <a:rPr lang="en-US" baseline="0" dirty="0"/>
              <a:t>) </a:t>
            </a:r>
            <a:r>
              <a:rPr lang="en-US" dirty="0"/>
              <a:t>2009 Ruben de </a:t>
            </a:r>
            <a:r>
              <a:rPr lang="en-US" dirty="0" err="1"/>
              <a:t>Rijcke</a:t>
            </a:r>
            <a:r>
              <a:rPr lang="en-US" dirty="0"/>
              <a:t>, Wikimedia Commons https://commons.wikimedia.org/wiki/File:Automobile_exhaust_gas.jpg</a:t>
            </a:r>
          </a:p>
        </p:txBody>
      </p:sp>
      <p:sp>
        <p:nvSpPr>
          <p:cNvPr id="4" name="Slide Number Placeholder 3"/>
          <p:cNvSpPr>
            <a:spLocks noGrp="1"/>
          </p:cNvSpPr>
          <p:nvPr>
            <p:ph type="sldNum" sz="quarter" idx="10"/>
          </p:nvPr>
        </p:nvSpPr>
        <p:spPr/>
        <p:txBody>
          <a:bodyPr/>
          <a:lstStyle/>
          <a:p>
            <a:fld id="{1206D3F6-94D1-49B0-9364-7F34938D5159}" type="slidenum">
              <a:rPr lang="en-US" smtClean="0"/>
              <a:t>12</a:t>
            </a:fld>
            <a:endParaRPr lang="en-US"/>
          </a:p>
        </p:txBody>
      </p:sp>
    </p:spTree>
    <p:extLst>
      <p:ext uri="{BB962C8B-B14F-4D97-AF65-F5344CB8AC3E}">
        <p14:creationId xmlns:p14="http://schemas.microsoft.com/office/powerpoint/2010/main" val="2283632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vehicles</a:t>
            </a:r>
            <a:r>
              <a:rPr lang="en-US" baseline="0" dirty="0"/>
              <a:t> that use internal combustion engines, their performance is partially governed by the air-to-fuel ratio, or the amount of air and fuel sent to the engine.</a:t>
            </a:r>
          </a:p>
          <a:p>
            <a:r>
              <a:rPr lang="en-US" baseline="0" dirty="0"/>
              <a:t>The air-fuel ratio affects how much energy is produced and what combustion by-products are released.  </a:t>
            </a:r>
          </a:p>
          <a:p>
            <a:r>
              <a:rPr lang="en-US" baseline="0" dirty="0"/>
              <a:t>The chart lists the advantages and disadvantages of each scenario.  </a:t>
            </a:r>
          </a:p>
          <a:p>
            <a:r>
              <a:rPr lang="en-US" baseline="0" dirty="0"/>
              <a:t>Basically,</a:t>
            </a:r>
          </a:p>
          <a:p>
            <a:pPr marL="171450" indent="-171450">
              <a:buFontTx/>
              <a:buChar char="-"/>
            </a:pPr>
            <a:r>
              <a:rPr lang="en-US" baseline="0" dirty="0"/>
              <a:t>FUEL RICH means more fuel and less air are present, which results in more power, but also more incomplete combustion by-products</a:t>
            </a:r>
          </a:p>
          <a:p>
            <a:pPr marL="171450" indent="-171450">
              <a:buFontTx/>
              <a:buChar char="-"/>
            </a:pPr>
            <a:r>
              <a:rPr lang="en-US" baseline="0" dirty="0"/>
              <a:t>FUEL LEAN means less fuel and more air is present, which results in more complete combustion, but less power</a:t>
            </a:r>
          </a:p>
        </p:txBody>
      </p:sp>
      <p:sp>
        <p:nvSpPr>
          <p:cNvPr id="4" name="Slide Number Placeholder 3"/>
          <p:cNvSpPr>
            <a:spLocks noGrp="1"/>
          </p:cNvSpPr>
          <p:nvPr>
            <p:ph type="sldNum" sz="quarter" idx="10"/>
          </p:nvPr>
        </p:nvSpPr>
        <p:spPr/>
        <p:txBody>
          <a:bodyPr/>
          <a:lstStyle/>
          <a:p>
            <a:fld id="{1206D3F6-94D1-49B0-9364-7F34938D5159}" type="slidenum">
              <a:rPr lang="en-US" smtClean="0"/>
              <a:t>13</a:t>
            </a:fld>
            <a:endParaRPr lang="en-US"/>
          </a:p>
        </p:txBody>
      </p:sp>
    </p:spTree>
    <p:extLst>
      <p:ext uri="{BB962C8B-B14F-4D97-AF65-F5344CB8AC3E}">
        <p14:creationId xmlns:p14="http://schemas.microsoft.com/office/powerpoint/2010/main" val="109304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illustrates the effect of different air-to-fuel ratios. </a:t>
            </a:r>
          </a:p>
          <a:p>
            <a:r>
              <a:rPr lang="en-US" dirty="0"/>
              <a:t>Use the plot to discuss which pollutants</a:t>
            </a:r>
            <a:r>
              <a:rPr lang="en-US" baseline="0" dirty="0"/>
              <a:t> are higher on the fuel-rich side and which are higher on the fuel-lean side. </a:t>
            </a:r>
          </a:p>
          <a:p>
            <a:r>
              <a:rPr lang="en-US" dirty="0"/>
              <a:t>This is also a good point to stop and review the worksheet</a:t>
            </a:r>
            <a:r>
              <a:rPr lang="en-US" baseline="0" dirty="0"/>
              <a:t> questions as a class.</a:t>
            </a:r>
          </a:p>
          <a:p>
            <a:r>
              <a:rPr lang="en-US" baseline="0" dirty="0"/>
              <a:t>Observations to share with students:</a:t>
            </a:r>
          </a:p>
          <a:p>
            <a:pPr marL="171450" indent="-171450">
              <a:buFontTx/>
              <a:buChar char="-"/>
            </a:pPr>
            <a:r>
              <a:rPr lang="en-US" baseline="0" dirty="0"/>
              <a:t>On the fuel-rich side of the plot, notice the higher CO and HC (hydrocarbons, or VOCs)</a:t>
            </a:r>
          </a:p>
          <a:p>
            <a:pPr marL="171450" indent="-171450">
              <a:buFontTx/>
              <a:buChar char="-"/>
            </a:pPr>
            <a:r>
              <a:rPr lang="en-US" baseline="0" dirty="0"/>
              <a:t>On the fuel-lean side of the plot, CO drops to a minimum</a:t>
            </a:r>
          </a:p>
          <a:p>
            <a:pPr marL="171450" indent="-171450">
              <a:buFontTx/>
              <a:buChar char="-"/>
            </a:pPr>
            <a:r>
              <a:rPr lang="en-US" baseline="0" dirty="0"/>
              <a:t>The best economy range is on the fuel-lean side</a:t>
            </a:r>
          </a:p>
          <a:p>
            <a:pPr marL="171450" indent="-171450">
              <a:buFontTx/>
              <a:buChar char="-"/>
            </a:pPr>
            <a:r>
              <a:rPr lang="en-US" baseline="0" dirty="0"/>
              <a:t>The best power range is on the fuel-rich side of the plot</a:t>
            </a:r>
          </a:p>
          <a:p>
            <a:pPr marL="171450" indent="-171450">
              <a:buFontTx/>
              <a:buChar char="-"/>
            </a:pPr>
            <a:r>
              <a:rPr lang="en-US" baseline="0" dirty="0"/>
              <a:t>The target range is a compromise between fuel rich and fuel lean</a:t>
            </a:r>
          </a:p>
          <a:p>
            <a:pPr marL="0" indent="0">
              <a:buFontTx/>
              <a:buNone/>
            </a:pPr>
            <a:r>
              <a:rPr lang="en-US" baseline="0" dirty="0"/>
              <a:t>CHALLENGE QUESTION: What would a line for CO2 look like?</a:t>
            </a:r>
          </a:p>
          <a:p>
            <a:pPr marL="0" indent="0">
              <a:buFontTx/>
              <a:buNone/>
            </a:pPr>
            <a:r>
              <a:rPr lang="en-US" baseline="0" dirty="0"/>
              <a:t>Answer: It would rise as CO decreases, peak where NOx peaks, plateau, and then drop a little as HCs increase.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Image source: </a:t>
            </a:r>
            <a:r>
              <a:rPr lang="en-US" baseline="0" dirty="0"/>
              <a:t>(plot) 2015 Hannigan Lab, College of Engineering, University of Colorado Boulder</a:t>
            </a:r>
            <a:endParaRPr lang="en-US" dirty="0"/>
          </a:p>
        </p:txBody>
      </p:sp>
      <p:sp>
        <p:nvSpPr>
          <p:cNvPr id="4" name="Slide Number Placeholder 3"/>
          <p:cNvSpPr>
            <a:spLocks noGrp="1"/>
          </p:cNvSpPr>
          <p:nvPr>
            <p:ph type="sldNum" sz="quarter" idx="10"/>
          </p:nvPr>
        </p:nvSpPr>
        <p:spPr/>
        <p:txBody>
          <a:bodyPr/>
          <a:lstStyle/>
          <a:p>
            <a:fld id="{1206D3F6-94D1-49B0-9364-7F34938D5159}" type="slidenum">
              <a:rPr lang="en-US" smtClean="0"/>
              <a:t>14</a:t>
            </a:fld>
            <a:endParaRPr lang="en-US"/>
          </a:p>
        </p:txBody>
      </p:sp>
    </p:spTree>
    <p:extLst>
      <p:ext uri="{BB962C8B-B14F-4D97-AF65-F5344CB8AC3E}">
        <p14:creationId xmlns:p14="http://schemas.microsoft.com/office/powerpoint/2010/main" val="3560592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catalytic</a:t>
            </a:r>
            <a:r>
              <a:rPr lang="en-US" baseline="0" dirty="0"/>
              <a:t> converter is a device invented in 1975 to reduce the harmful emissions from vehicles. </a:t>
            </a:r>
          </a:p>
          <a:p>
            <a:r>
              <a:rPr lang="en-US" baseline="0" dirty="0"/>
              <a:t>Using metals that serve as catalysts (or substances that cause or facilitate chemical reactions, but do not “participate”), these devices </a:t>
            </a:r>
            <a:r>
              <a:rPr lang="en-US" i="1" baseline="0" dirty="0"/>
              <a:t>reduce </a:t>
            </a:r>
            <a:r>
              <a:rPr lang="en-US" i="0" baseline="0" dirty="0"/>
              <a:t>NO and NO2 back to N2 and O2, and </a:t>
            </a:r>
            <a:r>
              <a:rPr lang="en-US" i="1" baseline="0" dirty="0"/>
              <a:t>oxidize </a:t>
            </a:r>
            <a:r>
              <a:rPr lang="en-US" i="0" baseline="0" dirty="0"/>
              <a:t>CO and VOCs to CO2. </a:t>
            </a:r>
          </a:p>
          <a:p>
            <a:r>
              <a:rPr lang="en-US" i="0" baseline="0" dirty="0"/>
              <a:t>Different substances (or metals) are used for the different reactions. </a:t>
            </a:r>
          </a:p>
          <a:p>
            <a:r>
              <a:rPr lang="en-US" i="0" baseline="0" dirty="0"/>
              <a:t>P</a:t>
            </a:r>
            <a:r>
              <a:rPr lang="en-US" dirty="0"/>
              <a:t>latinum and rhodium are used for the reduction reactions, and platinum and palladium are used for the</a:t>
            </a:r>
            <a:r>
              <a:rPr lang="en-US" baseline="0" dirty="0"/>
              <a:t> oxidation reactions. </a:t>
            </a:r>
            <a:endParaRPr lang="en-US" i="1" baseline="0" dirty="0"/>
          </a:p>
          <a:p>
            <a:r>
              <a:rPr lang="en-US" i="0" baseline="0" dirty="0"/>
              <a:t>Other examples of controls that have improved air quality related to transportation include:</a:t>
            </a:r>
          </a:p>
          <a:p>
            <a:pPr marL="171450" indent="-171450">
              <a:buFontTx/>
              <a:buChar char="-"/>
            </a:pPr>
            <a:r>
              <a:rPr lang="en-US" i="0" baseline="0" dirty="0"/>
              <a:t>The removal of lead from gasoline</a:t>
            </a:r>
          </a:p>
          <a:p>
            <a:pPr marL="171450" indent="-171450">
              <a:buFontTx/>
              <a:buChar char="-"/>
            </a:pPr>
            <a:r>
              <a:rPr lang="en-US" i="0" baseline="0" dirty="0"/>
              <a:t>Adding filters to diesel engines to catch the particulates</a:t>
            </a:r>
            <a:endParaRPr lang="en-US" dirty="0"/>
          </a:p>
          <a:p>
            <a:r>
              <a:rPr lang="en-US" dirty="0"/>
              <a:t>More info on the technology</a:t>
            </a:r>
            <a:r>
              <a:rPr lang="en-US" baseline="0" dirty="0"/>
              <a:t>: </a:t>
            </a:r>
            <a:r>
              <a:rPr lang="en-US" dirty="0"/>
              <a:t>http://auto.howstuffworks.com/catalytic-converter.htm</a:t>
            </a:r>
          </a:p>
          <a:p>
            <a:r>
              <a:rPr lang="en-US" dirty="0"/>
              <a:t>Image source: (catalytic</a:t>
            </a:r>
            <a:r>
              <a:rPr lang="en-US" baseline="0" dirty="0"/>
              <a:t> converter diagram) </a:t>
            </a:r>
            <a:r>
              <a:rPr lang="en-US" sz="1200" kern="1200" dirty="0">
                <a:solidFill>
                  <a:schemeClr val="tx1"/>
                </a:solidFill>
                <a:effectLst/>
                <a:latin typeface="+mn-lt"/>
                <a:ea typeface="+mn-ea"/>
                <a:cs typeface="+mn-cs"/>
              </a:rPr>
              <a:t>Science Media Group (permissible to use in classrooms) </a:t>
            </a:r>
            <a:r>
              <a:rPr lang="en-US" sz="1200" u="sng" kern="1200" dirty="0">
                <a:solidFill>
                  <a:schemeClr val="tx1"/>
                </a:solidFill>
                <a:effectLst/>
                <a:latin typeface="+mn-lt"/>
                <a:ea typeface="+mn-ea"/>
                <a:cs typeface="+mn-cs"/>
                <a:hlinkClick r:id="rId3"/>
              </a:rPr>
              <a:t>https://www.learner.org/courses/chemistry/text/text.html?dis=U&amp;num=Ym5WdElURS9NeW89&amp;sec=YzJWaklUQS9OU289</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206D3F6-94D1-49B0-9364-7F34938D5159}" type="slidenum">
              <a:rPr lang="en-US" smtClean="0"/>
              <a:t>15</a:t>
            </a:fld>
            <a:endParaRPr lang="en-US"/>
          </a:p>
        </p:txBody>
      </p:sp>
    </p:spTree>
    <p:extLst>
      <p:ext uri="{BB962C8B-B14F-4D97-AF65-F5344CB8AC3E}">
        <p14:creationId xmlns:p14="http://schemas.microsoft.com/office/powerpoint/2010/main" val="1345461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on to think about the upcoming activity…</a:t>
            </a:r>
          </a:p>
          <a:p>
            <a:r>
              <a:rPr lang="en-US" dirty="0"/>
              <a:t>Using a very simple con</a:t>
            </a:r>
            <a:r>
              <a:rPr lang="en-US" baseline="0" dirty="0"/>
              <a:t>ceptual model, ask students to suggest what should go in the blanks above.</a:t>
            </a:r>
            <a:endParaRPr lang="en-US" dirty="0"/>
          </a:p>
          <a:p>
            <a:r>
              <a:rPr lang="en-US" dirty="0"/>
              <a:t>Answers: </a:t>
            </a:r>
          </a:p>
          <a:p>
            <a:r>
              <a:rPr lang="en-US" dirty="0"/>
              <a:t>The system = a vehicle</a:t>
            </a:r>
          </a:p>
          <a:p>
            <a:r>
              <a:rPr lang="en-US" dirty="0"/>
              <a:t>Inputs =</a:t>
            </a:r>
            <a:r>
              <a:rPr lang="en-US" baseline="0" dirty="0"/>
              <a:t> carbon-based fuel</a:t>
            </a:r>
          </a:p>
          <a:p>
            <a:r>
              <a:rPr lang="en-US" baseline="0" dirty="0"/>
              <a:t>Outputs = power and emissions</a:t>
            </a:r>
          </a:p>
          <a:p>
            <a:r>
              <a:rPr lang="en-US" baseline="0" dirty="0"/>
              <a:t>Process = idling the engine, internal combustion </a:t>
            </a:r>
          </a:p>
          <a:p>
            <a:endParaRPr lang="en-US" baseline="0" dirty="0"/>
          </a:p>
          <a:p>
            <a:r>
              <a:rPr lang="en-US" i="1" baseline="0" dirty="0"/>
              <a:t>Image source</a:t>
            </a:r>
            <a:r>
              <a:rPr lang="en-US" baseline="0" dirty="0"/>
              <a:t>: (red car clipart) free-to-use image http://www.publicdomainpictures.net/pictures/90000/nahled/red-car-2.jpg</a:t>
            </a:r>
          </a:p>
        </p:txBody>
      </p:sp>
      <p:sp>
        <p:nvSpPr>
          <p:cNvPr id="4" name="Slide Number Placeholder 3"/>
          <p:cNvSpPr>
            <a:spLocks noGrp="1"/>
          </p:cNvSpPr>
          <p:nvPr>
            <p:ph type="sldNum" sz="quarter" idx="10"/>
          </p:nvPr>
        </p:nvSpPr>
        <p:spPr/>
        <p:txBody>
          <a:bodyPr/>
          <a:lstStyle/>
          <a:p>
            <a:fld id="{1206D3F6-94D1-49B0-9364-7F34938D5159}" type="slidenum">
              <a:rPr lang="en-US" smtClean="0"/>
              <a:t>16</a:t>
            </a:fld>
            <a:endParaRPr lang="en-US"/>
          </a:p>
        </p:txBody>
      </p:sp>
    </p:spTree>
    <p:extLst>
      <p:ext uri="{BB962C8B-B14F-4D97-AF65-F5344CB8AC3E}">
        <p14:creationId xmlns:p14="http://schemas.microsoft.com/office/powerpoint/2010/main" val="236964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i="0" dirty="0"/>
              <a:t>Discuss</a:t>
            </a:r>
            <a:r>
              <a:rPr lang="en-US" sz="1200" i="0" baseline="0" dirty="0"/>
              <a:t> the two questions on the slide. Example answers: </a:t>
            </a:r>
            <a:endParaRPr lang="en-US" sz="1200" i="0" dirty="0"/>
          </a:p>
          <a:p>
            <a:pPr marL="0" indent="0">
              <a:buFont typeface="Arial" panose="020B0604020202020204" pitchFamily="34" charset="0"/>
              <a:buNone/>
            </a:pPr>
            <a:r>
              <a:rPr lang="en-US" sz="1200" i="1" dirty="0"/>
              <a:t>Example answers to question 1: Independent variables affecting our outputs? </a:t>
            </a:r>
            <a:endParaRPr lang="en-US" sz="1200" i="0" dirty="0"/>
          </a:p>
          <a:p>
            <a:pPr marL="0" lvl="1" indent="-182880">
              <a:buFont typeface="Arial" panose="020B0604020202020204" pitchFamily="34" charset="0"/>
              <a:buChar char="•"/>
            </a:pPr>
            <a:r>
              <a:rPr lang="en-US" sz="1200" i="0" dirty="0"/>
              <a:t>Vehicle age and type</a:t>
            </a:r>
          </a:p>
          <a:p>
            <a:pPr marL="0" lvl="1" indent="-182880">
              <a:buFont typeface="Arial" panose="020B0604020202020204" pitchFamily="34" charset="0"/>
              <a:buChar char="•"/>
            </a:pPr>
            <a:r>
              <a:rPr lang="en-US" sz="1200" i="0" dirty="0"/>
              <a:t>Fuel type (diesel vs. gasoline)</a:t>
            </a:r>
          </a:p>
          <a:p>
            <a:pPr marL="0" lvl="1" indent="-182880">
              <a:buFont typeface="Arial" panose="020B0604020202020204" pitchFamily="34" charset="0"/>
              <a:buChar char="•"/>
            </a:pPr>
            <a:r>
              <a:rPr lang="en-US" sz="1200" i="0" dirty="0"/>
              <a:t>Where the gas</a:t>
            </a:r>
            <a:r>
              <a:rPr lang="en-US" sz="1200" i="0" baseline="0" dirty="0"/>
              <a:t> came from, how full the tank is</a:t>
            </a:r>
          </a:p>
          <a:p>
            <a:pPr marL="0" lvl="1" indent="-182880">
              <a:buFont typeface="Arial" panose="020B0604020202020204" pitchFamily="34" charset="0"/>
              <a:buChar char="•"/>
            </a:pPr>
            <a:r>
              <a:rPr lang="en-US" sz="1200" i="0" baseline="0" dirty="0"/>
              <a:t>Engine size</a:t>
            </a:r>
          </a:p>
          <a:p>
            <a:pPr marL="0" lvl="1" indent="-182880">
              <a:buFont typeface="Arial" panose="020B0604020202020204" pitchFamily="34" charset="0"/>
              <a:buChar char="•"/>
            </a:pPr>
            <a:r>
              <a:rPr lang="en-US" sz="1200" i="0" baseline="0" dirty="0"/>
              <a:t>Whether the vehicle was driven recently or not (is the engine warmed up?)</a:t>
            </a:r>
          </a:p>
          <a:p>
            <a:pPr marL="0" indent="0">
              <a:buFont typeface="Arial" panose="020B0604020202020204" pitchFamily="34" charset="0"/>
              <a:buNone/>
            </a:pPr>
            <a:r>
              <a:rPr lang="en-US" sz="1200" i="1" dirty="0"/>
              <a:t>Example answers to question</a:t>
            </a:r>
            <a:r>
              <a:rPr lang="en-US" sz="1200" i="1" baseline="0" dirty="0"/>
              <a:t> 2: What would make the</a:t>
            </a:r>
            <a:r>
              <a:rPr lang="en-US" sz="1200" i="1" dirty="0"/>
              <a:t> activity more challenging in the real-world?</a:t>
            </a:r>
            <a:endParaRPr lang="en-US" sz="1200" dirty="0"/>
          </a:p>
          <a:p>
            <a:pPr marL="0" lvl="1" indent="-182880">
              <a:buFont typeface="Arial" panose="020B0604020202020204" pitchFamily="34" charset="0"/>
              <a:buChar char="•"/>
            </a:pPr>
            <a:r>
              <a:rPr lang="en-US" dirty="0"/>
              <a:t>Mainly</a:t>
            </a:r>
            <a:r>
              <a:rPr lang="en-US" baseline="0" dirty="0"/>
              <a:t> e</a:t>
            </a:r>
            <a:r>
              <a:rPr lang="en-US" dirty="0"/>
              <a:t>nvironmental conditions (for example, wind disperses the emissions and makes them more difficult to measure) since our setup is not very controlled and the environmental</a:t>
            </a:r>
            <a:r>
              <a:rPr lang="en-US" baseline="0" dirty="0"/>
              <a:t> conditions can change from vehicle to vehicle</a:t>
            </a:r>
            <a:endParaRPr lang="en-US" dirty="0"/>
          </a:p>
          <a:p>
            <a:pPr marL="0" lvl="1" indent="-182880">
              <a:buFont typeface="Arial" panose="020B0604020202020204" pitchFamily="34" charset="0"/>
              <a:buChar char="•"/>
            </a:pPr>
            <a:r>
              <a:rPr lang="en-US" dirty="0"/>
              <a:t>We</a:t>
            </a:r>
            <a:r>
              <a:rPr lang="en-US" baseline="0" dirty="0"/>
              <a:t> might max out our monitor’s sensors because we do not have a way to collect, mix and dilute the emissions</a:t>
            </a:r>
          </a:p>
          <a:p>
            <a:pPr marL="0" lvl="1" indent="-182880">
              <a:buFont typeface="Arial" panose="020B0604020202020204" pitchFamily="34" charset="0"/>
              <a:buChar char="•"/>
            </a:pPr>
            <a:r>
              <a:rPr lang="en-US" baseline="0" dirty="0"/>
              <a:t>Different vehicles require the monitor to be setup in different ways (for example, different tailpipe designs, angles and heights)</a:t>
            </a:r>
          </a:p>
          <a:p>
            <a:r>
              <a:rPr lang="en-US" i="1" baseline="0" dirty="0"/>
              <a:t>Image source</a:t>
            </a:r>
            <a:r>
              <a:rPr lang="en-US" baseline="0" dirty="0"/>
              <a:t>: (red car clipart) free-to-use image http://www.publicdomainpictures.net/pictures/90000/nahled/red-car-2.jpg</a:t>
            </a:r>
          </a:p>
          <a:p>
            <a:endParaRPr lang="en-US" baseline="0" dirty="0"/>
          </a:p>
        </p:txBody>
      </p:sp>
      <p:sp>
        <p:nvSpPr>
          <p:cNvPr id="4" name="Slide Number Placeholder 3"/>
          <p:cNvSpPr>
            <a:spLocks noGrp="1"/>
          </p:cNvSpPr>
          <p:nvPr>
            <p:ph type="sldNum" sz="quarter" idx="10"/>
          </p:nvPr>
        </p:nvSpPr>
        <p:spPr/>
        <p:txBody>
          <a:bodyPr/>
          <a:lstStyle/>
          <a:p>
            <a:fld id="{1206D3F6-94D1-49B0-9364-7F34938D5159}" type="slidenum">
              <a:rPr lang="en-US" smtClean="0"/>
              <a:t>17</a:t>
            </a:fld>
            <a:endParaRPr lang="en-US"/>
          </a:p>
        </p:txBody>
      </p:sp>
    </p:spTree>
    <p:extLst>
      <p:ext uri="{BB962C8B-B14F-4D97-AF65-F5344CB8AC3E}">
        <p14:creationId xmlns:p14="http://schemas.microsoft.com/office/powerpoint/2010/main" val="859727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 outside, quickly walk</a:t>
            </a:r>
            <a:r>
              <a:rPr lang="en-US" baseline="0" dirty="0"/>
              <a:t> students through what will happen.</a:t>
            </a:r>
          </a:p>
          <a:p>
            <a:r>
              <a:rPr lang="en-US" baseline="0" dirty="0"/>
              <a:t>Explain how the activity will be conducted and what students should work on while it is running (for example, their hypotheses). As much as possible have students set up the monitors and run the tests.</a:t>
            </a:r>
          </a:p>
          <a:p>
            <a:r>
              <a:rPr lang="en-US" baseline="0" dirty="0"/>
              <a:t>The plot shows what the data may look like. </a:t>
            </a:r>
          </a:p>
          <a:p>
            <a:r>
              <a:rPr lang="en-US" baseline="0" dirty="0"/>
              <a:t>Use the plot to explain the different between baseline (what was already in the ambient air) and a measurement. </a:t>
            </a:r>
          </a:p>
          <a:p>
            <a:r>
              <a:rPr lang="en-US" i="1" baseline="0" dirty="0"/>
              <a:t>Image sources: </a:t>
            </a:r>
          </a:p>
          <a:p>
            <a:r>
              <a:rPr lang="en-US" baseline="0" dirty="0"/>
              <a:t>(photo of inside of air quality monitor) 2015 Hannigan Lab, College of Engineering, University of Colorado Boulder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(sample plot) 2015 Hannigan Lab, College of Engineering, University of Colorado Boulder</a:t>
            </a:r>
          </a:p>
        </p:txBody>
      </p:sp>
      <p:sp>
        <p:nvSpPr>
          <p:cNvPr id="4" name="Slide Number Placeholder 3"/>
          <p:cNvSpPr>
            <a:spLocks noGrp="1"/>
          </p:cNvSpPr>
          <p:nvPr>
            <p:ph type="sldNum" sz="quarter" idx="10"/>
          </p:nvPr>
        </p:nvSpPr>
        <p:spPr/>
        <p:txBody>
          <a:bodyPr/>
          <a:lstStyle/>
          <a:p>
            <a:fld id="{1206D3F6-94D1-49B0-9364-7F34938D5159}" type="slidenum">
              <a:rPr lang="en-US" smtClean="0"/>
              <a:t>18</a:t>
            </a:fld>
            <a:endParaRPr lang="en-US"/>
          </a:p>
        </p:txBody>
      </p:sp>
    </p:spTree>
    <p:extLst>
      <p:ext uri="{BB962C8B-B14F-4D97-AF65-F5344CB8AC3E}">
        <p14:creationId xmlns:p14="http://schemas.microsoft.com/office/powerpoint/2010/main" val="3659941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reminder of what students should work on while the tests are running. </a:t>
            </a:r>
            <a:endParaRPr lang="en-US" dirty="0"/>
          </a:p>
        </p:txBody>
      </p:sp>
      <p:sp>
        <p:nvSpPr>
          <p:cNvPr id="4" name="Slide Number Placeholder 3"/>
          <p:cNvSpPr>
            <a:spLocks noGrp="1"/>
          </p:cNvSpPr>
          <p:nvPr>
            <p:ph type="sldNum" sz="quarter" idx="10"/>
          </p:nvPr>
        </p:nvSpPr>
        <p:spPr/>
        <p:txBody>
          <a:bodyPr/>
          <a:lstStyle/>
          <a:p>
            <a:fld id="{1206D3F6-94D1-49B0-9364-7F34938D5159}" type="slidenum">
              <a:rPr lang="en-US" smtClean="0"/>
              <a:t>19</a:t>
            </a:fld>
            <a:endParaRPr lang="en-US"/>
          </a:p>
        </p:txBody>
      </p:sp>
    </p:spTree>
    <p:extLst>
      <p:ext uri="{BB962C8B-B14F-4D97-AF65-F5344CB8AC3E}">
        <p14:creationId xmlns:p14="http://schemas.microsoft.com/office/powerpoint/2010/main" val="123226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06D3F6-94D1-49B0-9364-7F34938D5159}" type="slidenum">
              <a:rPr lang="en-US" smtClean="0"/>
              <a:t>2</a:t>
            </a:fld>
            <a:endParaRPr lang="en-US"/>
          </a:p>
        </p:txBody>
      </p:sp>
    </p:spTree>
    <p:extLst>
      <p:ext uri="{BB962C8B-B14F-4D97-AF65-F5344CB8AC3E}">
        <p14:creationId xmlns:p14="http://schemas.microsoft.com/office/powerpoint/2010/main" val="2875538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Inventory</a:t>
            </a:r>
            <a:r>
              <a:rPr lang="en-US" baseline="0" dirty="0"/>
              <a:t> of U.S. Greenhouse Gas Emissions and Sinks, in 2014, transportation accounted for 26% of greenhouse gas emissions, which is a substantial portion of the total greenhouse gas emissions! </a:t>
            </a:r>
          </a:p>
          <a:p>
            <a:r>
              <a:rPr lang="en-US" baseline="0" dirty="0"/>
              <a:t>For this reason, it is important that we monitor and study vehicle emissions (or mobile pollution sources). </a:t>
            </a:r>
          </a:p>
          <a:p>
            <a:r>
              <a:rPr lang="en-US" baseline="0" dirty="0"/>
              <a:t>These measurements are made in a variety of ways: 1) individual cars undergo testing, 2) monitors are placed on roadways (or interstate, which you may have seen), and 3) analysis of data from stationary monitors (which can sometimes provide an idea about how much of each pollutant comes from vehicles vs. industry, called source apportionment).  </a:t>
            </a:r>
          </a:p>
          <a:p>
            <a:r>
              <a:rPr lang="en-US" baseline="0" dirty="0"/>
              <a:t>In today’s activity, you will conduct a low-tech emissions monitoring experiment, but first we need to learn a little background information about combustion chemistry and internal combustion engines. </a:t>
            </a:r>
            <a:endParaRPr lang="en-US" dirty="0"/>
          </a:p>
          <a:p>
            <a:r>
              <a:rPr lang="en-US" i="1" dirty="0"/>
              <a:t>Image sources</a:t>
            </a:r>
            <a:r>
              <a:rPr lang="en-US" dirty="0"/>
              <a:t>: </a:t>
            </a:r>
          </a:p>
          <a:p>
            <a:r>
              <a:rPr lang="en-US" dirty="0"/>
              <a:t>(pie</a:t>
            </a:r>
            <a:r>
              <a:rPr lang="en-US" baseline="0" dirty="0"/>
              <a:t> chart plus explanation of what included in each economic sector) U.S. EPA </a:t>
            </a:r>
            <a:r>
              <a:rPr lang="en-US" dirty="0">
                <a:hlinkClick r:id="rId3"/>
              </a:rPr>
              <a:t>https://www.epa.gov/ghgemissions/sources-greenhouse-gas-emissions </a:t>
            </a:r>
            <a:r>
              <a:rPr lang="en-US" dirty="0"/>
              <a:t> (Beijing traffic) 2012 </a:t>
            </a:r>
            <a:r>
              <a:rPr lang="en-US" dirty="0" err="1"/>
              <a:t>Safla</a:t>
            </a:r>
            <a:r>
              <a:rPr lang="en-US" dirty="0"/>
              <a:t> Osman, Flickr </a:t>
            </a:r>
            <a:r>
              <a:rPr lang="en-US" baseline="0" dirty="0"/>
              <a:t>https://www.flickr.com/photos/so8/8161891893 CC BY-NC-ND 2.0 https://creativecommons.org/licenses/by-nc-nd/2.0/ </a:t>
            </a:r>
          </a:p>
        </p:txBody>
      </p:sp>
      <p:sp>
        <p:nvSpPr>
          <p:cNvPr id="4" name="Slide Number Placeholder 3"/>
          <p:cNvSpPr>
            <a:spLocks noGrp="1"/>
          </p:cNvSpPr>
          <p:nvPr>
            <p:ph type="sldNum" sz="quarter" idx="10"/>
          </p:nvPr>
        </p:nvSpPr>
        <p:spPr/>
        <p:txBody>
          <a:bodyPr/>
          <a:lstStyle/>
          <a:p>
            <a:fld id="{1206D3F6-94D1-49B0-9364-7F34938D5159}" type="slidenum">
              <a:rPr lang="en-US" smtClean="0"/>
              <a:t>3</a:t>
            </a:fld>
            <a:endParaRPr lang="en-US"/>
          </a:p>
        </p:txBody>
      </p:sp>
    </p:spTree>
    <p:extLst>
      <p:ext uri="{BB962C8B-B14F-4D97-AF65-F5344CB8AC3E}">
        <p14:creationId xmlns:p14="http://schemas.microsoft.com/office/powerpoint/2010/main" val="404253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photograph shows an </a:t>
            </a:r>
            <a:r>
              <a:rPr lang="en-US" dirty="0"/>
              <a:t>example of what manufacturers and</a:t>
            </a:r>
            <a:r>
              <a:rPr lang="en-US" baseline="0" dirty="0"/>
              <a:t> city governments do</a:t>
            </a:r>
            <a:r>
              <a:rPr lang="en-US" dirty="0"/>
              <a:t> to evaluate vehicle emissions to</a:t>
            </a:r>
            <a:r>
              <a:rPr lang="en-US" baseline="0" dirty="0"/>
              <a:t> make sure </a:t>
            </a:r>
            <a:r>
              <a:rPr lang="en-US" dirty="0"/>
              <a:t>they comply with regulations. </a:t>
            </a:r>
          </a:p>
          <a:p>
            <a:r>
              <a:rPr lang="en-US" dirty="0"/>
              <a:t>Notice the measurement</a:t>
            </a:r>
            <a:r>
              <a:rPr lang="en-US" baseline="0" dirty="0"/>
              <a:t> </a:t>
            </a:r>
            <a:r>
              <a:rPr lang="en-US" dirty="0"/>
              <a:t>device connected directly</a:t>
            </a:r>
            <a:r>
              <a:rPr lang="en-US" baseline="0" dirty="0"/>
              <a:t> to the vehicle’s tailpipe. </a:t>
            </a:r>
            <a:endParaRPr lang="en-US" dirty="0"/>
          </a:p>
          <a:p>
            <a:r>
              <a:rPr lang="en-US" i="1" dirty="0"/>
              <a:t>Image</a:t>
            </a:r>
            <a:r>
              <a:rPr lang="en-US" i="1" baseline="0" dirty="0"/>
              <a:t> source: </a:t>
            </a:r>
            <a:r>
              <a:rPr lang="en-US" baseline="0" dirty="0"/>
              <a:t>(emissions testing): 2002 Advanced Vehicle Technology Competitions/</a:t>
            </a:r>
            <a:r>
              <a:rPr lang="en-US" baseline="0" dirty="0" err="1"/>
              <a:t>FutureTruck</a:t>
            </a:r>
            <a:r>
              <a:rPr lang="en-US" baseline="0" dirty="0"/>
              <a:t> 2002, Flickr https://www.flickr.com/photos/doeavtc/8284998644 CC BY-ND 2.0 https://creativecommons.org/licenses/by-nd/2.0/ </a:t>
            </a:r>
            <a:endParaRPr lang="en-US" dirty="0"/>
          </a:p>
        </p:txBody>
      </p:sp>
      <p:sp>
        <p:nvSpPr>
          <p:cNvPr id="4" name="Slide Number Placeholder 3"/>
          <p:cNvSpPr>
            <a:spLocks noGrp="1"/>
          </p:cNvSpPr>
          <p:nvPr>
            <p:ph type="sldNum" sz="quarter" idx="10"/>
          </p:nvPr>
        </p:nvSpPr>
        <p:spPr/>
        <p:txBody>
          <a:bodyPr/>
          <a:lstStyle/>
          <a:p>
            <a:fld id="{1206D3F6-94D1-49B0-9364-7F34938D5159}" type="slidenum">
              <a:rPr lang="en-US" smtClean="0"/>
              <a:t>4</a:t>
            </a:fld>
            <a:endParaRPr lang="en-US"/>
          </a:p>
        </p:txBody>
      </p:sp>
    </p:spTree>
    <p:extLst>
      <p:ext uri="{BB962C8B-B14F-4D97-AF65-F5344CB8AC3E}">
        <p14:creationId xmlns:p14="http://schemas.microsoft.com/office/powerpoint/2010/main" val="725997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Combustion in vehicles involves a carbon-based fuel burning in the presence of air (oxygen and nitrogen) and resulting in the production of energy and combustion by-products. </a:t>
            </a:r>
          </a:p>
          <a:p>
            <a:r>
              <a:rPr lang="en-US" baseline="0" dirty="0"/>
              <a:t>Fuel is represented by the formula </a:t>
            </a:r>
            <a:r>
              <a:rPr lang="en-US" baseline="0" dirty="0" err="1"/>
              <a:t>CxHy</a:t>
            </a:r>
            <a:r>
              <a:rPr lang="en-US" baseline="0" dirty="0"/>
              <a:t>, meaning we have x carbons and y hydrogens. </a:t>
            </a:r>
          </a:p>
          <a:p>
            <a:r>
              <a:rPr lang="en-US" baseline="0" dirty="0"/>
              <a:t>Next, we will go through the three different reactions individually.   </a:t>
            </a:r>
            <a:endParaRPr lang="en-US" dirty="0"/>
          </a:p>
          <a:p>
            <a:r>
              <a:rPr lang="en-US" dirty="0"/>
              <a:t>For an introduction and more information on combustion,</a:t>
            </a:r>
            <a:r>
              <a:rPr lang="en-US" baseline="0" dirty="0"/>
              <a:t> see: </a:t>
            </a:r>
            <a:r>
              <a:rPr lang="en-US" dirty="0"/>
              <a:t>http://www.bbc.co.uk/schools/gcsebitesize/science/ocr_gateway/carbon_chemistry/carbon_fuelsrev1.shtml</a:t>
            </a:r>
          </a:p>
          <a:p>
            <a:r>
              <a:rPr lang="en-US" i="1" dirty="0"/>
              <a:t>Image source</a:t>
            </a:r>
            <a:r>
              <a:rPr lang="en-US" dirty="0"/>
              <a:t>: (fire) </a:t>
            </a:r>
            <a:r>
              <a:rPr lang="en-US" dirty="0" err="1"/>
              <a:t>Pexels</a:t>
            </a:r>
            <a:r>
              <a:rPr lang="en-US" dirty="0"/>
              <a:t> free stock photos </a:t>
            </a:r>
            <a:r>
              <a:rPr lang="en-US" baseline="0" dirty="0"/>
              <a:t>https://www.pexels.com/photo/night-fire-easter-heat-9334/</a:t>
            </a:r>
            <a:endParaRPr lang="en-US" dirty="0"/>
          </a:p>
        </p:txBody>
      </p:sp>
      <p:sp>
        <p:nvSpPr>
          <p:cNvPr id="4" name="Slide Number Placeholder 3"/>
          <p:cNvSpPr>
            <a:spLocks noGrp="1"/>
          </p:cNvSpPr>
          <p:nvPr>
            <p:ph type="sldNum" sz="quarter" idx="10"/>
          </p:nvPr>
        </p:nvSpPr>
        <p:spPr/>
        <p:txBody>
          <a:bodyPr/>
          <a:lstStyle/>
          <a:p>
            <a:fld id="{1206D3F6-94D1-49B0-9364-7F34938D5159}" type="slidenum">
              <a:rPr lang="en-US" smtClean="0"/>
              <a:t>5</a:t>
            </a:fld>
            <a:endParaRPr lang="en-US"/>
          </a:p>
        </p:txBody>
      </p:sp>
    </p:spTree>
    <p:extLst>
      <p:ext uri="{BB962C8B-B14F-4D97-AF65-F5344CB8AC3E}">
        <p14:creationId xmlns:p14="http://schemas.microsoft.com/office/powerpoint/2010/main" val="4143762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Reaction 1:</a:t>
            </a:r>
            <a:r>
              <a:rPr lang="en-US" baseline="0" dirty="0"/>
              <a:t> Complete Combustion </a:t>
            </a:r>
          </a:p>
          <a:p>
            <a:r>
              <a:rPr lang="en-US" baseline="0" dirty="0"/>
              <a:t>Complete combustion occurs when enough oxygen is present to fully combust each carbon in the fuel, or enough oxygen to provide 2 </a:t>
            </a:r>
            <a:r>
              <a:rPr lang="en-US" baseline="0" dirty="0" err="1"/>
              <a:t>Os</a:t>
            </a:r>
            <a:r>
              <a:rPr lang="en-US" baseline="0" dirty="0"/>
              <a:t> for each C.  </a:t>
            </a:r>
          </a:p>
          <a:p>
            <a:r>
              <a:rPr lang="en-US" baseline="0" dirty="0"/>
              <a:t>The by-products of complete combustion are water vapor and carbon dioxide. </a:t>
            </a:r>
          </a:p>
          <a:p>
            <a:r>
              <a:rPr lang="en-US" baseline="0" dirty="0"/>
              <a:t>Since carbon dioxide is not a concern for human health, this is (generally) the combustion we prefer to happen. </a:t>
            </a:r>
          </a:p>
          <a:p>
            <a:r>
              <a:rPr lang="en-US" i="1" dirty="0"/>
              <a:t>Image source</a:t>
            </a:r>
            <a:r>
              <a:rPr lang="en-US" dirty="0"/>
              <a:t>: (fire) </a:t>
            </a:r>
            <a:r>
              <a:rPr lang="en-US" dirty="0" err="1"/>
              <a:t>Pexels</a:t>
            </a:r>
            <a:r>
              <a:rPr lang="en-US" dirty="0"/>
              <a:t> free stock photos </a:t>
            </a:r>
            <a:r>
              <a:rPr lang="en-US" baseline="0" dirty="0"/>
              <a:t>https://www.pexels.com/photo/night-fire-easter-heat-9334/</a:t>
            </a:r>
            <a:endParaRPr lang="en-US" dirty="0"/>
          </a:p>
        </p:txBody>
      </p:sp>
      <p:sp>
        <p:nvSpPr>
          <p:cNvPr id="4" name="Slide Number Placeholder 3"/>
          <p:cNvSpPr>
            <a:spLocks noGrp="1"/>
          </p:cNvSpPr>
          <p:nvPr>
            <p:ph type="sldNum" sz="quarter" idx="10"/>
          </p:nvPr>
        </p:nvSpPr>
        <p:spPr/>
        <p:txBody>
          <a:bodyPr/>
          <a:lstStyle/>
          <a:p>
            <a:fld id="{1206D3F6-94D1-49B0-9364-7F34938D5159}" type="slidenum">
              <a:rPr lang="en-US" smtClean="0"/>
              <a:t>6</a:t>
            </a:fld>
            <a:endParaRPr lang="en-US"/>
          </a:p>
        </p:txBody>
      </p:sp>
    </p:spTree>
    <p:extLst>
      <p:ext uri="{BB962C8B-B14F-4D97-AF65-F5344CB8AC3E}">
        <p14:creationId xmlns:p14="http://schemas.microsoft.com/office/powerpoint/2010/main" val="2926329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Reaction 2:  Incomplete Combustion </a:t>
            </a:r>
          </a:p>
          <a:p>
            <a:r>
              <a:rPr lang="en-US" dirty="0"/>
              <a:t>Combustion</a:t>
            </a:r>
            <a:r>
              <a:rPr lang="en-US" baseline="0" dirty="0"/>
              <a:t> is incomplete when not enough oxygen is present to completely combust the fuel. </a:t>
            </a:r>
          </a:p>
          <a:p>
            <a:r>
              <a:rPr lang="en-US" baseline="0" dirty="0"/>
              <a:t>In this situation, we end up with by-products like CO (carbon monoxide) and VOCs (volatile organic compounds). </a:t>
            </a:r>
          </a:p>
          <a:p>
            <a:r>
              <a:rPr lang="en-US" baseline="0" dirty="0"/>
              <a:t>CO is harmful to human health and VOCs have the potential to be  harmful (it depends on the compound).</a:t>
            </a:r>
          </a:p>
          <a:p>
            <a:r>
              <a:rPr lang="en-US" baseline="0" dirty="0"/>
              <a:t>We may still end up with some CO2, but essentially the outcome is a mixture of different compounds.    </a:t>
            </a:r>
          </a:p>
          <a:p>
            <a:r>
              <a:rPr lang="en-US" i="1" dirty="0"/>
              <a:t>Image source</a:t>
            </a:r>
            <a:r>
              <a:rPr lang="en-US" dirty="0"/>
              <a:t>: (fire) </a:t>
            </a:r>
            <a:r>
              <a:rPr lang="en-US" dirty="0" err="1"/>
              <a:t>Pexels</a:t>
            </a:r>
            <a:r>
              <a:rPr lang="en-US" dirty="0"/>
              <a:t> free stock photos </a:t>
            </a:r>
            <a:r>
              <a:rPr lang="en-US" baseline="0" dirty="0"/>
              <a:t>https://www.pexels.com/photo/night-fire-easter-heat-9334/</a:t>
            </a:r>
            <a:endParaRPr lang="en-US" dirty="0"/>
          </a:p>
          <a:p>
            <a:endParaRPr lang="en-US" dirty="0"/>
          </a:p>
        </p:txBody>
      </p:sp>
      <p:sp>
        <p:nvSpPr>
          <p:cNvPr id="4" name="Slide Number Placeholder 3"/>
          <p:cNvSpPr>
            <a:spLocks noGrp="1"/>
          </p:cNvSpPr>
          <p:nvPr>
            <p:ph type="sldNum" sz="quarter" idx="10"/>
          </p:nvPr>
        </p:nvSpPr>
        <p:spPr/>
        <p:txBody>
          <a:bodyPr/>
          <a:lstStyle/>
          <a:p>
            <a:fld id="{1206D3F6-94D1-49B0-9364-7F34938D5159}" type="slidenum">
              <a:rPr lang="en-US" smtClean="0"/>
              <a:t>7</a:t>
            </a:fld>
            <a:endParaRPr lang="en-US"/>
          </a:p>
        </p:txBody>
      </p:sp>
    </p:spTree>
    <p:extLst>
      <p:ext uri="{BB962C8B-B14F-4D97-AF65-F5344CB8AC3E}">
        <p14:creationId xmlns:p14="http://schemas.microsoft.com/office/powerpoint/2010/main" val="141913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Reaction 3: Thermal NOx</a:t>
            </a:r>
            <a:r>
              <a:rPr lang="en-US" baseline="0" dirty="0"/>
              <a:t> Formation</a:t>
            </a:r>
          </a:p>
          <a:p>
            <a:r>
              <a:rPr lang="en-US" baseline="0" dirty="0"/>
              <a:t>This reaction does not involve a direct interaction with the fuel; rather, it is the result of high-temperature combustion.</a:t>
            </a:r>
          </a:p>
          <a:p>
            <a:r>
              <a:rPr lang="en-US" baseline="0" dirty="0"/>
              <a:t>At high temperatures, the air’s oxygen (O2) and nitrogen (N2) can be broken up and bonded to each other, resulting in NOx (including both NO and NO2)., which are a concern for human health.   </a:t>
            </a:r>
            <a:endParaRPr lang="en-US" dirty="0"/>
          </a:p>
          <a:p>
            <a:r>
              <a:rPr lang="en-US" i="1" dirty="0"/>
              <a:t>Image source</a:t>
            </a:r>
            <a:r>
              <a:rPr lang="en-US" dirty="0"/>
              <a:t>: (fire) </a:t>
            </a:r>
            <a:r>
              <a:rPr lang="en-US" dirty="0" err="1"/>
              <a:t>Pexels</a:t>
            </a:r>
            <a:r>
              <a:rPr lang="en-US" dirty="0"/>
              <a:t> free stock photos </a:t>
            </a:r>
            <a:r>
              <a:rPr lang="en-US" baseline="0" dirty="0"/>
              <a:t>https://www.pexels.com/photo/night-fire-easter-heat-9334/</a:t>
            </a:r>
            <a:endParaRPr lang="en-US" dirty="0"/>
          </a:p>
          <a:p>
            <a:endParaRPr lang="en-US" dirty="0"/>
          </a:p>
        </p:txBody>
      </p:sp>
      <p:sp>
        <p:nvSpPr>
          <p:cNvPr id="4" name="Slide Number Placeholder 3"/>
          <p:cNvSpPr>
            <a:spLocks noGrp="1"/>
          </p:cNvSpPr>
          <p:nvPr>
            <p:ph type="sldNum" sz="quarter" idx="10"/>
          </p:nvPr>
        </p:nvSpPr>
        <p:spPr/>
        <p:txBody>
          <a:bodyPr/>
          <a:lstStyle/>
          <a:p>
            <a:fld id="{1206D3F6-94D1-49B0-9364-7F34938D5159}" type="slidenum">
              <a:rPr lang="en-US" smtClean="0"/>
              <a:t>8</a:t>
            </a:fld>
            <a:endParaRPr lang="en-US"/>
          </a:p>
        </p:txBody>
      </p:sp>
    </p:spTree>
    <p:extLst>
      <p:ext uri="{BB962C8B-B14F-4D97-AF65-F5344CB8AC3E}">
        <p14:creationId xmlns:p14="http://schemas.microsoft.com/office/powerpoint/2010/main" val="4062452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Review the important reactions of combustion that we may see during our activity. </a:t>
            </a:r>
          </a:p>
          <a:p>
            <a:r>
              <a:rPr lang="en-US" dirty="0"/>
              <a:t>Also, note the formulas for gasoline</a:t>
            </a:r>
            <a:r>
              <a:rPr lang="en-US" baseline="0" dirty="0"/>
              <a:t> vs. diesel fuel. </a:t>
            </a:r>
          </a:p>
          <a:p>
            <a:r>
              <a:rPr lang="en-US" baseline="0" dirty="0"/>
              <a:t>A different fuel composition results in different physical properties. </a:t>
            </a:r>
          </a:p>
          <a:p>
            <a:r>
              <a:rPr lang="en-US" baseline="0" dirty="0"/>
              <a:t>For example, diesel fuel has a higher energy content than gasoline. </a:t>
            </a:r>
          </a:p>
          <a:p>
            <a:r>
              <a:rPr lang="en-US" baseline="0" dirty="0"/>
              <a:t>For comparison: gasoline energy content = 120,388-124,340 BTU/gal, vs. diesel energy content = 138,490 BTU/gal  </a:t>
            </a:r>
          </a:p>
          <a:p>
            <a:r>
              <a:rPr lang="en-US" baseline="0" dirty="0"/>
              <a:t>Data source:  http://www.afdc.energy.gov/fuels/fuel_comparison_chart.pdf</a:t>
            </a:r>
          </a:p>
          <a:p>
            <a:r>
              <a:rPr lang="en-US" i="1" dirty="0"/>
              <a:t>Image source</a:t>
            </a:r>
            <a:r>
              <a:rPr lang="en-US" dirty="0"/>
              <a:t>: (automobile exhaust gas from tailpipe</a:t>
            </a:r>
            <a:r>
              <a:rPr lang="en-US" baseline="0" dirty="0"/>
              <a:t>) </a:t>
            </a:r>
            <a:r>
              <a:rPr lang="en-US" dirty="0"/>
              <a:t>2009 Ruben de </a:t>
            </a:r>
            <a:r>
              <a:rPr lang="en-US" dirty="0" err="1"/>
              <a:t>Rijcke</a:t>
            </a:r>
            <a:r>
              <a:rPr lang="en-US" dirty="0"/>
              <a:t>, Wikimedia Commons https://commons.wikimedia.org/wiki/File:Automobile_exhaust_gas.jpg</a:t>
            </a:r>
          </a:p>
          <a:p>
            <a:endParaRPr lang="en-US" dirty="0"/>
          </a:p>
        </p:txBody>
      </p:sp>
      <p:sp>
        <p:nvSpPr>
          <p:cNvPr id="4" name="Slide Number Placeholder 3"/>
          <p:cNvSpPr>
            <a:spLocks noGrp="1"/>
          </p:cNvSpPr>
          <p:nvPr>
            <p:ph type="sldNum" sz="quarter" idx="10"/>
          </p:nvPr>
        </p:nvSpPr>
        <p:spPr/>
        <p:txBody>
          <a:bodyPr/>
          <a:lstStyle/>
          <a:p>
            <a:fld id="{1206D3F6-94D1-49B0-9364-7F34938D5159}" type="slidenum">
              <a:rPr lang="en-US" smtClean="0"/>
              <a:t>9</a:t>
            </a:fld>
            <a:endParaRPr lang="en-US"/>
          </a:p>
        </p:txBody>
      </p:sp>
    </p:spTree>
    <p:extLst>
      <p:ext uri="{BB962C8B-B14F-4D97-AF65-F5344CB8AC3E}">
        <p14:creationId xmlns:p14="http://schemas.microsoft.com/office/powerpoint/2010/main" val="2940799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dirty="0"/>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1208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84471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1217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0CD164-B087-4F9B-A00E-0B117E044D67}"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C9CC8-3E30-43B4-BD7B-F8CB3DD4DB33}" type="slidenum">
              <a:rPr lang="en-US" smtClean="0"/>
              <a:t>‹#›</a:t>
            </a:fld>
            <a:endParaRPr lang="en-US"/>
          </a:p>
        </p:txBody>
      </p:sp>
    </p:spTree>
    <p:extLst>
      <p:ext uri="{BB962C8B-B14F-4D97-AF65-F5344CB8AC3E}">
        <p14:creationId xmlns:p14="http://schemas.microsoft.com/office/powerpoint/2010/main" val="3464362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CD164-B087-4F9B-A00E-0B117E044D67}"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C9CC8-3E30-43B4-BD7B-F8CB3DD4DB33}" type="slidenum">
              <a:rPr lang="en-US" smtClean="0"/>
              <a:t>‹#›</a:t>
            </a:fld>
            <a:endParaRPr lang="en-US"/>
          </a:p>
        </p:txBody>
      </p:sp>
    </p:spTree>
    <p:extLst>
      <p:ext uri="{BB962C8B-B14F-4D97-AF65-F5344CB8AC3E}">
        <p14:creationId xmlns:p14="http://schemas.microsoft.com/office/powerpoint/2010/main" val="2791790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0CD164-B087-4F9B-A00E-0B117E044D67}"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C9CC8-3E30-43B4-BD7B-F8CB3DD4DB33}" type="slidenum">
              <a:rPr lang="en-US" smtClean="0"/>
              <a:t>‹#›</a:t>
            </a:fld>
            <a:endParaRPr lang="en-US"/>
          </a:p>
        </p:txBody>
      </p:sp>
    </p:spTree>
    <p:extLst>
      <p:ext uri="{BB962C8B-B14F-4D97-AF65-F5344CB8AC3E}">
        <p14:creationId xmlns:p14="http://schemas.microsoft.com/office/powerpoint/2010/main" val="1827787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0CD164-B087-4F9B-A00E-0B117E044D67}"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C9CC8-3E30-43B4-BD7B-F8CB3DD4DB33}" type="slidenum">
              <a:rPr lang="en-US" smtClean="0"/>
              <a:t>‹#›</a:t>
            </a:fld>
            <a:endParaRPr lang="en-US"/>
          </a:p>
        </p:txBody>
      </p:sp>
    </p:spTree>
    <p:extLst>
      <p:ext uri="{BB962C8B-B14F-4D97-AF65-F5344CB8AC3E}">
        <p14:creationId xmlns:p14="http://schemas.microsoft.com/office/powerpoint/2010/main" val="3217196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0CD164-B087-4F9B-A00E-0B117E044D67}"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0C9CC8-3E30-43B4-BD7B-F8CB3DD4DB33}" type="slidenum">
              <a:rPr lang="en-US" smtClean="0"/>
              <a:t>‹#›</a:t>
            </a:fld>
            <a:endParaRPr lang="en-US"/>
          </a:p>
        </p:txBody>
      </p:sp>
    </p:spTree>
    <p:extLst>
      <p:ext uri="{BB962C8B-B14F-4D97-AF65-F5344CB8AC3E}">
        <p14:creationId xmlns:p14="http://schemas.microsoft.com/office/powerpoint/2010/main" val="166665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0CD164-B087-4F9B-A00E-0B117E044D67}"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C9CC8-3E30-43B4-BD7B-F8CB3DD4DB33}" type="slidenum">
              <a:rPr lang="en-US" smtClean="0"/>
              <a:t>‹#›</a:t>
            </a:fld>
            <a:endParaRPr lang="en-US"/>
          </a:p>
        </p:txBody>
      </p:sp>
    </p:spTree>
    <p:extLst>
      <p:ext uri="{BB962C8B-B14F-4D97-AF65-F5344CB8AC3E}">
        <p14:creationId xmlns:p14="http://schemas.microsoft.com/office/powerpoint/2010/main" val="13300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CD164-B087-4F9B-A00E-0B117E044D67}"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0C9CC8-3E30-43B4-BD7B-F8CB3DD4DB33}" type="slidenum">
              <a:rPr lang="en-US" smtClean="0"/>
              <a:t>‹#›</a:t>
            </a:fld>
            <a:endParaRPr lang="en-US"/>
          </a:p>
        </p:txBody>
      </p:sp>
    </p:spTree>
    <p:extLst>
      <p:ext uri="{BB962C8B-B14F-4D97-AF65-F5344CB8AC3E}">
        <p14:creationId xmlns:p14="http://schemas.microsoft.com/office/powerpoint/2010/main" val="166510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0CD164-B087-4F9B-A00E-0B117E044D67}"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C9CC8-3E30-43B4-BD7B-F8CB3DD4DB33}" type="slidenum">
              <a:rPr lang="en-US" smtClean="0"/>
              <a:t>‹#›</a:t>
            </a:fld>
            <a:endParaRPr lang="en-US"/>
          </a:p>
        </p:txBody>
      </p:sp>
    </p:spTree>
    <p:extLst>
      <p:ext uri="{BB962C8B-B14F-4D97-AF65-F5344CB8AC3E}">
        <p14:creationId xmlns:p14="http://schemas.microsoft.com/office/powerpoint/2010/main" val="338931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13642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0CD164-B087-4F9B-A00E-0B117E044D67}"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0C9CC8-3E30-43B4-BD7B-F8CB3DD4DB33}" type="slidenum">
              <a:rPr lang="en-US" smtClean="0"/>
              <a:t>‹#›</a:t>
            </a:fld>
            <a:endParaRPr lang="en-US"/>
          </a:p>
        </p:txBody>
      </p:sp>
    </p:spTree>
    <p:extLst>
      <p:ext uri="{BB962C8B-B14F-4D97-AF65-F5344CB8AC3E}">
        <p14:creationId xmlns:p14="http://schemas.microsoft.com/office/powerpoint/2010/main" val="2470978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CD164-B087-4F9B-A00E-0B117E044D67}"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C9CC8-3E30-43B4-BD7B-F8CB3DD4DB33}" type="slidenum">
              <a:rPr lang="en-US" smtClean="0"/>
              <a:t>‹#›</a:t>
            </a:fld>
            <a:endParaRPr lang="en-US"/>
          </a:p>
        </p:txBody>
      </p:sp>
    </p:spTree>
    <p:extLst>
      <p:ext uri="{BB962C8B-B14F-4D97-AF65-F5344CB8AC3E}">
        <p14:creationId xmlns:p14="http://schemas.microsoft.com/office/powerpoint/2010/main" val="3108651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CD164-B087-4F9B-A00E-0B117E044D67}"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0C9CC8-3E30-43B4-BD7B-F8CB3DD4DB33}" type="slidenum">
              <a:rPr lang="en-US" smtClean="0"/>
              <a:t>‹#›</a:t>
            </a:fld>
            <a:endParaRPr lang="en-US"/>
          </a:p>
        </p:txBody>
      </p:sp>
    </p:spTree>
    <p:extLst>
      <p:ext uri="{BB962C8B-B14F-4D97-AF65-F5344CB8AC3E}">
        <p14:creationId xmlns:p14="http://schemas.microsoft.com/office/powerpoint/2010/main" val="371719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9098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198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6394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40087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407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4789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92502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1123784"/>
      </p:ext>
    </p:extLst>
  </p:cSld>
  <p:clrMap bg1="lt1" tx1="dk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CD164-B087-4F9B-A00E-0B117E044D67}" type="datetimeFigureOut">
              <a:rPr lang="en-US" smtClean="0"/>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0C9CC8-3E30-43B4-BD7B-F8CB3DD4DB33}" type="slidenum">
              <a:rPr lang="en-US" smtClean="0"/>
              <a:t>‹#›</a:t>
            </a:fld>
            <a:endParaRPr lang="en-US"/>
          </a:p>
        </p:txBody>
      </p:sp>
    </p:spTree>
    <p:extLst>
      <p:ext uri="{BB962C8B-B14F-4D97-AF65-F5344CB8AC3E}">
        <p14:creationId xmlns:p14="http://schemas.microsoft.com/office/powerpoint/2010/main" val="38106142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61833" y="1"/>
            <a:ext cx="12253836" cy="7251401"/>
          </a:xfrm>
          <a:prstGeom prst="rect">
            <a:avLst/>
          </a:prstGeom>
          <a:noFill/>
          <a:ln>
            <a:noFill/>
          </a:ln>
        </p:spPr>
      </p:pic>
      <p:pic>
        <p:nvPicPr>
          <p:cNvPr id="55" name="Google Shape;55;p13"/>
          <p:cNvPicPr preferRelativeResize="0"/>
          <p:nvPr/>
        </p:nvPicPr>
        <p:blipFill>
          <a:blip r:embed="rId4">
            <a:alphaModFix/>
          </a:blip>
          <a:stretch>
            <a:fillRect/>
          </a:stretch>
        </p:blipFill>
        <p:spPr>
          <a:xfrm>
            <a:off x="996599" y="1438380"/>
            <a:ext cx="10198803" cy="1566200"/>
          </a:xfrm>
          <a:prstGeom prst="rect">
            <a:avLst/>
          </a:prstGeom>
          <a:noFill/>
          <a:ln>
            <a:noFill/>
          </a:ln>
        </p:spPr>
      </p:pic>
      <p:pic>
        <p:nvPicPr>
          <p:cNvPr id="56" name="Google Shape;56;p13"/>
          <p:cNvPicPr preferRelativeResize="0"/>
          <p:nvPr/>
        </p:nvPicPr>
        <p:blipFill>
          <a:blip r:embed="rId5">
            <a:alphaModFix/>
          </a:blip>
          <a:stretch>
            <a:fillRect/>
          </a:stretch>
        </p:blipFill>
        <p:spPr>
          <a:xfrm>
            <a:off x="214048" y="6218234"/>
            <a:ext cx="11763904" cy="536367"/>
          </a:xfrm>
          <a:prstGeom prst="rect">
            <a:avLst/>
          </a:prstGeom>
          <a:noFill/>
          <a:ln>
            <a:noFill/>
          </a:ln>
        </p:spPr>
      </p:pic>
      <p:pic>
        <p:nvPicPr>
          <p:cNvPr id="57" name="Google Shape;57;p13"/>
          <p:cNvPicPr preferRelativeResize="0"/>
          <p:nvPr/>
        </p:nvPicPr>
        <p:blipFill>
          <a:blip r:embed="rId6">
            <a:alphaModFix/>
          </a:blip>
          <a:stretch>
            <a:fillRect/>
          </a:stretch>
        </p:blipFill>
        <p:spPr>
          <a:xfrm>
            <a:off x="645951" y="3560267"/>
            <a:ext cx="10900100" cy="1085300"/>
          </a:xfrm>
          <a:prstGeom prst="rect">
            <a:avLst/>
          </a:prstGeom>
          <a:noFill/>
          <a:ln>
            <a:noFill/>
          </a:ln>
        </p:spPr>
      </p:pic>
      <p:sp>
        <p:nvSpPr>
          <p:cNvPr id="58" name="Google Shape;58;p13"/>
          <p:cNvSpPr txBox="1"/>
          <p:nvPr/>
        </p:nvSpPr>
        <p:spPr>
          <a:xfrm>
            <a:off x="1150167" y="3837000"/>
            <a:ext cx="9890400" cy="407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400" b="1" dirty="0">
                <a:solidFill>
                  <a:schemeClr val="bg1"/>
                </a:solidFill>
              </a:rPr>
              <a:t>AQ DATA COLLECTION AND MONITORING EMISSIONS</a:t>
            </a:r>
            <a:endParaRPr sz="2133" b="1" kern="0" dirty="0">
              <a:solidFill>
                <a:schemeClr val="bg1"/>
              </a:solidFill>
              <a:latin typeface="Open Sans"/>
              <a:ea typeface="Open Sans"/>
              <a:cs typeface="Open Sans"/>
              <a:sym typeface="Open Sans"/>
            </a:endParaRPr>
          </a:p>
        </p:txBody>
      </p:sp>
    </p:spTree>
    <p:extLst>
      <p:ext uri="{BB962C8B-B14F-4D97-AF65-F5344CB8AC3E}">
        <p14:creationId xmlns:p14="http://schemas.microsoft.com/office/powerpoint/2010/main" val="223707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563746" y="365447"/>
            <a:ext cx="11022576" cy="914400"/>
          </a:xfrm>
        </p:spPr>
        <p:txBody>
          <a:bodyPr>
            <a:noAutofit/>
          </a:bodyPr>
          <a:lstStyle/>
          <a:p>
            <a:r>
              <a:rPr lang="en-US" sz="5400" dirty="0"/>
              <a:t>Vehicles and Particulate Matter</a:t>
            </a:r>
          </a:p>
        </p:txBody>
      </p:sp>
      <p:sp>
        <p:nvSpPr>
          <p:cNvPr id="15" name="TextBox 14"/>
          <p:cNvSpPr txBox="1"/>
          <p:nvPr/>
        </p:nvSpPr>
        <p:spPr>
          <a:xfrm>
            <a:off x="969779" y="1251889"/>
            <a:ext cx="10438956" cy="1631216"/>
          </a:xfrm>
          <a:prstGeom prst="rect">
            <a:avLst/>
          </a:prstGeom>
          <a:noFill/>
        </p:spPr>
        <p:txBody>
          <a:bodyPr wrap="square" rtlCol="0">
            <a:spAutoFit/>
          </a:bodyPr>
          <a:lstStyle/>
          <a:p>
            <a:r>
              <a:rPr lang="en-US" sz="2000" b="1" dirty="0"/>
              <a:t>How do vehicles generate particulate matter (PM)?</a:t>
            </a:r>
          </a:p>
          <a:p>
            <a:pPr marL="342900" indent="-342900">
              <a:buFont typeface="Arial" panose="020B0604020202020204" pitchFamily="34" charset="0"/>
              <a:buChar char="•"/>
            </a:pPr>
            <a:r>
              <a:rPr lang="en-US" sz="2000" dirty="0"/>
              <a:t>Directly emitted from their tailpipes as a result of the combustion process of its fuel</a:t>
            </a:r>
          </a:p>
          <a:p>
            <a:pPr marL="342900" indent="-342900">
              <a:buFont typeface="Arial" panose="020B0604020202020204" pitchFamily="34" charset="0"/>
              <a:buChar char="•"/>
            </a:pPr>
            <a:r>
              <a:rPr lang="en-US" sz="2000" dirty="0"/>
              <a:t>Tire and brake wear can spew off small particles</a:t>
            </a:r>
          </a:p>
          <a:p>
            <a:pPr marL="342900" indent="-342900">
              <a:buFont typeface="Arial" panose="020B0604020202020204" pitchFamily="34" charset="0"/>
              <a:buChar char="•"/>
            </a:pPr>
            <a:r>
              <a:rPr lang="en-US" sz="2000" dirty="0"/>
              <a:t>Dust generation from driving on dirt roads and asphalt surfaces</a:t>
            </a:r>
          </a:p>
          <a:p>
            <a:pPr marL="342900" indent="-342900">
              <a:buFont typeface="Arial" panose="020B0604020202020204" pitchFamily="34" charset="0"/>
              <a:buChar char="•"/>
            </a:pPr>
            <a:endParaRPr lang="en-US" sz="2000" dirty="0"/>
          </a:p>
        </p:txBody>
      </p:sp>
      <p:sp>
        <p:nvSpPr>
          <p:cNvPr id="19" name="TextBox 18"/>
          <p:cNvSpPr txBox="1"/>
          <p:nvPr/>
        </p:nvSpPr>
        <p:spPr>
          <a:xfrm>
            <a:off x="7017488" y="2945471"/>
            <a:ext cx="4667694" cy="3170099"/>
          </a:xfrm>
          <a:prstGeom prst="rect">
            <a:avLst/>
          </a:prstGeom>
          <a:noFill/>
        </p:spPr>
        <p:txBody>
          <a:bodyPr wrap="square" rtlCol="0">
            <a:spAutoFit/>
          </a:bodyPr>
          <a:lstStyle/>
          <a:p>
            <a:r>
              <a:rPr lang="en-US" sz="2000" b="1" dirty="0"/>
              <a:t>What is black soot?</a:t>
            </a:r>
          </a:p>
          <a:p>
            <a:pPr marL="342900" indent="-342900">
              <a:buFont typeface="Arial" panose="020B0604020202020204" pitchFamily="34" charset="0"/>
              <a:buChar char="•"/>
            </a:pPr>
            <a:r>
              <a:rPr lang="en-US" sz="2000" dirty="0"/>
              <a:t>Dark exhaust seen emitted from diesel-powered vehicles</a:t>
            </a:r>
          </a:p>
          <a:p>
            <a:pPr marL="342900" indent="-342900">
              <a:buFont typeface="Arial" panose="020B0604020202020204" pitchFamily="34" charset="0"/>
              <a:buChar char="•"/>
            </a:pPr>
            <a:r>
              <a:rPr lang="en-US" sz="2000" dirty="0"/>
              <a:t>One of the most harmful emissions produced by diesel engines (for human health and community visibility)</a:t>
            </a:r>
          </a:p>
          <a:p>
            <a:pPr marL="342900" indent="-342900">
              <a:buFont typeface="Arial" panose="020B0604020202020204" pitchFamily="34" charset="0"/>
              <a:buChar char="•"/>
            </a:pPr>
            <a:r>
              <a:rPr lang="en-US" sz="2000" dirty="0"/>
              <a:t>Forms as a result of incomplete fuel combustion</a:t>
            </a:r>
          </a:p>
          <a:p>
            <a:pPr marL="342900" indent="-342900">
              <a:buFont typeface="Arial" panose="020B0604020202020204" pitchFamily="34" charset="0"/>
              <a:buChar char="•"/>
            </a:pPr>
            <a:endParaRPr lang="en-US" sz="2000" dirty="0"/>
          </a:p>
        </p:txBody>
      </p:sp>
      <p:pic>
        <p:nvPicPr>
          <p:cNvPr id="1028" name="Picture 4" descr="Why is the exhaust from my diesel engine black smoke? - Qu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46" y="2883105"/>
            <a:ext cx="6038098" cy="3350041"/>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64;p14"/>
          <p:cNvPicPr preferRelativeResize="0"/>
          <p:nvPr/>
        </p:nvPicPr>
        <p:blipFill>
          <a:blip r:embed="rId4">
            <a:alphaModFix/>
          </a:blip>
          <a:stretch>
            <a:fillRect/>
          </a:stretch>
        </p:blipFill>
        <p:spPr>
          <a:xfrm>
            <a:off x="192111" y="6259006"/>
            <a:ext cx="11994292" cy="598994"/>
          </a:xfrm>
          <a:prstGeom prst="rect">
            <a:avLst/>
          </a:prstGeom>
          <a:noFill/>
          <a:ln>
            <a:noFill/>
          </a:ln>
        </p:spPr>
      </p:pic>
    </p:spTree>
    <p:extLst>
      <p:ext uri="{BB962C8B-B14F-4D97-AF65-F5344CB8AC3E}">
        <p14:creationId xmlns:p14="http://schemas.microsoft.com/office/powerpoint/2010/main" val="674742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upload.wikimedia.org/wikipedia/commons/c/cb/Automobile_exhaust_g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971" y="2669221"/>
            <a:ext cx="4029798" cy="33472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5999" y="2041861"/>
            <a:ext cx="1801599" cy="584775"/>
          </a:xfrm>
          <a:prstGeom prst="rect">
            <a:avLst/>
          </a:prstGeom>
          <a:noFill/>
        </p:spPr>
        <p:txBody>
          <a:bodyPr wrap="square" rtlCol="0">
            <a:spAutoFit/>
          </a:bodyPr>
          <a:lstStyle/>
          <a:p>
            <a:r>
              <a:rPr lang="en-US" sz="3200" b="1" dirty="0">
                <a:solidFill>
                  <a:srgbClr val="9FCC3B"/>
                </a:solidFill>
              </a:rPr>
              <a:t>CO</a:t>
            </a:r>
            <a:r>
              <a:rPr lang="en-US" sz="3200" b="1" baseline="-25000" dirty="0">
                <a:solidFill>
                  <a:srgbClr val="9FCC3B"/>
                </a:solidFill>
              </a:rPr>
              <a:t>2</a:t>
            </a:r>
          </a:p>
        </p:txBody>
      </p:sp>
      <p:sp>
        <p:nvSpPr>
          <p:cNvPr id="6" name="TextBox 5"/>
          <p:cNvSpPr txBox="1"/>
          <p:nvPr/>
        </p:nvSpPr>
        <p:spPr>
          <a:xfrm>
            <a:off x="6971763" y="2945471"/>
            <a:ext cx="1050933" cy="584775"/>
          </a:xfrm>
          <a:prstGeom prst="rect">
            <a:avLst/>
          </a:prstGeom>
          <a:noFill/>
        </p:spPr>
        <p:txBody>
          <a:bodyPr wrap="square" rtlCol="0">
            <a:spAutoFit/>
          </a:bodyPr>
          <a:lstStyle/>
          <a:p>
            <a:r>
              <a:rPr lang="en-US" sz="3200" b="1" dirty="0">
                <a:solidFill>
                  <a:srgbClr val="9FCC3B"/>
                </a:solidFill>
              </a:rPr>
              <a:t>CO</a:t>
            </a:r>
          </a:p>
        </p:txBody>
      </p:sp>
      <p:sp>
        <p:nvSpPr>
          <p:cNvPr id="7" name="TextBox 6"/>
          <p:cNvSpPr txBox="1"/>
          <p:nvPr/>
        </p:nvSpPr>
        <p:spPr>
          <a:xfrm>
            <a:off x="6102439" y="4204504"/>
            <a:ext cx="1418707" cy="584775"/>
          </a:xfrm>
          <a:prstGeom prst="rect">
            <a:avLst/>
          </a:prstGeom>
          <a:noFill/>
        </p:spPr>
        <p:txBody>
          <a:bodyPr wrap="square" rtlCol="0">
            <a:spAutoFit/>
          </a:bodyPr>
          <a:lstStyle/>
          <a:p>
            <a:r>
              <a:rPr lang="en-US" sz="3200" b="1" dirty="0">
                <a:solidFill>
                  <a:srgbClr val="9FCC3B"/>
                </a:solidFill>
              </a:rPr>
              <a:t>VOCs</a:t>
            </a:r>
          </a:p>
        </p:txBody>
      </p:sp>
      <p:sp>
        <p:nvSpPr>
          <p:cNvPr id="8" name="TextBox 7"/>
          <p:cNvSpPr txBox="1"/>
          <p:nvPr/>
        </p:nvSpPr>
        <p:spPr>
          <a:xfrm>
            <a:off x="6945185" y="5463537"/>
            <a:ext cx="1107582" cy="584775"/>
          </a:xfrm>
          <a:prstGeom prst="rect">
            <a:avLst/>
          </a:prstGeom>
          <a:noFill/>
        </p:spPr>
        <p:txBody>
          <a:bodyPr wrap="square" rtlCol="0">
            <a:spAutoFit/>
          </a:bodyPr>
          <a:lstStyle/>
          <a:p>
            <a:r>
              <a:rPr lang="en-US" sz="3200" b="1" dirty="0" err="1">
                <a:solidFill>
                  <a:srgbClr val="9FCC3B"/>
                </a:solidFill>
              </a:rPr>
              <a:t>NO</a:t>
            </a:r>
            <a:r>
              <a:rPr lang="en-US" sz="3200" b="1" baseline="-25000" dirty="0" err="1">
                <a:solidFill>
                  <a:srgbClr val="9FCC3B"/>
                </a:solidFill>
              </a:rPr>
              <a:t>x</a:t>
            </a:r>
            <a:endParaRPr lang="en-US" sz="3200" b="1" baseline="-25000" dirty="0">
              <a:solidFill>
                <a:srgbClr val="9FCC3B"/>
              </a:solidFill>
            </a:endParaRPr>
          </a:p>
        </p:txBody>
      </p:sp>
      <p:cxnSp>
        <p:nvCxnSpPr>
          <p:cNvPr id="14" name="Straight Arrow Connector 13"/>
          <p:cNvCxnSpPr/>
          <p:nvPr/>
        </p:nvCxnSpPr>
        <p:spPr>
          <a:xfrm flipV="1">
            <a:off x="2771335" y="2626636"/>
            <a:ext cx="3449805" cy="2536873"/>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771335" y="3313533"/>
            <a:ext cx="4125158" cy="1849977"/>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7" idx="1"/>
          </p:cNvCxnSpPr>
          <p:nvPr/>
        </p:nvCxnSpPr>
        <p:spPr>
          <a:xfrm flipV="1">
            <a:off x="2765938" y="4496892"/>
            <a:ext cx="3336501" cy="666620"/>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8" idx="1"/>
          </p:cNvCxnSpPr>
          <p:nvPr/>
        </p:nvCxnSpPr>
        <p:spPr>
          <a:xfrm>
            <a:off x="2765938" y="5149549"/>
            <a:ext cx="4179247" cy="606376"/>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563746" y="365447"/>
            <a:ext cx="11022576" cy="914400"/>
          </a:xfrm>
        </p:spPr>
        <p:txBody>
          <a:bodyPr>
            <a:noAutofit/>
          </a:bodyPr>
          <a:lstStyle/>
          <a:p>
            <a:r>
              <a:rPr lang="en-US" sz="5400" dirty="0"/>
              <a:t>Why do these pollutants matter?</a:t>
            </a:r>
          </a:p>
        </p:txBody>
      </p:sp>
      <p:cxnSp>
        <p:nvCxnSpPr>
          <p:cNvPr id="13" name="Straight Arrow Connector 12"/>
          <p:cNvCxnSpPr/>
          <p:nvPr/>
        </p:nvCxnSpPr>
        <p:spPr>
          <a:xfrm flipV="1">
            <a:off x="2765938" y="2041861"/>
            <a:ext cx="2177554" cy="3121650"/>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43492" y="1477982"/>
            <a:ext cx="845945" cy="584775"/>
          </a:xfrm>
          <a:prstGeom prst="rect">
            <a:avLst/>
          </a:prstGeom>
          <a:noFill/>
        </p:spPr>
        <p:txBody>
          <a:bodyPr wrap="square" rtlCol="0">
            <a:spAutoFit/>
          </a:bodyPr>
          <a:lstStyle/>
          <a:p>
            <a:r>
              <a:rPr lang="en-US" sz="3200" b="1" dirty="0">
                <a:solidFill>
                  <a:srgbClr val="9FCC3B"/>
                </a:solidFill>
              </a:rPr>
              <a:t>PM</a:t>
            </a:r>
          </a:p>
        </p:txBody>
      </p:sp>
      <p:pic>
        <p:nvPicPr>
          <p:cNvPr id="15" name="Google Shape;64;p14"/>
          <p:cNvPicPr preferRelativeResize="0"/>
          <p:nvPr/>
        </p:nvPicPr>
        <p:blipFill>
          <a:blip r:embed="rId4">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198897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ttps://upload.wikimedia.org/wikipedia/commons/c/cb/Automobile_exhaust_g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189" y="2790077"/>
            <a:ext cx="4029798" cy="33472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0" y="2041861"/>
            <a:ext cx="1236372" cy="584775"/>
          </a:xfrm>
          <a:prstGeom prst="rect">
            <a:avLst/>
          </a:prstGeom>
          <a:noFill/>
        </p:spPr>
        <p:txBody>
          <a:bodyPr wrap="square" rtlCol="0">
            <a:spAutoFit/>
          </a:bodyPr>
          <a:lstStyle/>
          <a:p>
            <a:r>
              <a:rPr lang="en-US" sz="3200" b="1" dirty="0">
                <a:solidFill>
                  <a:srgbClr val="9FCC3B"/>
                </a:solidFill>
              </a:rPr>
              <a:t>CO</a:t>
            </a:r>
            <a:r>
              <a:rPr lang="en-US" sz="3200" b="1" baseline="-25000" dirty="0">
                <a:solidFill>
                  <a:srgbClr val="9FCC3B"/>
                </a:solidFill>
              </a:rPr>
              <a:t>2</a:t>
            </a:r>
          </a:p>
        </p:txBody>
      </p:sp>
      <p:sp>
        <p:nvSpPr>
          <p:cNvPr id="6" name="TextBox 5"/>
          <p:cNvSpPr txBox="1"/>
          <p:nvPr/>
        </p:nvSpPr>
        <p:spPr>
          <a:xfrm>
            <a:off x="6971763" y="2945471"/>
            <a:ext cx="845945" cy="584775"/>
          </a:xfrm>
          <a:prstGeom prst="rect">
            <a:avLst/>
          </a:prstGeom>
          <a:noFill/>
        </p:spPr>
        <p:txBody>
          <a:bodyPr wrap="square" rtlCol="0">
            <a:spAutoFit/>
          </a:bodyPr>
          <a:lstStyle/>
          <a:p>
            <a:r>
              <a:rPr lang="en-US" sz="3200" b="1" dirty="0">
                <a:solidFill>
                  <a:srgbClr val="9FCC3B"/>
                </a:solidFill>
              </a:rPr>
              <a:t>CO</a:t>
            </a:r>
          </a:p>
        </p:txBody>
      </p:sp>
      <p:sp>
        <p:nvSpPr>
          <p:cNvPr id="7" name="TextBox 6"/>
          <p:cNvSpPr txBox="1"/>
          <p:nvPr/>
        </p:nvSpPr>
        <p:spPr>
          <a:xfrm>
            <a:off x="6102439" y="4204504"/>
            <a:ext cx="1336329" cy="584775"/>
          </a:xfrm>
          <a:prstGeom prst="rect">
            <a:avLst/>
          </a:prstGeom>
          <a:noFill/>
        </p:spPr>
        <p:txBody>
          <a:bodyPr wrap="square" rtlCol="0">
            <a:spAutoFit/>
          </a:bodyPr>
          <a:lstStyle/>
          <a:p>
            <a:r>
              <a:rPr lang="en-US" sz="3200" b="1" dirty="0">
                <a:solidFill>
                  <a:srgbClr val="9FCC3B"/>
                </a:solidFill>
              </a:rPr>
              <a:t>VOCs</a:t>
            </a:r>
          </a:p>
        </p:txBody>
      </p:sp>
      <p:sp>
        <p:nvSpPr>
          <p:cNvPr id="8" name="TextBox 7"/>
          <p:cNvSpPr txBox="1"/>
          <p:nvPr/>
        </p:nvSpPr>
        <p:spPr>
          <a:xfrm>
            <a:off x="6945185" y="5463537"/>
            <a:ext cx="1107582" cy="584775"/>
          </a:xfrm>
          <a:prstGeom prst="rect">
            <a:avLst/>
          </a:prstGeom>
          <a:noFill/>
        </p:spPr>
        <p:txBody>
          <a:bodyPr wrap="square" rtlCol="0">
            <a:spAutoFit/>
          </a:bodyPr>
          <a:lstStyle/>
          <a:p>
            <a:r>
              <a:rPr lang="en-US" sz="3200" b="1" dirty="0" err="1">
                <a:solidFill>
                  <a:srgbClr val="9FCC3B"/>
                </a:solidFill>
              </a:rPr>
              <a:t>NO</a:t>
            </a:r>
            <a:r>
              <a:rPr lang="en-US" sz="3200" b="1" baseline="-25000" dirty="0" err="1">
                <a:solidFill>
                  <a:srgbClr val="9FCC3B"/>
                </a:solidFill>
              </a:rPr>
              <a:t>x</a:t>
            </a:r>
            <a:endParaRPr lang="en-US" sz="3200" b="1" baseline="-25000" dirty="0">
              <a:solidFill>
                <a:srgbClr val="9FCC3B"/>
              </a:solidFill>
            </a:endParaRPr>
          </a:p>
        </p:txBody>
      </p:sp>
      <p:cxnSp>
        <p:nvCxnSpPr>
          <p:cNvPr id="14" name="Straight Arrow Connector 13"/>
          <p:cNvCxnSpPr/>
          <p:nvPr/>
        </p:nvCxnSpPr>
        <p:spPr>
          <a:xfrm flipV="1">
            <a:off x="2771335" y="2626636"/>
            <a:ext cx="3449805" cy="2536873"/>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771335" y="3313533"/>
            <a:ext cx="4125158" cy="1849977"/>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7" idx="1"/>
          </p:cNvCxnSpPr>
          <p:nvPr/>
        </p:nvCxnSpPr>
        <p:spPr>
          <a:xfrm flipV="1">
            <a:off x="2765938" y="4496892"/>
            <a:ext cx="3336501" cy="666620"/>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8" idx="1"/>
          </p:cNvCxnSpPr>
          <p:nvPr/>
        </p:nvCxnSpPr>
        <p:spPr>
          <a:xfrm>
            <a:off x="2765938" y="5149549"/>
            <a:ext cx="4179247" cy="606376"/>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39109" y="1322498"/>
            <a:ext cx="4063322" cy="707886"/>
          </a:xfrm>
          <a:prstGeom prst="rect">
            <a:avLst/>
          </a:prstGeom>
          <a:noFill/>
        </p:spPr>
        <p:txBody>
          <a:bodyPr wrap="square" rtlCol="0">
            <a:spAutoFit/>
          </a:bodyPr>
          <a:lstStyle/>
          <a:p>
            <a:r>
              <a:rPr lang="en-US" sz="2000" b="1" dirty="0"/>
              <a:t>Carbon dioxide </a:t>
            </a:r>
          </a:p>
          <a:p>
            <a:pPr marL="285750" indent="-285750">
              <a:buFont typeface="Arial" panose="020B0604020202020204" pitchFamily="34" charset="0"/>
              <a:buChar char="•"/>
            </a:pPr>
            <a:r>
              <a:rPr lang="en-US" sz="2000" dirty="0"/>
              <a:t>Climate change</a:t>
            </a:r>
          </a:p>
        </p:txBody>
      </p:sp>
      <p:sp>
        <p:nvSpPr>
          <p:cNvPr id="19" name="TextBox 18"/>
          <p:cNvSpPr txBox="1"/>
          <p:nvPr/>
        </p:nvSpPr>
        <p:spPr>
          <a:xfrm>
            <a:off x="7939110" y="2367513"/>
            <a:ext cx="3560113" cy="707886"/>
          </a:xfrm>
          <a:prstGeom prst="rect">
            <a:avLst/>
          </a:prstGeom>
          <a:noFill/>
        </p:spPr>
        <p:txBody>
          <a:bodyPr wrap="square" rtlCol="0">
            <a:spAutoFit/>
          </a:bodyPr>
          <a:lstStyle/>
          <a:p>
            <a:r>
              <a:rPr lang="en-US" sz="2000" b="1" dirty="0"/>
              <a:t>Carbon monoxide</a:t>
            </a:r>
          </a:p>
          <a:p>
            <a:pPr marL="285750" indent="-285750">
              <a:buFont typeface="Arial" panose="020B0604020202020204" pitchFamily="34" charset="0"/>
              <a:buChar char="•"/>
            </a:pPr>
            <a:r>
              <a:rPr lang="en-US" sz="2000" dirty="0"/>
              <a:t>Harmful to human health</a:t>
            </a:r>
          </a:p>
        </p:txBody>
      </p:sp>
      <p:sp>
        <p:nvSpPr>
          <p:cNvPr id="20" name="TextBox 19"/>
          <p:cNvSpPr txBox="1"/>
          <p:nvPr/>
        </p:nvSpPr>
        <p:spPr>
          <a:xfrm>
            <a:off x="7939109" y="3406870"/>
            <a:ext cx="4063322" cy="1323439"/>
          </a:xfrm>
          <a:prstGeom prst="rect">
            <a:avLst/>
          </a:prstGeom>
          <a:noFill/>
        </p:spPr>
        <p:txBody>
          <a:bodyPr wrap="square" rtlCol="0">
            <a:spAutoFit/>
          </a:bodyPr>
          <a:lstStyle/>
          <a:p>
            <a:r>
              <a:rPr lang="en-US" sz="2000" b="1" dirty="0"/>
              <a:t>Volatile organic compounds</a:t>
            </a:r>
          </a:p>
          <a:p>
            <a:pPr marL="285750" indent="-285750">
              <a:buFont typeface="Arial" panose="020B0604020202020204" pitchFamily="34" charset="0"/>
              <a:buChar char="•"/>
            </a:pPr>
            <a:r>
              <a:rPr lang="en-US" sz="2000" dirty="0"/>
              <a:t>Harmful to human health</a:t>
            </a:r>
          </a:p>
          <a:p>
            <a:pPr marL="285750" indent="-285750">
              <a:buFont typeface="Arial" panose="020B0604020202020204" pitchFamily="34" charset="0"/>
              <a:buChar char="•"/>
            </a:pPr>
            <a:r>
              <a:rPr lang="en-US" sz="2000" dirty="0"/>
              <a:t>Contributes to ozone and photochemical smog production</a:t>
            </a:r>
          </a:p>
        </p:txBody>
      </p:sp>
      <p:sp>
        <p:nvSpPr>
          <p:cNvPr id="21" name="TextBox 20"/>
          <p:cNvSpPr txBox="1"/>
          <p:nvPr/>
        </p:nvSpPr>
        <p:spPr>
          <a:xfrm>
            <a:off x="7757552" y="4860200"/>
            <a:ext cx="3923228" cy="1323439"/>
          </a:xfrm>
          <a:prstGeom prst="rect">
            <a:avLst/>
          </a:prstGeom>
          <a:noFill/>
        </p:spPr>
        <p:txBody>
          <a:bodyPr wrap="square" rtlCol="0">
            <a:spAutoFit/>
          </a:bodyPr>
          <a:lstStyle/>
          <a:p>
            <a:r>
              <a:rPr lang="en-US" sz="2000" b="1" dirty="0"/>
              <a:t>Nitrogen oxides </a:t>
            </a:r>
          </a:p>
          <a:p>
            <a:pPr marL="285750" indent="-285750">
              <a:buFont typeface="Arial" panose="020B0604020202020204" pitchFamily="34" charset="0"/>
              <a:buChar char="•"/>
            </a:pPr>
            <a:r>
              <a:rPr lang="en-US" sz="2000" dirty="0"/>
              <a:t>Harmful to human health</a:t>
            </a:r>
          </a:p>
          <a:p>
            <a:pPr marL="285750" indent="-285750">
              <a:buFont typeface="Arial" panose="020B0604020202020204" pitchFamily="34" charset="0"/>
              <a:buChar char="•"/>
            </a:pPr>
            <a:r>
              <a:rPr lang="en-US" sz="2000" dirty="0"/>
              <a:t>Contributes to ozone and photochemical smog production</a:t>
            </a:r>
          </a:p>
        </p:txBody>
      </p:sp>
      <p:sp>
        <p:nvSpPr>
          <p:cNvPr id="23" name="Title 1"/>
          <p:cNvSpPr txBox="1">
            <a:spLocks/>
          </p:cNvSpPr>
          <p:nvPr/>
        </p:nvSpPr>
        <p:spPr>
          <a:xfrm>
            <a:off x="555134" y="368923"/>
            <a:ext cx="10972800"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5400" dirty="0"/>
              <a:t>Why do these pollutants matter?</a:t>
            </a:r>
          </a:p>
        </p:txBody>
      </p:sp>
      <p:cxnSp>
        <p:nvCxnSpPr>
          <p:cNvPr id="18" name="Straight Arrow Connector 17"/>
          <p:cNvCxnSpPr/>
          <p:nvPr/>
        </p:nvCxnSpPr>
        <p:spPr>
          <a:xfrm flipV="1">
            <a:off x="2771335" y="2030384"/>
            <a:ext cx="2172157" cy="3119164"/>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43492" y="1477982"/>
            <a:ext cx="845945" cy="584775"/>
          </a:xfrm>
          <a:prstGeom prst="rect">
            <a:avLst/>
          </a:prstGeom>
          <a:noFill/>
        </p:spPr>
        <p:txBody>
          <a:bodyPr wrap="square" rtlCol="0">
            <a:spAutoFit/>
          </a:bodyPr>
          <a:lstStyle/>
          <a:p>
            <a:r>
              <a:rPr lang="en-US" sz="3200" b="1" dirty="0">
                <a:solidFill>
                  <a:srgbClr val="9FCC3B"/>
                </a:solidFill>
              </a:rPr>
              <a:t>PM</a:t>
            </a:r>
          </a:p>
        </p:txBody>
      </p:sp>
      <p:sp>
        <p:nvSpPr>
          <p:cNvPr id="26" name="TextBox 25"/>
          <p:cNvSpPr txBox="1"/>
          <p:nvPr/>
        </p:nvSpPr>
        <p:spPr>
          <a:xfrm>
            <a:off x="678973" y="1294160"/>
            <a:ext cx="4063322" cy="1015663"/>
          </a:xfrm>
          <a:prstGeom prst="rect">
            <a:avLst/>
          </a:prstGeom>
          <a:noFill/>
        </p:spPr>
        <p:txBody>
          <a:bodyPr wrap="square" rtlCol="0">
            <a:spAutoFit/>
          </a:bodyPr>
          <a:lstStyle/>
          <a:p>
            <a:r>
              <a:rPr lang="en-US" sz="2000" b="1" dirty="0"/>
              <a:t>Particulate Matter</a:t>
            </a:r>
          </a:p>
          <a:p>
            <a:pPr marL="285750" indent="-285750">
              <a:buFont typeface="Arial" panose="020B0604020202020204" pitchFamily="34" charset="0"/>
              <a:buChar char="•"/>
            </a:pPr>
            <a:r>
              <a:rPr lang="en-US" sz="2000" dirty="0"/>
              <a:t>Harmful to human health</a:t>
            </a:r>
          </a:p>
          <a:p>
            <a:pPr marL="285750" indent="-285750">
              <a:buFont typeface="Arial" panose="020B0604020202020204" pitchFamily="34" charset="0"/>
              <a:buChar char="•"/>
            </a:pPr>
            <a:r>
              <a:rPr lang="en-US" sz="2000" dirty="0"/>
              <a:t>Contributes to smog production</a:t>
            </a:r>
          </a:p>
        </p:txBody>
      </p:sp>
      <p:pic>
        <p:nvPicPr>
          <p:cNvPr id="27" name="Google Shape;64;p14"/>
          <p:cNvPicPr preferRelativeResize="0"/>
          <p:nvPr/>
        </p:nvPicPr>
        <p:blipFill>
          <a:blip r:embed="rId4">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61905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86" y="367691"/>
            <a:ext cx="11838214" cy="1097280"/>
          </a:xfrm>
        </p:spPr>
        <p:txBody>
          <a:bodyPr>
            <a:noAutofit/>
          </a:bodyPr>
          <a:lstStyle/>
          <a:p>
            <a:r>
              <a:rPr lang="en-US" sz="5400" dirty="0"/>
              <a:t>Vehicular Combustion: Air-Fuel Ratio</a:t>
            </a:r>
          </a:p>
        </p:txBody>
      </p:sp>
      <p:sp>
        <p:nvSpPr>
          <p:cNvPr id="3" name="Content Placeholder 2"/>
          <p:cNvSpPr>
            <a:spLocks noGrp="1"/>
          </p:cNvSpPr>
          <p:nvPr>
            <p:ph idx="1"/>
          </p:nvPr>
        </p:nvSpPr>
        <p:spPr>
          <a:xfrm>
            <a:off x="579549" y="1464971"/>
            <a:ext cx="10921285" cy="5029200"/>
          </a:xfrm>
        </p:spPr>
        <p:txBody>
          <a:bodyPr>
            <a:normAutofit fontScale="92500" lnSpcReduction="10000"/>
          </a:bodyPr>
          <a:lstStyle/>
          <a:p>
            <a:pPr marL="45720" indent="0">
              <a:lnSpc>
                <a:spcPct val="110000"/>
              </a:lnSpc>
              <a:spcBef>
                <a:spcPts val="0"/>
              </a:spcBef>
              <a:buNone/>
            </a:pPr>
            <a:r>
              <a:rPr lang="en-US" sz="2800" b="1" dirty="0">
                <a:solidFill>
                  <a:schemeClr val="tx1"/>
                </a:solidFill>
              </a:rPr>
              <a:t>Air-Fuel Ratio</a:t>
            </a:r>
          </a:p>
          <a:p>
            <a:pPr marL="45720" indent="0">
              <a:lnSpc>
                <a:spcPct val="110000"/>
              </a:lnSpc>
              <a:spcBef>
                <a:spcPts val="0"/>
              </a:spcBef>
              <a:buNone/>
            </a:pPr>
            <a:r>
              <a:rPr lang="en-US" sz="2800" dirty="0">
                <a:solidFill>
                  <a:schemeClr val="tx1"/>
                </a:solidFill>
              </a:rPr>
              <a:t>Fuel rich vs. fuel lean is controlled by how much fuel is sent to the engine</a:t>
            </a:r>
          </a:p>
          <a:p>
            <a:pPr marL="45720" indent="0">
              <a:buNone/>
            </a:pPr>
            <a:endParaRPr lang="en-US" sz="2400" dirty="0">
              <a:solidFill>
                <a:schemeClr val="tx1"/>
              </a:solidFill>
            </a:endParaRPr>
          </a:p>
          <a:p>
            <a:pPr marL="274320" lvl="1" indent="0">
              <a:buNone/>
            </a:pPr>
            <a:endParaRPr lang="en-US" dirty="0">
              <a:solidFill>
                <a:schemeClr val="tx1"/>
              </a:solidFill>
            </a:endParaRPr>
          </a:p>
          <a:p>
            <a:pPr marL="274320" lvl="1" indent="0">
              <a:buNone/>
            </a:pPr>
            <a:endParaRPr lang="en-US" dirty="0">
              <a:solidFill>
                <a:schemeClr val="tx1"/>
              </a:solidFill>
            </a:endParaRPr>
          </a:p>
          <a:p>
            <a:pPr marL="274320" lvl="1" indent="0">
              <a:buNone/>
            </a:pPr>
            <a:endParaRPr lang="en-US" dirty="0">
              <a:solidFill>
                <a:schemeClr val="tx1"/>
              </a:solidFill>
            </a:endParaRPr>
          </a:p>
          <a:p>
            <a:pPr marL="274320" lvl="1" indent="0">
              <a:buNone/>
            </a:pPr>
            <a:endParaRPr lang="en-US" dirty="0">
              <a:solidFill>
                <a:schemeClr val="tx1"/>
              </a:solidFill>
            </a:endParaRPr>
          </a:p>
          <a:p>
            <a:pPr marL="274320" lvl="1" indent="0">
              <a:buNone/>
            </a:pPr>
            <a:endParaRPr lang="en-US" dirty="0">
              <a:solidFill>
                <a:schemeClr val="tx1"/>
              </a:solidFill>
            </a:endParaRPr>
          </a:p>
          <a:p>
            <a:pPr marL="274320" lvl="1" indent="0">
              <a:buNone/>
            </a:pPr>
            <a:endParaRPr lang="en-US" dirty="0">
              <a:solidFill>
                <a:schemeClr val="tx1"/>
              </a:solidFill>
            </a:endParaRPr>
          </a:p>
          <a:p>
            <a:pPr marL="274320" lvl="1" indent="0">
              <a:buNone/>
            </a:pPr>
            <a:endParaRPr lang="en-US" dirty="0">
              <a:solidFill>
                <a:schemeClr val="tx1"/>
              </a:solidFill>
            </a:endParaRPr>
          </a:p>
          <a:p>
            <a:pPr marL="274320" lvl="1" indent="0">
              <a:buNone/>
            </a:pPr>
            <a:endParaRPr lang="en-US" dirty="0">
              <a:solidFill>
                <a:schemeClr val="tx1"/>
              </a:solidFill>
            </a:endParaRPr>
          </a:p>
          <a:p>
            <a:pPr marL="274320" lvl="1" indent="0">
              <a:buNone/>
            </a:pPr>
            <a:endParaRPr lang="en-US" dirty="0">
              <a:solidFill>
                <a:schemeClr val="tx1"/>
              </a:solidFill>
            </a:endParaRPr>
          </a:p>
          <a:p>
            <a:pPr marL="45720" indent="0">
              <a:buNone/>
            </a:pPr>
            <a:r>
              <a:rPr lang="en-US" sz="2800" dirty="0">
                <a:solidFill>
                  <a:schemeClr val="tx1"/>
                </a:solidFill>
              </a:rPr>
              <a:t>In some cars, drivers can adjust the air-to-fuel ratio themselves</a:t>
            </a:r>
          </a:p>
        </p:txBody>
      </p:sp>
      <p:graphicFrame>
        <p:nvGraphicFramePr>
          <p:cNvPr id="4" name="Table 3"/>
          <p:cNvGraphicFramePr>
            <a:graphicFrameLocks noGrp="1"/>
          </p:cNvGraphicFramePr>
          <p:nvPr>
            <p:extLst>
              <p:ext uri="{D42A27DB-BD31-4B8C-83A1-F6EECF244321}">
                <p14:modId xmlns:p14="http://schemas.microsoft.com/office/powerpoint/2010/main" val="3398664770"/>
              </p:ext>
            </p:extLst>
          </p:nvPr>
        </p:nvGraphicFramePr>
        <p:xfrm>
          <a:off x="998464" y="2667918"/>
          <a:ext cx="10195073" cy="3008817"/>
        </p:xfrm>
        <a:graphic>
          <a:graphicData uri="http://schemas.openxmlformats.org/drawingml/2006/table">
            <a:tbl>
              <a:tblPr firstRow="1" bandRow="1">
                <a:tableStyleId>{5C22544A-7EE6-4342-B048-85BDC9FD1C3A}</a:tableStyleId>
              </a:tblPr>
              <a:tblGrid>
                <a:gridCol w="1959687">
                  <a:extLst>
                    <a:ext uri="{9D8B030D-6E8A-4147-A177-3AD203B41FA5}">
                      <a16:colId xmlns:a16="http://schemas.microsoft.com/office/drawing/2014/main" val="20000"/>
                    </a:ext>
                  </a:extLst>
                </a:gridCol>
                <a:gridCol w="4108626">
                  <a:extLst>
                    <a:ext uri="{9D8B030D-6E8A-4147-A177-3AD203B41FA5}">
                      <a16:colId xmlns:a16="http://schemas.microsoft.com/office/drawing/2014/main" val="20001"/>
                    </a:ext>
                  </a:extLst>
                </a:gridCol>
                <a:gridCol w="4126760">
                  <a:extLst>
                    <a:ext uri="{9D8B030D-6E8A-4147-A177-3AD203B41FA5}">
                      <a16:colId xmlns:a16="http://schemas.microsoft.com/office/drawing/2014/main" val="20002"/>
                    </a:ext>
                  </a:extLst>
                </a:gridCol>
              </a:tblGrid>
              <a:tr h="405179">
                <a:tc>
                  <a:txBody>
                    <a:bodyPr/>
                    <a:lstStyle/>
                    <a:p>
                      <a:endParaRPr lang="en-US" sz="2000" b="1" dirty="0"/>
                    </a:p>
                  </a:txBody>
                  <a:tcPr>
                    <a:solidFill>
                      <a:srgbClr val="676C70"/>
                    </a:solidFill>
                  </a:tcPr>
                </a:tc>
                <a:tc>
                  <a:txBody>
                    <a:bodyPr/>
                    <a:lstStyle/>
                    <a:p>
                      <a:pPr algn="ctr"/>
                      <a:r>
                        <a:rPr lang="en-US" sz="2000" b="1" dirty="0"/>
                        <a:t>Fuel Rich</a:t>
                      </a:r>
                    </a:p>
                  </a:txBody>
                  <a:tcPr>
                    <a:solidFill>
                      <a:srgbClr val="5F91BA"/>
                    </a:solidFill>
                  </a:tcPr>
                </a:tc>
                <a:tc>
                  <a:txBody>
                    <a:bodyPr/>
                    <a:lstStyle/>
                    <a:p>
                      <a:pPr algn="ctr"/>
                      <a:r>
                        <a:rPr lang="en-US" sz="2000" b="1" dirty="0"/>
                        <a:t>Fuel Lean</a:t>
                      </a:r>
                    </a:p>
                  </a:txBody>
                  <a:tcPr>
                    <a:solidFill>
                      <a:srgbClr val="9ECB3A"/>
                    </a:solidFill>
                  </a:tcPr>
                </a:tc>
                <a:extLst>
                  <a:ext uri="{0D108BD9-81ED-4DB2-BD59-A6C34878D82A}">
                    <a16:rowId xmlns:a16="http://schemas.microsoft.com/office/drawing/2014/main" val="10000"/>
                  </a:ext>
                </a:extLst>
              </a:tr>
              <a:tr h="699350">
                <a:tc>
                  <a:txBody>
                    <a:bodyPr/>
                    <a:lstStyle/>
                    <a:p>
                      <a:pPr algn="l"/>
                      <a:r>
                        <a:rPr lang="en-US" sz="2000" b="1" dirty="0"/>
                        <a:t>What</a:t>
                      </a:r>
                      <a:r>
                        <a:rPr lang="en-US" sz="2000" b="1" baseline="0" dirty="0"/>
                        <a:t> it means </a:t>
                      </a:r>
                      <a:endParaRPr lang="en-US" sz="2000" b="1" dirty="0"/>
                    </a:p>
                  </a:txBody>
                  <a:tcPr anchor="ctr">
                    <a:solidFill>
                      <a:schemeClr val="bg1">
                        <a:lumMod val="95000"/>
                      </a:schemeClr>
                    </a:solidFill>
                  </a:tcPr>
                </a:tc>
                <a:tc>
                  <a:txBody>
                    <a:bodyPr/>
                    <a:lstStyle/>
                    <a:p>
                      <a:pPr algn="l"/>
                      <a:r>
                        <a:rPr lang="en-US" sz="2000" dirty="0"/>
                        <a:t>More fuel</a:t>
                      </a:r>
                      <a:r>
                        <a:rPr lang="en-US" sz="2000" baseline="0" dirty="0"/>
                        <a:t>, less oxygen</a:t>
                      </a:r>
                      <a:endParaRPr lang="en-US" sz="2000" dirty="0"/>
                    </a:p>
                  </a:txBody>
                  <a:tcPr anchor="ctr">
                    <a:solidFill>
                      <a:srgbClr val="CCECFF"/>
                    </a:solidFill>
                  </a:tcPr>
                </a:tc>
                <a:tc>
                  <a:txBody>
                    <a:bodyPr/>
                    <a:lstStyle/>
                    <a:p>
                      <a:pPr algn="l"/>
                      <a:r>
                        <a:rPr lang="en-US" sz="2000" dirty="0"/>
                        <a:t>Less fuel,</a:t>
                      </a:r>
                      <a:r>
                        <a:rPr lang="en-US" sz="2000" baseline="0" dirty="0"/>
                        <a:t> more oxygen</a:t>
                      </a:r>
                      <a:endParaRPr lang="en-US" sz="2000" dirty="0"/>
                    </a:p>
                  </a:txBody>
                  <a:tcPr anchor="ctr">
                    <a:solidFill>
                      <a:srgbClr val="CCFF99"/>
                    </a:solidFill>
                  </a:tcPr>
                </a:tc>
                <a:extLst>
                  <a:ext uri="{0D108BD9-81ED-4DB2-BD59-A6C34878D82A}">
                    <a16:rowId xmlns:a16="http://schemas.microsoft.com/office/drawing/2014/main" val="10001"/>
                  </a:ext>
                </a:extLst>
              </a:tr>
              <a:tr h="786688">
                <a:tc>
                  <a:txBody>
                    <a:bodyPr/>
                    <a:lstStyle/>
                    <a:p>
                      <a:pPr algn="l"/>
                      <a:r>
                        <a:rPr lang="en-US" sz="2000" b="1" dirty="0"/>
                        <a:t>Advantages</a:t>
                      </a:r>
                    </a:p>
                  </a:txBody>
                  <a:tcPr anchor="ctr">
                    <a:solidFill>
                      <a:schemeClr val="bg1">
                        <a:lumMod val="95000"/>
                      </a:schemeClr>
                    </a:solidFill>
                  </a:tcPr>
                </a:tc>
                <a:tc>
                  <a:txBody>
                    <a:bodyPr/>
                    <a:lstStyle/>
                    <a:p>
                      <a:pPr algn="l"/>
                      <a:r>
                        <a:rPr lang="en-US" sz="2000" dirty="0"/>
                        <a:t>More power available for</a:t>
                      </a:r>
                      <a:r>
                        <a:rPr lang="en-US" sz="2000" baseline="0" dirty="0"/>
                        <a:t> </a:t>
                      </a:r>
                      <a:r>
                        <a:rPr lang="en-US" sz="2000" dirty="0"/>
                        <a:t>vehicle </a:t>
                      </a:r>
                    </a:p>
                  </a:txBody>
                  <a:tcPr anchor="ctr">
                    <a:solidFill>
                      <a:srgbClr val="CCECFF"/>
                    </a:solidFill>
                  </a:tcPr>
                </a:tc>
                <a:tc>
                  <a:txBody>
                    <a:bodyPr/>
                    <a:lstStyle/>
                    <a:p>
                      <a:pPr algn="l"/>
                      <a:r>
                        <a:rPr lang="en-US" sz="2000" dirty="0"/>
                        <a:t>More complete combustion </a:t>
                      </a:r>
                      <a:br>
                        <a:rPr lang="en-US" sz="2000" dirty="0"/>
                      </a:br>
                      <a:r>
                        <a:rPr lang="en-US" sz="2000" dirty="0"/>
                        <a:t>(fewer harmful pollutants)</a:t>
                      </a:r>
                    </a:p>
                  </a:txBody>
                  <a:tcPr anchor="ctr">
                    <a:solidFill>
                      <a:srgbClr val="CCFF99"/>
                    </a:solidFill>
                  </a:tcPr>
                </a:tc>
                <a:extLst>
                  <a:ext uri="{0D108BD9-81ED-4DB2-BD59-A6C34878D82A}">
                    <a16:rowId xmlns:a16="http://schemas.microsoft.com/office/drawing/2014/main" val="10002"/>
                  </a:ext>
                </a:extLst>
              </a:tr>
              <a:tr h="1117600">
                <a:tc>
                  <a:txBody>
                    <a:bodyPr/>
                    <a:lstStyle/>
                    <a:p>
                      <a:pPr algn="l"/>
                      <a:r>
                        <a:rPr lang="en-US" sz="2000" b="1" dirty="0"/>
                        <a:t>Disadvantages </a:t>
                      </a:r>
                    </a:p>
                  </a:txBody>
                  <a:tcPr anchor="ctr">
                    <a:solidFill>
                      <a:schemeClr val="bg1">
                        <a:lumMod val="95000"/>
                      </a:schemeClr>
                    </a:solidFill>
                  </a:tcPr>
                </a:tc>
                <a:tc>
                  <a:txBody>
                    <a:bodyPr/>
                    <a:lstStyle/>
                    <a:p>
                      <a:pPr algn="l"/>
                      <a:r>
                        <a:rPr lang="en-US" sz="2000" dirty="0"/>
                        <a:t>Less fuel-efficient and more harmful pollutants</a:t>
                      </a:r>
                      <a:r>
                        <a:rPr lang="en-US" sz="2000" baseline="0" dirty="0"/>
                        <a:t> (CO, VOCs, unburned fuel)</a:t>
                      </a:r>
                      <a:endParaRPr lang="en-US" sz="2000" dirty="0"/>
                    </a:p>
                  </a:txBody>
                  <a:tcPr anchor="ctr">
                    <a:solidFill>
                      <a:srgbClr val="CCECFF"/>
                    </a:solidFill>
                  </a:tcPr>
                </a:tc>
                <a:tc>
                  <a:txBody>
                    <a:bodyPr/>
                    <a:lstStyle/>
                    <a:p>
                      <a:pPr algn="l"/>
                      <a:r>
                        <a:rPr lang="en-US" sz="2000" baseline="0" dirty="0"/>
                        <a:t>Less power available, possibly more NOx produced (if high-temperature combustion)</a:t>
                      </a:r>
                      <a:endParaRPr lang="en-US" sz="2000" dirty="0"/>
                    </a:p>
                  </a:txBody>
                  <a:tcPr anchor="ctr">
                    <a:solidFill>
                      <a:srgbClr val="CCFF99"/>
                    </a:solidFill>
                  </a:tcPr>
                </a:tc>
                <a:extLst>
                  <a:ext uri="{0D108BD9-81ED-4DB2-BD59-A6C34878D82A}">
                    <a16:rowId xmlns:a16="http://schemas.microsoft.com/office/drawing/2014/main" val="10003"/>
                  </a:ext>
                </a:extLst>
              </a:tr>
            </a:tbl>
          </a:graphicData>
        </a:graphic>
      </p:graphicFrame>
      <p:pic>
        <p:nvPicPr>
          <p:cNvPr id="5" name="Google Shape;64;p14"/>
          <p:cNvPicPr preferRelativeResize="0"/>
          <p:nvPr/>
        </p:nvPicPr>
        <p:blipFill>
          <a:blip r:embed="rId3">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313197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839" y="526867"/>
            <a:ext cx="4342532" cy="25184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5400" dirty="0"/>
              <a:t>Vehicular </a:t>
            </a:r>
            <a:br>
              <a:rPr lang="en-US" sz="5400" dirty="0"/>
            </a:br>
            <a:r>
              <a:rPr lang="en-US" sz="5400" dirty="0"/>
              <a:t>Combustion: </a:t>
            </a:r>
            <a:br>
              <a:rPr lang="en-US" sz="5400" dirty="0"/>
            </a:br>
            <a:r>
              <a:rPr lang="en-US" sz="5400" dirty="0"/>
              <a:t>Air-Fuel Ratio</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113" y="235602"/>
            <a:ext cx="5543839" cy="5819589"/>
          </a:xfrm>
          <a:prstGeom prst="rect">
            <a:avLst/>
          </a:prstGeom>
        </p:spPr>
      </p:pic>
      <p:pic>
        <p:nvPicPr>
          <p:cNvPr id="4" name="Google Shape;64;p14"/>
          <p:cNvPicPr preferRelativeResize="0"/>
          <p:nvPr/>
        </p:nvPicPr>
        <p:blipFill>
          <a:blip r:embed="rId4">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19287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11" y="277091"/>
            <a:ext cx="9875520" cy="1356360"/>
          </a:xfrm>
        </p:spPr>
        <p:txBody>
          <a:bodyPr>
            <a:normAutofit/>
          </a:bodyPr>
          <a:lstStyle/>
          <a:p>
            <a:r>
              <a:rPr lang="en-US" sz="5400" dirty="0"/>
              <a:t>Control Technologies</a:t>
            </a:r>
          </a:p>
        </p:txBody>
      </p:sp>
      <p:sp>
        <p:nvSpPr>
          <p:cNvPr id="3" name="Content Placeholder 2"/>
          <p:cNvSpPr>
            <a:spLocks noGrp="1"/>
          </p:cNvSpPr>
          <p:nvPr>
            <p:ph idx="1"/>
          </p:nvPr>
        </p:nvSpPr>
        <p:spPr>
          <a:xfrm>
            <a:off x="627611" y="1671307"/>
            <a:ext cx="5154720" cy="4636720"/>
          </a:xfrm>
        </p:spPr>
        <p:txBody>
          <a:bodyPr>
            <a:noAutofit/>
          </a:bodyPr>
          <a:lstStyle/>
          <a:p>
            <a:r>
              <a:rPr lang="en-US" dirty="0">
                <a:solidFill>
                  <a:schemeClr val="tx1"/>
                </a:solidFill>
              </a:rPr>
              <a:t>The air-fuel ratio is also important to consider for the</a:t>
            </a:r>
            <a:br>
              <a:rPr lang="en-US" dirty="0">
                <a:solidFill>
                  <a:schemeClr val="tx1"/>
                </a:solidFill>
              </a:rPr>
            </a:br>
            <a:r>
              <a:rPr lang="en-US" dirty="0">
                <a:solidFill>
                  <a:schemeClr val="tx1"/>
                </a:solidFill>
              </a:rPr>
              <a:t>effective operation of control technologies</a:t>
            </a:r>
          </a:p>
          <a:p>
            <a:r>
              <a:rPr lang="en-US" dirty="0">
                <a:solidFill>
                  <a:schemeClr val="tx1"/>
                </a:solidFill>
              </a:rPr>
              <a:t>Three-way catalytic converters</a:t>
            </a:r>
            <a:br>
              <a:rPr lang="en-US" dirty="0">
                <a:solidFill>
                  <a:schemeClr val="tx1"/>
                </a:solidFill>
              </a:rPr>
            </a:br>
            <a:r>
              <a:rPr lang="en-US" dirty="0">
                <a:solidFill>
                  <a:schemeClr val="tx1"/>
                </a:solidFill>
              </a:rPr>
              <a:t>use </a:t>
            </a:r>
            <a:r>
              <a:rPr lang="en-US" b="1" dirty="0"/>
              <a:t>oxidation</a:t>
            </a:r>
            <a:r>
              <a:rPr lang="en-US" dirty="0"/>
              <a:t> </a:t>
            </a:r>
            <a:r>
              <a:rPr lang="en-US" dirty="0">
                <a:solidFill>
                  <a:schemeClr val="tx1"/>
                </a:solidFill>
              </a:rPr>
              <a:t>and</a:t>
            </a:r>
            <a:r>
              <a:rPr lang="en-US" dirty="0"/>
              <a:t> </a:t>
            </a:r>
            <a:r>
              <a:rPr lang="en-US" b="1" dirty="0"/>
              <a:t>reduction</a:t>
            </a:r>
            <a:br>
              <a:rPr lang="en-US" b="1" dirty="0"/>
            </a:br>
            <a:r>
              <a:rPr lang="en-US" dirty="0">
                <a:solidFill>
                  <a:schemeClr val="tx1"/>
                </a:solidFill>
              </a:rPr>
              <a:t>reactions to minimize harmful </a:t>
            </a:r>
            <a:br>
              <a:rPr lang="en-US" dirty="0">
                <a:solidFill>
                  <a:schemeClr val="tx1"/>
                </a:solidFill>
              </a:rPr>
            </a:br>
            <a:r>
              <a:rPr lang="en-US" dirty="0">
                <a:solidFill>
                  <a:schemeClr val="tx1"/>
                </a:solidFill>
              </a:rPr>
              <a:t>pollutants leaving tailpipes</a:t>
            </a:r>
          </a:p>
          <a:p>
            <a:r>
              <a:rPr lang="en-US" dirty="0">
                <a:solidFill>
                  <a:srgbClr val="0070C0"/>
                </a:solidFill>
              </a:rPr>
              <a:t>CO and hydrocarbons → CO</a:t>
            </a:r>
            <a:r>
              <a:rPr lang="en-US" baseline="-25000" dirty="0">
                <a:solidFill>
                  <a:srgbClr val="0070C0"/>
                </a:solidFill>
              </a:rPr>
              <a:t>2</a:t>
            </a:r>
          </a:p>
          <a:p>
            <a:r>
              <a:rPr lang="en-US" dirty="0">
                <a:solidFill>
                  <a:srgbClr val="0070C0"/>
                </a:solidFill>
              </a:rPr>
              <a:t>NO</a:t>
            </a:r>
            <a:r>
              <a:rPr lang="en-US" baseline="-25000" dirty="0">
                <a:solidFill>
                  <a:srgbClr val="0070C0"/>
                </a:solidFill>
              </a:rPr>
              <a:t>x</a:t>
            </a:r>
            <a:r>
              <a:rPr lang="en-US" dirty="0">
                <a:solidFill>
                  <a:srgbClr val="0070C0"/>
                </a:solidFill>
              </a:rPr>
              <a:t> → N</a:t>
            </a:r>
            <a:r>
              <a:rPr lang="en-US" baseline="-25000" dirty="0">
                <a:solidFill>
                  <a:srgbClr val="0070C0"/>
                </a:solidFill>
              </a:rPr>
              <a:t>2</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544" y="1350242"/>
            <a:ext cx="6614161" cy="4724400"/>
          </a:xfrm>
          <a:prstGeom prst="rect">
            <a:avLst/>
          </a:prstGeom>
        </p:spPr>
      </p:pic>
      <p:pic>
        <p:nvPicPr>
          <p:cNvPr id="5" name="Google Shape;64;p14"/>
          <p:cNvPicPr preferRelativeResize="0"/>
          <p:nvPr/>
        </p:nvPicPr>
        <p:blipFill>
          <a:blip r:embed="rId4">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49454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63" y="448245"/>
            <a:ext cx="9875520" cy="914400"/>
          </a:xfrm>
        </p:spPr>
        <p:txBody>
          <a:bodyPr>
            <a:normAutofit/>
          </a:bodyPr>
          <a:lstStyle/>
          <a:p>
            <a:r>
              <a:rPr lang="en-US" sz="5400" dirty="0"/>
              <a:t>A Conceptual Model…</a:t>
            </a:r>
          </a:p>
        </p:txBody>
      </p:sp>
      <p:sp>
        <p:nvSpPr>
          <p:cNvPr id="4" name="Text Box 12"/>
          <p:cNvSpPr txBox="1">
            <a:spLocks noChangeArrowheads="1"/>
          </p:cNvSpPr>
          <p:nvPr/>
        </p:nvSpPr>
        <p:spPr bwMode="auto">
          <a:xfrm>
            <a:off x="5385516" y="-1209720"/>
            <a:ext cx="1219200" cy="1120775"/>
          </a:xfrm>
          <a:prstGeom prst="rect">
            <a:avLst/>
          </a:prstGeom>
          <a:solidFill>
            <a:srgbClr val="FFFFFF"/>
          </a:solidFill>
          <a:ln>
            <a:noFill/>
          </a:ln>
          <a:extLs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a:ln>
                  <a:noFill/>
                </a:ln>
                <a:solidFill>
                  <a:schemeClr val="tx1"/>
                </a:solidFill>
                <a:effectLst/>
                <a:latin typeface="Corbel" panose="020B0503020204020204" pitchFamily="34" charset="0"/>
                <a:ea typeface="STKaiti"/>
                <a:cs typeface="Tahoma" panose="020B0604030504040204" pitchFamily="34" charset="0"/>
              </a:rPr>
              <a:t>Outputs: power to run the car and emissions (combustion products)</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965916" y="-206062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6"/>
          <p:cNvSpPr>
            <a:spLocks noChangeArrowheads="1"/>
          </p:cNvSpPr>
          <p:nvPr/>
        </p:nvSpPr>
        <p:spPr bwMode="auto">
          <a:xfrm>
            <a:off x="965916" y="-160342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43"/>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Rectangle 48"/>
          <p:cNvSpPr>
            <a:spLocks noChangeArrowheads="1"/>
          </p:cNvSpPr>
          <p:nvPr/>
        </p:nvSpPr>
        <p:spPr bwMode="auto">
          <a:xfrm>
            <a:off x="0" y="45720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Text Box 8"/>
          <p:cNvSpPr txBox="1"/>
          <p:nvPr/>
        </p:nvSpPr>
        <p:spPr>
          <a:xfrm>
            <a:off x="3485178" y="1639722"/>
            <a:ext cx="3119537" cy="7315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0000"/>
              </a:lnSpc>
              <a:spcBef>
                <a:spcPts val="0"/>
              </a:spcBef>
              <a:spcAft>
                <a:spcPts val="600"/>
              </a:spcAft>
            </a:pPr>
            <a:r>
              <a:rPr lang="en-US" sz="3600" b="1" dirty="0">
                <a:effectLst/>
                <a:ea typeface="STKaiti"/>
                <a:cs typeface="Tahoma" panose="020B0604030504040204" pitchFamily="34" charset="0"/>
              </a:rPr>
              <a:t>The System:</a:t>
            </a:r>
          </a:p>
        </p:txBody>
      </p:sp>
      <p:sp>
        <p:nvSpPr>
          <p:cNvPr id="50" name="Rectangle 49"/>
          <p:cNvSpPr/>
          <p:nvPr/>
        </p:nvSpPr>
        <p:spPr>
          <a:xfrm>
            <a:off x="3485180" y="2308613"/>
            <a:ext cx="4361053" cy="28167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3" name="Straight Arrow Connector 52"/>
          <p:cNvCxnSpPr/>
          <p:nvPr/>
        </p:nvCxnSpPr>
        <p:spPr>
          <a:xfrm>
            <a:off x="2330051" y="3693645"/>
            <a:ext cx="100584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982589" y="3693645"/>
            <a:ext cx="100584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8"/>
          <p:cNvSpPr txBox="1"/>
          <p:nvPr/>
        </p:nvSpPr>
        <p:spPr>
          <a:xfrm>
            <a:off x="682267" y="2750142"/>
            <a:ext cx="1828800" cy="7315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0000"/>
              </a:lnSpc>
              <a:spcBef>
                <a:spcPts val="0"/>
              </a:spcBef>
              <a:spcAft>
                <a:spcPts val="600"/>
              </a:spcAft>
            </a:pPr>
            <a:r>
              <a:rPr lang="en-US" sz="3600" b="1" dirty="0">
                <a:effectLst/>
                <a:ea typeface="STKaiti"/>
                <a:cs typeface="Tahoma" panose="020B0604030504040204" pitchFamily="34" charset="0"/>
              </a:rPr>
              <a:t>Inputs:</a:t>
            </a:r>
          </a:p>
        </p:txBody>
      </p:sp>
      <p:sp>
        <p:nvSpPr>
          <p:cNvPr id="18" name="Text Box 8"/>
          <p:cNvSpPr txBox="1"/>
          <p:nvPr/>
        </p:nvSpPr>
        <p:spPr>
          <a:xfrm>
            <a:off x="9103314" y="2750142"/>
            <a:ext cx="2103120" cy="7315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0000"/>
              </a:lnSpc>
              <a:spcBef>
                <a:spcPts val="0"/>
              </a:spcBef>
              <a:spcAft>
                <a:spcPts val="600"/>
              </a:spcAft>
            </a:pPr>
            <a:r>
              <a:rPr lang="en-US" sz="3600" b="1" dirty="0">
                <a:effectLst/>
                <a:ea typeface="STKaiti"/>
                <a:cs typeface="Tahoma" panose="020B0604030504040204" pitchFamily="34" charset="0"/>
              </a:rPr>
              <a:t>Outputs:</a:t>
            </a:r>
          </a:p>
        </p:txBody>
      </p:sp>
      <p:sp>
        <p:nvSpPr>
          <p:cNvPr id="6" name="TextBox 5"/>
          <p:cNvSpPr txBox="1"/>
          <p:nvPr/>
        </p:nvSpPr>
        <p:spPr>
          <a:xfrm>
            <a:off x="7061916" y="653049"/>
            <a:ext cx="4754880" cy="914400"/>
          </a:xfrm>
          <a:prstGeom prst="rect">
            <a:avLst/>
          </a:prstGeom>
          <a:noFill/>
        </p:spPr>
        <p:txBody>
          <a:bodyPr wrap="square" rtlCol="0">
            <a:spAutoFit/>
          </a:bodyPr>
          <a:lstStyle/>
          <a:p>
            <a:r>
              <a:rPr lang="en-US" sz="2600" b="1" dirty="0">
                <a:solidFill>
                  <a:srgbClr val="0070C0"/>
                </a:solidFill>
              </a:rPr>
              <a:t>Let’s start by thinking about our problem in the simplest terms.</a:t>
            </a:r>
          </a:p>
        </p:txBody>
      </p:sp>
      <p:sp>
        <p:nvSpPr>
          <p:cNvPr id="22" name="Text Box 8"/>
          <p:cNvSpPr txBox="1"/>
          <p:nvPr/>
        </p:nvSpPr>
        <p:spPr>
          <a:xfrm>
            <a:off x="3637865" y="3870785"/>
            <a:ext cx="2377440" cy="7315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0000"/>
              </a:lnSpc>
              <a:spcBef>
                <a:spcPts val="0"/>
              </a:spcBef>
              <a:spcAft>
                <a:spcPts val="600"/>
              </a:spcAft>
            </a:pPr>
            <a:r>
              <a:rPr lang="en-US" sz="3600" b="1" dirty="0">
                <a:effectLst/>
                <a:ea typeface="STKaiti"/>
                <a:cs typeface="Tahoma" panose="020B0604030504040204" pitchFamily="34" charset="0"/>
              </a:rPr>
              <a:t>Process:  </a:t>
            </a:r>
          </a:p>
        </p:txBody>
      </p:sp>
      <p:pic>
        <p:nvPicPr>
          <p:cNvPr id="4098" name="Picture 2" descr="http://www.publicdomainpictures.net/pictures/90000/nahled/red-ca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68148" y="2718239"/>
            <a:ext cx="3787880" cy="1197942"/>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64;p14"/>
          <p:cNvPicPr preferRelativeResize="0"/>
          <p:nvPr/>
        </p:nvPicPr>
        <p:blipFill>
          <a:blip r:embed="rId4">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1138853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963" y="448245"/>
            <a:ext cx="9875520" cy="914400"/>
          </a:xfrm>
        </p:spPr>
        <p:txBody>
          <a:bodyPr>
            <a:normAutofit/>
          </a:bodyPr>
          <a:lstStyle/>
          <a:p>
            <a:r>
              <a:rPr lang="en-US" sz="5400" dirty="0"/>
              <a:t>A Conceptual Model…</a:t>
            </a:r>
          </a:p>
        </p:txBody>
      </p:sp>
      <p:sp>
        <p:nvSpPr>
          <p:cNvPr id="4" name="Text Box 12"/>
          <p:cNvSpPr txBox="1">
            <a:spLocks noChangeArrowheads="1"/>
          </p:cNvSpPr>
          <p:nvPr/>
        </p:nvSpPr>
        <p:spPr bwMode="auto">
          <a:xfrm>
            <a:off x="5385516" y="-1209720"/>
            <a:ext cx="1219200" cy="1120775"/>
          </a:xfrm>
          <a:prstGeom prst="rect">
            <a:avLst/>
          </a:prstGeom>
          <a:solidFill>
            <a:srgbClr val="FFFFFF"/>
          </a:solidFill>
          <a:ln>
            <a:noFill/>
          </a:ln>
          <a:extLst>
            <a:ext uri="{91240B29-F687-4f45-9708-019B960494DF}">
              <a14:hiddenLine xmlns=""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a:ln>
                  <a:noFill/>
                </a:ln>
                <a:solidFill>
                  <a:schemeClr val="tx1"/>
                </a:solidFill>
                <a:effectLst/>
                <a:latin typeface="Corbel" panose="020B0503020204020204" pitchFamily="34" charset="0"/>
                <a:ea typeface="STKaiti"/>
                <a:cs typeface="Tahoma" panose="020B0604030504040204" pitchFamily="34" charset="0"/>
              </a:rPr>
              <a:t>Outputs: power to run the car and emissions (combustion products)</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
        <p:nvSpPr>
          <p:cNvPr id="14" name="Rectangle 11"/>
          <p:cNvSpPr>
            <a:spLocks noChangeArrowheads="1"/>
          </p:cNvSpPr>
          <p:nvPr/>
        </p:nvSpPr>
        <p:spPr bwMode="auto">
          <a:xfrm>
            <a:off x="965916" y="-206062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6"/>
          <p:cNvSpPr>
            <a:spLocks noChangeArrowheads="1"/>
          </p:cNvSpPr>
          <p:nvPr/>
        </p:nvSpPr>
        <p:spPr bwMode="auto">
          <a:xfrm>
            <a:off x="965916" y="-160342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8" name="Rectangle 43"/>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9" name="Rectangle 48"/>
          <p:cNvSpPr>
            <a:spLocks noChangeArrowheads="1"/>
          </p:cNvSpPr>
          <p:nvPr/>
        </p:nvSpPr>
        <p:spPr bwMode="auto">
          <a:xfrm>
            <a:off x="0" y="45720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8" name="Text Box 8"/>
          <p:cNvSpPr txBox="1"/>
          <p:nvPr/>
        </p:nvSpPr>
        <p:spPr>
          <a:xfrm>
            <a:off x="3485179" y="1639722"/>
            <a:ext cx="4875050" cy="7315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0000"/>
              </a:lnSpc>
              <a:spcBef>
                <a:spcPts val="0"/>
              </a:spcBef>
              <a:spcAft>
                <a:spcPts val="600"/>
              </a:spcAft>
            </a:pPr>
            <a:r>
              <a:rPr lang="en-US" sz="3600" b="1" dirty="0">
                <a:effectLst/>
                <a:ea typeface="STKaiti"/>
                <a:cs typeface="Tahoma" panose="020B0604030504040204" pitchFamily="34" charset="0"/>
              </a:rPr>
              <a:t>The System: </a:t>
            </a:r>
            <a:r>
              <a:rPr lang="en-US" sz="3600" b="1" dirty="0">
                <a:solidFill>
                  <a:schemeClr val="accent5"/>
                </a:solidFill>
                <a:effectLst/>
                <a:ea typeface="STKaiti"/>
                <a:cs typeface="Tahoma" panose="020B0604030504040204" pitchFamily="34" charset="0"/>
              </a:rPr>
              <a:t>vehicle</a:t>
            </a:r>
          </a:p>
        </p:txBody>
      </p:sp>
      <p:sp>
        <p:nvSpPr>
          <p:cNvPr id="50" name="Rectangle 49"/>
          <p:cNvSpPr/>
          <p:nvPr/>
        </p:nvSpPr>
        <p:spPr>
          <a:xfrm>
            <a:off x="3485180" y="2308613"/>
            <a:ext cx="4361053" cy="281673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53" name="Straight Arrow Connector 52"/>
          <p:cNvCxnSpPr/>
          <p:nvPr/>
        </p:nvCxnSpPr>
        <p:spPr>
          <a:xfrm>
            <a:off x="2330051" y="3693645"/>
            <a:ext cx="100584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982589" y="3693645"/>
            <a:ext cx="100584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Text Box 8"/>
          <p:cNvSpPr txBox="1"/>
          <p:nvPr/>
        </p:nvSpPr>
        <p:spPr>
          <a:xfrm>
            <a:off x="682267" y="2750142"/>
            <a:ext cx="1828800" cy="152327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0000"/>
              </a:lnSpc>
              <a:spcBef>
                <a:spcPts val="0"/>
              </a:spcBef>
              <a:spcAft>
                <a:spcPts val="600"/>
              </a:spcAft>
            </a:pPr>
            <a:r>
              <a:rPr lang="en-US" sz="3600" b="1" dirty="0">
                <a:effectLst/>
                <a:ea typeface="STKaiti"/>
                <a:cs typeface="Tahoma" panose="020B0604030504040204" pitchFamily="34" charset="0"/>
              </a:rPr>
              <a:t>Inputs:</a:t>
            </a:r>
          </a:p>
          <a:p>
            <a:pPr marL="0" marR="0">
              <a:lnSpc>
                <a:spcPct val="110000"/>
              </a:lnSpc>
              <a:spcBef>
                <a:spcPts val="0"/>
              </a:spcBef>
              <a:spcAft>
                <a:spcPts val="600"/>
              </a:spcAft>
            </a:pPr>
            <a:r>
              <a:rPr lang="en-US" sz="3600" b="1" dirty="0">
                <a:solidFill>
                  <a:schemeClr val="accent5"/>
                </a:solidFill>
                <a:ea typeface="STKaiti"/>
                <a:cs typeface="Tahoma" panose="020B0604030504040204" pitchFamily="34" charset="0"/>
              </a:rPr>
              <a:t>fuel</a:t>
            </a:r>
            <a:endParaRPr lang="en-US" sz="3600" b="1" dirty="0">
              <a:solidFill>
                <a:schemeClr val="accent5"/>
              </a:solidFill>
              <a:effectLst/>
              <a:ea typeface="STKaiti"/>
              <a:cs typeface="Tahoma" panose="020B0604030504040204" pitchFamily="34" charset="0"/>
            </a:endParaRPr>
          </a:p>
        </p:txBody>
      </p:sp>
      <p:sp>
        <p:nvSpPr>
          <p:cNvPr id="18" name="Text Box 8"/>
          <p:cNvSpPr txBox="1"/>
          <p:nvPr/>
        </p:nvSpPr>
        <p:spPr>
          <a:xfrm>
            <a:off x="9124785" y="2750141"/>
            <a:ext cx="2519818" cy="237520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0000"/>
              </a:lnSpc>
              <a:spcBef>
                <a:spcPts val="0"/>
              </a:spcBef>
              <a:spcAft>
                <a:spcPts val="600"/>
              </a:spcAft>
            </a:pPr>
            <a:r>
              <a:rPr lang="en-US" sz="3600" b="1" dirty="0">
                <a:effectLst/>
                <a:ea typeface="STKaiti"/>
                <a:cs typeface="Tahoma" panose="020B0604030504040204" pitchFamily="34" charset="0"/>
              </a:rPr>
              <a:t>Outputs:</a:t>
            </a:r>
          </a:p>
          <a:p>
            <a:pPr marL="0" marR="0">
              <a:lnSpc>
                <a:spcPct val="110000"/>
              </a:lnSpc>
              <a:spcBef>
                <a:spcPts val="0"/>
              </a:spcBef>
              <a:spcAft>
                <a:spcPts val="600"/>
              </a:spcAft>
            </a:pPr>
            <a:r>
              <a:rPr lang="en-US" sz="3600" b="1" dirty="0">
                <a:solidFill>
                  <a:schemeClr val="accent5"/>
                </a:solidFill>
                <a:ea typeface="STKaiti"/>
                <a:cs typeface="Tahoma" panose="020B0604030504040204" pitchFamily="34" charset="0"/>
              </a:rPr>
              <a:t>power</a:t>
            </a:r>
          </a:p>
          <a:p>
            <a:pPr marL="0" marR="0">
              <a:lnSpc>
                <a:spcPct val="110000"/>
              </a:lnSpc>
              <a:spcBef>
                <a:spcPts val="0"/>
              </a:spcBef>
              <a:spcAft>
                <a:spcPts val="600"/>
              </a:spcAft>
            </a:pPr>
            <a:r>
              <a:rPr lang="en-US" sz="3600" b="1" dirty="0">
                <a:solidFill>
                  <a:schemeClr val="accent5"/>
                </a:solidFill>
                <a:ea typeface="STKaiti"/>
                <a:cs typeface="Tahoma" panose="020B0604030504040204" pitchFamily="34" charset="0"/>
              </a:rPr>
              <a:t>emissions</a:t>
            </a:r>
            <a:endParaRPr lang="en-US" sz="3600" b="1" dirty="0">
              <a:solidFill>
                <a:schemeClr val="accent5"/>
              </a:solidFill>
              <a:effectLst/>
              <a:ea typeface="STKaiti"/>
              <a:cs typeface="Tahoma" panose="020B0604030504040204" pitchFamily="34" charset="0"/>
            </a:endParaRPr>
          </a:p>
        </p:txBody>
      </p:sp>
      <p:sp>
        <p:nvSpPr>
          <p:cNvPr id="6" name="TextBox 5"/>
          <p:cNvSpPr txBox="1"/>
          <p:nvPr/>
        </p:nvSpPr>
        <p:spPr>
          <a:xfrm>
            <a:off x="404326" y="5465195"/>
            <a:ext cx="11383346" cy="1005840"/>
          </a:xfrm>
          <a:prstGeom prst="rect">
            <a:avLst/>
          </a:prstGeom>
          <a:noFill/>
        </p:spPr>
        <p:txBody>
          <a:bodyPr wrap="square" rtlCol="0">
            <a:noAutofit/>
          </a:bodyPr>
          <a:lstStyle/>
          <a:p>
            <a:pPr>
              <a:spcAft>
                <a:spcPts val="1200"/>
              </a:spcAft>
            </a:pPr>
            <a:r>
              <a:rPr lang="en-US" sz="2000" i="1" dirty="0">
                <a:solidFill>
                  <a:srgbClr val="0070C0"/>
                </a:solidFill>
              </a:rPr>
              <a:t>What independent variables (changes to the inputs or vehicle) will affect our outputs?</a:t>
            </a:r>
          </a:p>
          <a:p>
            <a:pPr>
              <a:spcAft>
                <a:spcPts val="1200"/>
              </a:spcAft>
            </a:pPr>
            <a:r>
              <a:rPr lang="en-US" sz="2000" dirty="0">
                <a:solidFill>
                  <a:srgbClr val="0070C0"/>
                </a:solidFill>
              </a:rPr>
              <a:t>This is a simplification. </a:t>
            </a:r>
            <a:r>
              <a:rPr lang="en-US" sz="2000" i="1" dirty="0">
                <a:solidFill>
                  <a:srgbClr val="0070C0"/>
                </a:solidFill>
              </a:rPr>
              <a:t>What would make this activity  more challenging in the real world?</a:t>
            </a:r>
          </a:p>
          <a:p>
            <a:pPr>
              <a:spcAft>
                <a:spcPts val="1200"/>
              </a:spcAft>
            </a:pPr>
            <a:endParaRPr lang="en-US" sz="2000" dirty="0">
              <a:solidFill>
                <a:srgbClr val="0070C0"/>
              </a:solidFill>
            </a:endParaRPr>
          </a:p>
        </p:txBody>
      </p:sp>
      <p:sp>
        <p:nvSpPr>
          <p:cNvPr id="22" name="Text Box 8"/>
          <p:cNvSpPr txBox="1"/>
          <p:nvPr/>
        </p:nvSpPr>
        <p:spPr>
          <a:xfrm>
            <a:off x="3637865" y="3870785"/>
            <a:ext cx="3912127" cy="119099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0000"/>
              </a:lnSpc>
              <a:spcBef>
                <a:spcPts val="0"/>
              </a:spcBef>
              <a:spcAft>
                <a:spcPts val="600"/>
              </a:spcAft>
            </a:pPr>
            <a:r>
              <a:rPr lang="en-US" sz="3600" b="1" dirty="0">
                <a:effectLst/>
                <a:ea typeface="STKaiti"/>
                <a:cs typeface="Tahoma" panose="020B0604030504040204" pitchFamily="34" charset="0"/>
              </a:rPr>
              <a:t>Process: </a:t>
            </a:r>
            <a:r>
              <a:rPr lang="en-US" sz="3600" b="1" dirty="0">
                <a:solidFill>
                  <a:schemeClr val="accent5"/>
                </a:solidFill>
                <a:effectLst/>
                <a:ea typeface="STKaiti"/>
                <a:cs typeface="Tahoma" panose="020B0604030504040204" pitchFamily="34" charset="0"/>
              </a:rPr>
              <a:t>idling</a:t>
            </a:r>
            <a:br>
              <a:rPr lang="en-US" sz="3600" b="1" dirty="0">
                <a:solidFill>
                  <a:schemeClr val="accent5"/>
                </a:solidFill>
                <a:effectLst/>
                <a:ea typeface="STKaiti"/>
                <a:cs typeface="Tahoma" panose="020B0604030504040204" pitchFamily="34" charset="0"/>
              </a:rPr>
            </a:br>
            <a:r>
              <a:rPr lang="en-US" sz="2800" b="1" dirty="0">
                <a:solidFill>
                  <a:schemeClr val="accent5"/>
                </a:solidFill>
                <a:effectLst/>
                <a:ea typeface="STKaiti"/>
                <a:cs typeface="Tahoma" panose="020B0604030504040204" pitchFamily="34" charset="0"/>
              </a:rPr>
              <a:t>(internal combustion)  </a:t>
            </a:r>
          </a:p>
        </p:txBody>
      </p:sp>
      <p:pic>
        <p:nvPicPr>
          <p:cNvPr id="4098" name="Picture 2" descr="http://www.publicdomainpictures.net/pictures/90000/nahled/red-ca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62112" y="2593729"/>
            <a:ext cx="3787880" cy="1197942"/>
          </a:xfrm>
          <a:prstGeom prst="rect">
            <a:avLst/>
          </a:prstGeom>
          <a:noFill/>
          <a:extLst>
            <a:ext uri="{909E8E84-426E-40DD-AFC4-6F175D3DCCD1}">
              <a14:hiddenFill xmlns:a14="http://schemas.microsoft.com/office/drawing/2010/main">
                <a:solidFill>
                  <a:srgbClr val="FFFFFF"/>
                </a:solidFill>
              </a14:hiddenFill>
            </a:ext>
          </a:extLst>
        </p:spPr>
      </p:pic>
      <p:pic>
        <p:nvPicPr>
          <p:cNvPr id="19" name="Google Shape;64;p14"/>
          <p:cNvPicPr preferRelativeResize="0"/>
          <p:nvPr/>
        </p:nvPicPr>
        <p:blipFill>
          <a:blip r:embed="rId4">
            <a:alphaModFix/>
          </a:blip>
          <a:stretch>
            <a:fillRect/>
          </a:stretch>
        </p:blipFill>
        <p:spPr>
          <a:xfrm>
            <a:off x="197708" y="6213345"/>
            <a:ext cx="11994292" cy="598994"/>
          </a:xfrm>
          <a:prstGeom prst="rect">
            <a:avLst/>
          </a:prstGeom>
          <a:noFill/>
          <a:ln>
            <a:noFill/>
          </a:ln>
        </p:spPr>
      </p:pic>
    </p:spTree>
    <p:extLst>
      <p:ext uri="{BB962C8B-B14F-4D97-AF65-F5344CB8AC3E}">
        <p14:creationId xmlns:p14="http://schemas.microsoft.com/office/powerpoint/2010/main" val="1796462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665" y="366198"/>
            <a:ext cx="3881139" cy="2658580"/>
          </a:xfrm>
          <a:prstGeom prst="rect">
            <a:avLst/>
          </a:prstGeom>
        </p:spPr>
      </p:pic>
      <p:sp>
        <p:nvSpPr>
          <p:cNvPr id="2" name="Title 1"/>
          <p:cNvSpPr>
            <a:spLocks noGrp="1"/>
          </p:cNvSpPr>
          <p:nvPr>
            <p:ph type="title"/>
          </p:nvPr>
        </p:nvSpPr>
        <p:spPr>
          <a:xfrm>
            <a:off x="495588" y="228876"/>
            <a:ext cx="9875520" cy="1097280"/>
          </a:xfrm>
        </p:spPr>
        <p:txBody>
          <a:bodyPr>
            <a:normAutofit/>
          </a:bodyPr>
          <a:lstStyle/>
          <a:p>
            <a:r>
              <a:rPr lang="en-US" sz="3200" b="1" dirty="0"/>
              <a:t>Experimental Procedure </a:t>
            </a:r>
          </a:p>
        </p:txBody>
      </p:sp>
      <p:sp>
        <p:nvSpPr>
          <p:cNvPr id="3" name="Content Placeholder 2"/>
          <p:cNvSpPr>
            <a:spLocks noGrp="1"/>
          </p:cNvSpPr>
          <p:nvPr>
            <p:ph idx="1"/>
          </p:nvPr>
        </p:nvSpPr>
        <p:spPr>
          <a:xfrm>
            <a:off x="416672" y="1207275"/>
            <a:ext cx="7417504" cy="5319173"/>
          </a:xfrm>
        </p:spPr>
        <p:txBody>
          <a:bodyPr>
            <a:normAutofit/>
          </a:bodyPr>
          <a:lstStyle/>
          <a:p>
            <a:pPr marL="45720" indent="0">
              <a:buNone/>
            </a:pPr>
            <a:r>
              <a:rPr lang="en-US" sz="1800" b="1" dirty="0">
                <a:solidFill>
                  <a:schemeClr val="tx1"/>
                </a:solidFill>
              </a:rPr>
              <a:t>Dependent variables</a:t>
            </a:r>
          </a:p>
          <a:p>
            <a:pPr lvl="1"/>
            <a:r>
              <a:rPr lang="en-US" sz="1800" dirty="0">
                <a:solidFill>
                  <a:schemeClr val="tx1"/>
                </a:solidFill>
              </a:rPr>
              <a:t>CO2, VOCs, temperature and relative humidity (RH)</a:t>
            </a:r>
          </a:p>
          <a:p>
            <a:pPr marL="45720" indent="0">
              <a:buNone/>
            </a:pPr>
            <a:r>
              <a:rPr lang="en-US" sz="1800" b="1" dirty="0">
                <a:solidFill>
                  <a:schemeClr val="tx1"/>
                </a:solidFill>
              </a:rPr>
              <a:t>Procedure</a:t>
            </a:r>
          </a:p>
          <a:p>
            <a:pPr lvl="1"/>
            <a:r>
              <a:rPr lang="en-US" sz="1800" dirty="0">
                <a:solidFill>
                  <a:schemeClr val="tx1"/>
                </a:solidFill>
              </a:rPr>
              <a:t>Run monitor outdoors to collect a </a:t>
            </a:r>
            <a:r>
              <a:rPr lang="en-US" sz="1800" b="1" i="1" dirty="0">
                <a:solidFill>
                  <a:schemeClr val="tx1"/>
                </a:solidFill>
              </a:rPr>
              <a:t>baseline measurement</a:t>
            </a:r>
          </a:p>
          <a:p>
            <a:pPr lvl="1"/>
            <a:r>
              <a:rPr lang="en-US" sz="1800" dirty="0">
                <a:solidFill>
                  <a:schemeClr val="tx1"/>
                </a:solidFill>
              </a:rPr>
              <a:t>Place monitor behind tailpipe, slightly above and straight out</a:t>
            </a:r>
          </a:p>
          <a:p>
            <a:pPr lvl="1"/>
            <a:r>
              <a:rPr lang="en-US" sz="1800" b="1" i="1" dirty="0">
                <a:solidFill>
                  <a:schemeClr val="tx1"/>
                </a:solidFill>
              </a:rPr>
              <a:t>Idle vehicle #1 </a:t>
            </a:r>
          </a:p>
          <a:p>
            <a:pPr lvl="1"/>
            <a:r>
              <a:rPr lang="en-US" sz="1800" dirty="0">
                <a:solidFill>
                  <a:schemeClr val="tx1"/>
                </a:solidFill>
              </a:rPr>
              <a:t>Repeat </a:t>
            </a:r>
            <a:r>
              <a:rPr lang="en-US" sz="1800" b="1" i="1" dirty="0">
                <a:solidFill>
                  <a:schemeClr val="tx1"/>
                </a:solidFill>
              </a:rPr>
              <a:t>baseline measurement </a:t>
            </a:r>
            <a:r>
              <a:rPr lang="en-US" sz="1800" dirty="0">
                <a:solidFill>
                  <a:schemeClr val="tx1"/>
                </a:solidFill>
              </a:rPr>
              <a:t> </a:t>
            </a:r>
          </a:p>
          <a:p>
            <a:pPr lvl="1"/>
            <a:r>
              <a:rPr lang="en-US" sz="1800" dirty="0">
                <a:solidFill>
                  <a:schemeClr val="tx1"/>
                </a:solidFill>
              </a:rPr>
              <a:t>Replicate setup and </a:t>
            </a:r>
            <a:r>
              <a:rPr lang="en-US" sz="1800" b="1" i="1" dirty="0">
                <a:solidFill>
                  <a:schemeClr val="tx1"/>
                </a:solidFill>
              </a:rPr>
              <a:t>idle vehicle #2</a:t>
            </a:r>
          </a:p>
          <a:p>
            <a:pPr lvl="1"/>
            <a:r>
              <a:rPr lang="en-US" sz="1800" dirty="0">
                <a:solidFill>
                  <a:schemeClr val="tx1"/>
                </a:solidFill>
              </a:rPr>
              <a:t>Repeat entire series, or finish with baseline measurement </a:t>
            </a:r>
          </a:p>
          <a:p>
            <a:pPr marL="45720" indent="0">
              <a:buNone/>
            </a:pPr>
            <a:r>
              <a:rPr lang="en-US" sz="1800" b="1" dirty="0">
                <a:solidFill>
                  <a:schemeClr val="tx1"/>
                </a:solidFill>
              </a:rPr>
              <a:t>Record on the Activity Data Sheet</a:t>
            </a:r>
          </a:p>
          <a:p>
            <a:pPr lvl="1"/>
            <a:r>
              <a:rPr lang="en-US" sz="1800" dirty="0">
                <a:solidFill>
                  <a:schemeClr val="tx1"/>
                </a:solidFill>
              </a:rPr>
              <a:t>Monitor placement (distance from emission source)</a:t>
            </a:r>
          </a:p>
          <a:p>
            <a:pPr lvl="1"/>
            <a:r>
              <a:rPr lang="en-US" sz="1800" dirty="0">
                <a:solidFill>
                  <a:schemeClr val="tx1"/>
                </a:solidFill>
              </a:rPr>
              <a:t>Start and stop times for emission tests </a:t>
            </a:r>
          </a:p>
          <a:p>
            <a:pPr lvl="1"/>
            <a:r>
              <a:rPr lang="en-US" sz="1800" dirty="0">
                <a:solidFill>
                  <a:schemeClr val="tx1"/>
                </a:solidFill>
              </a:rPr>
              <a:t>Observations (environmental conditions, etc.)</a:t>
            </a:r>
          </a:p>
          <a:p>
            <a:pPr lvl="1"/>
            <a:r>
              <a:rPr lang="en-US" sz="1800" dirty="0">
                <a:solidFill>
                  <a:schemeClr val="tx1"/>
                </a:solidFill>
              </a:rPr>
              <a:t>Vehicle notes (for example, make, model, year, etc.) </a:t>
            </a:r>
          </a:p>
        </p:txBody>
      </p:sp>
      <p:sp>
        <p:nvSpPr>
          <p:cNvPr id="10" name="TextBox 9"/>
          <p:cNvSpPr txBox="1"/>
          <p:nvPr/>
        </p:nvSpPr>
        <p:spPr>
          <a:xfrm>
            <a:off x="9585100" y="3303484"/>
            <a:ext cx="2778902" cy="369332"/>
          </a:xfrm>
          <a:prstGeom prst="rect">
            <a:avLst/>
          </a:prstGeom>
          <a:noFill/>
        </p:spPr>
        <p:txBody>
          <a:bodyPr wrap="square" rtlCol="0">
            <a:spAutoFit/>
          </a:bodyPr>
          <a:lstStyle/>
          <a:p>
            <a:pPr algn="ctr"/>
            <a:r>
              <a:rPr lang="en-US" dirty="0"/>
              <a:t>(Example Data)</a:t>
            </a:r>
          </a:p>
        </p:txBody>
      </p:sp>
      <p:pic>
        <p:nvPicPr>
          <p:cNvPr id="12" name="Picture 11"/>
          <p:cNvPicPr>
            <a:picLocks noChangeAspect="1"/>
          </p:cNvPicPr>
          <p:nvPr/>
        </p:nvPicPr>
        <p:blipFill>
          <a:blip r:embed="rId4"/>
          <a:stretch>
            <a:fillRect/>
          </a:stretch>
        </p:blipFill>
        <p:spPr>
          <a:xfrm>
            <a:off x="7131429" y="3672816"/>
            <a:ext cx="4114156" cy="2476163"/>
          </a:xfrm>
          <a:prstGeom prst="rect">
            <a:avLst/>
          </a:prstGeom>
        </p:spPr>
      </p:pic>
      <p:sp>
        <p:nvSpPr>
          <p:cNvPr id="5" name="TextBox 4"/>
          <p:cNvSpPr txBox="1"/>
          <p:nvPr/>
        </p:nvSpPr>
        <p:spPr>
          <a:xfrm>
            <a:off x="6515100" y="1880062"/>
            <a:ext cx="1451965" cy="461665"/>
          </a:xfrm>
          <a:prstGeom prst="rect">
            <a:avLst/>
          </a:prstGeom>
          <a:noFill/>
        </p:spPr>
        <p:txBody>
          <a:bodyPr wrap="square" rtlCol="0">
            <a:spAutoFit/>
          </a:bodyPr>
          <a:lstStyle/>
          <a:p>
            <a:pPr algn="r"/>
            <a:r>
              <a:rPr lang="en-US" sz="2400" b="1" dirty="0">
                <a:solidFill>
                  <a:srgbClr val="0070C0"/>
                </a:solidFill>
              </a:rPr>
              <a:t>sensors</a:t>
            </a:r>
            <a:endParaRPr lang="en-US" sz="2000" b="1" dirty="0">
              <a:solidFill>
                <a:srgbClr val="0070C0"/>
              </a:solidFill>
            </a:endParaRPr>
          </a:p>
        </p:txBody>
      </p:sp>
      <p:cxnSp>
        <p:nvCxnSpPr>
          <p:cNvPr id="7" name="Straight Arrow Connector 6"/>
          <p:cNvCxnSpPr/>
          <p:nvPr/>
        </p:nvCxnSpPr>
        <p:spPr>
          <a:xfrm flipV="1">
            <a:off x="7876776" y="1320222"/>
            <a:ext cx="2351745" cy="825593"/>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9" name="Google Shape;64;p14"/>
          <p:cNvPicPr preferRelativeResize="0"/>
          <p:nvPr/>
        </p:nvPicPr>
        <p:blipFill>
          <a:blip r:embed="rId5">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376925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87" y="457758"/>
            <a:ext cx="9875520" cy="1356360"/>
          </a:xfrm>
        </p:spPr>
        <p:txBody>
          <a:bodyPr>
            <a:noAutofit/>
          </a:bodyPr>
          <a:lstStyle/>
          <a:p>
            <a:r>
              <a:rPr lang="en-US" sz="3200" b="1" dirty="0"/>
              <a:t>During the activity…</a:t>
            </a:r>
            <a:endParaRPr lang="en-US" sz="3200" b="1" i="1" dirty="0"/>
          </a:p>
        </p:txBody>
      </p:sp>
      <p:sp>
        <p:nvSpPr>
          <p:cNvPr id="3" name="Content Placeholder 2"/>
          <p:cNvSpPr>
            <a:spLocks noGrp="1"/>
          </p:cNvSpPr>
          <p:nvPr>
            <p:ph idx="1"/>
          </p:nvPr>
        </p:nvSpPr>
        <p:spPr>
          <a:xfrm>
            <a:off x="939800" y="1660849"/>
            <a:ext cx="9872871" cy="4665306"/>
          </a:xfrm>
        </p:spPr>
        <p:txBody>
          <a:bodyPr>
            <a:noAutofit/>
          </a:bodyPr>
          <a:lstStyle/>
          <a:p>
            <a:pPr marL="45720" indent="0">
              <a:lnSpc>
                <a:spcPct val="100000"/>
              </a:lnSpc>
              <a:spcBef>
                <a:spcPts val="0"/>
              </a:spcBef>
              <a:spcAft>
                <a:spcPts val="1200"/>
              </a:spcAft>
              <a:buNone/>
            </a:pPr>
            <a:r>
              <a:rPr lang="en-US" sz="2800" dirty="0">
                <a:solidFill>
                  <a:schemeClr val="tx1"/>
                </a:solidFill>
              </a:rPr>
              <a:t>On the </a:t>
            </a:r>
            <a:r>
              <a:rPr lang="en-US" sz="2800" b="1" dirty="0">
                <a:solidFill>
                  <a:schemeClr val="tx1"/>
                </a:solidFill>
              </a:rPr>
              <a:t>Activity Data Sheet</a:t>
            </a:r>
          </a:p>
          <a:p>
            <a:pPr>
              <a:lnSpc>
                <a:spcPct val="100000"/>
              </a:lnSpc>
              <a:spcBef>
                <a:spcPts val="0"/>
              </a:spcBef>
              <a:spcAft>
                <a:spcPts val="1200"/>
              </a:spcAft>
            </a:pPr>
            <a:r>
              <a:rPr lang="en-US" sz="2800" b="1" i="1" dirty="0">
                <a:solidFill>
                  <a:srgbClr val="0070C0"/>
                </a:solidFill>
              </a:rPr>
              <a:t>Predict how the pollutants will vary over time for each vehicle and why</a:t>
            </a:r>
          </a:p>
          <a:p>
            <a:pPr>
              <a:lnSpc>
                <a:spcPct val="100000"/>
              </a:lnSpc>
              <a:spcBef>
                <a:spcPts val="0"/>
              </a:spcBef>
              <a:spcAft>
                <a:spcPts val="1200"/>
              </a:spcAft>
            </a:pPr>
            <a:r>
              <a:rPr lang="en-US" sz="2800" b="1" i="1" dirty="0">
                <a:solidFill>
                  <a:srgbClr val="0070C0"/>
                </a:solidFill>
              </a:rPr>
              <a:t>Predict how the pollutant trends will vary from vehicle to vehicle and why</a:t>
            </a:r>
          </a:p>
          <a:p>
            <a:pPr>
              <a:lnSpc>
                <a:spcPct val="100000"/>
              </a:lnSpc>
              <a:spcBef>
                <a:spcPts val="0"/>
              </a:spcBef>
              <a:spcAft>
                <a:spcPts val="1200"/>
              </a:spcAft>
            </a:pPr>
            <a:r>
              <a:rPr lang="en-US" sz="2800" b="1" i="1" dirty="0">
                <a:solidFill>
                  <a:srgbClr val="0070C0"/>
                </a:solidFill>
              </a:rPr>
              <a:t>Comment on any experimental setup or environmental conditions you think might be affecting our data and why</a:t>
            </a:r>
            <a:endParaRPr lang="en-US" sz="2800" dirty="0"/>
          </a:p>
        </p:txBody>
      </p:sp>
      <p:pic>
        <p:nvPicPr>
          <p:cNvPr id="4" name="Google Shape;64;p14"/>
          <p:cNvPicPr preferRelativeResize="0"/>
          <p:nvPr/>
        </p:nvPicPr>
        <p:blipFill>
          <a:blip r:embed="rId3">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336213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49" y="412648"/>
            <a:ext cx="10191471" cy="1097280"/>
          </a:xfrm>
        </p:spPr>
        <p:txBody>
          <a:bodyPr>
            <a:normAutofit/>
          </a:bodyPr>
          <a:lstStyle/>
          <a:p>
            <a:r>
              <a:rPr lang="en-US" sz="5400" dirty="0"/>
              <a:t>Learning Objectives</a:t>
            </a:r>
          </a:p>
        </p:txBody>
      </p:sp>
      <p:sp>
        <p:nvSpPr>
          <p:cNvPr id="3" name="Content Placeholder 2"/>
          <p:cNvSpPr>
            <a:spLocks noGrp="1"/>
          </p:cNvSpPr>
          <p:nvPr>
            <p:ph idx="1"/>
          </p:nvPr>
        </p:nvSpPr>
        <p:spPr>
          <a:xfrm>
            <a:off x="827050" y="1603717"/>
            <a:ext cx="10806932" cy="4726746"/>
          </a:xfrm>
        </p:spPr>
        <p:txBody>
          <a:bodyPr>
            <a:noAutofit/>
          </a:bodyPr>
          <a:lstStyle/>
          <a:p>
            <a:pPr marL="45720" indent="0">
              <a:buNone/>
            </a:pPr>
            <a:r>
              <a:rPr lang="en-US" sz="3600" i="1" dirty="0">
                <a:solidFill>
                  <a:schemeClr val="tx1"/>
                </a:solidFill>
              </a:rPr>
              <a:t>After this activity, you should be able to:</a:t>
            </a:r>
          </a:p>
          <a:p>
            <a:pPr lvl="0"/>
            <a:r>
              <a:rPr lang="en-US" sz="2600" dirty="0">
                <a:solidFill>
                  <a:schemeClr val="tx1"/>
                </a:solidFill>
              </a:rPr>
              <a:t>List the products of complete and incomplete combustion and explain what physical and chemical characteristics lead to the different outcomes</a:t>
            </a:r>
          </a:p>
          <a:p>
            <a:pPr lvl="0"/>
            <a:r>
              <a:rPr lang="en-US" sz="2600" dirty="0">
                <a:solidFill>
                  <a:schemeClr val="tx1"/>
                </a:solidFill>
              </a:rPr>
              <a:t>Provide examples of how changes made by engineers over time to vehicle designs and control technologies have reduced the emission of harmful pollutants</a:t>
            </a:r>
          </a:p>
          <a:p>
            <a:pPr lvl="0"/>
            <a:r>
              <a:rPr lang="en-US" sz="2600" dirty="0">
                <a:solidFill>
                  <a:schemeClr val="tx1"/>
                </a:solidFill>
              </a:rPr>
              <a:t>Interpret emissions data from a plot, using concepts from combustion chemistry and vehicle characteristics to support your explanation</a:t>
            </a:r>
          </a:p>
          <a:p>
            <a:pPr lvl="0"/>
            <a:r>
              <a:rPr lang="en-US" sz="2600" dirty="0">
                <a:solidFill>
                  <a:schemeClr val="tx1"/>
                </a:solidFill>
              </a:rPr>
              <a:t>Use the Pods (air quality monitors) to collect your own data </a:t>
            </a:r>
            <a:endParaRPr lang="en-US" sz="2600" i="1" dirty="0">
              <a:solidFill>
                <a:schemeClr val="tx1"/>
              </a:solidFill>
            </a:endParaRPr>
          </a:p>
        </p:txBody>
      </p:sp>
      <p:pic>
        <p:nvPicPr>
          <p:cNvPr id="4" name="Google Shape;64;p14"/>
          <p:cNvPicPr preferRelativeResize="0"/>
          <p:nvPr/>
        </p:nvPicPr>
        <p:blipFill>
          <a:blip r:embed="rId3">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1339069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1599" y="1441597"/>
            <a:ext cx="3969417" cy="3557292"/>
          </a:xfrm>
          <a:prstGeom prst="rect">
            <a:avLst/>
          </a:prstGeom>
        </p:spPr>
      </p:pic>
      <p:sp>
        <p:nvSpPr>
          <p:cNvPr id="2" name="Title 1"/>
          <p:cNvSpPr>
            <a:spLocks noGrp="1"/>
          </p:cNvSpPr>
          <p:nvPr>
            <p:ph type="title"/>
          </p:nvPr>
        </p:nvSpPr>
        <p:spPr>
          <a:xfrm>
            <a:off x="323152" y="308226"/>
            <a:ext cx="9875520" cy="914400"/>
          </a:xfrm>
        </p:spPr>
        <p:txBody>
          <a:bodyPr>
            <a:normAutofit/>
          </a:bodyPr>
          <a:lstStyle/>
          <a:p>
            <a:r>
              <a:rPr lang="en-US" sz="5400" dirty="0"/>
              <a:t>Emissions Monitoring </a:t>
            </a:r>
          </a:p>
        </p:txBody>
      </p:sp>
      <p:sp>
        <p:nvSpPr>
          <p:cNvPr id="3" name="Content Placeholder 2"/>
          <p:cNvSpPr>
            <a:spLocks noGrp="1"/>
          </p:cNvSpPr>
          <p:nvPr>
            <p:ph idx="1"/>
          </p:nvPr>
        </p:nvSpPr>
        <p:spPr>
          <a:xfrm>
            <a:off x="128839" y="5054873"/>
            <a:ext cx="8323183" cy="886113"/>
          </a:xfrm>
          <a:solidFill>
            <a:schemeClr val="bg1"/>
          </a:solidFill>
        </p:spPr>
        <p:txBody>
          <a:bodyPr>
            <a:noAutofit/>
          </a:bodyPr>
          <a:lstStyle/>
          <a:p>
            <a:pPr>
              <a:lnSpc>
                <a:spcPct val="120000"/>
              </a:lnSpc>
              <a:spcBef>
                <a:spcPts val="0"/>
              </a:spcBef>
            </a:pPr>
            <a:r>
              <a:rPr lang="en-US" sz="2000" dirty="0">
                <a:solidFill>
                  <a:schemeClr val="tx1"/>
                </a:solidFill>
              </a:rPr>
              <a:t>Today, we will compare the emissions  from different vehicles </a:t>
            </a:r>
          </a:p>
          <a:p>
            <a:pPr>
              <a:lnSpc>
                <a:spcPct val="120000"/>
              </a:lnSpc>
              <a:spcBef>
                <a:spcPts val="0"/>
              </a:spcBef>
            </a:pPr>
            <a:r>
              <a:rPr lang="en-US" sz="2000" dirty="0">
                <a:solidFill>
                  <a:schemeClr val="tx1"/>
                </a:solidFill>
              </a:rPr>
              <a:t>First, we need to learn about: 1) types of combustion and 2) internal combustion engines</a:t>
            </a:r>
          </a:p>
        </p:txBody>
      </p:sp>
      <p:pic>
        <p:nvPicPr>
          <p:cNvPr id="1026" name="Picture 2" descr="https://farm9.staticflickr.com/8337/8161891893_dd357b6751_o_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9081" y="1948369"/>
            <a:ext cx="4707860" cy="3118194"/>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p:nvPr/>
        </p:nvSpPr>
        <p:spPr>
          <a:xfrm>
            <a:off x="4011714" y="1092504"/>
            <a:ext cx="7651102" cy="8558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b="1" dirty="0">
                <a:effectLst/>
                <a:ea typeface="STKaiti"/>
                <a:cs typeface="Tahoma" panose="020B0604030504040204" pitchFamily="34" charset="0"/>
              </a:rPr>
              <a:t>Total 2018 U.S. greenhouse gas emissions by economic sector</a:t>
            </a:r>
            <a:endParaRPr lang="en-US" sz="900" dirty="0">
              <a:effectLst/>
              <a:ea typeface="STKaiti"/>
              <a:cs typeface="Tahoma" panose="020B0604030504040204" pitchFamily="34" charset="0"/>
            </a:endParaRPr>
          </a:p>
          <a:p>
            <a:r>
              <a:rPr lang="en-US" sz="1600" dirty="0">
                <a:ea typeface="STKaiti"/>
                <a:cs typeface="Tahoma" panose="020B0604030504040204" pitchFamily="34" charset="0"/>
              </a:rPr>
              <a:t>(estimates from </a:t>
            </a:r>
            <a:r>
              <a:rPr lang="en-US" sz="1600" i="1" dirty="0"/>
              <a:t>Inventory of U.S. Greenhouse Gas Emissions &amp; Sinks: 1990-2018</a:t>
            </a:r>
            <a:r>
              <a:rPr lang="en-US" i="1" dirty="0"/>
              <a:t>)</a:t>
            </a:r>
            <a:endParaRPr lang="en-US" dirty="0">
              <a:effectLst/>
              <a:ea typeface="STKaiti"/>
              <a:cs typeface="Tahoma" panose="020B0604030504040204" pitchFamily="34" charset="0"/>
            </a:endParaRPr>
          </a:p>
        </p:txBody>
      </p:sp>
      <p:sp>
        <p:nvSpPr>
          <p:cNvPr id="14" name="Title 1"/>
          <p:cNvSpPr txBox="1">
            <a:spLocks/>
          </p:cNvSpPr>
          <p:nvPr/>
        </p:nvSpPr>
        <p:spPr>
          <a:xfrm>
            <a:off x="7773385" y="1825148"/>
            <a:ext cx="5107616" cy="73152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2000" dirty="0">
                <a:solidFill>
                  <a:schemeClr val="bg1"/>
                </a:solidFill>
              </a:rPr>
              <a:t>Transportation = 28%</a:t>
            </a:r>
          </a:p>
        </p:txBody>
      </p:sp>
      <p:sp>
        <p:nvSpPr>
          <p:cNvPr id="9" name="Oval 8"/>
          <p:cNvSpPr/>
          <p:nvPr/>
        </p:nvSpPr>
        <p:spPr>
          <a:xfrm>
            <a:off x="3223176" y="2433446"/>
            <a:ext cx="2330001" cy="1125312"/>
          </a:xfrm>
          <a:prstGeom prst="ellipse">
            <a:avLst/>
          </a:prstGeom>
          <a:noFill/>
          <a:ln w="57150">
            <a:solidFill>
              <a:srgbClr val="F8A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A81B"/>
              </a:solidFill>
            </a:endParaRPr>
          </a:p>
        </p:txBody>
      </p:sp>
      <p:pic>
        <p:nvPicPr>
          <p:cNvPr id="10" name="Google Shape;64;p14"/>
          <p:cNvPicPr preferRelativeResize="0"/>
          <p:nvPr/>
        </p:nvPicPr>
        <p:blipFill>
          <a:blip r:embed="rId5">
            <a:alphaModFix/>
          </a:blip>
          <a:stretch>
            <a:fillRect/>
          </a:stretch>
        </p:blipFill>
        <p:spPr>
          <a:xfrm>
            <a:off x="230930" y="6187801"/>
            <a:ext cx="11994292" cy="598994"/>
          </a:xfrm>
          <a:prstGeom prst="rect">
            <a:avLst/>
          </a:prstGeom>
          <a:noFill/>
          <a:ln>
            <a:noFill/>
          </a:ln>
        </p:spPr>
      </p:pic>
    </p:spTree>
    <p:extLst>
      <p:ext uri="{BB962C8B-B14F-4D97-AF65-F5344CB8AC3E}">
        <p14:creationId xmlns:p14="http://schemas.microsoft.com/office/powerpoint/2010/main" val="1089547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76199"/>
            <a:ext cx="9875520" cy="1356360"/>
          </a:xfrm>
        </p:spPr>
        <p:txBody>
          <a:bodyPr>
            <a:normAutofit/>
          </a:bodyPr>
          <a:lstStyle/>
          <a:p>
            <a:r>
              <a:rPr lang="en-US" sz="5400" dirty="0"/>
              <a:t>High-Tech Emissions Monitoring </a:t>
            </a:r>
          </a:p>
        </p:txBody>
      </p:sp>
      <p:pic>
        <p:nvPicPr>
          <p:cNvPr id="2050" name="Picture 2" descr="https://c5.staticflickr.com/9/8498/8284998644_9a68f3ec4d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963" y="1189549"/>
            <a:ext cx="7634381" cy="4618127"/>
          </a:xfrm>
          <a:prstGeom prst="rect">
            <a:avLst/>
          </a:prstGeom>
          <a:noFill/>
          <a:extLst>
            <a:ext uri="{909E8E84-426E-40DD-AFC4-6F175D3DCCD1}">
              <a14:hiddenFill xmlns:a14="http://schemas.microsoft.com/office/drawing/2010/main">
                <a:solidFill>
                  <a:srgbClr val="FFFFFF"/>
                </a:solidFill>
              </a14:hiddenFill>
            </a:ext>
          </a:extLst>
        </p:spPr>
      </p:pic>
      <p:pic>
        <p:nvPicPr>
          <p:cNvPr id="4" name="Google Shape;64;p14"/>
          <p:cNvPicPr preferRelativeResize="0"/>
          <p:nvPr/>
        </p:nvPicPr>
        <p:blipFill>
          <a:blip r:embed="rId4">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207371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64741" y="248526"/>
            <a:ext cx="11341119" cy="1356360"/>
          </a:xfrm>
        </p:spPr>
        <p:txBody>
          <a:bodyPr>
            <a:normAutofit/>
          </a:bodyPr>
          <a:lstStyle/>
          <a:p>
            <a:r>
              <a:rPr lang="en-US" sz="4200" dirty="0"/>
              <a:t>Combustion: </a:t>
            </a:r>
            <a:r>
              <a:rPr lang="en-US" sz="4200" dirty="0">
                <a:solidFill>
                  <a:srgbClr val="9FCC3B"/>
                </a:solidFill>
              </a:rPr>
              <a:t>Essentially 3 important reactions</a:t>
            </a:r>
          </a:p>
        </p:txBody>
      </p:sp>
      <p:grpSp>
        <p:nvGrpSpPr>
          <p:cNvPr id="2" name="Group 1"/>
          <p:cNvGrpSpPr/>
          <p:nvPr/>
        </p:nvGrpSpPr>
        <p:grpSpPr>
          <a:xfrm>
            <a:off x="841829" y="1668693"/>
            <a:ext cx="11064031" cy="4550853"/>
            <a:chOff x="841829" y="1668693"/>
            <a:chExt cx="11064031" cy="4550853"/>
          </a:xfrm>
        </p:grpSpPr>
        <p:sp>
          <p:nvSpPr>
            <p:cNvPr id="32" name="TextBox 31"/>
            <p:cNvSpPr txBox="1"/>
            <p:nvPr/>
          </p:nvSpPr>
          <p:spPr>
            <a:xfrm>
              <a:off x="3928482" y="5492645"/>
              <a:ext cx="3118104" cy="646331"/>
            </a:xfrm>
            <a:prstGeom prst="rect">
              <a:avLst/>
            </a:prstGeom>
            <a:noFill/>
          </p:spPr>
          <p:txBody>
            <a:bodyPr wrap="square" rtlCol="0">
              <a:spAutoFit/>
            </a:bodyPr>
            <a:lstStyle/>
            <a:p>
              <a:pPr algn="ctr"/>
              <a:r>
                <a:rPr lang="en-US" b="1" dirty="0"/>
                <a:t>Carbon-based fuel</a:t>
              </a:r>
            </a:p>
            <a:p>
              <a:pPr algn="ctr"/>
              <a:r>
                <a:rPr lang="en-US" b="1" dirty="0" err="1"/>
                <a:t>CxHy</a:t>
              </a:r>
              <a:endParaRPr lang="en-US" b="1" dirty="0"/>
            </a:p>
          </p:txBody>
        </p:sp>
        <p:sp>
          <p:nvSpPr>
            <p:cNvPr id="34" name="TextBox 33"/>
            <p:cNvSpPr txBox="1"/>
            <p:nvPr/>
          </p:nvSpPr>
          <p:spPr>
            <a:xfrm>
              <a:off x="4819918" y="1900141"/>
              <a:ext cx="1725770" cy="923330"/>
            </a:xfrm>
            <a:prstGeom prst="rect">
              <a:avLst/>
            </a:prstGeom>
            <a:noFill/>
          </p:spPr>
          <p:txBody>
            <a:bodyPr wrap="square" rtlCol="0">
              <a:spAutoFit/>
            </a:bodyPr>
            <a:lstStyle/>
            <a:p>
              <a:pPr algn="ctr"/>
              <a:r>
                <a:rPr lang="en-US" b="1" dirty="0"/>
                <a:t>CO2, water vapor, and energy </a:t>
              </a:r>
            </a:p>
          </p:txBody>
        </p:sp>
        <p:sp>
          <p:nvSpPr>
            <p:cNvPr id="35" name="TextBox 34"/>
            <p:cNvSpPr txBox="1"/>
            <p:nvPr/>
          </p:nvSpPr>
          <p:spPr>
            <a:xfrm>
              <a:off x="2499321" y="1760304"/>
              <a:ext cx="1838460" cy="923330"/>
            </a:xfrm>
            <a:prstGeom prst="rect">
              <a:avLst/>
            </a:prstGeom>
            <a:noFill/>
          </p:spPr>
          <p:txBody>
            <a:bodyPr wrap="square" rtlCol="0">
              <a:spAutoFit/>
            </a:bodyPr>
            <a:lstStyle/>
            <a:p>
              <a:pPr algn="ctr"/>
              <a:r>
                <a:rPr lang="en-US" b="1" dirty="0"/>
                <a:t>CO, VOCs, water vapor, unburned fuel and energy </a:t>
              </a:r>
            </a:p>
          </p:txBody>
        </p:sp>
        <p:sp>
          <p:nvSpPr>
            <p:cNvPr id="36" name="TextBox 35"/>
            <p:cNvSpPr txBox="1"/>
            <p:nvPr/>
          </p:nvSpPr>
          <p:spPr>
            <a:xfrm>
              <a:off x="3263389" y="5529451"/>
              <a:ext cx="1223493" cy="369332"/>
            </a:xfrm>
            <a:prstGeom prst="rect">
              <a:avLst/>
            </a:prstGeom>
            <a:noFill/>
          </p:spPr>
          <p:txBody>
            <a:bodyPr wrap="square" rtlCol="0">
              <a:spAutoFit/>
            </a:bodyPr>
            <a:lstStyle/>
            <a:p>
              <a:r>
                <a:rPr lang="en-US" dirty="0"/>
                <a:t>       </a:t>
              </a:r>
              <a:r>
                <a:rPr lang="en-US" b="1" dirty="0"/>
                <a:t>O2</a:t>
              </a:r>
            </a:p>
          </p:txBody>
        </p:sp>
        <p:sp>
          <p:nvSpPr>
            <p:cNvPr id="37" name="TextBox 36"/>
            <p:cNvSpPr txBox="1"/>
            <p:nvPr/>
          </p:nvSpPr>
          <p:spPr>
            <a:xfrm>
              <a:off x="6727902" y="5349451"/>
              <a:ext cx="1532586" cy="646331"/>
            </a:xfrm>
            <a:prstGeom prst="rect">
              <a:avLst/>
            </a:prstGeom>
            <a:noFill/>
          </p:spPr>
          <p:txBody>
            <a:bodyPr wrap="square" rtlCol="0">
              <a:spAutoFit/>
            </a:bodyPr>
            <a:lstStyle/>
            <a:p>
              <a:pPr algn="ctr"/>
              <a:r>
                <a:rPr lang="en-US" b="1" dirty="0"/>
                <a:t>Air </a:t>
              </a:r>
            </a:p>
            <a:p>
              <a:pPr algn="ctr"/>
              <a:r>
                <a:rPr lang="en-US" b="1" dirty="0"/>
                <a:t>O2 &amp; N2</a:t>
              </a:r>
            </a:p>
          </p:txBody>
        </p:sp>
        <p:sp>
          <p:nvSpPr>
            <p:cNvPr id="38" name="TextBox 37"/>
            <p:cNvSpPr txBox="1"/>
            <p:nvPr/>
          </p:nvSpPr>
          <p:spPr>
            <a:xfrm>
              <a:off x="6947346" y="1951158"/>
              <a:ext cx="1352282" cy="923330"/>
            </a:xfrm>
            <a:prstGeom prst="rect">
              <a:avLst/>
            </a:prstGeom>
            <a:noFill/>
          </p:spPr>
          <p:txBody>
            <a:bodyPr wrap="square" rtlCol="0">
              <a:spAutoFit/>
            </a:bodyPr>
            <a:lstStyle/>
            <a:p>
              <a:pPr algn="ctr"/>
              <a:r>
                <a:rPr lang="en-US" b="1" dirty="0"/>
                <a:t>NOx</a:t>
              </a:r>
            </a:p>
            <a:p>
              <a:pPr algn="ctr"/>
              <a:r>
                <a:rPr lang="en-US" b="1" dirty="0"/>
                <a:t>NO and NO2</a:t>
              </a:r>
            </a:p>
          </p:txBody>
        </p:sp>
        <p:sp>
          <p:nvSpPr>
            <p:cNvPr id="39" name="Oval 38"/>
            <p:cNvSpPr/>
            <p:nvPr/>
          </p:nvSpPr>
          <p:spPr>
            <a:xfrm>
              <a:off x="4437380" y="5262679"/>
              <a:ext cx="2108308" cy="956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808399" y="5223098"/>
              <a:ext cx="1371593" cy="956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55343" y="1711540"/>
              <a:ext cx="1606635" cy="120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01660" y="1770974"/>
              <a:ext cx="1606635" cy="120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383417" y="1668693"/>
              <a:ext cx="2070268" cy="13977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a:stCxn id="50" idx="7"/>
            </p:cNvCxnSpPr>
            <p:nvPr/>
          </p:nvCxnSpPr>
          <p:spPr>
            <a:xfrm flipV="1">
              <a:off x="4079280" y="4758941"/>
              <a:ext cx="775331" cy="6936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1" idx="4"/>
            </p:cNvCxnSpPr>
            <p:nvPr/>
          </p:nvCxnSpPr>
          <p:spPr>
            <a:xfrm flipV="1">
              <a:off x="5658660" y="2916068"/>
              <a:ext cx="1" cy="563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015259" y="2975502"/>
              <a:ext cx="1035948" cy="5037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1"/>
            </p:cNvCxnSpPr>
            <p:nvPr/>
          </p:nvCxnSpPr>
          <p:spPr>
            <a:xfrm flipH="1" flipV="1">
              <a:off x="6149390" y="4775954"/>
              <a:ext cx="859874" cy="58727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194206" y="2808520"/>
              <a:ext cx="881260" cy="65370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499150" y="5349451"/>
              <a:ext cx="679665" cy="704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39" idx="0"/>
            </p:cNvCxnSpPr>
            <p:nvPr/>
          </p:nvCxnSpPr>
          <p:spPr>
            <a:xfrm flipV="1">
              <a:off x="5491534" y="4758941"/>
              <a:ext cx="10968" cy="5037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39180" y="4758941"/>
              <a:ext cx="2009105" cy="430887"/>
            </a:xfrm>
            <a:prstGeom prst="rect">
              <a:avLst/>
            </a:prstGeom>
            <a:noFill/>
          </p:spPr>
          <p:txBody>
            <a:bodyPr wrap="square" rtlCol="0">
              <a:spAutoFit/>
            </a:bodyPr>
            <a:lstStyle/>
            <a:p>
              <a:r>
                <a:rPr lang="en-US" sz="2200" b="1" dirty="0"/>
                <a:t>INPUTS:</a:t>
              </a:r>
            </a:p>
          </p:txBody>
        </p:sp>
        <p:sp>
          <p:nvSpPr>
            <p:cNvPr id="53" name="TextBox 52"/>
            <p:cNvSpPr txBox="1"/>
            <p:nvPr/>
          </p:nvSpPr>
          <p:spPr>
            <a:xfrm>
              <a:off x="1039180" y="3135373"/>
              <a:ext cx="2009105" cy="430887"/>
            </a:xfrm>
            <a:prstGeom prst="rect">
              <a:avLst/>
            </a:prstGeom>
            <a:noFill/>
          </p:spPr>
          <p:txBody>
            <a:bodyPr wrap="square" rtlCol="0">
              <a:spAutoFit/>
            </a:bodyPr>
            <a:lstStyle/>
            <a:p>
              <a:r>
                <a:rPr lang="en-US" sz="2200" b="1" dirty="0"/>
                <a:t>OUTPUTS:</a:t>
              </a:r>
            </a:p>
          </p:txBody>
        </p:sp>
        <p:sp>
          <p:nvSpPr>
            <p:cNvPr id="76" name="TextBox 75"/>
            <p:cNvSpPr txBox="1"/>
            <p:nvPr/>
          </p:nvSpPr>
          <p:spPr>
            <a:xfrm>
              <a:off x="7333860" y="3687371"/>
              <a:ext cx="4572000" cy="1323439"/>
            </a:xfrm>
            <a:prstGeom prst="rect">
              <a:avLst/>
            </a:prstGeom>
            <a:noFill/>
          </p:spPr>
          <p:txBody>
            <a:bodyPr wrap="square" rtlCol="0">
              <a:spAutoFit/>
            </a:bodyPr>
            <a:lstStyle/>
            <a:p>
              <a:pPr algn="ctr"/>
              <a:r>
                <a:rPr lang="en-US" sz="2400" b="1" dirty="0"/>
                <a:t>FYI: typical fuels = </a:t>
              </a:r>
              <a:r>
                <a:rPr lang="en-US" sz="2400" b="1" dirty="0" err="1"/>
                <a:t>C</a:t>
              </a:r>
              <a:r>
                <a:rPr lang="en-US" sz="2400" b="1" baseline="-25000" dirty="0" err="1"/>
                <a:t>x</a:t>
              </a:r>
              <a:r>
                <a:rPr lang="en-US" sz="2400" b="1" dirty="0" err="1"/>
                <a:t>H</a:t>
              </a:r>
              <a:r>
                <a:rPr lang="en-US" sz="2400" b="1" baseline="-25000" dirty="0" err="1"/>
                <a:t>y</a:t>
              </a:r>
              <a:endParaRPr lang="en-US" sz="2400" b="1" baseline="-25000" dirty="0"/>
            </a:p>
            <a:p>
              <a:pPr algn="ctr"/>
              <a:endParaRPr lang="en-US" sz="600" b="1" baseline="-25000" dirty="0"/>
            </a:p>
            <a:p>
              <a:pPr algn="ctr"/>
              <a:endParaRPr lang="en-US" sz="600" b="1" baseline="-25000" dirty="0"/>
            </a:p>
            <a:p>
              <a:pPr algn="ctr"/>
              <a:r>
                <a:rPr lang="en-US" sz="2400" b="1" dirty="0"/>
                <a:t>(average gasoline = C</a:t>
              </a:r>
              <a:r>
                <a:rPr lang="en-US" sz="2400" b="1" baseline="-25000" dirty="0"/>
                <a:t>8</a:t>
              </a:r>
              <a:r>
                <a:rPr lang="en-US" sz="2400" b="1" dirty="0"/>
                <a:t>H</a:t>
              </a:r>
              <a:r>
                <a:rPr lang="en-US" sz="2400" b="1" baseline="-25000" dirty="0"/>
                <a:t>18 </a:t>
              </a:r>
              <a:r>
                <a:rPr lang="en-US" sz="2400" b="1" dirty="0"/>
                <a:t/>
              </a:r>
              <a:br>
                <a:rPr lang="en-US" sz="2400" b="1" dirty="0"/>
              </a:br>
              <a:r>
                <a:rPr lang="en-US" sz="2400" b="1" dirty="0"/>
                <a:t>average diesel formula = C</a:t>
              </a:r>
              <a:r>
                <a:rPr lang="en-US" sz="2400" b="1" baseline="-25000" dirty="0"/>
                <a:t>12</a:t>
              </a:r>
              <a:r>
                <a:rPr lang="en-US" sz="2400" b="1" dirty="0"/>
                <a:t>H</a:t>
              </a:r>
              <a:r>
                <a:rPr lang="en-US" sz="2400" b="1" baseline="-25000" dirty="0"/>
                <a:t>23</a:t>
              </a:r>
              <a:r>
                <a:rPr lang="en-US" sz="2400" b="1" dirty="0"/>
                <a:t>)</a:t>
              </a:r>
            </a:p>
          </p:txBody>
        </p:sp>
        <p:cxnSp>
          <p:nvCxnSpPr>
            <p:cNvPr id="3" name="Straight Connector 2"/>
            <p:cNvCxnSpPr/>
            <p:nvPr/>
          </p:nvCxnSpPr>
          <p:spPr>
            <a:xfrm flipV="1">
              <a:off x="841829" y="4034971"/>
              <a:ext cx="7039428" cy="29029"/>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12686" y="3574751"/>
              <a:ext cx="14514" cy="1097280"/>
            </a:xfrm>
            <a:prstGeom prst="straightConnector1">
              <a:avLst/>
            </a:prstGeom>
            <a:ln w="1016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3076" name="Picture 4" descr="https://static.pexels.com/photos/9334/night-fire-easter-celebra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76" t="4586" r="3646" b="7733"/>
          <a:stretch/>
        </p:blipFill>
        <p:spPr bwMode="auto">
          <a:xfrm>
            <a:off x="4695379" y="3452996"/>
            <a:ext cx="1755515" cy="1312534"/>
          </a:xfrm>
          <a:prstGeom prst="rect">
            <a:avLst/>
          </a:prstGeom>
          <a:noFill/>
          <a:extLst>
            <a:ext uri="{909E8E84-426E-40DD-AFC4-6F175D3DCCD1}">
              <a14:hiddenFill xmlns:a14="http://schemas.microsoft.com/office/drawing/2010/main">
                <a:solidFill>
                  <a:srgbClr val="FFFFFF"/>
                </a:solidFill>
              </a14:hiddenFill>
            </a:ext>
          </a:extLst>
        </p:spPr>
      </p:pic>
      <p:pic>
        <p:nvPicPr>
          <p:cNvPr id="28" name="Google Shape;64;p14"/>
          <p:cNvPicPr preferRelativeResize="0"/>
          <p:nvPr/>
        </p:nvPicPr>
        <p:blipFill>
          <a:blip r:embed="rId4">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35241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64741" y="248526"/>
            <a:ext cx="11341119" cy="1356360"/>
          </a:xfrm>
        </p:spPr>
        <p:txBody>
          <a:bodyPr>
            <a:normAutofit/>
          </a:bodyPr>
          <a:lstStyle/>
          <a:p>
            <a:r>
              <a:rPr lang="en-US" sz="4200" dirty="0"/>
              <a:t>Combustion: </a:t>
            </a:r>
            <a:r>
              <a:rPr lang="en-US" sz="4200" dirty="0">
                <a:solidFill>
                  <a:srgbClr val="9FCC3B"/>
                </a:solidFill>
              </a:rPr>
              <a:t>Reaction 1</a:t>
            </a:r>
          </a:p>
        </p:txBody>
      </p:sp>
      <p:grpSp>
        <p:nvGrpSpPr>
          <p:cNvPr id="2" name="Group 1"/>
          <p:cNvGrpSpPr/>
          <p:nvPr/>
        </p:nvGrpSpPr>
        <p:grpSpPr>
          <a:xfrm>
            <a:off x="841829" y="1668693"/>
            <a:ext cx="7566466" cy="4550853"/>
            <a:chOff x="841829" y="1668693"/>
            <a:chExt cx="7566466" cy="4550853"/>
          </a:xfrm>
        </p:grpSpPr>
        <p:sp>
          <p:nvSpPr>
            <p:cNvPr id="32" name="TextBox 31"/>
            <p:cNvSpPr txBox="1"/>
            <p:nvPr/>
          </p:nvSpPr>
          <p:spPr>
            <a:xfrm>
              <a:off x="3928482" y="5492645"/>
              <a:ext cx="3118104" cy="646331"/>
            </a:xfrm>
            <a:prstGeom prst="rect">
              <a:avLst/>
            </a:prstGeom>
            <a:noFill/>
          </p:spPr>
          <p:txBody>
            <a:bodyPr wrap="square" rtlCol="0">
              <a:spAutoFit/>
            </a:bodyPr>
            <a:lstStyle/>
            <a:p>
              <a:pPr algn="ctr"/>
              <a:r>
                <a:rPr lang="en-US" b="1" dirty="0"/>
                <a:t>Carbon-based fuel</a:t>
              </a:r>
            </a:p>
            <a:p>
              <a:pPr algn="ctr"/>
              <a:r>
                <a:rPr lang="en-US" b="1" dirty="0" err="1"/>
                <a:t>CxHy</a:t>
              </a:r>
              <a:endParaRPr lang="en-US" b="1" dirty="0"/>
            </a:p>
          </p:txBody>
        </p:sp>
        <p:sp>
          <p:nvSpPr>
            <p:cNvPr id="34" name="TextBox 33"/>
            <p:cNvSpPr txBox="1"/>
            <p:nvPr/>
          </p:nvSpPr>
          <p:spPr>
            <a:xfrm>
              <a:off x="4819918" y="1900141"/>
              <a:ext cx="1725770" cy="923330"/>
            </a:xfrm>
            <a:prstGeom prst="rect">
              <a:avLst/>
            </a:prstGeom>
            <a:noFill/>
          </p:spPr>
          <p:txBody>
            <a:bodyPr wrap="square" rtlCol="0">
              <a:spAutoFit/>
            </a:bodyPr>
            <a:lstStyle/>
            <a:p>
              <a:pPr algn="ctr"/>
              <a:r>
                <a:rPr lang="en-US" b="1" dirty="0"/>
                <a:t>CO2, water vapor, and energy </a:t>
              </a:r>
            </a:p>
          </p:txBody>
        </p:sp>
        <p:sp>
          <p:nvSpPr>
            <p:cNvPr id="35" name="TextBox 34"/>
            <p:cNvSpPr txBox="1"/>
            <p:nvPr/>
          </p:nvSpPr>
          <p:spPr>
            <a:xfrm>
              <a:off x="2529339" y="1900141"/>
              <a:ext cx="1838460" cy="923330"/>
            </a:xfrm>
            <a:prstGeom prst="rect">
              <a:avLst/>
            </a:prstGeom>
            <a:noFill/>
          </p:spPr>
          <p:txBody>
            <a:bodyPr wrap="square" rtlCol="0">
              <a:spAutoFit/>
            </a:bodyPr>
            <a:lstStyle/>
            <a:p>
              <a:pPr algn="ctr"/>
              <a:r>
                <a:rPr lang="en-US" b="1" dirty="0"/>
                <a:t>CO, VOCs, water vapor, unburned fuel and energy </a:t>
              </a:r>
            </a:p>
          </p:txBody>
        </p:sp>
        <p:sp>
          <p:nvSpPr>
            <p:cNvPr id="36" name="TextBox 35"/>
            <p:cNvSpPr txBox="1"/>
            <p:nvPr/>
          </p:nvSpPr>
          <p:spPr>
            <a:xfrm>
              <a:off x="3263389" y="5529451"/>
              <a:ext cx="1223493" cy="369332"/>
            </a:xfrm>
            <a:prstGeom prst="rect">
              <a:avLst/>
            </a:prstGeom>
            <a:noFill/>
          </p:spPr>
          <p:txBody>
            <a:bodyPr wrap="square" rtlCol="0">
              <a:spAutoFit/>
            </a:bodyPr>
            <a:lstStyle/>
            <a:p>
              <a:r>
                <a:rPr lang="en-US" dirty="0"/>
                <a:t>       </a:t>
              </a:r>
              <a:r>
                <a:rPr lang="en-US" b="1" dirty="0"/>
                <a:t>O2</a:t>
              </a:r>
            </a:p>
          </p:txBody>
        </p:sp>
        <p:sp>
          <p:nvSpPr>
            <p:cNvPr id="37" name="TextBox 36"/>
            <p:cNvSpPr txBox="1"/>
            <p:nvPr/>
          </p:nvSpPr>
          <p:spPr>
            <a:xfrm>
              <a:off x="6727902" y="5349451"/>
              <a:ext cx="1532586" cy="646331"/>
            </a:xfrm>
            <a:prstGeom prst="rect">
              <a:avLst/>
            </a:prstGeom>
            <a:noFill/>
          </p:spPr>
          <p:txBody>
            <a:bodyPr wrap="square" rtlCol="0">
              <a:spAutoFit/>
            </a:bodyPr>
            <a:lstStyle/>
            <a:p>
              <a:pPr algn="ctr"/>
              <a:r>
                <a:rPr lang="en-US" b="1" dirty="0"/>
                <a:t>Air </a:t>
              </a:r>
            </a:p>
            <a:p>
              <a:pPr algn="ctr"/>
              <a:r>
                <a:rPr lang="en-US" b="1" dirty="0"/>
                <a:t>O2 &amp; N2</a:t>
              </a:r>
            </a:p>
          </p:txBody>
        </p:sp>
        <p:sp>
          <p:nvSpPr>
            <p:cNvPr id="38" name="TextBox 37"/>
            <p:cNvSpPr txBox="1"/>
            <p:nvPr/>
          </p:nvSpPr>
          <p:spPr>
            <a:xfrm>
              <a:off x="6947346" y="1951158"/>
              <a:ext cx="1352282" cy="923330"/>
            </a:xfrm>
            <a:prstGeom prst="rect">
              <a:avLst/>
            </a:prstGeom>
            <a:noFill/>
          </p:spPr>
          <p:txBody>
            <a:bodyPr wrap="square" rtlCol="0">
              <a:spAutoFit/>
            </a:bodyPr>
            <a:lstStyle/>
            <a:p>
              <a:pPr algn="ctr"/>
              <a:r>
                <a:rPr lang="en-US" b="1" dirty="0"/>
                <a:t>NOx</a:t>
              </a:r>
            </a:p>
            <a:p>
              <a:pPr algn="ctr"/>
              <a:r>
                <a:rPr lang="en-US" b="1" dirty="0"/>
                <a:t>NO and NO2</a:t>
              </a:r>
            </a:p>
          </p:txBody>
        </p:sp>
        <p:sp>
          <p:nvSpPr>
            <p:cNvPr id="39" name="Oval 38"/>
            <p:cNvSpPr/>
            <p:nvPr/>
          </p:nvSpPr>
          <p:spPr>
            <a:xfrm>
              <a:off x="4437380" y="5262679"/>
              <a:ext cx="2108308" cy="956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808399" y="5223098"/>
              <a:ext cx="1371593" cy="956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55343" y="1711540"/>
              <a:ext cx="1606635" cy="120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01660" y="1770974"/>
              <a:ext cx="1606635" cy="120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383417" y="1668693"/>
              <a:ext cx="2070268" cy="13977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a:stCxn id="50" idx="7"/>
            </p:cNvCxnSpPr>
            <p:nvPr/>
          </p:nvCxnSpPr>
          <p:spPr>
            <a:xfrm flipV="1">
              <a:off x="4079280" y="4758941"/>
              <a:ext cx="775331" cy="6936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1" idx="4"/>
            </p:cNvCxnSpPr>
            <p:nvPr/>
          </p:nvCxnSpPr>
          <p:spPr>
            <a:xfrm flipV="1">
              <a:off x="5658660" y="2916068"/>
              <a:ext cx="1" cy="563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015259" y="2975502"/>
              <a:ext cx="1035948" cy="5037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1"/>
            </p:cNvCxnSpPr>
            <p:nvPr/>
          </p:nvCxnSpPr>
          <p:spPr>
            <a:xfrm flipH="1" flipV="1">
              <a:off x="6149390" y="4775954"/>
              <a:ext cx="859874" cy="58727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194206" y="2808520"/>
              <a:ext cx="881260" cy="65370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499150" y="5349451"/>
              <a:ext cx="679665" cy="704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39" idx="0"/>
            </p:cNvCxnSpPr>
            <p:nvPr/>
          </p:nvCxnSpPr>
          <p:spPr>
            <a:xfrm flipV="1">
              <a:off x="5491534" y="4758941"/>
              <a:ext cx="10968" cy="5037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39180" y="4758941"/>
              <a:ext cx="2009105" cy="430887"/>
            </a:xfrm>
            <a:prstGeom prst="rect">
              <a:avLst/>
            </a:prstGeom>
            <a:noFill/>
          </p:spPr>
          <p:txBody>
            <a:bodyPr wrap="square" rtlCol="0">
              <a:spAutoFit/>
            </a:bodyPr>
            <a:lstStyle/>
            <a:p>
              <a:r>
                <a:rPr lang="en-US" sz="2200" b="1" dirty="0"/>
                <a:t>INPUTS:</a:t>
              </a:r>
            </a:p>
          </p:txBody>
        </p:sp>
        <p:sp>
          <p:nvSpPr>
            <p:cNvPr id="53" name="TextBox 52"/>
            <p:cNvSpPr txBox="1"/>
            <p:nvPr/>
          </p:nvSpPr>
          <p:spPr>
            <a:xfrm>
              <a:off x="1039180" y="3135373"/>
              <a:ext cx="2009105" cy="430887"/>
            </a:xfrm>
            <a:prstGeom prst="rect">
              <a:avLst/>
            </a:prstGeom>
            <a:noFill/>
          </p:spPr>
          <p:txBody>
            <a:bodyPr wrap="square" rtlCol="0">
              <a:spAutoFit/>
            </a:bodyPr>
            <a:lstStyle/>
            <a:p>
              <a:r>
                <a:rPr lang="en-US" sz="2200" b="1" dirty="0"/>
                <a:t>OUTPUTS:</a:t>
              </a:r>
            </a:p>
          </p:txBody>
        </p:sp>
        <p:cxnSp>
          <p:nvCxnSpPr>
            <p:cNvPr id="3" name="Straight Connector 2"/>
            <p:cNvCxnSpPr/>
            <p:nvPr/>
          </p:nvCxnSpPr>
          <p:spPr>
            <a:xfrm flipV="1">
              <a:off x="841829" y="4034971"/>
              <a:ext cx="7039428" cy="29029"/>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12686" y="3574751"/>
              <a:ext cx="14514" cy="1097280"/>
            </a:xfrm>
            <a:prstGeom prst="straightConnector1">
              <a:avLst/>
            </a:prstGeom>
            <a:ln w="1016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AutoShape 2" descr="data:image/jpeg;base64,/9j/4AAQSkZJRgABAQAAAQABAAD/2wCEAAkGBxMSEhUSEhIVFhUXFRUWFxYWFRcYFxYVGBcXGBcXFRcYHSggGB0lHRUWITEhJikrLi4uFx8zODMtNygtLisBCgoKDg0OGhAQGy8mICUvLS0vLS0tLS0tLy0tLS0tLS0tLS0tMi8tLSstLS0tLS8tLS0tLS0tLS0tLS0tLS0tLf/AABEIALcBEwMBEQACEQEDEQH/xAAbAAABBQEBAAAAAAAAAAAAAAAAAQIDBAUGB//EADsQAAEDAgQDBQYFAgYDAAAAAAEAAhEDIQQFEjFBUWEGEyJxgTKRobHB8BRCUtHhByMVYnKCkvEkM2P/xAAaAQEAAwEBAQAAAAAAAAAAAAAAAgMEAQUG/8QANBEAAgIBAwIDBgYDAAIDAAAAAAECEQMEEiExQRMiUWFxgZGh8AUUscHR4SMy8RVCJDOi/9oADAMBAAIRAxEAPwDw1ACAEAIAQAgBACAEAIAQAgBALCHaEQ4CAEAIAQAgBACAEAIAQAgBACAEAIAQAgBACAEAIAQAgBACAEAIAQAgBACAEAoQ6h7WqNk0hC1ds5tEhLOUJC6coIQUCHAhDtBCCgQ4CAEOghwRACAEAIAQAgBACAEAIAQAgBACAEAIAQAgBACAEAqHRwC5ZJImZSKg5ItUGWsPhpaXcAqp5KdF0IcWU6rYMdArou0USVOhhau2QoSF0UEIKF0rlnaAtQ40JC7YoC1LFBpSxQhCWcaEIXSNAhwRACAEAIAQAgBACAEAIAQAgBACAEAIAQDgEJJBCAVoXGdSJxTUNxaomzlTGvaWkeIQR1BsQsOduDtdDZhSkqLtXBacK4x09fCqVl3Z0i549uJs5Ur1Ty2Kh0CEOUACWdoeGqNkkhxprm4ltEFJd3HFEeKS5uJKAvdLm47tIXtU0ytoiIUipoapERCEIiIAQAgBACAEAIAQAgBACAEAIAQAgFCHUSBqiWJcDYXSNEjGqLZNIuMFlS3yXI0ckZFTVw0uWbUu4UaMC81nV5hhP/DcIvY/AfsvJxZP/ko9HJD/AAs84hfSWeESNaotkkhXMRM64isprjYSLX4QxMWVXiK6LdnFiBq7YJG0xyUGySQPpopBohqNVkWQZXcrEVshcFNFbRGQpFbGrpERDgIAQAgBACAEAIAQAgBACAEAIAQChDpIwqLLIsIQUTUlCROJrU8ESwPbcGx6FZHlSltZqWNuNo0MpwhaH6h4dOr+Qs2fKm1XW6LsMGk7OmGJFXCOA/SfhK8zw3j1CN+/fiZ55hqUuA6r6KcqjZ4sVboXEshxHVIO0dkqZfp5cXUXVP07+QWd51HKo+pesN43IzWBaWZ0dZluGFXDzyN/h/K8nNkePNR6WKCniMY4UtDiRtPzA/dbfEuqMrhSI6YUmRQOiFxWdZWqK2JWys4K1FbInhTRBkTlJFbGFSIMRDgiHAQAgBACAEAIAQAgBACAEAsIdFhDtBCAcFxkkPBUSaHs3UWSR0WU4/u6b2xIPDrzHVednw75p+htxZdkWhtTPahDmQACzR1g8ZXVpIJqXtsfmZdPgXqGJdTY1vAggj3x81RLGpybLVNxSRl5dg3d823GfMSVqzZV4bM+KD3o28bkpjVp8upN1hx6pXVmyeDizRwWA04NxI9pxH+2f+lnyZt2pVdi+GOsDs5zNct7tgJGmBt1J29AvRwZ98nRhy4dsTb7DU9TX0zxgj4/wsP4nLa1JGrQq04sZ2iw+humLlxUtHPc79hzUQ2qjnwN44L0DGR92SC7lupbknRGnVkDzKsXBErvarEyDRA9WIrZE4KaK2MK6QY1dIiIcBACAEAIAQAgBACAEAIBQh0cEOodC4SEKBiBAiejTlQk6LIqy5QwfNUSy+hbGB0mCy4OYYFon915uTO1Lk2wxpxM6vgdJJjrK0RzWiiWOma2QYH8QY5EeoI/hZNVm8FWadNj8Q6bKOz8PJI2NvIheZqNbcUkbsenUXbN7FZeCAI2Hx2WCGZrk0uKY6rhGspiRZon14LkcjlPjuOKr0OB7YYN9RzKbRLiC4+t/wBl7/4fljBSlLp0PO1cHJqKNzsZlTmQXCCBBWH8R1EZWkaNNj2RtmrmeSNqVNR4LJh1ThDai+WJTabOH7Q1aVN7qdNon8x68vr5r3dJHJOKnN+483UyhGW2JV7P0e8biB/859ZVurlslD3lenjuU/cYVQLcjIyCo5WRRBldxViIMY5SRBkZUitiLpERDgiAEAIAQAgBACAEAIAQDgEOocEJIJXDoqHQhBRLSdBUJInFmxhDNt1iyccmmPPB2GT0NLQN+ccl4+onulZ6WGNIbnmGAZ1XdLkbkRzwVGr2JwYLBUiIlvqDv8lk/Esr3OBfo4rZuOywFDc8yV5aW90X5ZUXXYIxKselmo2ULOuhHVwAcPFtuVFYJx5JLNzwc/Wy1jsSKn5gCPQqyOeSwuHYv2K9/c2sHhL7KiMZZHRDJk4K+dN0McRyMKcMe3LtYxzuNniebE947VvN19lgrYqPGzXudnQdjWjucQ7/ACgLz/xFvxMa9ps0dbJM5PF7+c/Netj6HnTKjirkVshcpogxhKkQYwrpBiLpERAIhwEAIAQAgBACAEAIBQEOoch0EOirh0AgQ5cJCtXGdRpZeSs2YvgdhkGOh+lx35rxtVhuNo9HT5PNTOlzDAipTsPTkf2XmYszhPk35MSnE0uzuFLG90BYReLEkTbnf5LPqp+JLd3Z2C8ONeh2eVYDw3C3aLS3G5I8/U5/NwaVWiBZejPHFKjJGbZg53ie7puO0AryNS7agu7PQ08bdswuz+CJ8ZnU6HGVmytzmsceiNUpbY36nW0KEAL0sOFJJnnTyWY3acAMJPAE+5ZNTGs0aNWkfDPBczdqe5x4kn3lfUYVUUjzMrttnQ9jRGGxJO20eTZ+q878R/8AuxpffJs0fGObOSxNUuMmPTgvXhHajzpu2VHq1FbIXFWIg2NJXSLGlSIMRCIiARDgIAQAgBACAEAIAQChDqHgLhNIdCEqQFDg1DhPSpyFCUqLYx4JmUFW5k1EvYSjpWfJKyyKo0MOJc3cSYBHNZ58JlsFbR6jlFBwpgv3i6+W1E1v8p70LUeepr5MWmSJIa7gCbjePeu48b3qUlwuSnPK1SOxbiqdNtzJizRcnyC+jWfFijb69kurPDeKeSXHz7GNjKOJxLoLvw9Lk29Vw8/yrPeXK7a2r6mqPg4Vx5n9DLzvCl72Ur6Ggb/mjaV5Opm45KXXojbgrY5M2cnwEcOC06DSytt9TLqs9muMLAXq/l2o2zA8ts5vtLh9Q087LxNc3HJGR6uiark8l7X9mu6JqN9kj3GNvgvR/D9d4iUH1IanTr/ZdCDsrTmhUpm2omP+P/SnrpVljNdhpI/43H1OUx+HLHubyK9bFPdFM87JHbJopuCuTKqIXtViZBoiKmVsRdOCIcEQ4IhwEAIAQAgBACAEAIBwQ6hQuEhwQ6IUA9i4ySL9FlpWaT5NCRbo0uaplImkTAKBJHpfZ3KQ+kxzmN1e1Me4+ZC+b1WeSyOMXwezijFQTkjax1IhsHaNlihalyaYNS6HPUaLqbyQ5zHcAA4AjqW2PDden4lx4ZX4XNs6zs/mzqU9/Grg4fm8zwKlpskMMm/X76mfUaZ5Eki2/tQGO3meBmEWsndxIv8AD01TNHLQzEf3WODuccDyINwpQ0qy5fE7mXNOWFbGdFh6IC9/BhUDy5zsdVFlPMvLRGL5OVzTW9xa0xfkvk9U8k8mxHuafZGNsws+wIdTdTqC7o0kCRIIPp/KpgpYMm59TTGskaj0I8D2eFKiDHshxB6m5UsvjZE8j6MRyQjJQR5DnbB3jgS0nU4yL8TYlfS6Z+RM8rOvMzGrMhbYsytFZ6sRBkDgrEVMaukRF04IhwRDgIAQAgBACAEAIBQEOjoXCVAgFQ6LC4dodRbeFyT4OwXJ1GCy0Oa0zDfzH9PKfOCvLyZ3FtVyelDDuSLWaYVlMMDHEuc2SDFuWxMW4FVYckptuS4RbmxRgo7XyybBB9BzXNp06mqIk6m6uQIIvsq8mzKmm2q+BOOOeKmkn9TqcqzrE06zDXqUKNNrhrpi7tMkEEN1lux3jZZFpsEeYJt+r+0WOWSa8xp572ywYD4qB3ihoa0yRHXh16qH5HJlbqNe0shnhiScn8Dg6XbCrSqFwpsgn2HjxaSTF4B24iR0Xof+Oxzik3z69ih62abdV7C5i+3moEaNLi2W3BDXSbO5fducIfhsu8rX30Lnr4pVXNfX2mXVx9UNaRimv1eJ2ggFkAnTNjzsBw3ur1hx3/pRS806/wB7/wCfA0eznbCpQcXhzzqnVLjvaCPLqbqGXStO4On2o5HUKSqate09Kyn+pII/uaS23igjewvA+IVP5zV4nTSl9H9P4EtDp8iuDr9Pqa2N/qJhgCWBzwC3UbDwm0gb7kfFap6+3tjF/Ezw/DnVykvhycJmf9SalPFOcymDSBjQ4X6nUP5WbFp9/wDk7lstsFsfY3cD22wGK0a3OovsIfdszweB84VGo0Sm02nx6EseSUL2u7+DOuxdRj8MTQc2paPA4HfgYVmqgvy1Q59xTgbWfz8Hg/aLLqvevLmAAG2kQI+yrdJmx+GknyW6nFLc3XBh1cPK3RnRjcShWwxCvjkRW4lapRVqkVuJCWKxMrcRhC6QaGrpEEAiHAQAgBACAEAIBQh1D1wmCAIQEuGol7msG7iAPVQnJRi5PsTxxc5KK7mhVwLadTQ2oHkWfA8IdyB/Ms6yynC2q9DQ8UYSpO/X3nS5XQqUmGrr7uBFwJd0F7/v5Lzc04Tlsqz08OKcIObdFDEPsN9RkucSSXA3g+71lXxSZnlaXtZcoZe4ta5waRIOnZ9Rm8yeUm9oVMsqtpfPsmXRxulfT6tFfC2qPGptE+zDzbTs4HmePJWZOYLhy78HMT88qaj7/QM4y+n3xY13hLdVJwvM3IcLddlzT5p+Fua56ManDFT2+qtfuYOZUHsI1Ag8JG+/FehhnGSdHn5YyVWbuX5KW0HVqjZOmbztsAI8vksGXVXlWODN2PBtx7pq2YLnSSSN/h1C3pUqRicrbbQ+k6L8LcfvmuSR2Nm9keDp1AX1GvAH6DpkQTqDnHgQB/uWDU5ZQe2LV+3n4cev7G7T4I5Fua+/UfVy1lSofw5e5lpL3MG4sGuFj6xuFFZ3CP8Akq/Zf1J/l1OXk6e/9DBxtIzEEODyxwJkjf3bH3LfjkqvtVmHLGnS63RayyhTLw2pUDJaCHP1abi9xtxvsqs05qNwV+7qW4owupv59DZw+AxNIOrUMXRYwEjW2uQPKw32t1WV6jE2oThLd6bS/wAGVNxmq95TrZtjq2p1bEODGAnU7wg7AQLF8yIB5q54tMmtsbb49f8AhVF5Kbk6ijGrYqo516hjUATZhk87WWqOOCXC/cyzcnLl8fI0GYV5DtRmIjbkJ26lZ3kjaotliabXUoV2Qr4uyhlZ1OZjgJVqlRFxsrvYrEypoiIUypoaukREOAgBACAEAIAQDgh1CgrhIdK4SsEBp0KDBRJYS6s5zGs0gyC4HU0DcmLSBubLPKUt/m4irv8Ak0wxrw7jzJtJfv8A9NPA4IUKLa7wCS8BrXRDoF/v47xky5XlyPHH0PQx4FgxeJLrYzGYp5u4yLXFwN7D426LuPHFdCrLObdyLj2spBrhVLnkDbZoiG32BtEGVUnLJacaRokoYkmpWy6M006RTabTqc6CXA7yLrP+X3XvfyJ/mttbF72+5m4mlr1Q06iZERHMiFqhLbVvgyyjvulyVcPqs6PCD7QG0g7+atnXK7lcW2vYamDx9HGPZQfTcxxOlhcQQTPsuMCCdtllnhy6eLyQd+tF0csM0lCSa9DtcMMPisC6lReC4N0uabPBaOI4zzC8jJDLp86y5PX4G2M45Y7F6HlWa14qOYWNboOiAIMtsdUE3sdl9PghcFK7vn5nkZ8nmqkq4+XqLlmbOpkhjGnVY7yeQt9FzNpo5OZPoT0+rlj4jFOyzWxRcRqkRIHMA8zxVccaS4JSyNvkjw+YlmprGuIIOxcIi4sDYTc/ZXZ4FKnJ/odx6lwuKV/P795DUquqkl7vFvN5PMki5PmrFFY+IrgrlJ5eZPkr1acW1zHK/uVkXfYqca7kFQ2IvvxF/u6mupCT4o6LIMIDTLq5/ts8QYXQHOE7gmOnvXnarI96jj6vi67G/S46heTouwru0IJEtBbeWim1zW8o1CXfDYQi0TS4fPvaZL87Fvlce7gx8W8N8DXFzQSZgNuRe+5WzGnLzNU/mZM0q8qdr5EdF73nidpvNlKSjFFcd02dPhMjljwQdQ3/ANJ+oIC8vJq6kn2PThpfK0+pz2aYfS4+cfD+F6OCe5HnZ4bWZ72K9MzyiREKdlLQ1dIggBACAEAIB7GE7AmN7H4rjaRKMZPoh9PQSJBAm8fSVF7q4LI7G1uNLB4Ck4uvVLGiS9rNTWTtqjhMCevFVPJJJXSf6mqGHC5Vba9aK9Wixl41ebhB3gw24G1vfyXYylL2fD+SGXFHHyufivnS5RVOIdp08ONt7yJ53Vu1XZm8SW3aXsuxrqInSIcHaXaRqDoLdTXb21FZ82KOV9enVfWmjZpdRLBHlcPo65vpafxHOzSs8wXkjR3bRAsz9LRHh24deaeBjiunt+J16nJkdX8CTB4xzATJ8NwOTjOny3N1DJijN16k8WaUF7hMtfLnFzhMAibyZ2v5ruZUkkiOGVuTkzfxGllOz5kDnHkRG8/JefDdKfKNc1GMOGc9icQ57gJMcB+69GEIxRhnJyZ1HZOqxp0VCBqMDiDNr8ivK18ZyW6HY36OUYupGpmXZR0itR01ABqAaRch3LiD587qjDrmouM012v4F08C3bo8+w509maoLnMD21G6nN0ggOMnSWkXadrfFb/z+NpKVU6v77mR6WabcepmZhltRrz3ouXjVVIIF5m2zrQ4rTizwcVs9On38ijJhlb3evX76+pRZRl40mdRIEiBvAjzV7lUeexXGPn4Omr9l6jGd4WucwCbENItJ1E9RwXmx10Zy2rh/fQ3PSuKt8mM9j4ltPTEjwkgx+aSZJ/la043TlZQ1KrSorYdr/ytPW3Lf5q2bj3ZXFT/APU0MPlrajtLatNj3fldIE8g+dzy4ys887grcW17P4NEcEZOrSf33KNXLXMrOpOEObOoTYQJ9rgOqvjnjLGpro+hnlgqbidh2OyD8RL6hAp0yZ1OaC83gCY3jdeZrM7gqh1/Q36eF1ZDjOzj3Pe9uky8w1rmwBxi8xw9CuQ1kYRUX6F0tI5NtD817EvDnObYPMtEjbjbfmo4fxSO1KRGehtuh+B7FVDiHRZrGyb728lHJ+KR8H1bC0e3JfY6Ds7QlviZBiDyPW687Vzp8M9DCvLyjnO2+SFviaN3TAHQ/uvS/DdUnxI87XafvE5/MMpc2iyoAdvECLg7HbhMx0IXoYtSnkcH9/f6mXNpqxqSMatRLTBEGx99wtsZKStGGeNxdMifThTTKpQoY5hEEjfbqupplbi11GrpEEApELh1quB2jyv9+iWS2su4amWEXJk6S1roJv6yPSLqib3L92jZixvHJd74pP7v9B+JhpaXM0NbMNaW6iDJBcePnyXIW06dt+vQnl2wcXKO1LolV/H+S21lR9L/AN9JrBYNc+PaJdpAiGkTeANyqnKEZ/6tv3CpyhxJJffHs+SM2vQaHe1ImC6QRM3g8d91ojN10KMmKF8Pj19v3/VkeJptBOglwEXiBt1vvPAbKUJSf+yorzQxpvw3a9RjKTjwP2FJySIxxyfYsYfCvc4AC524T5e4queSKVs0Y8E5SqjfyXLQ5tdj4Jc06DI3p+Ix7o9Vg1GdqUJR7dfielpdMmpxn36e9DsFgqdFru8aTUMaQbWJkmN4gRNjf1UcuWeWS2vjuIYceGL3cyGY8EtgxzsL2tC7ipSsoyW1TMeo4AS0yfktqTbpmRtJWin+IdMyVdsjVUUPJKzRZmwGt4a5lVwbpdTdpDCOLYuPes/5d8K7S9ebL/zCpuufYaOVdsMUw6DinNa43e9oqFvW4Llmz/hmnl5lDn0XF/sXYtdP/WUv3L3aHN/xLGl2IoFrZJFNhaXFxm7KlyQQeniVGl03gTdQlz6u6+KL8uaOSCbmuPr8GYOEw5lrwC9jYJtwO4Pv4rfOaVxfDZRhg21JK0uSarjTRJDajy8gatJIYTvBBu4e4bKEcXiLlKvr/RZkyrE6Td+zp/f0JcLiHVANLgKgM8Q6ObYtY35qE4KD5XH0J45vIuOv1OjrGrE120nTBNRjGtfUDfDZ4GnY7kTMSsCljfGO1XbsvgbfDlH/AG5/ckrPwTsM7+081osDYdJgwoRWojlXm4+/idm8co8I57CZb3jhM0wdoM6g2fDO5m/2FvyZ9i45/YyQweJLng6vsll4qvLjPhkaS4GNoBjy4rydfmeONLuelp4qtz7HeYPKyZEeXReTjjPM/KWZNQomhSy0NDXV3ABpABdFxcAAc7rctJOTTycLj4r0r1Mk9SnaxrlmD2izpzAfw1Ngc8wJBfN+kRZRxrFOcrVLuX+DJQXmt9hcBRkaiIcfEfM7rDllTpdDS3tVEmMwQeQSNio48rimQTXcMblFNzCHNaGxfYDqpQz5IyTVkHOMuGee5tkOGlumtTFtN6jIMSRBnf8AZfQYNZnp7ov5MyZcGGTVNfNFWvkDAf7dRjrAEamkj0B6fBWx1kq80WiMtJG/K0zm84yWpS8Uh7f1NMj+F6Wn1UMnHRnl6rSZI89UZOg/f0WuzBtY1dIl4d2BAEv5yTwPDbj6QOqo87d9jcvCSpK5fMjsLXBHO3nPVS5fJDyx45T9pM+sxgIbDtW7oJc3mBNufvUFGUqb4rsWTy48aahzffuvmOY6k4gaYGkC79LtQ3Oogj0XGskVd/S/oISwy4a7etP50zWwVajDhTaWMBgyO8e9sEguZGkxBOqLcOuXJHJ1k7fyS9z6noYJ4trUI0l17t+1ro/ujIr4OGl0gt1RqaIsSRMOAN4NoC1xy267+n/DDk0qjjc+3y7+3+iCnQ1BxFwOIB5mIGw5qblVIohi3qUuy9F7/wDpt5Nl1ZzHuexxaKcMLjZomR7Q9nfw8Vkz5IWlD15r7+p6OlwZtm6S7cX/AH29hp16+GL3hz5ApNaNLB7UiYi07+9Y4wzqKaXe+X2/U05MmJtpvovQqNx7XBzKWrDwCZLh4twA7Yk3G0m5V3gtVKfm+H6FKz8OMfL8SpgzYc/j5q3J1KY8lqq6ATuYnf6qqKtnZcI5/FOItIIJJt5njt7uS9GCT5PPy3Hi+pXjZWFVCl1gIG5M8TPXl0XEubDflqiSqSGgTIN9rjaQTvwCjGrfBZNy2JXaB2HI6wAT5EA/VFNM7LDKL+FlrD12Q6xDtAaLuIiIdaRvy26KqcJWvS7/AINGLJiUZcU6rq/j3X8ewpF8m+6ur0Mu+3yaeTOY181C4SxwENkS4Fom+11l1Ck41D1Rt0rgpXO+jLX+Nuon+y51vZmIHm3Y+RncqtaVZF50WT1Wx+Rkbc6r1qwdDPEQC1tNrW3ibNG6nPT4oQd/OyrFnzTmqOvy/FNe/uWYSBJaagdDnaTBIAEbSvKzxjGG9z59Op7OOe6e1Q49To8nwlPD4l9Wo9rGOAtJJdy8Ebi9xwWBy8eEYPovuviW5IbNzj3OkrdomtIdQpms0Fs6eRG99ot70co4siSpL2mdaZyh5n1MXtPmeMqFzSIYGgkaGw/VI0s3LeHiNguwzxzU8jt3x7K+XyLsWnhBXj/XqcTU7W1aYaW6XECIrM8YaN2lzCAeEGL39fQ/8fDK3u//AC+PqUz1MoRuD+DXP0+2dJkfbFtQta+i4Ej2mHW0ny9pvx3Xl6n8McE5Rl8+P6Jwzubpo3sd2goU/C0Oq1P0MAseGtxgNCwYtHlk7fC9X+y6skozbqKs4LtVi61fu3V50kR3TJDKckCXSQXPIO21vf8AQ6NY8e5Y+q7vq/d6Iryad8b+b7dl7/ac7gG0qdM97T1Bx2i7YkXHC59YHJb8rnOfklVfUpx4sePFU43f0+3/ACZ1PFCk8d2S10t8YOkCRBBbx81oeN5I+flen9mDxY4clY+HxzfHy/c2m4zvKrHuaQHz3j/b1nTGwADRpjoI92J4tkHGL6dF0r+eTc8m/Im1V9X1vivhwcvjAGve1rtTA4hpEwRNjdepjblFNqn3PDy1GUorlW69CuAeqs4KqYgXSIpKAUDn81wlXqTB7A6QCAODvFPLaPsKFSap/wAfyXKWNStKvfz/AAXW51XAAY4tIJ8TZEzIM3i4MRtayp/K4ruSv3l/53O0lF/FfdBXxj3OnEOLzptrJOmDHhANneHjbmEjjil/iVe7v7/YSlkmpf5+ff291d+O/HqQ1MwcHSGtbFgBNnAEB0zcjmpLCnGrv76e4hPWTU/9Uq/X195o4fO3P8NRwjQRL5uQJHs3BnlvYWVM9Nt5jfXt/f2jXh16l5cj4rq/65+XXoZv+IQIaxsX3HP42m0kq/wb5b+/v2GP83SqMV8vX6+7kKmYF25PTj8Tewn4IsKj0OS1bkuSWnjGA6gI5NMm94vEH157KLxSflfzJwz415l8i1UxrauqxGqYaHXHK4Fx0hVLFLHXsLZZ4Zbfr2vkp0stc5w1EU2udp1vIDQeMn0KueeKXHL9EZfAluuXC9pBmGGNN5YXB0bOEwf9MgcVZimpx3UQzY3jltZXCsKkW8G0v8DWkuMARvuP4VOR7fM3wbNPHxPIk79hepdzSxEVtTgwtabAh2mz7bwdh6EqiXi5MN4+L/fp/ZdWHHmay3x8m17OtPt9ShmOJa+q5zGBrdR0tH6ZMTfeIV+GDhBKTtmLLk3zbiuCB9Q6tQgGZ8NgPKNlYoqqISm925ce7gsurNcGgN8QmXTvJnbpzlVKEk274NTyxkkkue7JsM5pd4gSPp+91CaklwTxuMnyX8I11LxOp+GAeo/zT6rPkaycJ8mrFeN21wdj2UzUYjEWfpDWtaG7Ahu1jtMu2Xj6/TvDh6Xf7nqafPHK5OPZdP3NVvaJjnVC+jUEOLIaATEuaCQTYGLbHdZnopJR2yXS/wBCyOXiqfWjdybG0Q2W6muImI3Edfuyx5sc03b/AIJZISm/Yb7cOx1NjhSc/wBrUY3BkWBmbEj0U4w/xxeOL3d/vv7zC5zWSUZSS6HlParLTSrOLKeimDLajqrSA0xLXMfcC0GPqvX0mdTjTfPpTv5ruW5dySb+dr48Pt7jmMTnWjVRwwEufJqajJ07aTbSN7zJG8L0YaXfWTN2XT3/AKnnZNZtlswJcvr9/wA36lZ2Ixr6hgu1NEkjQAABwcLC3IqxQ0sYK+j9/wChGWbXzm0m+PdXz6fUr4qrigZeXy0h28lpgAGOCshHTtVGqZTllrE90r4+nboZxxDtySepWnZExeNPqx34gRGkTz4+i5s56kvHW2nFX6lo5s8MNKmdDCBLQTJsQZPUG6q/Lxc98uWWy1ctnhw4X3+vcqvPhHP42srV1ITf+Nev2iHUp0UbmNXSAIAQAgH94eNxyJMLlE9778iazz+xslI5ufQV9Qm5+QRJLodnklN2xi6QBACAEAoKHUyxQxZbBjxNcHB03BF9jZVzx7rXZ9i7Hm2065TuybF4rvi6pUqPNQ3Bd4pHIumfgoQg8dRilXyLcmSGVOUm93bv8L/opNV5lTL+Dq0A3xh+sEkFpAHTqAPIrPkjlb8tUbsGXTKPnT3X17ez7oecRSY4uaHVJ/M4i7vzGHNPPz6rihkmqfHsXp8yfi6fFLdFOXtb79+q/srYcsOrWYsSJkkng2Rx6nqrZ7lW0yQlB3uKxVhSx9OrHAKLjZOOTaT0cUGu1AeirljclRdHNGLsnrZw59nAaeQkGPNQjpYx5XUk9ZJ9VwWcvzYUnhzfWWydtiNj8lVl03iRaZrwa6OOVr4nQsq4PE0S9r2YaqHCWPe7SdIAD6YBABIHGdvVec46nBlUWnOPqkr9zN0c+HJC72/t9Sxgc2pYcRVrNqus8OpOJ8cw6SIF2hn16V5dNkzPyRaXTn07fJ2aIarHBVKSftNuh/UafC2mRxaC/SXeR2WOX4M4+bd8ua/cp8fFJ3XzON7SPrGr+IfTcXOMh9V2sk7hrQBpgDobcl7Ok2OHhqXwXHxb6mTUxlGSnGPz/RL/AKVMDiQ52qs9oY0QBDQ6doAguG3GArMuNxVY1y/l/H7ndPlUpb8rSS47f9/RCOx9NwLWscTEanvNovYTtb3LqwzTTbXwRL8zCScYxfxfoR4yQ8tOlp5hpe4kDgbgkzv8VLHTja5+iK8ze5x4Xtq3/BmCg57rSd41OA+JstW9RXJ5/gzyS4+r/kfRwt4OkXuSQ76qMsnFq/0LMeBLiVL43+/7F/GvwbmAU21GvECXFp1Em5OwEWj5rPjWpUrm00W5JaSUOE0/v1MutUaQAJkcbAfDr8+i1xi7bZjyZIOKjEglToo3DV0iCAEAIAQAgBACAEAIAQAgBACAEAqAEOghwRACAEA5jZMLjdHUrdC1WFri07gkHzFuCJpq0dknF0xspQ3E3fHgY5dFHai3xW+jFZV5gOjnP0XHH04JRyP/ANuS7Szys1ujWXMgDQ67bXBjaQqZaTHJ7qp+q6l0ddkhx1XozRb2tI0TQpnQCLgAO8UyWxykWPFZn+G9fO+TWvxh94J/fuIK/aQOLiMNSGrVO59rcHYkefG6nHQtJJzfH7EJ/iu6/wDGuf36mbiMyc8AEABogRa3Xn6rTDBGN+0yZNY51wuPeVC77AhXUZXJsSV05YusxEmOUrlLqd3yqrGrpEEAIAQAgBACAEAIAQAgBACAEAIAQAgBAOeZXEdYi6BYQUIgBAOa+NlxqzqddAMG83+flFk6B0xq6cBAIhwEAIAQAgBACAEAIAQAgBACAEAIAQAgBACAEAIAQAgBACAEAIAQCygsRACAEAIAQCkoBEAsoBEAIAQAgBACAEAID//Z"/>
          <p:cNvSpPr>
            <a:spLocks noChangeAspect="1" noChangeArrowheads="1"/>
          </p:cNvSpPr>
          <p:nvPr/>
        </p:nvSpPr>
        <p:spPr bwMode="auto">
          <a:xfrm>
            <a:off x="155575" y="-2332038"/>
            <a:ext cx="7296150" cy="485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p:nvPr/>
        </p:nvSpPr>
        <p:spPr>
          <a:xfrm>
            <a:off x="3034844" y="1407016"/>
            <a:ext cx="3590271" cy="5128061"/>
          </a:xfrm>
          <a:custGeom>
            <a:avLst/>
            <a:gdLst>
              <a:gd name="connsiteX0" fmla="*/ 3343620 w 3590271"/>
              <a:gd name="connsiteY0" fmla="*/ 138449 h 5128061"/>
              <a:gd name="connsiteX1" fmla="*/ 1733760 w 3590271"/>
              <a:gd name="connsiteY1" fmla="*/ 151328 h 5128061"/>
              <a:gd name="connsiteX2" fmla="*/ 1746639 w 3590271"/>
              <a:gd name="connsiteY2" fmla="*/ 1658156 h 5128061"/>
              <a:gd name="connsiteX3" fmla="*/ 175417 w 3590271"/>
              <a:gd name="connsiteY3" fmla="*/ 3899080 h 5128061"/>
              <a:gd name="connsiteX4" fmla="*/ 188296 w 3590271"/>
              <a:gd name="connsiteY4" fmla="*/ 4581660 h 5128061"/>
              <a:gd name="connsiteX5" fmla="*/ 1514820 w 3590271"/>
              <a:gd name="connsiteY5" fmla="*/ 5096815 h 5128061"/>
              <a:gd name="connsiteX6" fmla="*/ 3240589 w 3590271"/>
              <a:gd name="connsiteY6" fmla="*/ 5006663 h 5128061"/>
              <a:gd name="connsiteX7" fmla="*/ 3549682 w 3590271"/>
              <a:gd name="connsiteY7" fmla="*/ 4478629 h 5128061"/>
              <a:gd name="connsiteX8" fmla="*/ 3588318 w 3590271"/>
              <a:gd name="connsiteY8" fmla="*/ 3950595 h 5128061"/>
              <a:gd name="connsiteX9" fmla="*/ 3575439 w 3590271"/>
              <a:gd name="connsiteY9" fmla="*/ 2946043 h 5128061"/>
              <a:gd name="connsiteX10" fmla="*/ 3498166 w 3590271"/>
              <a:gd name="connsiteY10" fmla="*/ 911181 h 5128061"/>
              <a:gd name="connsiteX11" fmla="*/ 3343620 w 3590271"/>
              <a:gd name="connsiteY11" fmla="*/ 138449 h 51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0271" h="5128061">
                <a:moveTo>
                  <a:pt x="3343620" y="138449"/>
                </a:moveTo>
                <a:cubicBezTo>
                  <a:pt x="3049552" y="11807"/>
                  <a:pt x="1999923" y="-101957"/>
                  <a:pt x="1733760" y="151328"/>
                </a:cubicBezTo>
                <a:cubicBezTo>
                  <a:pt x="1467596" y="404613"/>
                  <a:pt x="2006363" y="1033531"/>
                  <a:pt x="1746639" y="1658156"/>
                </a:cubicBezTo>
                <a:cubicBezTo>
                  <a:pt x="1486915" y="2282781"/>
                  <a:pt x="435141" y="3411829"/>
                  <a:pt x="175417" y="3899080"/>
                </a:cubicBezTo>
                <a:cubicBezTo>
                  <a:pt x="-84307" y="4386331"/>
                  <a:pt x="-34938" y="4382038"/>
                  <a:pt x="188296" y="4581660"/>
                </a:cubicBezTo>
                <a:cubicBezTo>
                  <a:pt x="411530" y="4781282"/>
                  <a:pt x="1006104" y="5025981"/>
                  <a:pt x="1514820" y="5096815"/>
                </a:cubicBezTo>
                <a:cubicBezTo>
                  <a:pt x="2023535" y="5167649"/>
                  <a:pt x="2901445" y="5109694"/>
                  <a:pt x="3240589" y="5006663"/>
                </a:cubicBezTo>
                <a:cubicBezTo>
                  <a:pt x="3579733" y="4903632"/>
                  <a:pt x="3491727" y="4654640"/>
                  <a:pt x="3549682" y="4478629"/>
                </a:cubicBezTo>
                <a:cubicBezTo>
                  <a:pt x="3607637" y="4302618"/>
                  <a:pt x="3584025" y="4206026"/>
                  <a:pt x="3588318" y="3950595"/>
                </a:cubicBezTo>
                <a:cubicBezTo>
                  <a:pt x="3592611" y="3695164"/>
                  <a:pt x="3590464" y="3452612"/>
                  <a:pt x="3575439" y="2946043"/>
                </a:cubicBezTo>
                <a:cubicBezTo>
                  <a:pt x="3560414" y="2439474"/>
                  <a:pt x="3538949" y="1374820"/>
                  <a:pt x="3498166" y="911181"/>
                </a:cubicBezTo>
                <a:cubicBezTo>
                  <a:pt x="3457383" y="447542"/>
                  <a:pt x="3637688" y="265091"/>
                  <a:pt x="3343620" y="138449"/>
                </a:cubicBezTo>
                <a:close/>
              </a:path>
            </a:pathLst>
          </a:custGeom>
          <a:solidFill>
            <a:srgbClr val="FFFF00">
              <a:alpha val="3607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745673" y="4484760"/>
            <a:ext cx="4677622" cy="1384995"/>
          </a:xfrm>
          <a:prstGeom prst="rect">
            <a:avLst/>
          </a:prstGeom>
          <a:noFill/>
        </p:spPr>
        <p:txBody>
          <a:bodyPr wrap="square" rtlCol="0">
            <a:spAutoFit/>
          </a:bodyPr>
          <a:lstStyle/>
          <a:p>
            <a:pPr algn="ctr"/>
            <a:r>
              <a:rPr lang="en-US" sz="3200" b="1" dirty="0" err="1"/>
              <a:t>C</a:t>
            </a:r>
            <a:r>
              <a:rPr lang="en-US" sz="3200" b="1" baseline="-25000" dirty="0" err="1"/>
              <a:t>x</a:t>
            </a:r>
            <a:r>
              <a:rPr lang="en-US" sz="3200" b="1" dirty="0" err="1"/>
              <a:t>H</a:t>
            </a:r>
            <a:r>
              <a:rPr lang="en-US" sz="3200" b="1" baseline="-25000" dirty="0" err="1"/>
              <a:t>y</a:t>
            </a:r>
            <a:r>
              <a:rPr lang="en-US" sz="3200" b="1" dirty="0"/>
              <a:t> + O</a:t>
            </a:r>
            <a:r>
              <a:rPr lang="en-US" sz="3200" b="1" baseline="-25000" dirty="0"/>
              <a:t>2</a:t>
            </a:r>
            <a:r>
              <a:rPr lang="en-US" sz="3200" b="1" dirty="0"/>
              <a:t> → </a:t>
            </a:r>
          </a:p>
          <a:p>
            <a:pPr algn="ctr"/>
            <a:r>
              <a:rPr lang="en-US" sz="3200" b="1" dirty="0">
                <a:solidFill>
                  <a:srgbClr val="FF0000"/>
                </a:solidFill>
              </a:rPr>
              <a:t>CO2 </a:t>
            </a:r>
            <a:r>
              <a:rPr lang="en-US" sz="3200" b="1" dirty="0"/>
              <a:t>+ H2O</a:t>
            </a:r>
          </a:p>
          <a:p>
            <a:pPr algn="ctr"/>
            <a:endParaRPr lang="en-US" sz="2000" dirty="0"/>
          </a:p>
        </p:txBody>
      </p:sp>
      <p:sp>
        <p:nvSpPr>
          <p:cNvPr id="31" name="TextBox 30"/>
          <p:cNvSpPr txBox="1"/>
          <p:nvPr/>
        </p:nvSpPr>
        <p:spPr>
          <a:xfrm>
            <a:off x="8752114" y="576702"/>
            <a:ext cx="3052293" cy="3570208"/>
          </a:xfrm>
          <a:prstGeom prst="rect">
            <a:avLst/>
          </a:prstGeom>
          <a:noFill/>
        </p:spPr>
        <p:txBody>
          <a:bodyPr wrap="square" rtlCol="0">
            <a:spAutoFit/>
          </a:bodyPr>
          <a:lstStyle/>
          <a:p>
            <a:r>
              <a:rPr lang="en-US" sz="2800" dirty="0"/>
              <a:t>Reaction 1 is</a:t>
            </a:r>
          </a:p>
          <a:p>
            <a:r>
              <a:rPr lang="en-US" sz="2800" b="1" dirty="0">
                <a:solidFill>
                  <a:srgbClr val="0070C0"/>
                </a:solidFill>
              </a:rPr>
              <a:t>Complete Combustion</a:t>
            </a:r>
          </a:p>
          <a:p>
            <a:endParaRPr lang="en-US" sz="2200" dirty="0"/>
          </a:p>
          <a:p>
            <a:r>
              <a:rPr lang="en-US" sz="2400" dirty="0"/>
              <a:t>Requires </a:t>
            </a:r>
            <a:r>
              <a:rPr lang="en-US" sz="2400" b="1" dirty="0"/>
              <a:t>sufficient oxygen</a:t>
            </a:r>
            <a:r>
              <a:rPr lang="en-US" sz="2400" dirty="0"/>
              <a:t> to provide every carbon with 2 oxygens, resulting in carbon dioxide (CO2)</a:t>
            </a:r>
          </a:p>
        </p:txBody>
      </p:sp>
      <p:pic>
        <p:nvPicPr>
          <p:cNvPr id="3076" name="Picture 4" descr="https://static.pexels.com/photos/9334/night-fire-easter-celebra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76" t="4586" r="3646" b="7733"/>
          <a:stretch/>
        </p:blipFill>
        <p:spPr bwMode="auto">
          <a:xfrm>
            <a:off x="4695379" y="3452996"/>
            <a:ext cx="1755515" cy="1312534"/>
          </a:xfrm>
          <a:prstGeom prst="rect">
            <a:avLst/>
          </a:prstGeom>
          <a:noFill/>
          <a:extLst>
            <a:ext uri="{909E8E84-426E-40DD-AFC4-6F175D3DCCD1}">
              <a14:hiddenFill xmlns:a14="http://schemas.microsoft.com/office/drawing/2010/main">
                <a:solidFill>
                  <a:srgbClr val="FFFFFF"/>
                </a:solidFill>
              </a14:hiddenFill>
            </a:ext>
          </a:extLst>
        </p:spPr>
      </p:pic>
      <p:pic>
        <p:nvPicPr>
          <p:cNvPr id="33" name="Google Shape;64;p14"/>
          <p:cNvPicPr preferRelativeResize="0"/>
          <p:nvPr/>
        </p:nvPicPr>
        <p:blipFill>
          <a:blip r:embed="rId4">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258755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64741" y="248526"/>
            <a:ext cx="11341119" cy="1356360"/>
          </a:xfrm>
        </p:spPr>
        <p:txBody>
          <a:bodyPr>
            <a:normAutofit/>
          </a:bodyPr>
          <a:lstStyle/>
          <a:p>
            <a:r>
              <a:rPr lang="en-US" sz="4200" dirty="0"/>
              <a:t>Combustion: </a:t>
            </a:r>
            <a:r>
              <a:rPr lang="en-US" sz="4200" dirty="0">
                <a:solidFill>
                  <a:srgbClr val="9FCC3B"/>
                </a:solidFill>
              </a:rPr>
              <a:t>Reaction 2</a:t>
            </a:r>
          </a:p>
        </p:txBody>
      </p:sp>
      <p:grpSp>
        <p:nvGrpSpPr>
          <p:cNvPr id="2" name="Group 1"/>
          <p:cNvGrpSpPr/>
          <p:nvPr/>
        </p:nvGrpSpPr>
        <p:grpSpPr>
          <a:xfrm>
            <a:off x="841829" y="1668693"/>
            <a:ext cx="7566466" cy="4550853"/>
            <a:chOff x="841829" y="1668693"/>
            <a:chExt cx="7566466" cy="4550853"/>
          </a:xfrm>
        </p:grpSpPr>
        <p:sp>
          <p:nvSpPr>
            <p:cNvPr id="32" name="TextBox 31"/>
            <p:cNvSpPr txBox="1"/>
            <p:nvPr/>
          </p:nvSpPr>
          <p:spPr>
            <a:xfrm>
              <a:off x="3928482" y="5492645"/>
              <a:ext cx="3118104" cy="646331"/>
            </a:xfrm>
            <a:prstGeom prst="rect">
              <a:avLst/>
            </a:prstGeom>
            <a:noFill/>
          </p:spPr>
          <p:txBody>
            <a:bodyPr wrap="square" rtlCol="0">
              <a:spAutoFit/>
            </a:bodyPr>
            <a:lstStyle/>
            <a:p>
              <a:pPr algn="ctr"/>
              <a:r>
                <a:rPr lang="en-US" b="1" dirty="0"/>
                <a:t>Carbon-based fuel</a:t>
              </a:r>
            </a:p>
            <a:p>
              <a:pPr algn="ctr"/>
              <a:r>
                <a:rPr lang="en-US" b="1" dirty="0" err="1"/>
                <a:t>CxHy</a:t>
              </a:r>
              <a:endParaRPr lang="en-US" b="1" dirty="0"/>
            </a:p>
          </p:txBody>
        </p:sp>
        <p:sp>
          <p:nvSpPr>
            <p:cNvPr id="34" name="TextBox 33"/>
            <p:cNvSpPr txBox="1"/>
            <p:nvPr/>
          </p:nvSpPr>
          <p:spPr>
            <a:xfrm>
              <a:off x="4819918" y="1900141"/>
              <a:ext cx="1725770" cy="923330"/>
            </a:xfrm>
            <a:prstGeom prst="rect">
              <a:avLst/>
            </a:prstGeom>
            <a:noFill/>
          </p:spPr>
          <p:txBody>
            <a:bodyPr wrap="square" rtlCol="0">
              <a:spAutoFit/>
            </a:bodyPr>
            <a:lstStyle/>
            <a:p>
              <a:pPr algn="ctr"/>
              <a:r>
                <a:rPr lang="en-US" b="1" dirty="0"/>
                <a:t>CO2, water vapor, and energy </a:t>
              </a:r>
            </a:p>
          </p:txBody>
        </p:sp>
        <p:sp>
          <p:nvSpPr>
            <p:cNvPr id="35" name="TextBox 34"/>
            <p:cNvSpPr txBox="1"/>
            <p:nvPr/>
          </p:nvSpPr>
          <p:spPr>
            <a:xfrm>
              <a:off x="2462057" y="1782383"/>
              <a:ext cx="1838460" cy="923330"/>
            </a:xfrm>
            <a:prstGeom prst="rect">
              <a:avLst/>
            </a:prstGeom>
            <a:noFill/>
          </p:spPr>
          <p:txBody>
            <a:bodyPr wrap="square" rtlCol="0">
              <a:spAutoFit/>
            </a:bodyPr>
            <a:lstStyle/>
            <a:p>
              <a:pPr algn="ctr"/>
              <a:r>
                <a:rPr lang="en-US" b="1" dirty="0"/>
                <a:t>CO, VOCs, water vapor, unburned fuel and energy </a:t>
              </a:r>
            </a:p>
          </p:txBody>
        </p:sp>
        <p:sp>
          <p:nvSpPr>
            <p:cNvPr id="36" name="TextBox 35"/>
            <p:cNvSpPr txBox="1"/>
            <p:nvPr/>
          </p:nvSpPr>
          <p:spPr>
            <a:xfrm>
              <a:off x="3263389" y="5529451"/>
              <a:ext cx="1223493" cy="369332"/>
            </a:xfrm>
            <a:prstGeom prst="rect">
              <a:avLst/>
            </a:prstGeom>
            <a:noFill/>
          </p:spPr>
          <p:txBody>
            <a:bodyPr wrap="square" rtlCol="0">
              <a:spAutoFit/>
            </a:bodyPr>
            <a:lstStyle/>
            <a:p>
              <a:r>
                <a:rPr lang="en-US" dirty="0"/>
                <a:t>       </a:t>
              </a:r>
              <a:r>
                <a:rPr lang="en-US" b="1" dirty="0"/>
                <a:t>O2</a:t>
              </a:r>
            </a:p>
          </p:txBody>
        </p:sp>
        <p:sp>
          <p:nvSpPr>
            <p:cNvPr id="37" name="TextBox 36"/>
            <p:cNvSpPr txBox="1"/>
            <p:nvPr/>
          </p:nvSpPr>
          <p:spPr>
            <a:xfrm>
              <a:off x="6727902" y="5349451"/>
              <a:ext cx="1532586" cy="646331"/>
            </a:xfrm>
            <a:prstGeom prst="rect">
              <a:avLst/>
            </a:prstGeom>
            <a:noFill/>
          </p:spPr>
          <p:txBody>
            <a:bodyPr wrap="square" rtlCol="0">
              <a:spAutoFit/>
            </a:bodyPr>
            <a:lstStyle/>
            <a:p>
              <a:pPr algn="ctr"/>
              <a:r>
                <a:rPr lang="en-US" b="1" dirty="0"/>
                <a:t>Air </a:t>
              </a:r>
            </a:p>
            <a:p>
              <a:pPr algn="ctr"/>
              <a:r>
                <a:rPr lang="en-US" b="1" dirty="0"/>
                <a:t>O2 &amp; N2</a:t>
              </a:r>
            </a:p>
          </p:txBody>
        </p:sp>
        <p:sp>
          <p:nvSpPr>
            <p:cNvPr id="38" name="TextBox 37"/>
            <p:cNvSpPr txBox="1"/>
            <p:nvPr/>
          </p:nvSpPr>
          <p:spPr>
            <a:xfrm>
              <a:off x="6947346" y="1951158"/>
              <a:ext cx="1352282" cy="923330"/>
            </a:xfrm>
            <a:prstGeom prst="rect">
              <a:avLst/>
            </a:prstGeom>
            <a:noFill/>
          </p:spPr>
          <p:txBody>
            <a:bodyPr wrap="square" rtlCol="0">
              <a:spAutoFit/>
            </a:bodyPr>
            <a:lstStyle/>
            <a:p>
              <a:pPr algn="ctr"/>
              <a:r>
                <a:rPr lang="en-US" b="1" dirty="0"/>
                <a:t>NOx</a:t>
              </a:r>
            </a:p>
            <a:p>
              <a:pPr algn="ctr"/>
              <a:r>
                <a:rPr lang="en-US" b="1" dirty="0"/>
                <a:t>NO and NO2</a:t>
              </a:r>
            </a:p>
          </p:txBody>
        </p:sp>
        <p:sp>
          <p:nvSpPr>
            <p:cNvPr id="39" name="Oval 38"/>
            <p:cNvSpPr/>
            <p:nvPr/>
          </p:nvSpPr>
          <p:spPr>
            <a:xfrm>
              <a:off x="4437380" y="5262679"/>
              <a:ext cx="2108308" cy="956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808399" y="5223098"/>
              <a:ext cx="1371593" cy="956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55343" y="1711540"/>
              <a:ext cx="1606635" cy="120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01660" y="1770974"/>
              <a:ext cx="1606635" cy="120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383417" y="1668693"/>
              <a:ext cx="2070268" cy="13977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a:stCxn id="50" idx="7"/>
            </p:cNvCxnSpPr>
            <p:nvPr/>
          </p:nvCxnSpPr>
          <p:spPr>
            <a:xfrm flipV="1">
              <a:off x="4079280" y="4758941"/>
              <a:ext cx="775331" cy="6936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1" idx="4"/>
            </p:cNvCxnSpPr>
            <p:nvPr/>
          </p:nvCxnSpPr>
          <p:spPr>
            <a:xfrm flipV="1">
              <a:off x="5658660" y="2916068"/>
              <a:ext cx="1" cy="563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015259" y="2975502"/>
              <a:ext cx="1035948" cy="5037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1"/>
            </p:cNvCxnSpPr>
            <p:nvPr/>
          </p:nvCxnSpPr>
          <p:spPr>
            <a:xfrm flipH="1" flipV="1">
              <a:off x="6149390" y="4775954"/>
              <a:ext cx="859874" cy="58727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194206" y="2808520"/>
              <a:ext cx="881260" cy="65370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499150" y="5349451"/>
              <a:ext cx="679665" cy="704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39" idx="0"/>
            </p:cNvCxnSpPr>
            <p:nvPr/>
          </p:nvCxnSpPr>
          <p:spPr>
            <a:xfrm flipV="1">
              <a:off x="5491534" y="4758941"/>
              <a:ext cx="10968" cy="5037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39180" y="4758941"/>
              <a:ext cx="2009105" cy="430887"/>
            </a:xfrm>
            <a:prstGeom prst="rect">
              <a:avLst/>
            </a:prstGeom>
            <a:noFill/>
          </p:spPr>
          <p:txBody>
            <a:bodyPr wrap="square" rtlCol="0">
              <a:spAutoFit/>
            </a:bodyPr>
            <a:lstStyle/>
            <a:p>
              <a:r>
                <a:rPr lang="en-US" sz="2200" b="1" dirty="0"/>
                <a:t>INPUTS:</a:t>
              </a:r>
            </a:p>
          </p:txBody>
        </p:sp>
        <p:sp>
          <p:nvSpPr>
            <p:cNvPr id="53" name="TextBox 52"/>
            <p:cNvSpPr txBox="1"/>
            <p:nvPr/>
          </p:nvSpPr>
          <p:spPr>
            <a:xfrm>
              <a:off x="1039180" y="3135373"/>
              <a:ext cx="2009105" cy="430887"/>
            </a:xfrm>
            <a:prstGeom prst="rect">
              <a:avLst/>
            </a:prstGeom>
            <a:noFill/>
          </p:spPr>
          <p:txBody>
            <a:bodyPr wrap="square" rtlCol="0">
              <a:spAutoFit/>
            </a:bodyPr>
            <a:lstStyle/>
            <a:p>
              <a:r>
                <a:rPr lang="en-US" sz="2200" b="1" dirty="0"/>
                <a:t>OUTPUTS:</a:t>
              </a:r>
            </a:p>
          </p:txBody>
        </p:sp>
        <p:cxnSp>
          <p:nvCxnSpPr>
            <p:cNvPr id="3" name="Straight Connector 2"/>
            <p:cNvCxnSpPr/>
            <p:nvPr/>
          </p:nvCxnSpPr>
          <p:spPr>
            <a:xfrm flipV="1">
              <a:off x="841829" y="4034971"/>
              <a:ext cx="7039428" cy="29029"/>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12686" y="3574751"/>
              <a:ext cx="14514" cy="1097280"/>
            </a:xfrm>
            <a:prstGeom prst="straightConnector1">
              <a:avLst/>
            </a:prstGeom>
            <a:ln w="1016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AutoShape 2" descr="data:image/jpeg;base64,/9j/4AAQSkZJRgABAQAAAQABAAD/2wCEAAkGBxMSEhUSEhIVFhUXFRUWFxYWFRcYFxYVGBcXGBcXFRcYHSggGB0lHRUWITEhJikrLi4uFx8zODMtNygtLisBCgoKDg0OGhAQGy8mICUvLS0vLS0tLS0tLy0tLS0tLS0tLS0tMi8tLSstLS0tLS8tLS0tLS0tLS0tLS0tLS0tLf/AABEIALcBEwMBEQACEQEDEQH/xAAbAAABBQEBAAAAAAAAAAAAAAAAAQIDBAUGB//EADsQAAEDAgQDBQYFAgYDAAAAAAEAAhEDIQQFEjFBUWEGEyJxgTKRobHB8BRCUtHhByMVYnKCkvEkM2P/xAAaAQEAAwEBAQAAAAAAAAAAAAAAAgMEAQUG/8QANBEAAgIBAwIDBgYDAAIDAAAAAAECEQMEEiExQRMiUWFxgZGh8AUUscHR4SMy8RVCJDOi/9oADAMBAAIRAxEAPwDw1ACAEAIAQAgBACAEAIAQAgBALCHaEQ4CAEAIAQAgBACAEAIAQAgBACAEAIAQAgBACAEAIAQAgBACAEAIAQAgBACAEAoQ6h7WqNk0hC1ds5tEhLOUJC6coIQUCHAhDtBCCgQ4CAEOghwRACAEAIAQAgBACAEAIAQAgBACAEAIAQAgBACAEAqHRwC5ZJImZSKg5ItUGWsPhpaXcAqp5KdF0IcWU6rYMdArou0USVOhhau2QoSF0UEIKF0rlnaAtQ40JC7YoC1LFBpSxQhCWcaEIXSNAhwRACAEAIAQAgBACAEAIAQAgBACAEAIAQDgEJJBCAVoXGdSJxTUNxaomzlTGvaWkeIQR1BsQsOduDtdDZhSkqLtXBacK4x09fCqVl3Z0i549uJs5Ur1Ty2Kh0CEOUACWdoeGqNkkhxprm4ltEFJd3HFEeKS5uJKAvdLm47tIXtU0ytoiIUipoapERCEIiIAQAgBACAEAIAQAgBACAEAIAQAgFCHUSBqiWJcDYXSNEjGqLZNIuMFlS3yXI0ckZFTVw0uWbUu4UaMC81nV5hhP/DcIvY/AfsvJxZP/ko9HJD/AAs84hfSWeESNaotkkhXMRM64isprjYSLX4QxMWVXiK6LdnFiBq7YJG0xyUGySQPpopBohqNVkWQZXcrEVshcFNFbRGQpFbGrpERDgIAQAgBACAEAIAQAgBACAEAIAQChDpIwqLLIsIQUTUlCROJrU8ESwPbcGx6FZHlSltZqWNuNo0MpwhaH6h4dOr+Qs2fKm1XW6LsMGk7OmGJFXCOA/SfhK8zw3j1CN+/fiZ55hqUuA6r6KcqjZ4sVboXEshxHVIO0dkqZfp5cXUXVP07+QWd51HKo+pesN43IzWBaWZ0dZluGFXDzyN/h/K8nNkePNR6WKCniMY4UtDiRtPzA/dbfEuqMrhSI6YUmRQOiFxWdZWqK2JWys4K1FbInhTRBkTlJFbGFSIMRDgiHAQAgBACAEAIAQAgBACAEAsIdFhDtBCAcFxkkPBUSaHs3UWSR0WU4/u6b2xIPDrzHVednw75p+htxZdkWhtTPahDmQACzR1g8ZXVpIJqXtsfmZdPgXqGJdTY1vAggj3x81RLGpybLVNxSRl5dg3d823GfMSVqzZV4bM+KD3o28bkpjVp8upN1hx6pXVmyeDizRwWA04NxI9pxH+2f+lnyZt2pVdi+GOsDs5zNct7tgJGmBt1J29AvRwZ98nRhy4dsTb7DU9TX0zxgj4/wsP4nLa1JGrQq04sZ2iw+humLlxUtHPc79hzUQ2qjnwN44L0DGR92SC7lupbknRGnVkDzKsXBErvarEyDRA9WIrZE4KaK2MK6QY1dIiIcBACAEAIAQAgBACAEAIBQh0cEOodC4SEKBiBAiejTlQk6LIqy5QwfNUSy+hbGB0mCy4OYYFon915uTO1Lk2wxpxM6vgdJJjrK0RzWiiWOma2QYH8QY5EeoI/hZNVm8FWadNj8Q6bKOz8PJI2NvIheZqNbcUkbsenUXbN7FZeCAI2Hx2WCGZrk0uKY6rhGspiRZon14LkcjlPjuOKr0OB7YYN9RzKbRLiC4+t/wBl7/4fljBSlLp0PO1cHJqKNzsZlTmQXCCBBWH8R1EZWkaNNj2RtmrmeSNqVNR4LJh1ThDai+WJTabOH7Q1aVN7qdNon8x68vr5r3dJHJOKnN+483UyhGW2JV7P0e8biB/859ZVurlslD3lenjuU/cYVQLcjIyCo5WRRBldxViIMY5SRBkZUitiLpERDgiAEAIAQAgBACAEAIAQDgEOocEJIJXDoqHQhBRLSdBUJInFmxhDNt1iyccmmPPB2GT0NLQN+ccl4+onulZ6WGNIbnmGAZ1XdLkbkRzwVGr2JwYLBUiIlvqDv8lk/Esr3OBfo4rZuOywFDc8yV5aW90X5ZUXXYIxKselmo2ULOuhHVwAcPFtuVFYJx5JLNzwc/Wy1jsSKn5gCPQqyOeSwuHYv2K9/c2sHhL7KiMZZHRDJk4K+dN0McRyMKcMe3LtYxzuNniebE947VvN19lgrYqPGzXudnQdjWjucQ7/ACgLz/xFvxMa9ps0dbJM5PF7+c/Netj6HnTKjirkVshcpogxhKkQYwrpBiLpERAIhwEAIAQAgBACAEAIBQEOoch0EOirh0AgQ5cJCtXGdRpZeSs2YvgdhkGOh+lx35rxtVhuNo9HT5PNTOlzDAipTsPTkf2XmYszhPk35MSnE0uzuFLG90BYReLEkTbnf5LPqp+JLd3Z2C8ONeh2eVYDw3C3aLS3G5I8/U5/NwaVWiBZejPHFKjJGbZg53ie7puO0AryNS7agu7PQ08bdswuz+CJ8ZnU6HGVmytzmsceiNUpbY36nW0KEAL0sOFJJnnTyWY3acAMJPAE+5ZNTGs0aNWkfDPBczdqe5x4kn3lfUYVUUjzMrttnQ9jRGGxJO20eTZ+q878R/8AuxpffJs0fGObOSxNUuMmPTgvXhHajzpu2VHq1FbIXFWIg2NJXSLGlSIMRCIiARDgIAQAgBACAEAIAQChDqHgLhNIdCEqQFDg1DhPSpyFCUqLYx4JmUFW5k1EvYSjpWfJKyyKo0MOJc3cSYBHNZ58JlsFbR6jlFBwpgv3i6+W1E1v8p70LUeepr5MWmSJIa7gCbjePeu48b3qUlwuSnPK1SOxbiqdNtzJizRcnyC+jWfFijb69kurPDeKeSXHz7GNjKOJxLoLvw9Lk29Vw8/yrPeXK7a2r6mqPg4Vx5n9DLzvCl72Ur6Ggb/mjaV5Opm45KXXojbgrY5M2cnwEcOC06DSytt9TLqs9muMLAXq/l2o2zA8ts5vtLh9Q087LxNc3HJGR6uiark8l7X9mu6JqN9kj3GNvgvR/D9d4iUH1IanTr/ZdCDsrTmhUpm2omP+P/SnrpVljNdhpI/43H1OUx+HLHubyK9bFPdFM87JHbJopuCuTKqIXtViZBoiKmVsRdOCIcEQ4IhwEAIAQAgBACAEAIBwQ6hQuEhwQ6IUA9i4ySL9FlpWaT5NCRbo0uaplImkTAKBJHpfZ3KQ+kxzmN1e1Me4+ZC+b1WeSyOMXwezijFQTkjax1IhsHaNlihalyaYNS6HPUaLqbyQ5zHcAA4AjqW2PDden4lx4ZX4XNs6zs/mzqU9/Grg4fm8zwKlpskMMm/X76mfUaZ5Eki2/tQGO3meBmEWsndxIv8AD01TNHLQzEf3WODuccDyINwpQ0qy5fE7mXNOWFbGdFh6IC9/BhUDy5zsdVFlPMvLRGL5OVzTW9xa0xfkvk9U8k8mxHuafZGNsws+wIdTdTqC7o0kCRIIPp/KpgpYMm59TTGskaj0I8D2eFKiDHshxB6m5UsvjZE8j6MRyQjJQR5DnbB3jgS0nU4yL8TYlfS6Z+RM8rOvMzGrMhbYsytFZ6sRBkDgrEVMaukRF04IhwRDgIAQAgBACAEAIBQEOjoXCVAgFQ6LC4dodRbeFyT4OwXJ1GCy0Oa0zDfzH9PKfOCvLyZ3FtVyelDDuSLWaYVlMMDHEuc2SDFuWxMW4FVYckptuS4RbmxRgo7XyybBB9BzXNp06mqIk6m6uQIIvsq8mzKmm2q+BOOOeKmkn9TqcqzrE06zDXqUKNNrhrpi7tMkEEN1lux3jZZFpsEeYJt+r+0WOWSa8xp572ywYD4qB3ihoa0yRHXh16qH5HJlbqNe0shnhiScn8Dg6XbCrSqFwpsgn2HjxaSTF4B24iR0Xof+Oxzik3z69ih62abdV7C5i+3moEaNLi2W3BDXSbO5fducIfhsu8rX30Lnr4pVXNfX2mXVx9UNaRimv1eJ2ggFkAnTNjzsBw3ur1hx3/pRS806/wB7/wCfA0eznbCpQcXhzzqnVLjvaCPLqbqGXStO4On2o5HUKSqate09Kyn+pII/uaS23igjewvA+IVP5zV4nTSl9H9P4EtDp8iuDr9Pqa2N/qJhgCWBzwC3UbDwm0gb7kfFap6+3tjF/Ezw/DnVykvhycJmf9SalPFOcymDSBjQ4X6nUP5WbFp9/wDk7lstsFsfY3cD22wGK0a3OovsIfdszweB84VGo0Sm02nx6EseSUL2u7+DOuxdRj8MTQc2paPA4HfgYVmqgvy1Q59xTgbWfz8Hg/aLLqvevLmAAG2kQI+yrdJmx+GknyW6nFLc3XBh1cPK3RnRjcShWwxCvjkRW4lapRVqkVuJCWKxMrcRhC6QaGrpEEAiHAQAgBACAEAIBQh1D1wmCAIQEuGol7msG7iAPVQnJRi5PsTxxc5KK7mhVwLadTQ2oHkWfA8IdyB/Ms6yynC2q9DQ8UYSpO/X3nS5XQqUmGrr7uBFwJd0F7/v5Lzc04Tlsqz08OKcIObdFDEPsN9RkucSSXA3g+71lXxSZnlaXtZcoZe4ta5waRIOnZ9Rm8yeUm9oVMsqtpfPsmXRxulfT6tFfC2qPGptE+zDzbTs4HmePJWZOYLhy78HMT88qaj7/QM4y+n3xY13hLdVJwvM3IcLddlzT5p+Fua56ManDFT2+qtfuYOZUHsI1Ag8JG+/FehhnGSdHn5YyVWbuX5KW0HVqjZOmbztsAI8vksGXVXlWODN2PBtx7pq2YLnSSSN/h1C3pUqRicrbbQ+k6L8LcfvmuSR2Nm9keDp1AX1GvAH6DpkQTqDnHgQB/uWDU5ZQe2LV+3n4cev7G7T4I5Fua+/UfVy1lSofw5e5lpL3MG4sGuFj6xuFFZ3CP8Akq/Zf1J/l1OXk6e/9DBxtIzEEODyxwJkjf3bH3LfjkqvtVmHLGnS63RayyhTLw2pUDJaCHP1abi9xtxvsqs05qNwV+7qW4owupv59DZw+AxNIOrUMXRYwEjW2uQPKw32t1WV6jE2oThLd6bS/wAGVNxmq95TrZtjq2p1bEODGAnU7wg7AQLF8yIB5q54tMmtsbb49f8AhVF5Kbk6ijGrYqo516hjUATZhk87WWqOOCXC/cyzcnLl8fI0GYV5DtRmIjbkJ26lZ3kjaotliabXUoV2Qr4uyhlZ1OZjgJVqlRFxsrvYrEypoiIUypoaukREOAgBACAEAIAQDgh1CgrhIdK4SsEBp0KDBRJYS6s5zGs0gyC4HU0DcmLSBubLPKUt/m4irv8Ak0wxrw7jzJtJfv8A9NPA4IUKLa7wCS8BrXRDoF/v47xky5XlyPHH0PQx4FgxeJLrYzGYp5u4yLXFwN7D426LuPHFdCrLObdyLj2spBrhVLnkDbZoiG32BtEGVUnLJacaRokoYkmpWy6M006RTabTqc6CXA7yLrP+X3XvfyJ/mttbF72+5m4mlr1Q06iZERHMiFqhLbVvgyyjvulyVcPqs6PCD7QG0g7+atnXK7lcW2vYamDx9HGPZQfTcxxOlhcQQTPsuMCCdtllnhy6eLyQd+tF0csM0lCSa9DtcMMPisC6lReC4N0uabPBaOI4zzC8jJDLp86y5PX4G2M45Y7F6HlWa14qOYWNboOiAIMtsdUE3sdl9PghcFK7vn5nkZ8nmqkq4+XqLlmbOpkhjGnVY7yeQt9FzNpo5OZPoT0+rlj4jFOyzWxRcRqkRIHMA8zxVccaS4JSyNvkjw+YlmprGuIIOxcIi4sDYTc/ZXZ4FKnJ/odx6lwuKV/P795DUquqkl7vFvN5PMki5PmrFFY+IrgrlJ5eZPkr1acW1zHK/uVkXfYqca7kFQ2IvvxF/u6mupCT4o6LIMIDTLq5/ts8QYXQHOE7gmOnvXnarI96jj6vi67G/S46heTouwru0IJEtBbeWim1zW8o1CXfDYQi0TS4fPvaZL87Fvlce7gx8W8N8DXFzQSZgNuRe+5WzGnLzNU/mZM0q8qdr5EdF73nidpvNlKSjFFcd02dPhMjljwQdQ3/ANJ+oIC8vJq6kn2PThpfK0+pz2aYfS4+cfD+F6OCe5HnZ4bWZ72K9MzyiREKdlLQ1dIggBACAEAIB7GE7AmN7H4rjaRKMZPoh9PQSJBAm8fSVF7q4LI7G1uNLB4Ck4uvVLGiS9rNTWTtqjhMCevFVPJJJXSf6mqGHC5Vba9aK9Wixl41ebhB3gw24G1vfyXYylL2fD+SGXFHHyufivnS5RVOIdp08ONt7yJ53Vu1XZm8SW3aXsuxrqInSIcHaXaRqDoLdTXb21FZ82KOV9enVfWmjZpdRLBHlcPo65vpafxHOzSs8wXkjR3bRAsz9LRHh24deaeBjiunt+J16nJkdX8CTB4xzATJ8NwOTjOny3N1DJijN16k8WaUF7hMtfLnFzhMAibyZ2v5ruZUkkiOGVuTkzfxGllOz5kDnHkRG8/JefDdKfKNc1GMOGc9icQ57gJMcB+69GEIxRhnJyZ1HZOqxp0VCBqMDiDNr8ivK18ZyW6HY36OUYupGpmXZR0itR01ABqAaRch3LiD587qjDrmouM012v4F08C3bo8+w509maoLnMD21G6nN0ggOMnSWkXadrfFb/z+NpKVU6v77mR6WabcepmZhltRrz3ouXjVVIIF5m2zrQ4rTizwcVs9On38ijJhlb3evX76+pRZRl40mdRIEiBvAjzV7lUeexXGPn4Omr9l6jGd4WucwCbENItJ1E9RwXmx10Zy2rh/fQ3PSuKt8mM9j4ltPTEjwkgx+aSZJ/la043TlZQ1KrSorYdr/ytPW3Lf5q2bj3ZXFT/APU0MPlrajtLatNj3fldIE8g+dzy4ys887grcW17P4NEcEZOrSf33KNXLXMrOpOEObOoTYQJ9rgOqvjnjLGpro+hnlgqbidh2OyD8RL6hAp0yZ1OaC83gCY3jdeZrM7gqh1/Q36eF1ZDjOzj3Pe9uky8w1rmwBxi8xw9CuQ1kYRUX6F0tI5NtD817EvDnObYPMtEjbjbfmo4fxSO1KRGehtuh+B7FVDiHRZrGyb728lHJ+KR8H1bC0e3JfY6Ds7QlviZBiDyPW687Vzp8M9DCvLyjnO2+SFviaN3TAHQ/uvS/DdUnxI87XafvE5/MMpc2iyoAdvECLg7HbhMx0IXoYtSnkcH9/f6mXNpqxqSMatRLTBEGx99wtsZKStGGeNxdMifThTTKpQoY5hEEjfbqupplbi11GrpEEApELh1quB2jyv9+iWS2su4amWEXJk6S1roJv6yPSLqib3L92jZixvHJd74pP7v9B+JhpaXM0NbMNaW6iDJBcePnyXIW06dt+vQnl2wcXKO1LolV/H+S21lR9L/AN9JrBYNc+PaJdpAiGkTeANyqnKEZ/6tv3CpyhxJJffHs+SM2vQaHe1ImC6QRM3g8d91ojN10KMmKF8Pj19v3/VkeJptBOglwEXiBt1vvPAbKUJSf+yorzQxpvw3a9RjKTjwP2FJySIxxyfYsYfCvc4AC524T5e4queSKVs0Y8E5SqjfyXLQ5tdj4Jc06DI3p+Ix7o9Vg1GdqUJR7dfielpdMmpxn36e9DsFgqdFru8aTUMaQbWJkmN4gRNjf1UcuWeWS2vjuIYceGL3cyGY8EtgxzsL2tC7ipSsoyW1TMeo4AS0yfktqTbpmRtJWin+IdMyVdsjVUUPJKzRZmwGt4a5lVwbpdTdpDCOLYuPes/5d8K7S9ebL/zCpuufYaOVdsMUw6DinNa43e9oqFvW4Llmz/hmnl5lDn0XF/sXYtdP/WUv3L3aHN/xLGl2IoFrZJFNhaXFxm7KlyQQeniVGl03gTdQlz6u6+KL8uaOSCbmuPr8GYOEw5lrwC9jYJtwO4Pv4rfOaVxfDZRhg21JK0uSarjTRJDajy8gatJIYTvBBu4e4bKEcXiLlKvr/RZkyrE6Td+zp/f0JcLiHVANLgKgM8Q6ObYtY35qE4KD5XH0J45vIuOv1OjrGrE120nTBNRjGtfUDfDZ4GnY7kTMSsCljfGO1XbsvgbfDlH/AG5/ckrPwTsM7+081osDYdJgwoRWojlXm4+/idm8co8I57CZb3jhM0wdoM6g2fDO5m/2FvyZ9i45/YyQweJLng6vsll4qvLjPhkaS4GNoBjy4rydfmeONLuelp4qtz7HeYPKyZEeXReTjjPM/KWZNQomhSy0NDXV3ABpABdFxcAAc7rctJOTTycLj4r0r1Mk9SnaxrlmD2izpzAfw1Ngc8wJBfN+kRZRxrFOcrVLuX+DJQXmt9hcBRkaiIcfEfM7rDllTpdDS3tVEmMwQeQSNio48rimQTXcMblFNzCHNaGxfYDqpQz5IyTVkHOMuGee5tkOGlumtTFtN6jIMSRBnf8AZfQYNZnp7ov5MyZcGGTVNfNFWvkDAf7dRjrAEamkj0B6fBWx1kq80WiMtJG/K0zm84yWpS8Uh7f1NMj+F6Wn1UMnHRnl6rSZI89UZOg/f0WuzBtY1dIl4d2BAEv5yTwPDbj6QOqo87d9jcvCSpK5fMjsLXBHO3nPVS5fJDyx45T9pM+sxgIbDtW7oJc3mBNufvUFGUqb4rsWTy48aahzffuvmOY6k4gaYGkC79LtQ3Oogj0XGskVd/S/oISwy4a7etP50zWwVajDhTaWMBgyO8e9sEguZGkxBOqLcOuXJHJ1k7fyS9z6noYJ4trUI0l17t+1ro/ujIr4OGl0gt1RqaIsSRMOAN4NoC1xy267+n/DDk0qjjc+3y7+3+iCnQ1BxFwOIB5mIGw5qblVIohi3qUuy9F7/wDpt5Nl1ZzHuexxaKcMLjZomR7Q9nfw8Vkz5IWlD15r7+p6OlwZtm6S7cX/AH29hp16+GL3hz5ApNaNLB7UiYi07+9Y4wzqKaXe+X2/U05MmJtpvovQqNx7XBzKWrDwCZLh4twA7Yk3G0m5V3gtVKfm+H6FKz8OMfL8SpgzYc/j5q3J1KY8lqq6ATuYnf6qqKtnZcI5/FOItIIJJt5njt7uS9GCT5PPy3Hi+pXjZWFVCl1gIG5M8TPXl0XEubDflqiSqSGgTIN9rjaQTvwCjGrfBZNy2JXaB2HI6wAT5EA/VFNM7LDKL+FlrD12Q6xDtAaLuIiIdaRvy26KqcJWvS7/AINGLJiUZcU6rq/j3X8ewpF8m+6ur0Mu+3yaeTOY181C4SxwENkS4Fom+11l1Ck41D1Rt0rgpXO+jLX+Nuon+y51vZmIHm3Y+RncqtaVZF50WT1Wx+Rkbc6r1qwdDPEQC1tNrW3ibNG6nPT4oQd/OyrFnzTmqOvy/FNe/uWYSBJaagdDnaTBIAEbSvKzxjGG9z59Op7OOe6e1Q49To8nwlPD4l9Wo9rGOAtJJdy8Ebi9xwWBy8eEYPovuviW5IbNzj3OkrdomtIdQpms0Fs6eRG99ot70co4siSpL2mdaZyh5n1MXtPmeMqFzSIYGgkaGw/VI0s3LeHiNguwzxzU8jt3x7K+XyLsWnhBXj/XqcTU7W1aYaW6XECIrM8YaN2lzCAeEGL39fQ/8fDK3u//AC+PqUz1MoRuD+DXP0+2dJkfbFtQta+i4Ej2mHW0ny9pvx3Xl6n8McE5Rl8+P6Jwzubpo3sd2goU/C0Oq1P0MAseGtxgNCwYtHlk7fC9X+y6skozbqKs4LtVi61fu3V50kR3TJDKckCXSQXPIO21vf8AQ6NY8e5Y+q7vq/d6Iryad8b+b7dl7/ac7gG0qdM97T1Bx2i7YkXHC59YHJb8rnOfklVfUpx4sePFU43f0+3/ACZ1PFCk8d2S10t8YOkCRBBbx81oeN5I+flen9mDxY4clY+HxzfHy/c2m4zvKrHuaQHz3j/b1nTGwADRpjoI92J4tkHGL6dF0r+eTc8m/Im1V9X1vivhwcvjAGve1rtTA4hpEwRNjdepjblFNqn3PDy1GUorlW69CuAeqs4KqYgXSIpKAUDn81wlXqTB7A6QCAODvFPLaPsKFSap/wAfyXKWNStKvfz/AAXW51XAAY4tIJ8TZEzIM3i4MRtayp/K4ruSv3l/53O0lF/FfdBXxj3OnEOLzptrJOmDHhANneHjbmEjjil/iVe7v7/YSlkmpf5+ff291d+O/HqQ1MwcHSGtbFgBNnAEB0zcjmpLCnGrv76e4hPWTU/9Uq/X195o4fO3P8NRwjQRL5uQJHs3BnlvYWVM9Nt5jfXt/f2jXh16l5cj4rq/65+XXoZv+IQIaxsX3HP42m0kq/wb5b+/v2GP83SqMV8vX6+7kKmYF25PTj8Tewn4IsKj0OS1bkuSWnjGA6gI5NMm94vEH157KLxSflfzJwz415l8i1UxrauqxGqYaHXHK4Fx0hVLFLHXsLZZ4Zbfr2vkp0stc5w1EU2udp1vIDQeMn0KueeKXHL9EZfAluuXC9pBmGGNN5YXB0bOEwf9MgcVZimpx3UQzY3jltZXCsKkW8G0v8DWkuMARvuP4VOR7fM3wbNPHxPIk79hepdzSxEVtTgwtabAh2mz7bwdh6EqiXi5MN4+L/fp/ZdWHHmay3x8m17OtPt9ShmOJa+q5zGBrdR0tH6ZMTfeIV+GDhBKTtmLLk3zbiuCB9Q6tQgGZ8NgPKNlYoqqISm925ce7gsurNcGgN8QmXTvJnbpzlVKEk274NTyxkkkue7JsM5pd4gSPp+91CaklwTxuMnyX8I11LxOp+GAeo/zT6rPkaycJ8mrFeN21wdj2UzUYjEWfpDWtaG7Ahu1jtMu2Xj6/TvDh6Xf7nqafPHK5OPZdP3NVvaJjnVC+jUEOLIaATEuaCQTYGLbHdZnopJR2yXS/wBCyOXiqfWjdybG0Q2W6muImI3Edfuyx5sc03b/AIJZISm/Yb7cOx1NjhSc/wBrUY3BkWBmbEj0U4w/xxeOL3d/vv7zC5zWSUZSS6HlParLTSrOLKeimDLajqrSA0xLXMfcC0GPqvX0mdTjTfPpTv5ruW5dySb+dr48Pt7jmMTnWjVRwwEufJqajJ07aTbSN7zJG8L0YaXfWTN2XT3/AKnnZNZtlswJcvr9/wA36lZ2Ixr6hgu1NEkjQAABwcLC3IqxQ0sYK+j9/wChGWbXzm0m+PdXz6fUr4qrigZeXy0h28lpgAGOCshHTtVGqZTllrE90r4+nboZxxDtySepWnZExeNPqx34gRGkTz4+i5s56kvHW2nFX6lo5s8MNKmdDCBLQTJsQZPUG6q/Lxc98uWWy1ctnhw4X3+vcqvPhHP42srV1ITf+Nev2iHUp0UbmNXSAIAQAgH94eNxyJMLlE9778iazz+xslI5ufQV9Qm5+QRJLodnklN2xi6QBACAEAoKHUyxQxZbBjxNcHB03BF9jZVzx7rXZ9i7Hm2065TuybF4rvi6pUqPNQ3Bd4pHIumfgoQg8dRilXyLcmSGVOUm93bv8L/opNV5lTL+Dq0A3xh+sEkFpAHTqAPIrPkjlb8tUbsGXTKPnT3X17ez7oecRSY4uaHVJ/M4i7vzGHNPPz6rihkmqfHsXp8yfi6fFLdFOXtb79+q/srYcsOrWYsSJkkng2Rx6nqrZ7lW0yQlB3uKxVhSx9OrHAKLjZOOTaT0cUGu1AeirljclRdHNGLsnrZw59nAaeQkGPNQjpYx5XUk9ZJ9VwWcvzYUnhzfWWydtiNj8lVl03iRaZrwa6OOVr4nQsq4PE0S9r2YaqHCWPe7SdIAD6YBABIHGdvVec46nBlUWnOPqkr9zN0c+HJC72/t9Sxgc2pYcRVrNqus8OpOJ8cw6SIF2hn16V5dNkzPyRaXTn07fJ2aIarHBVKSftNuh/UafC2mRxaC/SXeR2WOX4M4+bd8ua/cp8fFJ3XzON7SPrGr+IfTcXOMh9V2sk7hrQBpgDobcl7Ok2OHhqXwXHxb6mTUxlGSnGPz/RL/AKVMDiQ52qs9oY0QBDQ6doAguG3GArMuNxVY1y/l/H7ndPlUpb8rSS47f9/RCOx9NwLWscTEanvNovYTtb3LqwzTTbXwRL8zCScYxfxfoR4yQ8tOlp5hpe4kDgbgkzv8VLHTja5+iK8ze5x4Xtq3/BmCg57rSd41OA+JstW9RXJ5/gzyS4+r/kfRwt4OkXuSQ76qMsnFq/0LMeBLiVL43+/7F/GvwbmAU21GvECXFp1Em5OwEWj5rPjWpUrm00W5JaSUOE0/v1MutUaQAJkcbAfDr8+i1xi7bZjyZIOKjEglToo3DV0iCAEAIAQAgBACAEAIAQAgBACAEAqAEOghwRACAEA5jZMLjdHUrdC1WFri07gkHzFuCJpq0dknF0xspQ3E3fHgY5dFHai3xW+jFZV5gOjnP0XHH04JRyP/ANuS7Szys1ujWXMgDQ67bXBjaQqZaTHJ7qp+q6l0ddkhx1XozRb2tI0TQpnQCLgAO8UyWxykWPFZn+G9fO+TWvxh94J/fuIK/aQOLiMNSGrVO59rcHYkefG6nHQtJJzfH7EJ/iu6/wDGuf36mbiMyc8AEABogRa3Xn6rTDBGN+0yZNY51wuPeVC77AhXUZXJsSV05YusxEmOUrlLqd3yqrGrpEEAIAQAgBACAEAIAQAgBACAEAIAQAgBAOeZXEdYi6BYQUIgBAOa+NlxqzqddAMG83+flFk6B0xq6cBAIhwEAIAQAgBACAEAIAQAgBACAEAIAQAgBACAEAIAQAgBACAEAIAQCygsRACAEAIAQCkoBEAsoBEAIAQAgBACAEAID//Z"/>
          <p:cNvSpPr>
            <a:spLocks noChangeAspect="1" noChangeArrowheads="1"/>
          </p:cNvSpPr>
          <p:nvPr/>
        </p:nvSpPr>
        <p:spPr bwMode="auto">
          <a:xfrm>
            <a:off x="155575" y="-2332038"/>
            <a:ext cx="7296150" cy="485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p:nvSpPr>
        <p:spPr>
          <a:xfrm>
            <a:off x="7698478" y="5037435"/>
            <a:ext cx="4744271" cy="892552"/>
          </a:xfrm>
          <a:prstGeom prst="rect">
            <a:avLst/>
          </a:prstGeom>
          <a:noFill/>
        </p:spPr>
        <p:txBody>
          <a:bodyPr wrap="square" rtlCol="0">
            <a:spAutoFit/>
          </a:bodyPr>
          <a:lstStyle/>
          <a:p>
            <a:pPr algn="ctr"/>
            <a:r>
              <a:rPr lang="en-US" sz="2600" b="1" dirty="0" err="1"/>
              <a:t>C</a:t>
            </a:r>
            <a:r>
              <a:rPr lang="en-US" sz="2600" b="1" baseline="-25000" dirty="0" err="1"/>
              <a:t>x</a:t>
            </a:r>
            <a:r>
              <a:rPr lang="en-US" sz="2600" b="1" dirty="0" err="1"/>
              <a:t>H</a:t>
            </a:r>
            <a:r>
              <a:rPr lang="en-US" sz="2600" b="1" baseline="-25000" dirty="0" err="1"/>
              <a:t>y</a:t>
            </a:r>
            <a:r>
              <a:rPr lang="en-US" sz="2600" b="1" dirty="0"/>
              <a:t> + O</a:t>
            </a:r>
            <a:r>
              <a:rPr lang="en-US" sz="2600" b="1" baseline="-25000" dirty="0"/>
              <a:t>2</a:t>
            </a:r>
            <a:r>
              <a:rPr lang="en-US" sz="2600" b="1" dirty="0"/>
              <a:t> → </a:t>
            </a:r>
          </a:p>
          <a:p>
            <a:pPr algn="ctr"/>
            <a:r>
              <a:rPr lang="en-US" sz="2600" b="1" dirty="0">
                <a:solidFill>
                  <a:srgbClr val="FF0000"/>
                </a:solidFill>
              </a:rPr>
              <a:t>CO</a:t>
            </a:r>
            <a:r>
              <a:rPr lang="en-US" sz="2600" b="1" dirty="0"/>
              <a:t> + </a:t>
            </a:r>
            <a:r>
              <a:rPr lang="en-US" sz="2600" b="1" dirty="0">
                <a:solidFill>
                  <a:srgbClr val="FF0000"/>
                </a:solidFill>
              </a:rPr>
              <a:t>VOCs</a:t>
            </a:r>
            <a:r>
              <a:rPr lang="en-US" sz="2600" b="1" dirty="0"/>
              <a:t> + CO</a:t>
            </a:r>
            <a:r>
              <a:rPr lang="en-US" sz="2600" b="1" baseline="-25000" dirty="0"/>
              <a:t>2</a:t>
            </a:r>
            <a:r>
              <a:rPr lang="en-US" sz="2600" b="1" dirty="0"/>
              <a:t> + H</a:t>
            </a:r>
            <a:r>
              <a:rPr lang="en-US" sz="2600" b="1" baseline="-25000" dirty="0"/>
              <a:t>2</a:t>
            </a:r>
            <a:r>
              <a:rPr lang="en-US" sz="2600" b="1" dirty="0"/>
              <a:t>O</a:t>
            </a:r>
            <a:endParaRPr lang="en-US" sz="2600" dirty="0"/>
          </a:p>
        </p:txBody>
      </p:sp>
      <p:sp>
        <p:nvSpPr>
          <p:cNvPr id="31" name="TextBox 30"/>
          <p:cNvSpPr txBox="1"/>
          <p:nvPr/>
        </p:nvSpPr>
        <p:spPr>
          <a:xfrm>
            <a:off x="8561377" y="540554"/>
            <a:ext cx="3275951" cy="3970318"/>
          </a:xfrm>
          <a:prstGeom prst="rect">
            <a:avLst/>
          </a:prstGeom>
          <a:noFill/>
        </p:spPr>
        <p:txBody>
          <a:bodyPr wrap="square" rtlCol="0">
            <a:spAutoFit/>
          </a:bodyPr>
          <a:lstStyle/>
          <a:p>
            <a:r>
              <a:rPr lang="en-US" sz="2800" dirty="0"/>
              <a:t>Reaction 2 is</a:t>
            </a:r>
          </a:p>
          <a:p>
            <a:r>
              <a:rPr lang="en-US" sz="2800" b="1" dirty="0">
                <a:solidFill>
                  <a:srgbClr val="0070C0"/>
                </a:solidFill>
              </a:rPr>
              <a:t>Incomplete Combustion</a:t>
            </a:r>
          </a:p>
          <a:p>
            <a:endParaRPr lang="en-US" sz="2400" dirty="0"/>
          </a:p>
          <a:p>
            <a:r>
              <a:rPr lang="en-US" sz="2400" dirty="0"/>
              <a:t>Without sufficient oxygen, combustion is incomplete and results in carbon monoxide (CO) and volatile organic compounds (VOCs)</a:t>
            </a:r>
          </a:p>
        </p:txBody>
      </p:sp>
      <p:pic>
        <p:nvPicPr>
          <p:cNvPr id="3076" name="Picture 4" descr="https://static.pexels.com/photos/9334/night-fire-easter-celebra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76" t="4586" r="3646" b="7733"/>
          <a:stretch/>
        </p:blipFill>
        <p:spPr bwMode="auto">
          <a:xfrm>
            <a:off x="4695379" y="3452996"/>
            <a:ext cx="1755515" cy="1312534"/>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28"/>
          <p:cNvSpPr/>
          <p:nvPr/>
        </p:nvSpPr>
        <p:spPr>
          <a:xfrm>
            <a:off x="2207143" y="1444897"/>
            <a:ext cx="4868323" cy="5238206"/>
          </a:xfrm>
          <a:custGeom>
            <a:avLst/>
            <a:gdLst>
              <a:gd name="connsiteX0" fmla="*/ 1808878 w 4868323"/>
              <a:gd name="connsiteY0" fmla="*/ 72286 h 5238206"/>
              <a:gd name="connsiteX1" fmla="*/ 289171 w 4868323"/>
              <a:gd name="connsiteY1" fmla="*/ 278348 h 5238206"/>
              <a:gd name="connsiteX2" fmla="*/ 18715 w 4868323"/>
              <a:gd name="connsiteY2" fmla="*/ 1179869 h 5238206"/>
              <a:gd name="connsiteX3" fmla="*/ 559628 w 4868323"/>
              <a:gd name="connsiteY3" fmla="*/ 1875328 h 5238206"/>
              <a:gd name="connsiteX4" fmla="*/ 727053 w 4868323"/>
              <a:gd name="connsiteY4" fmla="*/ 4154889 h 5238206"/>
              <a:gd name="connsiteX5" fmla="*/ 2208124 w 4868323"/>
              <a:gd name="connsiteY5" fmla="*/ 5133683 h 5238206"/>
              <a:gd name="connsiteX6" fmla="*/ 4783898 w 4868323"/>
              <a:gd name="connsiteY6" fmla="*/ 5056410 h 5238206"/>
              <a:gd name="connsiteX7" fmla="*/ 4152833 w 4868323"/>
              <a:gd name="connsiteY7" fmla="*/ 3768523 h 5238206"/>
              <a:gd name="connsiteX8" fmla="*/ 3225555 w 4868323"/>
              <a:gd name="connsiteY8" fmla="*/ 2184421 h 5238206"/>
              <a:gd name="connsiteX9" fmla="*/ 2027819 w 4868323"/>
              <a:gd name="connsiteY9" fmla="*/ 201075 h 5238206"/>
              <a:gd name="connsiteX10" fmla="*/ 1808878 w 4868323"/>
              <a:gd name="connsiteY10" fmla="*/ 72286 h 523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8323" h="5238206">
                <a:moveTo>
                  <a:pt x="1808878" y="72286"/>
                </a:moveTo>
                <a:cubicBezTo>
                  <a:pt x="1519103" y="85165"/>
                  <a:pt x="587531" y="93751"/>
                  <a:pt x="289171" y="278348"/>
                </a:cubicBezTo>
                <a:cubicBezTo>
                  <a:pt x="-9190" y="462945"/>
                  <a:pt x="-26361" y="913706"/>
                  <a:pt x="18715" y="1179869"/>
                </a:cubicBezTo>
                <a:cubicBezTo>
                  <a:pt x="63791" y="1446032"/>
                  <a:pt x="441572" y="1379491"/>
                  <a:pt x="559628" y="1875328"/>
                </a:cubicBezTo>
                <a:cubicBezTo>
                  <a:pt x="677684" y="2371165"/>
                  <a:pt x="452304" y="3611830"/>
                  <a:pt x="727053" y="4154889"/>
                </a:cubicBezTo>
                <a:cubicBezTo>
                  <a:pt x="1001802" y="4697948"/>
                  <a:pt x="1531983" y="4983430"/>
                  <a:pt x="2208124" y="5133683"/>
                </a:cubicBezTo>
                <a:cubicBezTo>
                  <a:pt x="2884265" y="5283936"/>
                  <a:pt x="4459780" y="5283937"/>
                  <a:pt x="4783898" y="5056410"/>
                </a:cubicBezTo>
                <a:cubicBezTo>
                  <a:pt x="5108016" y="4828883"/>
                  <a:pt x="4412557" y="4247188"/>
                  <a:pt x="4152833" y="3768523"/>
                </a:cubicBezTo>
                <a:cubicBezTo>
                  <a:pt x="3893109" y="3289858"/>
                  <a:pt x="3579724" y="2778996"/>
                  <a:pt x="3225555" y="2184421"/>
                </a:cubicBezTo>
                <a:cubicBezTo>
                  <a:pt x="2871386" y="1589846"/>
                  <a:pt x="2270371" y="548804"/>
                  <a:pt x="2027819" y="201075"/>
                </a:cubicBezTo>
                <a:cubicBezTo>
                  <a:pt x="1785267" y="-146654"/>
                  <a:pt x="2098653" y="59407"/>
                  <a:pt x="1808878" y="72286"/>
                </a:cubicBezTo>
                <a:close/>
              </a:path>
            </a:pathLst>
          </a:custGeom>
          <a:solidFill>
            <a:srgbClr val="FFFF00">
              <a:alpha val="3607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oogle Shape;64;p14"/>
          <p:cNvPicPr preferRelativeResize="0"/>
          <p:nvPr/>
        </p:nvPicPr>
        <p:blipFill>
          <a:blip r:embed="rId4">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376147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564741" y="248526"/>
            <a:ext cx="11341119" cy="1356360"/>
          </a:xfrm>
        </p:spPr>
        <p:txBody>
          <a:bodyPr>
            <a:normAutofit/>
          </a:bodyPr>
          <a:lstStyle/>
          <a:p>
            <a:r>
              <a:rPr lang="en-US" sz="4200" dirty="0"/>
              <a:t>Combustion: </a:t>
            </a:r>
            <a:r>
              <a:rPr lang="en-US" sz="4200" dirty="0">
                <a:solidFill>
                  <a:srgbClr val="9FCC3B"/>
                </a:solidFill>
              </a:rPr>
              <a:t>Reaction 3</a:t>
            </a:r>
          </a:p>
        </p:txBody>
      </p:sp>
      <p:grpSp>
        <p:nvGrpSpPr>
          <p:cNvPr id="2" name="Group 1"/>
          <p:cNvGrpSpPr/>
          <p:nvPr/>
        </p:nvGrpSpPr>
        <p:grpSpPr>
          <a:xfrm>
            <a:off x="841829" y="1668693"/>
            <a:ext cx="7566466" cy="4550853"/>
            <a:chOff x="841829" y="1668693"/>
            <a:chExt cx="7566466" cy="4550853"/>
          </a:xfrm>
        </p:grpSpPr>
        <p:sp>
          <p:nvSpPr>
            <p:cNvPr id="32" name="TextBox 31"/>
            <p:cNvSpPr txBox="1"/>
            <p:nvPr/>
          </p:nvSpPr>
          <p:spPr>
            <a:xfrm>
              <a:off x="3928482" y="5492645"/>
              <a:ext cx="3118104" cy="646331"/>
            </a:xfrm>
            <a:prstGeom prst="rect">
              <a:avLst/>
            </a:prstGeom>
            <a:noFill/>
          </p:spPr>
          <p:txBody>
            <a:bodyPr wrap="square" rtlCol="0">
              <a:spAutoFit/>
            </a:bodyPr>
            <a:lstStyle/>
            <a:p>
              <a:pPr algn="ctr"/>
              <a:r>
                <a:rPr lang="en-US" b="1" dirty="0"/>
                <a:t>Carbon-based fuel</a:t>
              </a:r>
            </a:p>
            <a:p>
              <a:pPr algn="ctr"/>
              <a:r>
                <a:rPr lang="en-US" b="1" dirty="0" err="1"/>
                <a:t>CxHy</a:t>
              </a:r>
              <a:endParaRPr lang="en-US" b="1" dirty="0"/>
            </a:p>
          </p:txBody>
        </p:sp>
        <p:sp>
          <p:nvSpPr>
            <p:cNvPr id="34" name="TextBox 33"/>
            <p:cNvSpPr txBox="1"/>
            <p:nvPr/>
          </p:nvSpPr>
          <p:spPr>
            <a:xfrm>
              <a:off x="4819918" y="1900141"/>
              <a:ext cx="1725770" cy="923330"/>
            </a:xfrm>
            <a:prstGeom prst="rect">
              <a:avLst/>
            </a:prstGeom>
            <a:noFill/>
          </p:spPr>
          <p:txBody>
            <a:bodyPr wrap="square" rtlCol="0">
              <a:spAutoFit/>
            </a:bodyPr>
            <a:lstStyle/>
            <a:p>
              <a:pPr algn="ctr"/>
              <a:r>
                <a:rPr lang="en-US" b="1" dirty="0"/>
                <a:t>CO2, water vapor, and energy </a:t>
              </a:r>
            </a:p>
          </p:txBody>
        </p:sp>
        <p:sp>
          <p:nvSpPr>
            <p:cNvPr id="35" name="TextBox 34"/>
            <p:cNvSpPr txBox="1"/>
            <p:nvPr/>
          </p:nvSpPr>
          <p:spPr>
            <a:xfrm>
              <a:off x="2481219" y="1770075"/>
              <a:ext cx="1838460" cy="923330"/>
            </a:xfrm>
            <a:prstGeom prst="rect">
              <a:avLst/>
            </a:prstGeom>
            <a:noFill/>
          </p:spPr>
          <p:txBody>
            <a:bodyPr wrap="square" rtlCol="0">
              <a:spAutoFit/>
            </a:bodyPr>
            <a:lstStyle/>
            <a:p>
              <a:pPr algn="ctr"/>
              <a:r>
                <a:rPr lang="en-US" b="1" dirty="0"/>
                <a:t>CO, VOCs, water vapor, unburned fuel and energy </a:t>
              </a:r>
            </a:p>
          </p:txBody>
        </p:sp>
        <p:sp>
          <p:nvSpPr>
            <p:cNvPr id="36" name="TextBox 35"/>
            <p:cNvSpPr txBox="1"/>
            <p:nvPr/>
          </p:nvSpPr>
          <p:spPr>
            <a:xfrm>
              <a:off x="3263389" y="5529451"/>
              <a:ext cx="1223493" cy="369332"/>
            </a:xfrm>
            <a:prstGeom prst="rect">
              <a:avLst/>
            </a:prstGeom>
            <a:noFill/>
          </p:spPr>
          <p:txBody>
            <a:bodyPr wrap="square" rtlCol="0">
              <a:spAutoFit/>
            </a:bodyPr>
            <a:lstStyle/>
            <a:p>
              <a:r>
                <a:rPr lang="en-US" dirty="0"/>
                <a:t>       </a:t>
              </a:r>
              <a:r>
                <a:rPr lang="en-US" b="1" dirty="0"/>
                <a:t>O2</a:t>
              </a:r>
            </a:p>
          </p:txBody>
        </p:sp>
        <p:sp>
          <p:nvSpPr>
            <p:cNvPr id="37" name="TextBox 36"/>
            <p:cNvSpPr txBox="1"/>
            <p:nvPr/>
          </p:nvSpPr>
          <p:spPr>
            <a:xfrm>
              <a:off x="6727902" y="5349451"/>
              <a:ext cx="1532586" cy="646331"/>
            </a:xfrm>
            <a:prstGeom prst="rect">
              <a:avLst/>
            </a:prstGeom>
            <a:noFill/>
          </p:spPr>
          <p:txBody>
            <a:bodyPr wrap="square" rtlCol="0">
              <a:spAutoFit/>
            </a:bodyPr>
            <a:lstStyle/>
            <a:p>
              <a:pPr algn="ctr"/>
              <a:r>
                <a:rPr lang="en-US" b="1" dirty="0"/>
                <a:t>Air </a:t>
              </a:r>
            </a:p>
            <a:p>
              <a:pPr algn="ctr"/>
              <a:r>
                <a:rPr lang="en-US" b="1" dirty="0"/>
                <a:t>O2 &amp; N2</a:t>
              </a:r>
            </a:p>
          </p:txBody>
        </p:sp>
        <p:sp>
          <p:nvSpPr>
            <p:cNvPr id="38" name="TextBox 37"/>
            <p:cNvSpPr txBox="1"/>
            <p:nvPr/>
          </p:nvSpPr>
          <p:spPr>
            <a:xfrm>
              <a:off x="6947346" y="1951158"/>
              <a:ext cx="1352282" cy="923330"/>
            </a:xfrm>
            <a:prstGeom prst="rect">
              <a:avLst/>
            </a:prstGeom>
            <a:noFill/>
          </p:spPr>
          <p:txBody>
            <a:bodyPr wrap="square" rtlCol="0">
              <a:spAutoFit/>
            </a:bodyPr>
            <a:lstStyle/>
            <a:p>
              <a:pPr algn="ctr"/>
              <a:r>
                <a:rPr lang="en-US" b="1" dirty="0"/>
                <a:t>NOx</a:t>
              </a:r>
            </a:p>
            <a:p>
              <a:pPr algn="ctr"/>
              <a:r>
                <a:rPr lang="en-US" b="1" dirty="0"/>
                <a:t>NO and NO2</a:t>
              </a:r>
            </a:p>
          </p:txBody>
        </p:sp>
        <p:sp>
          <p:nvSpPr>
            <p:cNvPr id="39" name="Oval 38"/>
            <p:cNvSpPr/>
            <p:nvPr/>
          </p:nvSpPr>
          <p:spPr>
            <a:xfrm>
              <a:off x="4437380" y="5262679"/>
              <a:ext cx="2108308" cy="956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808399" y="5223098"/>
              <a:ext cx="1371593" cy="9568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55343" y="1711540"/>
              <a:ext cx="1606635" cy="120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801660" y="1770974"/>
              <a:ext cx="1606635" cy="120452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383417" y="1668693"/>
              <a:ext cx="2070268" cy="13977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Arrow Connector 43"/>
            <p:cNvCxnSpPr>
              <a:stCxn id="50" idx="7"/>
            </p:cNvCxnSpPr>
            <p:nvPr/>
          </p:nvCxnSpPr>
          <p:spPr>
            <a:xfrm flipV="1">
              <a:off x="4079280" y="4758941"/>
              <a:ext cx="775331" cy="6936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1" idx="4"/>
            </p:cNvCxnSpPr>
            <p:nvPr/>
          </p:nvCxnSpPr>
          <p:spPr>
            <a:xfrm flipV="1">
              <a:off x="5658660" y="2916068"/>
              <a:ext cx="1" cy="563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015259" y="2975502"/>
              <a:ext cx="1035948" cy="5037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1"/>
            </p:cNvCxnSpPr>
            <p:nvPr/>
          </p:nvCxnSpPr>
          <p:spPr>
            <a:xfrm flipH="1" flipV="1">
              <a:off x="6149390" y="4775954"/>
              <a:ext cx="859874" cy="58727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194206" y="2808520"/>
              <a:ext cx="881260" cy="65370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499150" y="5349451"/>
              <a:ext cx="679665" cy="704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a:stCxn id="39" idx="0"/>
            </p:cNvCxnSpPr>
            <p:nvPr/>
          </p:nvCxnSpPr>
          <p:spPr>
            <a:xfrm flipV="1">
              <a:off x="5491534" y="4758941"/>
              <a:ext cx="10968" cy="5037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39180" y="4758941"/>
              <a:ext cx="2009105" cy="430887"/>
            </a:xfrm>
            <a:prstGeom prst="rect">
              <a:avLst/>
            </a:prstGeom>
            <a:noFill/>
          </p:spPr>
          <p:txBody>
            <a:bodyPr wrap="square" rtlCol="0">
              <a:spAutoFit/>
            </a:bodyPr>
            <a:lstStyle/>
            <a:p>
              <a:r>
                <a:rPr lang="en-US" sz="2200" b="1" dirty="0"/>
                <a:t>INPUTS:</a:t>
              </a:r>
            </a:p>
          </p:txBody>
        </p:sp>
        <p:sp>
          <p:nvSpPr>
            <p:cNvPr id="53" name="TextBox 52"/>
            <p:cNvSpPr txBox="1"/>
            <p:nvPr/>
          </p:nvSpPr>
          <p:spPr>
            <a:xfrm>
              <a:off x="1039180" y="3135373"/>
              <a:ext cx="2009105" cy="430887"/>
            </a:xfrm>
            <a:prstGeom prst="rect">
              <a:avLst/>
            </a:prstGeom>
            <a:noFill/>
          </p:spPr>
          <p:txBody>
            <a:bodyPr wrap="square" rtlCol="0">
              <a:spAutoFit/>
            </a:bodyPr>
            <a:lstStyle/>
            <a:p>
              <a:r>
                <a:rPr lang="en-US" sz="2200" b="1" dirty="0"/>
                <a:t>OUTPUTS:</a:t>
              </a:r>
            </a:p>
          </p:txBody>
        </p:sp>
        <p:cxnSp>
          <p:nvCxnSpPr>
            <p:cNvPr id="3" name="Straight Connector 2"/>
            <p:cNvCxnSpPr/>
            <p:nvPr/>
          </p:nvCxnSpPr>
          <p:spPr>
            <a:xfrm flipV="1">
              <a:off x="841829" y="4034971"/>
              <a:ext cx="7039428" cy="29029"/>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712686" y="3574751"/>
              <a:ext cx="14514" cy="1097280"/>
            </a:xfrm>
            <a:prstGeom prst="straightConnector1">
              <a:avLst/>
            </a:prstGeom>
            <a:ln w="10160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AutoShape 2" descr="data:image/jpeg;base64,/9j/4AAQSkZJRgABAQAAAQABAAD/2wCEAAkGBxMSEhUSEhIVFhUXFRUWFxYWFRcYFxYVGBcXGBcXFRcYHSggGB0lHRUWITEhJikrLi4uFx8zODMtNygtLisBCgoKDg0OGhAQGy8mICUvLS0vLS0tLS0tLy0tLS0tLS0tLS0tMi8tLSstLS0tLS8tLS0tLS0tLS0tLS0tLS0tLf/AABEIALcBEwMBEQACEQEDEQH/xAAbAAABBQEBAAAAAAAAAAAAAAAAAQIDBAUGB//EADsQAAEDAgQDBQYFAgYDAAAAAAEAAhEDIQQFEjFBUWEGEyJxgTKRobHB8BRCUtHhByMVYnKCkvEkM2P/xAAaAQEAAwEBAQAAAAAAAAAAAAAAAgMEAQUG/8QANBEAAgIBAwIDBgYDAAIDAAAAAAECEQMEEiExQRMiUWFxgZGh8AUUscHR4SMy8RVCJDOi/9oADAMBAAIRAxEAPwDw1ACAEAIAQAgBACAEAIAQAgBALCHaEQ4CAEAIAQAgBACAEAIAQAgBACAEAIAQAgBACAEAIAQAgBACAEAIAQAgBACAEAoQ6h7WqNk0hC1ds5tEhLOUJC6coIQUCHAhDtBCCgQ4CAEOghwRACAEAIAQAgBACAEAIAQAgBACAEAIAQAgBACAEAqHRwC5ZJImZSKg5ItUGWsPhpaXcAqp5KdF0IcWU6rYMdArou0USVOhhau2QoSF0UEIKF0rlnaAtQ40JC7YoC1LFBpSxQhCWcaEIXSNAhwRACAEAIAQAgBACAEAIAQAgBACAEAIAQDgEJJBCAVoXGdSJxTUNxaomzlTGvaWkeIQR1BsQsOduDtdDZhSkqLtXBacK4x09fCqVl3Z0i549uJs5Ur1Ty2Kh0CEOUACWdoeGqNkkhxprm4ltEFJd3HFEeKS5uJKAvdLm47tIXtU0ytoiIUipoapERCEIiIAQAgBACAEAIAQAgBACAEAIAQAgFCHUSBqiWJcDYXSNEjGqLZNIuMFlS3yXI0ckZFTVw0uWbUu4UaMC81nV5hhP/DcIvY/AfsvJxZP/ko9HJD/AAs84hfSWeESNaotkkhXMRM64isprjYSLX4QxMWVXiK6LdnFiBq7YJG0xyUGySQPpopBohqNVkWQZXcrEVshcFNFbRGQpFbGrpERDgIAQAgBACAEAIAQAgBACAEAIAQChDpIwqLLIsIQUTUlCROJrU8ESwPbcGx6FZHlSltZqWNuNo0MpwhaH6h4dOr+Qs2fKm1XW6LsMGk7OmGJFXCOA/SfhK8zw3j1CN+/fiZ55hqUuA6r6KcqjZ4sVboXEshxHVIO0dkqZfp5cXUXVP07+QWd51HKo+pesN43IzWBaWZ0dZluGFXDzyN/h/K8nNkePNR6WKCniMY4UtDiRtPzA/dbfEuqMrhSI6YUmRQOiFxWdZWqK2JWys4K1FbInhTRBkTlJFbGFSIMRDgiHAQAgBACAEAIAQAgBACAEAsIdFhDtBCAcFxkkPBUSaHs3UWSR0WU4/u6b2xIPDrzHVednw75p+htxZdkWhtTPahDmQACzR1g8ZXVpIJqXtsfmZdPgXqGJdTY1vAggj3x81RLGpybLVNxSRl5dg3d823GfMSVqzZV4bM+KD3o28bkpjVp8upN1hx6pXVmyeDizRwWA04NxI9pxH+2f+lnyZt2pVdi+GOsDs5zNct7tgJGmBt1J29AvRwZ98nRhy4dsTb7DU9TX0zxgj4/wsP4nLa1JGrQq04sZ2iw+humLlxUtHPc79hzUQ2qjnwN44L0DGR92SC7lupbknRGnVkDzKsXBErvarEyDRA9WIrZE4KaK2MK6QY1dIiIcBACAEAIAQAgBACAEAIBQh0cEOodC4SEKBiBAiejTlQk6LIqy5QwfNUSy+hbGB0mCy4OYYFon915uTO1Lk2wxpxM6vgdJJjrK0RzWiiWOma2QYH8QY5EeoI/hZNVm8FWadNj8Q6bKOz8PJI2NvIheZqNbcUkbsenUXbN7FZeCAI2Hx2WCGZrk0uKY6rhGspiRZon14LkcjlPjuOKr0OB7YYN9RzKbRLiC4+t/wBl7/4fljBSlLp0PO1cHJqKNzsZlTmQXCCBBWH8R1EZWkaNNj2RtmrmeSNqVNR4LJh1ThDai+WJTabOH7Q1aVN7qdNon8x68vr5r3dJHJOKnN+483UyhGW2JV7P0e8biB/859ZVurlslD3lenjuU/cYVQLcjIyCo5WRRBldxViIMY5SRBkZUitiLpERDgiAEAIAQAgBACAEAIAQDgEOocEJIJXDoqHQhBRLSdBUJInFmxhDNt1iyccmmPPB2GT0NLQN+ccl4+onulZ6WGNIbnmGAZ1XdLkbkRzwVGr2JwYLBUiIlvqDv8lk/Esr3OBfo4rZuOywFDc8yV5aW90X5ZUXXYIxKselmo2ULOuhHVwAcPFtuVFYJx5JLNzwc/Wy1jsSKn5gCPQqyOeSwuHYv2K9/c2sHhL7KiMZZHRDJk4K+dN0McRyMKcMe3LtYxzuNniebE947VvN19lgrYqPGzXudnQdjWjucQ7/ACgLz/xFvxMa9ps0dbJM5PF7+c/Netj6HnTKjirkVshcpogxhKkQYwrpBiLpERAIhwEAIAQAgBACAEAIBQEOoch0EOirh0AgQ5cJCtXGdRpZeSs2YvgdhkGOh+lx35rxtVhuNo9HT5PNTOlzDAipTsPTkf2XmYszhPk35MSnE0uzuFLG90BYReLEkTbnf5LPqp+JLd3Z2C8ONeh2eVYDw3C3aLS3G5I8/U5/NwaVWiBZejPHFKjJGbZg53ie7puO0AryNS7agu7PQ08bdswuz+CJ8ZnU6HGVmytzmsceiNUpbY36nW0KEAL0sOFJJnnTyWY3acAMJPAE+5ZNTGs0aNWkfDPBczdqe5x4kn3lfUYVUUjzMrttnQ9jRGGxJO20eTZ+q878R/8AuxpffJs0fGObOSxNUuMmPTgvXhHajzpu2VHq1FbIXFWIg2NJXSLGlSIMRCIiARDgIAQAgBACAEAIAQChDqHgLhNIdCEqQFDg1DhPSpyFCUqLYx4JmUFW5k1EvYSjpWfJKyyKo0MOJc3cSYBHNZ58JlsFbR6jlFBwpgv3i6+W1E1v8p70LUeepr5MWmSJIa7gCbjePeu48b3qUlwuSnPK1SOxbiqdNtzJizRcnyC+jWfFijb69kurPDeKeSXHz7GNjKOJxLoLvw9Lk29Vw8/yrPeXK7a2r6mqPg4Vx5n9DLzvCl72Ur6Ggb/mjaV5Opm45KXXojbgrY5M2cnwEcOC06DSytt9TLqs9muMLAXq/l2o2zA8ts5vtLh9Q087LxNc3HJGR6uiark8l7X9mu6JqN9kj3GNvgvR/D9d4iUH1IanTr/ZdCDsrTmhUpm2omP+P/SnrpVljNdhpI/43H1OUx+HLHubyK9bFPdFM87JHbJopuCuTKqIXtViZBoiKmVsRdOCIcEQ4IhwEAIAQAgBACAEAIBwQ6hQuEhwQ6IUA9i4ySL9FlpWaT5NCRbo0uaplImkTAKBJHpfZ3KQ+kxzmN1e1Me4+ZC+b1WeSyOMXwezijFQTkjax1IhsHaNlihalyaYNS6HPUaLqbyQ5zHcAA4AjqW2PDden4lx4ZX4XNs6zs/mzqU9/Grg4fm8zwKlpskMMm/X76mfUaZ5Eki2/tQGO3meBmEWsndxIv8AD01TNHLQzEf3WODuccDyINwpQ0qy5fE7mXNOWFbGdFh6IC9/BhUDy5zsdVFlPMvLRGL5OVzTW9xa0xfkvk9U8k8mxHuafZGNsws+wIdTdTqC7o0kCRIIPp/KpgpYMm59TTGskaj0I8D2eFKiDHshxB6m5UsvjZE8j6MRyQjJQR5DnbB3jgS0nU4yL8TYlfS6Z+RM8rOvMzGrMhbYsytFZ6sRBkDgrEVMaukRF04IhwRDgIAQAgBACAEAIBQEOjoXCVAgFQ6LC4dodRbeFyT4OwXJ1GCy0Oa0zDfzH9PKfOCvLyZ3FtVyelDDuSLWaYVlMMDHEuc2SDFuWxMW4FVYckptuS4RbmxRgo7XyybBB9BzXNp06mqIk6m6uQIIvsq8mzKmm2q+BOOOeKmkn9TqcqzrE06zDXqUKNNrhrpi7tMkEEN1lux3jZZFpsEeYJt+r+0WOWSa8xp572ywYD4qB3ihoa0yRHXh16qH5HJlbqNe0shnhiScn8Dg6XbCrSqFwpsgn2HjxaSTF4B24iR0Xof+Oxzik3z69ih62abdV7C5i+3moEaNLi2W3BDXSbO5fducIfhsu8rX30Lnr4pVXNfX2mXVx9UNaRimv1eJ2ggFkAnTNjzsBw3ur1hx3/pRS806/wB7/wCfA0eznbCpQcXhzzqnVLjvaCPLqbqGXStO4On2o5HUKSqate09Kyn+pII/uaS23igjewvA+IVP5zV4nTSl9H9P4EtDp8iuDr9Pqa2N/qJhgCWBzwC3UbDwm0gb7kfFap6+3tjF/Ezw/DnVykvhycJmf9SalPFOcymDSBjQ4X6nUP5WbFp9/wDk7lstsFsfY3cD22wGK0a3OovsIfdszweB84VGo0Sm02nx6EseSUL2u7+DOuxdRj8MTQc2paPA4HfgYVmqgvy1Q59xTgbWfz8Hg/aLLqvevLmAAG2kQI+yrdJmx+GknyW6nFLc3XBh1cPK3RnRjcShWwxCvjkRW4lapRVqkVuJCWKxMrcRhC6QaGrpEEAiHAQAgBACAEAIBQh1D1wmCAIQEuGol7msG7iAPVQnJRi5PsTxxc5KK7mhVwLadTQ2oHkWfA8IdyB/Ms6yynC2q9DQ8UYSpO/X3nS5XQqUmGrr7uBFwJd0F7/v5Lzc04Tlsqz08OKcIObdFDEPsN9RkucSSXA3g+71lXxSZnlaXtZcoZe4ta5waRIOnZ9Rm8yeUm9oVMsqtpfPsmXRxulfT6tFfC2qPGptE+zDzbTs4HmePJWZOYLhy78HMT88qaj7/QM4y+n3xY13hLdVJwvM3IcLddlzT5p+Fua56ManDFT2+qtfuYOZUHsI1Ag8JG+/FehhnGSdHn5YyVWbuX5KW0HVqjZOmbztsAI8vksGXVXlWODN2PBtx7pq2YLnSSSN/h1C3pUqRicrbbQ+k6L8LcfvmuSR2Nm9keDp1AX1GvAH6DpkQTqDnHgQB/uWDU5ZQe2LV+3n4cev7G7T4I5Fua+/UfVy1lSofw5e5lpL3MG4sGuFj6xuFFZ3CP8Akq/Zf1J/l1OXk6e/9DBxtIzEEODyxwJkjf3bH3LfjkqvtVmHLGnS63RayyhTLw2pUDJaCHP1abi9xtxvsqs05qNwV+7qW4owupv59DZw+AxNIOrUMXRYwEjW2uQPKw32t1WV6jE2oThLd6bS/wAGVNxmq95TrZtjq2p1bEODGAnU7wg7AQLF8yIB5q54tMmtsbb49f8AhVF5Kbk6ijGrYqo516hjUATZhk87WWqOOCXC/cyzcnLl8fI0GYV5DtRmIjbkJ26lZ3kjaotliabXUoV2Qr4uyhlZ1OZjgJVqlRFxsrvYrEypoiIUypoaukREOAgBACAEAIAQDgh1CgrhIdK4SsEBp0KDBRJYS6s5zGs0gyC4HU0DcmLSBubLPKUt/m4irv8Ak0wxrw7jzJtJfv8A9NPA4IUKLa7wCS8BrXRDoF/v47xky5XlyPHH0PQx4FgxeJLrYzGYp5u4yLXFwN7D426LuPHFdCrLObdyLj2spBrhVLnkDbZoiG32BtEGVUnLJacaRokoYkmpWy6M006RTabTqc6CXA7yLrP+X3XvfyJ/mttbF72+5m4mlr1Q06iZERHMiFqhLbVvgyyjvulyVcPqs6PCD7QG0g7+atnXK7lcW2vYamDx9HGPZQfTcxxOlhcQQTPsuMCCdtllnhy6eLyQd+tF0csM0lCSa9DtcMMPisC6lReC4N0uabPBaOI4zzC8jJDLp86y5PX4G2M45Y7F6HlWa14qOYWNboOiAIMtsdUE3sdl9PghcFK7vn5nkZ8nmqkq4+XqLlmbOpkhjGnVY7yeQt9FzNpo5OZPoT0+rlj4jFOyzWxRcRqkRIHMA8zxVccaS4JSyNvkjw+YlmprGuIIOxcIi4sDYTc/ZXZ4FKnJ/odx6lwuKV/P795DUquqkl7vFvN5PMki5PmrFFY+IrgrlJ5eZPkr1acW1zHK/uVkXfYqca7kFQ2IvvxF/u6mupCT4o6LIMIDTLq5/ts8QYXQHOE7gmOnvXnarI96jj6vi67G/S46heTouwru0IJEtBbeWim1zW8o1CXfDYQi0TS4fPvaZL87Fvlce7gx8W8N8DXFzQSZgNuRe+5WzGnLzNU/mZM0q8qdr5EdF73nidpvNlKSjFFcd02dPhMjljwQdQ3/ANJ+oIC8vJq6kn2PThpfK0+pz2aYfS4+cfD+F6OCe5HnZ4bWZ72K9MzyiREKdlLQ1dIggBACAEAIB7GE7AmN7H4rjaRKMZPoh9PQSJBAm8fSVF7q4LI7G1uNLB4Ck4uvVLGiS9rNTWTtqjhMCevFVPJJJXSf6mqGHC5Vba9aK9Wixl41ebhB3gw24G1vfyXYylL2fD+SGXFHHyufivnS5RVOIdp08ONt7yJ53Vu1XZm8SW3aXsuxrqInSIcHaXaRqDoLdTXb21FZ82KOV9enVfWmjZpdRLBHlcPo65vpafxHOzSs8wXkjR3bRAsz9LRHh24deaeBjiunt+J16nJkdX8CTB4xzATJ8NwOTjOny3N1DJijN16k8WaUF7hMtfLnFzhMAibyZ2v5ruZUkkiOGVuTkzfxGllOz5kDnHkRG8/JefDdKfKNc1GMOGc9icQ57gJMcB+69GEIxRhnJyZ1HZOqxp0VCBqMDiDNr8ivK18ZyW6HY36OUYupGpmXZR0itR01ABqAaRch3LiD587qjDrmouM012v4F08C3bo8+w509maoLnMD21G6nN0ggOMnSWkXadrfFb/z+NpKVU6v77mR6WabcepmZhltRrz3ouXjVVIIF5m2zrQ4rTizwcVs9On38ijJhlb3evX76+pRZRl40mdRIEiBvAjzV7lUeexXGPn4Omr9l6jGd4WucwCbENItJ1E9RwXmx10Zy2rh/fQ3PSuKt8mM9j4ltPTEjwkgx+aSZJ/la043TlZQ1KrSorYdr/ytPW3Lf5q2bj3ZXFT/APU0MPlrajtLatNj3fldIE8g+dzy4ys887grcW17P4NEcEZOrSf33KNXLXMrOpOEObOoTYQJ9rgOqvjnjLGpro+hnlgqbidh2OyD8RL6hAp0yZ1OaC83gCY3jdeZrM7gqh1/Q36eF1ZDjOzj3Pe9uky8w1rmwBxi8xw9CuQ1kYRUX6F0tI5NtD817EvDnObYPMtEjbjbfmo4fxSO1KRGehtuh+B7FVDiHRZrGyb728lHJ+KR8H1bC0e3JfY6Ds7QlviZBiDyPW687Vzp8M9DCvLyjnO2+SFviaN3TAHQ/uvS/DdUnxI87XafvE5/MMpc2iyoAdvECLg7HbhMx0IXoYtSnkcH9/f6mXNpqxqSMatRLTBEGx99wtsZKStGGeNxdMifThTTKpQoY5hEEjfbqupplbi11GrpEEApELh1quB2jyv9+iWS2su4amWEXJk6S1roJv6yPSLqib3L92jZixvHJd74pP7v9B+JhpaXM0NbMNaW6iDJBcePnyXIW06dt+vQnl2wcXKO1LolV/H+S21lR9L/AN9JrBYNc+PaJdpAiGkTeANyqnKEZ/6tv3CpyhxJJffHs+SM2vQaHe1ImC6QRM3g8d91ojN10KMmKF8Pj19v3/VkeJptBOglwEXiBt1vvPAbKUJSf+yorzQxpvw3a9RjKTjwP2FJySIxxyfYsYfCvc4AC524T5e4queSKVs0Y8E5SqjfyXLQ5tdj4Jc06DI3p+Ix7o9Vg1GdqUJR7dfielpdMmpxn36e9DsFgqdFru8aTUMaQbWJkmN4gRNjf1UcuWeWS2vjuIYceGL3cyGY8EtgxzsL2tC7ipSsoyW1TMeo4AS0yfktqTbpmRtJWin+IdMyVdsjVUUPJKzRZmwGt4a5lVwbpdTdpDCOLYuPes/5d8K7S9ebL/zCpuufYaOVdsMUw6DinNa43e9oqFvW4Llmz/hmnl5lDn0XF/sXYtdP/WUv3L3aHN/xLGl2IoFrZJFNhaXFxm7KlyQQeniVGl03gTdQlz6u6+KL8uaOSCbmuPr8GYOEw5lrwC9jYJtwO4Pv4rfOaVxfDZRhg21JK0uSarjTRJDajy8gatJIYTvBBu4e4bKEcXiLlKvr/RZkyrE6Td+zp/f0JcLiHVANLgKgM8Q6ObYtY35qE4KD5XH0J45vIuOv1OjrGrE120nTBNRjGtfUDfDZ4GnY7kTMSsCljfGO1XbsvgbfDlH/AG5/ckrPwTsM7+081osDYdJgwoRWojlXm4+/idm8co8I57CZb3jhM0wdoM6g2fDO5m/2FvyZ9i45/YyQweJLng6vsll4qvLjPhkaS4GNoBjy4rydfmeONLuelp4qtz7HeYPKyZEeXReTjjPM/KWZNQomhSy0NDXV3ABpABdFxcAAc7rctJOTTycLj4r0r1Mk9SnaxrlmD2izpzAfw1Ngc8wJBfN+kRZRxrFOcrVLuX+DJQXmt9hcBRkaiIcfEfM7rDllTpdDS3tVEmMwQeQSNio48rimQTXcMblFNzCHNaGxfYDqpQz5IyTVkHOMuGee5tkOGlumtTFtN6jIMSRBnf8AZfQYNZnp7ov5MyZcGGTVNfNFWvkDAf7dRjrAEamkj0B6fBWx1kq80WiMtJG/K0zm84yWpS8Uh7f1NMj+F6Wn1UMnHRnl6rSZI89UZOg/f0WuzBtY1dIl4d2BAEv5yTwPDbj6QOqo87d9jcvCSpK5fMjsLXBHO3nPVS5fJDyx45T9pM+sxgIbDtW7oJc3mBNufvUFGUqb4rsWTy48aahzffuvmOY6k4gaYGkC79LtQ3Oogj0XGskVd/S/oISwy4a7etP50zWwVajDhTaWMBgyO8e9sEguZGkxBOqLcOuXJHJ1k7fyS9z6noYJ4trUI0l17t+1ro/ujIr4OGl0gt1RqaIsSRMOAN4NoC1xy267+n/DDk0qjjc+3y7+3+iCnQ1BxFwOIB5mIGw5qblVIohi3qUuy9F7/wDpt5Nl1ZzHuexxaKcMLjZomR7Q9nfw8Vkz5IWlD15r7+p6OlwZtm6S7cX/AH29hp16+GL3hz5ApNaNLB7UiYi07+9Y4wzqKaXe+X2/U05MmJtpvovQqNx7XBzKWrDwCZLh4twA7Yk3G0m5V3gtVKfm+H6FKz8OMfL8SpgzYc/j5q3J1KY8lqq6ATuYnf6qqKtnZcI5/FOItIIJJt5njt7uS9GCT5PPy3Hi+pXjZWFVCl1gIG5M8TPXl0XEubDflqiSqSGgTIN9rjaQTvwCjGrfBZNy2JXaB2HI6wAT5EA/VFNM7LDKL+FlrD12Q6xDtAaLuIiIdaRvy26KqcJWvS7/AINGLJiUZcU6rq/j3X8ewpF8m+6ur0Mu+3yaeTOY181C4SxwENkS4Fom+11l1Ck41D1Rt0rgpXO+jLX+Nuon+y51vZmIHm3Y+RncqtaVZF50WT1Wx+Rkbc6r1qwdDPEQC1tNrW3ibNG6nPT4oQd/OyrFnzTmqOvy/FNe/uWYSBJaagdDnaTBIAEbSvKzxjGG9z59Op7OOe6e1Q49To8nwlPD4l9Wo9rGOAtJJdy8Ebi9xwWBy8eEYPovuviW5IbNzj3OkrdomtIdQpms0Fs6eRG99ot70co4siSpL2mdaZyh5n1MXtPmeMqFzSIYGgkaGw/VI0s3LeHiNguwzxzU8jt3x7K+XyLsWnhBXj/XqcTU7W1aYaW6XECIrM8YaN2lzCAeEGL39fQ/8fDK3u//AC+PqUz1MoRuD+DXP0+2dJkfbFtQta+i4Ej2mHW0ny9pvx3Xl6n8McE5Rl8+P6Jwzubpo3sd2goU/C0Oq1P0MAseGtxgNCwYtHlk7fC9X+y6skozbqKs4LtVi61fu3V50kR3TJDKckCXSQXPIO21vf8AQ6NY8e5Y+q7vq/d6Iryad8b+b7dl7/ac7gG0qdM97T1Bx2i7YkXHC59YHJb8rnOfklVfUpx4sePFU43f0+3/ACZ1PFCk8d2S10t8YOkCRBBbx81oeN5I+flen9mDxY4clY+HxzfHy/c2m4zvKrHuaQHz3j/b1nTGwADRpjoI92J4tkHGL6dF0r+eTc8m/Im1V9X1vivhwcvjAGve1rtTA4hpEwRNjdepjblFNqn3PDy1GUorlW69CuAeqs4KqYgXSIpKAUDn81wlXqTB7A6QCAODvFPLaPsKFSap/wAfyXKWNStKvfz/AAXW51XAAY4tIJ8TZEzIM3i4MRtayp/K4ruSv3l/53O0lF/FfdBXxj3OnEOLzptrJOmDHhANneHjbmEjjil/iVe7v7/YSlkmpf5+ff291d+O/HqQ1MwcHSGtbFgBNnAEB0zcjmpLCnGrv76e4hPWTU/9Uq/X195o4fO3P8NRwjQRL5uQJHs3BnlvYWVM9Nt5jfXt/f2jXh16l5cj4rq/65+XXoZv+IQIaxsX3HP42m0kq/wb5b+/v2GP83SqMV8vX6+7kKmYF25PTj8Tewn4IsKj0OS1bkuSWnjGA6gI5NMm94vEH157KLxSflfzJwz415l8i1UxrauqxGqYaHXHK4Fx0hVLFLHXsLZZ4Zbfr2vkp0stc5w1EU2udp1vIDQeMn0KueeKXHL9EZfAluuXC9pBmGGNN5YXB0bOEwf9MgcVZimpx3UQzY3jltZXCsKkW8G0v8DWkuMARvuP4VOR7fM3wbNPHxPIk79hepdzSxEVtTgwtabAh2mz7bwdh6EqiXi5MN4+L/fp/ZdWHHmay3x8m17OtPt9ShmOJa+q5zGBrdR0tH6ZMTfeIV+GDhBKTtmLLk3zbiuCB9Q6tQgGZ8NgPKNlYoqqISm925ce7gsurNcGgN8QmXTvJnbpzlVKEk274NTyxkkkue7JsM5pd4gSPp+91CaklwTxuMnyX8I11LxOp+GAeo/zT6rPkaycJ8mrFeN21wdj2UzUYjEWfpDWtaG7Ahu1jtMu2Xj6/TvDh6Xf7nqafPHK5OPZdP3NVvaJjnVC+jUEOLIaATEuaCQTYGLbHdZnopJR2yXS/wBCyOXiqfWjdybG0Q2W6muImI3Edfuyx5sc03b/AIJZISm/Yb7cOx1NjhSc/wBrUY3BkWBmbEj0U4w/xxeOL3d/vv7zC5zWSUZSS6HlParLTSrOLKeimDLajqrSA0xLXMfcC0GPqvX0mdTjTfPpTv5ruW5dySb+dr48Pt7jmMTnWjVRwwEufJqajJ07aTbSN7zJG8L0YaXfWTN2XT3/AKnnZNZtlswJcvr9/wA36lZ2Ixr6hgu1NEkjQAABwcLC3IqxQ0sYK+j9/wChGWbXzm0m+PdXz6fUr4qrigZeXy0h28lpgAGOCshHTtVGqZTllrE90r4+nboZxxDtySepWnZExeNPqx34gRGkTz4+i5s56kvHW2nFX6lo5s8MNKmdDCBLQTJsQZPUG6q/Lxc98uWWy1ctnhw4X3+vcqvPhHP42srV1ITf+Nev2iHUp0UbmNXSAIAQAgH94eNxyJMLlE9778iazz+xslI5ufQV9Qm5+QRJLodnklN2xi6QBACAEAoKHUyxQxZbBjxNcHB03BF9jZVzx7rXZ9i7Hm2065TuybF4rvi6pUqPNQ3Bd4pHIumfgoQg8dRilXyLcmSGVOUm93bv8L/opNV5lTL+Dq0A3xh+sEkFpAHTqAPIrPkjlb8tUbsGXTKPnT3X17ez7oecRSY4uaHVJ/M4i7vzGHNPPz6rihkmqfHsXp8yfi6fFLdFOXtb79+q/srYcsOrWYsSJkkng2Rx6nqrZ7lW0yQlB3uKxVhSx9OrHAKLjZOOTaT0cUGu1AeirljclRdHNGLsnrZw59nAaeQkGPNQjpYx5XUk9ZJ9VwWcvzYUnhzfWWydtiNj8lVl03iRaZrwa6OOVr4nQsq4PE0S9r2YaqHCWPe7SdIAD6YBABIHGdvVec46nBlUWnOPqkr9zN0c+HJC72/t9Sxgc2pYcRVrNqus8OpOJ8cw6SIF2hn16V5dNkzPyRaXTn07fJ2aIarHBVKSftNuh/UafC2mRxaC/SXeR2WOX4M4+bd8ua/cp8fFJ3XzON7SPrGr+IfTcXOMh9V2sk7hrQBpgDobcl7Ok2OHhqXwXHxb6mTUxlGSnGPz/RL/AKVMDiQ52qs9oY0QBDQ6doAguG3GArMuNxVY1y/l/H7ndPlUpb8rSS47f9/RCOx9NwLWscTEanvNovYTtb3LqwzTTbXwRL8zCScYxfxfoR4yQ8tOlp5hpe4kDgbgkzv8VLHTja5+iK8ze5x4Xtq3/BmCg57rSd41OA+JstW9RXJ5/gzyS4+r/kfRwt4OkXuSQ76qMsnFq/0LMeBLiVL43+/7F/GvwbmAU21GvECXFp1Em5OwEWj5rPjWpUrm00W5JaSUOE0/v1MutUaQAJkcbAfDr8+i1xi7bZjyZIOKjEglToo3DV0iCAEAIAQAgBACAEAIAQAgBACAEAqAEOghwRACAEA5jZMLjdHUrdC1WFri07gkHzFuCJpq0dknF0xspQ3E3fHgY5dFHai3xW+jFZV5gOjnP0XHH04JRyP/ANuS7Szys1ujWXMgDQ67bXBjaQqZaTHJ7qp+q6l0ddkhx1XozRb2tI0TQpnQCLgAO8UyWxykWPFZn+G9fO+TWvxh94J/fuIK/aQOLiMNSGrVO59rcHYkefG6nHQtJJzfH7EJ/iu6/wDGuf36mbiMyc8AEABogRa3Xn6rTDBGN+0yZNY51wuPeVC77AhXUZXJsSV05YusxEmOUrlLqd3yqrGrpEEAIAQAgBACAEAIAQAgBACAEAIAQAgBAOeZXEdYi6BYQUIgBAOa+NlxqzqddAMG83+flFk6B0xq6cBAIhwEAIAQAgBACAEAIAQAgBACAEAIAQAgBACAEAIAQAgBACAEAIAQCygsRACAEAIAQCkoBEAsoBEAIAQAgBACAEAID//Z"/>
          <p:cNvSpPr>
            <a:spLocks noChangeAspect="1" noChangeArrowheads="1"/>
          </p:cNvSpPr>
          <p:nvPr/>
        </p:nvSpPr>
        <p:spPr bwMode="auto">
          <a:xfrm>
            <a:off x="155575" y="-2332038"/>
            <a:ext cx="7296150" cy="4857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p:nvPr/>
        </p:nvSpPr>
        <p:spPr>
          <a:xfrm>
            <a:off x="8848231" y="708292"/>
            <a:ext cx="2836517" cy="3847207"/>
          </a:xfrm>
          <a:prstGeom prst="rect">
            <a:avLst/>
          </a:prstGeom>
          <a:noFill/>
        </p:spPr>
        <p:txBody>
          <a:bodyPr wrap="square" rtlCol="0">
            <a:spAutoFit/>
          </a:bodyPr>
          <a:lstStyle/>
          <a:p>
            <a:r>
              <a:rPr lang="en-US" sz="2000" dirty="0"/>
              <a:t>Reaction 3 is</a:t>
            </a:r>
          </a:p>
          <a:p>
            <a:r>
              <a:rPr lang="en-US" sz="2000" b="1" dirty="0">
                <a:solidFill>
                  <a:srgbClr val="0070C0"/>
                </a:solidFill>
              </a:rPr>
              <a:t>Thermal NOx Formation</a:t>
            </a:r>
          </a:p>
          <a:p>
            <a:endParaRPr lang="en-US" sz="2000" dirty="0"/>
          </a:p>
          <a:p>
            <a:r>
              <a:rPr lang="en-US" sz="2000" dirty="0"/>
              <a:t>In the presence of </a:t>
            </a:r>
            <a:r>
              <a:rPr lang="en-US" sz="2000" b="1" dirty="0"/>
              <a:t>high-temperature combustion</a:t>
            </a:r>
            <a:r>
              <a:rPr lang="en-US" sz="2000" dirty="0"/>
              <a:t>, N2 in the atmosphere can be broken up and bonded with oxygen to form NO and NO2 (nitrogen oxides)</a:t>
            </a:r>
          </a:p>
        </p:txBody>
      </p:sp>
      <p:sp>
        <p:nvSpPr>
          <p:cNvPr id="30" name="TextBox 29"/>
          <p:cNvSpPr txBox="1"/>
          <p:nvPr/>
        </p:nvSpPr>
        <p:spPr>
          <a:xfrm>
            <a:off x="8540988" y="5672616"/>
            <a:ext cx="3451001" cy="553998"/>
          </a:xfrm>
          <a:prstGeom prst="rect">
            <a:avLst/>
          </a:prstGeom>
          <a:noFill/>
        </p:spPr>
        <p:txBody>
          <a:bodyPr wrap="square" rtlCol="0">
            <a:spAutoFit/>
          </a:bodyPr>
          <a:lstStyle/>
          <a:p>
            <a:pPr algn="ctr"/>
            <a:r>
              <a:rPr lang="en-US" sz="3000" b="1" dirty="0"/>
              <a:t>N</a:t>
            </a:r>
            <a:r>
              <a:rPr lang="en-US" sz="3000" b="1" baseline="-25000" dirty="0"/>
              <a:t>2</a:t>
            </a:r>
            <a:r>
              <a:rPr lang="en-US" sz="3000" b="1" dirty="0"/>
              <a:t> + O</a:t>
            </a:r>
            <a:r>
              <a:rPr lang="en-US" sz="3000" b="1" baseline="-25000" dirty="0"/>
              <a:t>2</a:t>
            </a:r>
            <a:r>
              <a:rPr lang="en-US" sz="3000" b="1" dirty="0"/>
              <a:t> → </a:t>
            </a:r>
            <a:r>
              <a:rPr lang="en-US" sz="3000" b="1" dirty="0">
                <a:solidFill>
                  <a:srgbClr val="FF0000"/>
                </a:solidFill>
              </a:rPr>
              <a:t>NO/NO</a:t>
            </a:r>
            <a:r>
              <a:rPr lang="en-US" sz="3000" b="1" baseline="-25000" dirty="0">
                <a:solidFill>
                  <a:srgbClr val="FF0000"/>
                </a:solidFill>
              </a:rPr>
              <a:t>2</a:t>
            </a:r>
            <a:endParaRPr lang="en-US" sz="3000" b="1" baseline="-25000" dirty="0"/>
          </a:p>
        </p:txBody>
      </p:sp>
      <p:pic>
        <p:nvPicPr>
          <p:cNvPr id="3076" name="Picture 4" descr="https://static.pexels.com/photos/9334/night-fire-easter-celebra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276" t="4586" r="3646" b="7733"/>
          <a:stretch/>
        </p:blipFill>
        <p:spPr bwMode="auto">
          <a:xfrm>
            <a:off x="4695379" y="3452996"/>
            <a:ext cx="1755515" cy="1312534"/>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30"/>
          <p:cNvSpPr/>
          <p:nvPr/>
        </p:nvSpPr>
        <p:spPr>
          <a:xfrm>
            <a:off x="5669043" y="1596027"/>
            <a:ext cx="3083355" cy="4785788"/>
          </a:xfrm>
          <a:custGeom>
            <a:avLst/>
            <a:gdLst>
              <a:gd name="connsiteX0" fmla="*/ 2193657 w 3083355"/>
              <a:gd name="connsiteY0" fmla="*/ 26711 h 4785788"/>
              <a:gd name="connsiteX1" fmla="*/ 1214863 w 3083355"/>
              <a:gd name="connsiteY1" fmla="*/ 91105 h 4785788"/>
              <a:gd name="connsiteX2" fmla="*/ 918649 w 3083355"/>
              <a:gd name="connsiteY2" fmla="*/ 683534 h 4785788"/>
              <a:gd name="connsiteX3" fmla="*/ 802739 w 3083355"/>
              <a:gd name="connsiteY3" fmla="*/ 1134294 h 4785788"/>
              <a:gd name="connsiteX4" fmla="*/ 493646 w 3083355"/>
              <a:gd name="connsiteY4" fmla="*/ 1765359 h 4785788"/>
              <a:gd name="connsiteX5" fmla="*/ 94401 w 3083355"/>
              <a:gd name="connsiteY5" fmla="*/ 1881269 h 4785788"/>
              <a:gd name="connsiteX6" fmla="*/ 4249 w 3083355"/>
              <a:gd name="connsiteY6" fmla="*/ 2306272 h 4785788"/>
              <a:gd name="connsiteX7" fmla="*/ 184553 w 3083355"/>
              <a:gd name="connsiteY7" fmla="*/ 3400976 h 4785788"/>
              <a:gd name="connsiteX8" fmla="*/ 725466 w 3083355"/>
              <a:gd name="connsiteY8" fmla="*/ 3645674 h 4785788"/>
              <a:gd name="connsiteX9" fmla="*/ 970164 w 3083355"/>
              <a:gd name="connsiteY9" fmla="*/ 3993404 h 4785788"/>
              <a:gd name="connsiteX10" fmla="*/ 1124711 w 3083355"/>
              <a:gd name="connsiteY10" fmla="*/ 4572953 h 4785788"/>
              <a:gd name="connsiteX11" fmla="*/ 2683054 w 3083355"/>
              <a:gd name="connsiteY11" fmla="*/ 4753258 h 4785788"/>
              <a:gd name="connsiteX12" fmla="*/ 2811843 w 3083355"/>
              <a:gd name="connsiteY12" fmla="*/ 3967646 h 4785788"/>
              <a:gd name="connsiteX13" fmla="*/ 1768654 w 3083355"/>
              <a:gd name="connsiteY13" fmla="*/ 3066125 h 4785788"/>
              <a:gd name="connsiteX14" fmla="*/ 1485319 w 3083355"/>
              <a:gd name="connsiteY14" fmla="*/ 2074452 h 4785788"/>
              <a:gd name="connsiteX15" fmla="*/ 2837601 w 3083355"/>
              <a:gd name="connsiteY15" fmla="*/ 1443387 h 4785788"/>
              <a:gd name="connsiteX16" fmla="*/ 3017905 w 3083355"/>
              <a:gd name="connsiteY16" fmla="*/ 387319 h 4785788"/>
              <a:gd name="connsiteX17" fmla="*/ 2090626 w 3083355"/>
              <a:gd name="connsiteY17" fmla="*/ 26711 h 4785788"/>
              <a:gd name="connsiteX18" fmla="*/ 2129263 w 3083355"/>
              <a:gd name="connsiteY18" fmla="*/ 26711 h 4785788"/>
              <a:gd name="connsiteX19" fmla="*/ 2193657 w 3083355"/>
              <a:gd name="connsiteY19" fmla="*/ 26711 h 47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3355" h="4785788">
                <a:moveTo>
                  <a:pt x="2193657" y="26711"/>
                </a:moveTo>
                <a:lnTo>
                  <a:pt x="1214863" y="91105"/>
                </a:lnTo>
                <a:cubicBezTo>
                  <a:pt x="1002362" y="200576"/>
                  <a:pt x="987336" y="509669"/>
                  <a:pt x="918649" y="683534"/>
                </a:cubicBezTo>
                <a:cubicBezTo>
                  <a:pt x="849962" y="857399"/>
                  <a:pt x="873573" y="953990"/>
                  <a:pt x="802739" y="1134294"/>
                </a:cubicBezTo>
                <a:cubicBezTo>
                  <a:pt x="731905" y="1314598"/>
                  <a:pt x="611702" y="1640863"/>
                  <a:pt x="493646" y="1765359"/>
                </a:cubicBezTo>
                <a:cubicBezTo>
                  <a:pt x="375590" y="1889855"/>
                  <a:pt x="175967" y="1791117"/>
                  <a:pt x="94401" y="1881269"/>
                </a:cubicBezTo>
                <a:cubicBezTo>
                  <a:pt x="12835" y="1971421"/>
                  <a:pt x="-10776" y="2052988"/>
                  <a:pt x="4249" y="2306272"/>
                </a:cubicBezTo>
                <a:cubicBezTo>
                  <a:pt x="19274" y="2559557"/>
                  <a:pt x="64350" y="3177742"/>
                  <a:pt x="184553" y="3400976"/>
                </a:cubicBezTo>
                <a:cubicBezTo>
                  <a:pt x="304756" y="3624210"/>
                  <a:pt x="594531" y="3546936"/>
                  <a:pt x="725466" y="3645674"/>
                </a:cubicBezTo>
                <a:cubicBezTo>
                  <a:pt x="856401" y="3744412"/>
                  <a:pt x="903623" y="3838857"/>
                  <a:pt x="970164" y="3993404"/>
                </a:cubicBezTo>
                <a:cubicBezTo>
                  <a:pt x="1036705" y="4147951"/>
                  <a:pt x="839229" y="4446311"/>
                  <a:pt x="1124711" y="4572953"/>
                </a:cubicBezTo>
                <a:cubicBezTo>
                  <a:pt x="1410193" y="4699595"/>
                  <a:pt x="2401865" y="4854142"/>
                  <a:pt x="2683054" y="4753258"/>
                </a:cubicBezTo>
                <a:cubicBezTo>
                  <a:pt x="2964243" y="4652374"/>
                  <a:pt x="2964243" y="4248835"/>
                  <a:pt x="2811843" y="3967646"/>
                </a:cubicBezTo>
                <a:cubicBezTo>
                  <a:pt x="2659443" y="3686457"/>
                  <a:pt x="1989741" y="3381657"/>
                  <a:pt x="1768654" y="3066125"/>
                </a:cubicBezTo>
                <a:cubicBezTo>
                  <a:pt x="1547567" y="2750593"/>
                  <a:pt x="1307161" y="2344908"/>
                  <a:pt x="1485319" y="2074452"/>
                </a:cubicBezTo>
                <a:cubicBezTo>
                  <a:pt x="1663477" y="1803996"/>
                  <a:pt x="2582170" y="1724576"/>
                  <a:pt x="2837601" y="1443387"/>
                </a:cubicBezTo>
                <a:cubicBezTo>
                  <a:pt x="3093032" y="1162198"/>
                  <a:pt x="3142401" y="623432"/>
                  <a:pt x="3017905" y="387319"/>
                </a:cubicBezTo>
                <a:cubicBezTo>
                  <a:pt x="2893409" y="151206"/>
                  <a:pt x="2238733" y="86812"/>
                  <a:pt x="2090626" y="26711"/>
                </a:cubicBezTo>
                <a:cubicBezTo>
                  <a:pt x="1942519" y="-33390"/>
                  <a:pt x="2129263" y="26711"/>
                  <a:pt x="2129263" y="26711"/>
                </a:cubicBezTo>
                <a:lnTo>
                  <a:pt x="2193657" y="26711"/>
                </a:lnTo>
                <a:close/>
              </a:path>
            </a:pathLst>
          </a:custGeom>
          <a:solidFill>
            <a:srgbClr val="FFFF00">
              <a:alpha val="34118"/>
            </a:srgb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oogle Shape;64;p14"/>
          <p:cNvPicPr preferRelativeResize="0"/>
          <p:nvPr/>
        </p:nvPicPr>
        <p:blipFill>
          <a:blip r:embed="rId4">
            <a:alphaModFix/>
          </a:blip>
          <a:stretch>
            <a:fillRect/>
          </a:stretch>
        </p:blipFill>
        <p:spPr>
          <a:xfrm>
            <a:off x="197708" y="6030098"/>
            <a:ext cx="11994292" cy="598994"/>
          </a:xfrm>
          <a:prstGeom prst="rect">
            <a:avLst/>
          </a:prstGeom>
          <a:noFill/>
          <a:ln>
            <a:noFill/>
          </a:ln>
        </p:spPr>
      </p:pic>
    </p:spTree>
    <p:extLst>
      <p:ext uri="{BB962C8B-B14F-4D97-AF65-F5344CB8AC3E}">
        <p14:creationId xmlns:p14="http://schemas.microsoft.com/office/powerpoint/2010/main" val="75606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descr="https://upload.wikimedia.org/wikipedia/commons/c/cb/Automobile_exhaust_g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779" y="2945471"/>
            <a:ext cx="4029798" cy="33472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6605" y="261559"/>
            <a:ext cx="9875520" cy="1097280"/>
          </a:xfrm>
        </p:spPr>
        <p:txBody>
          <a:bodyPr>
            <a:normAutofit/>
          </a:bodyPr>
          <a:lstStyle/>
          <a:p>
            <a:r>
              <a:rPr lang="en-US" sz="4200" dirty="0"/>
              <a:t>Review: </a:t>
            </a:r>
            <a:r>
              <a:rPr lang="en-US" sz="4200" dirty="0">
                <a:solidFill>
                  <a:srgbClr val="9FCC3B"/>
                </a:solidFill>
              </a:rPr>
              <a:t>Combustion Reactions </a:t>
            </a:r>
          </a:p>
        </p:txBody>
      </p:sp>
      <p:sp>
        <p:nvSpPr>
          <p:cNvPr id="4" name="Content Placeholder 2"/>
          <p:cNvSpPr txBox="1">
            <a:spLocks/>
          </p:cNvSpPr>
          <p:nvPr/>
        </p:nvSpPr>
        <p:spPr>
          <a:xfrm>
            <a:off x="689317" y="1209822"/>
            <a:ext cx="10664483" cy="4967142"/>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endParaRPr lang="en-US" sz="2400" i="1" dirty="0">
              <a:solidFill>
                <a:schemeClr val="tx1"/>
              </a:solidFill>
            </a:endParaRPr>
          </a:p>
        </p:txBody>
      </p:sp>
      <p:sp>
        <p:nvSpPr>
          <p:cNvPr id="5" name="TextBox 4"/>
          <p:cNvSpPr txBox="1"/>
          <p:nvPr/>
        </p:nvSpPr>
        <p:spPr>
          <a:xfrm>
            <a:off x="6096000" y="2041861"/>
            <a:ext cx="1236372" cy="584775"/>
          </a:xfrm>
          <a:prstGeom prst="rect">
            <a:avLst/>
          </a:prstGeom>
          <a:noFill/>
        </p:spPr>
        <p:txBody>
          <a:bodyPr wrap="square" rtlCol="0">
            <a:spAutoFit/>
          </a:bodyPr>
          <a:lstStyle/>
          <a:p>
            <a:r>
              <a:rPr lang="en-US" sz="3200" b="1" dirty="0">
                <a:solidFill>
                  <a:srgbClr val="9FCC3B"/>
                </a:solidFill>
              </a:rPr>
              <a:t>CO</a:t>
            </a:r>
            <a:r>
              <a:rPr lang="en-US" sz="3200" b="1" baseline="-25000" dirty="0">
                <a:solidFill>
                  <a:srgbClr val="9FCC3B"/>
                </a:solidFill>
              </a:rPr>
              <a:t>2</a:t>
            </a:r>
          </a:p>
        </p:txBody>
      </p:sp>
      <p:sp>
        <p:nvSpPr>
          <p:cNvPr id="6" name="TextBox 5"/>
          <p:cNvSpPr txBox="1"/>
          <p:nvPr/>
        </p:nvSpPr>
        <p:spPr>
          <a:xfrm>
            <a:off x="6971763" y="2945471"/>
            <a:ext cx="854183" cy="584775"/>
          </a:xfrm>
          <a:prstGeom prst="rect">
            <a:avLst/>
          </a:prstGeom>
          <a:noFill/>
        </p:spPr>
        <p:txBody>
          <a:bodyPr wrap="square" rtlCol="0">
            <a:spAutoFit/>
          </a:bodyPr>
          <a:lstStyle/>
          <a:p>
            <a:r>
              <a:rPr lang="en-US" sz="3200" b="1" dirty="0">
                <a:solidFill>
                  <a:srgbClr val="9FCC3B"/>
                </a:solidFill>
              </a:rPr>
              <a:t>CO</a:t>
            </a:r>
          </a:p>
        </p:txBody>
      </p:sp>
      <p:sp>
        <p:nvSpPr>
          <p:cNvPr id="7" name="TextBox 6"/>
          <p:cNvSpPr txBox="1"/>
          <p:nvPr/>
        </p:nvSpPr>
        <p:spPr>
          <a:xfrm>
            <a:off x="6102439" y="4204504"/>
            <a:ext cx="1369280" cy="584775"/>
          </a:xfrm>
          <a:prstGeom prst="rect">
            <a:avLst/>
          </a:prstGeom>
          <a:noFill/>
        </p:spPr>
        <p:txBody>
          <a:bodyPr wrap="square" rtlCol="0">
            <a:spAutoFit/>
          </a:bodyPr>
          <a:lstStyle/>
          <a:p>
            <a:r>
              <a:rPr lang="en-US" sz="3200" b="1" dirty="0">
                <a:solidFill>
                  <a:srgbClr val="9FCC3B"/>
                </a:solidFill>
              </a:rPr>
              <a:t>VOCs</a:t>
            </a:r>
          </a:p>
        </p:txBody>
      </p:sp>
      <p:sp>
        <p:nvSpPr>
          <p:cNvPr id="8" name="TextBox 7"/>
          <p:cNvSpPr txBox="1"/>
          <p:nvPr/>
        </p:nvSpPr>
        <p:spPr>
          <a:xfrm>
            <a:off x="6945185" y="5463537"/>
            <a:ext cx="1107582" cy="584775"/>
          </a:xfrm>
          <a:prstGeom prst="rect">
            <a:avLst/>
          </a:prstGeom>
          <a:noFill/>
        </p:spPr>
        <p:txBody>
          <a:bodyPr wrap="square" rtlCol="0">
            <a:spAutoFit/>
          </a:bodyPr>
          <a:lstStyle/>
          <a:p>
            <a:r>
              <a:rPr lang="en-US" sz="3200" b="1" dirty="0" err="1">
                <a:solidFill>
                  <a:srgbClr val="9FCC3B"/>
                </a:solidFill>
              </a:rPr>
              <a:t>NO</a:t>
            </a:r>
            <a:r>
              <a:rPr lang="en-US" sz="3200" b="1" baseline="-25000" dirty="0" err="1">
                <a:solidFill>
                  <a:srgbClr val="9FCC3B"/>
                </a:solidFill>
              </a:rPr>
              <a:t>x</a:t>
            </a:r>
            <a:endParaRPr lang="en-US" sz="3200" b="1" baseline="-25000" dirty="0">
              <a:solidFill>
                <a:srgbClr val="9FCC3B"/>
              </a:solidFill>
            </a:endParaRPr>
          </a:p>
        </p:txBody>
      </p:sp>
      <p:sp>
        <p:nvSpPr>
          <p:cNvPr id="9" name="TextBox 8"/>
          <p:cNvSpPr txBox="1"/>
          <p:nvPr/>
        </p:nvSpPr>
        <p:spPr>
          <a:xfrm>
            <a:off x="7081596" y="1420552"/>
            <a:ext cx="4141311" cy="954107"/>
          </a:xfrm>
          <a:prstGeom prst="rect">
            <a:avLst/>
          </a:prstGeom>
          <a:noFill/>
        </p:spPr>
        <p:txBody>
          <a:bodyPr wrap="square" rtlCol="0">
            <a:spAutoFit/>
          </a:bodyPr>
          <a:lstStyle/>
          <a:p>
            <a:pPr algn="ctr"/>
            <a:r>
              <a:rPr lang="en-US" sz="2800" b="1" dirty="0"/>
              <a:t>Fuel + O</a:t>
            </a:r>
            <a:r>
              <a:rPr lang="en-US" sz="2800" b="1" baseline="-25000" dirty="0"/>
              <a:t>2</a:t>
            </a:r>
            <a:r>
              <a:rPr lang="en-US" sz="2800" b="1" dirty="0"/>
              <a:t> → </a:t>
            </a:r>
            <a:r>
              <a:rPr lang="en-US" sz="2800" b="1" dirty="0">
                <a:solidFill>
                  <a:srgbClr val="F8A81B"/>
                </a:solidFill>
              </a:rPr>
              <a:t>CO</a:t>
            </a:r>
            <a:r>
              <a:rPr lang="en-US" sz="2800" b="1" baseline="-25000" dirty="0">
                <a:solidFill>
                  <a:srgbClr val="F8A81B"/>
                </a:solidFill>
              </a:rPr>
              <a:t>2</a:t>
            </a:r>
            <a:r>
              <a:rPr lang="en-US" sz="2800" b="1" dirty="0"/>
              <a:t> + H</a:t>
            </a:r>
            <a:r>
              <a:rPr lang="en-US" sz="2800" b="1" baseline="-25000" dirty="0"/>
              <a:t>2</a:t>
            </a:r>
            <a:r>
              <a:rPr lang="en-US" sz="2800" b="1" dirty="0"/>
              <a:t>O</a:t>
            </a:r>
          </a:p>
          <a:p>
            <a:pPr algn="ctr"/>
            <a:r>
              <a:rPr lang="en-US" sz="2800" dirty="0"/>
              <a:t>(complete combustion)</a:t>
            </a:r>
          </a:p>
        </p:txBody>
      </p:sp>
      <p:sp>
        <p:nvSpPr>
          <p:cNvPr id="10" name="TextBox 9"/>
          <p:cNvSpPr txBox="1"/>
          <p:nvPr/>
        </p:nvSpPr>
        <p:spPr>
          <a:xfrm>
            <a:off x="7647116" y="3202574"/>
            <a:ext cx="4258115" cy="1384995"/>
          </a:xfrm>
          <a:prstGeom prst="rect">
            <a:avLst/>
          </a:prstGeom>
          <a:noFill/>
        </p:spPr>
        <p:txBody>
          <a:bodyPr wrap="square" rtlCol="0">
            <a:spAutoFit/>
          </a:bodyPr>
          <a:lstStyle/>
          <a:p>
            <a:pPr algn="ctr"/>
            <a:r>
              <a:rPr lang="en-US" sz="2800" b="1" dirty="0"/>
              <a:t>Fuel + O</a:t>
            </a:r>
            <a:r>
              <a:rPr lang="en-US" sz="2800" b="1" baseline="-25000" dirty="0"/>
              <a:t>2</a:t>
            </a:r>
            <a:r>
              <a:rPr lang="en-US" sz="2800" b="1" dirty="0"/>
              <a:t> → </a:t>
            </a:r>
            <a:r>
              <a:rPr lang="en-US" sz="2800" b="1" dirty="0">
                <a:solidFill>
                  <a:srgbClr val="F8A81B"/>
                </a:solidFill>
              </a:rPr>
              <a:t>CO</a:t>
            </a:r>
            <a:r>
              <a:rPr lang="en-US" sz="2800" b="1" dirty="0">
                <a:solidFill>
                  <a:srgbClr val="FF0000"/>
                </a:solidFill>
              </a:rPr>
              <a:t> </a:t>
            </a:r>
            <a:r>
              <a:rPr lang="en-US" sz="2800" b="1" dirty="0"/>
              <a:t>+</a:t>
            </a:r>
            <a:r>
              <a:rPr lang="en-US" sz="2800" b="1" dirty="0">
                <a:solidFill>
                  <a:srgbClr val="FF0000"/>
                </a:solidFill>
              </a:rPr>
              <a:t> </a:t>
            </a:r>
            <a:r>
              <a:rPr lang="en-US" sz="2800" b="1" dirty="0">
                <a:solidFill>
                  <a:srgbClr val="F8A81B"/>
                </a:solidFill>
              </a:rPr>
              <a:t>VOCs</a:t>
            </a:r>
            <a:r>
              <a:rPr lang="en-US" sz="2800" b="1" dirty="0">
                <a:solidFill>
                  <a:srgbClr val="FF0000"/>
                </a:solidFill>
              </a:rPr>
              <a:t> </a:t>
            </a:r>
            <a:br>
              <a:rPr lang="en-US" sz="2800" b="1" dirty="0">
                <a:solidFill>
                  <a:srgbClr val="FF0000"/>
                </a:solidFill>
              </a:rPr>
            </a:br>
            <a:r>
              <a:rPr lang="en-US" sz="2800" b="1" dirty="0"/>
              <a:t>+</a:t>
            </a:r>
            <a:r>
              <a:rPr lang="en-US" sz="2800" b="1" dirty="0">
                <a:solidFill>
                  <a:srgbClr val="FF0000"/>
                </a:solidFill>
              </a:rPr>
              <a:t> </a:t>
            </a:r>
            <a:r>
              <a:rPr lang="en-US" sz="2800" b="1" dirty="0"/>
              <a:t>CO</a:t>
            </a:r>
            <a:r>
              <a:rPr lang="en-US" sz="2800" b="1" baseline="-25000" dirty="0"/>
              <a:t>2</a:t>
            </a:r>
            <a:r>
              <a:rPr lang="en-US" sz="2800" b="1" dirty="0"/>
              <a:t> + H</a:t>
            </a:r>
            <a:r>
              <a:rPr lang="en-US" sz="2800" b="1" baseline="-25000" dirty="0"/>
              <a:t>2</a:t>
            </a:r>
            <a:r>
              <a:rPr lang="en-US" sz="2800" b="1" dirty="0"/>
              <a:t>O</a:t>
            </a:r>
          </a:p>
          <a:p>
            <a:pPr algn="ctr"/>
            <a:r>
              <a:rPr lang="en-US" sz="2800" dirty="0"/>
              <a:t>(incomplete combustion)</a:t>
            </a:r>
          </a:p>
        </p:txBody>
      </p:sp>
      <p:sp>
        <p:nvSpPr>
          <p:cNvPr id="12" name="TextBox 11"/>
          <p:cNvSpPr txBox="1"/>
          <p:nvPr/>
        </p:nvSpPr>
        <p:spPr>
          <a:xfrm>
            <a:off x="7771906" y="4853682"/>
            <a:ext cx="3451001" cy="1384995"/>
          </a:xfrm>
          <a:prstGeom prst="rect">
            <a:avLst/>
          </a:prstGeom>
          <a:noFill/>
        </p:spPr>
        <p:txBody>
          <a:bodyPr wrap="square" rtlCol="0">
            <a:spAutoFit/>
          </a:bodyPr>
          <a:lstStyle/>
          <a:p>
            <a:pPr algn="ctr"/>
            <a:r>
              <a:rPr lang="en-US" sz="2800" b="1" dirty="0"/>
              <a:t>N</a:t>
            </a:r>
            <a:r>
              <a:rPr lang="en-US" sz="2800" b="1" baseline="-25000" dirty="0"/>
              <a:t>2</a:t>
            </a:r>
            <a:r>
              <a:rPr lang="en-US" sz="2800" b="1" dirty="0"/>
              <a:t> + O</a:t>
            </a:r>
            <a:r>
              <a:rPr lang="en-US" sz="2800" b="1" baseline="-25000" dirty="0"/>
              <a:t>2</a:t>
            </a:r>
            <a:r>
              <a:rPr lang="en-US" sz="2800" b="1" dirty="0"/>
              <a:t> → </a:t>
            </a:r>
            <a:r>
              <a:rPr lang="en-US" sz="2800" b="1" dirty="0">
                <a:solidFill>
                  <a:srgbClr val="F8A81B"/>
                </a:solidFill>
              </a:rPr>
              <a:t>NO/NO</a:t>
            </a:r>
            <a:r>
              <a:rPr lang="en-US" sz="2800" b="1" baseline="-25000" dirty="0">
                <a:solidFill>
                  <a:srgbClr val="F8A81B"/>
                </a:solidFill>
              </a:rPr>
              <a:t>2</a:t>
            </a:r>
          </a:p>
          <a:p>
            <a:pPr algn="ctr"/>
            <a:r>
              <a:rPr lang="en-US" sz="2800" dirty="0"/>
              <a:t>(high-temperature combustion)</a:t>
            </a:r>
          </a:p>
        </p:txBody>
      </p:sp>
      <p:cxnSp>
        <p:nvCxnSpPr>
          <p:cNvPr id="13" name="Straight Arrow Connector 12"/>
          <p:cNvCxnSpPr/>
          <p:nvPr/>
        </p:nvCxnSpPr>
        <p:spPr>
          <a:xfrm flipV="1">
            <a:off x="2771335" y="2626636"/>
            <a:ext cx="3449805" cy="2536873"/>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71335" y="3313533"/>
            <a:ext cx="4125158" cy="1849977"/>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7" idx="1"/>
          </p:cNvCxnSpPr>
          <p:nvPr/>
        </p:nvCxnSpPr>
        <p:spPr>
          <a:xfrm flipV="1">
            <a:off x="2765938" y="4496892"/>
            <a:ext cx="3336501" cy="666620"/>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1"/>
          </p:cNvCxnSpPr>
          <p:nvPr/>
        </p:nvCxnSpPr>
        <p:spPr>
          <a:xfrm>
            <a:off x="2765938" y="5149549"/>
            <a:ext cx="4179247" cy="606376"/>
          </a:xfrm>
          <a:prstGeom prst="straightConnector1">
            <a:avLst/>
          </a:prstGeom>
          <a:ln w="76200">
            <a:solidFill>
              <a:srgbClr val="9FCC3B"/>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6605" y="1500030"/>
            <a:ext cx="5207930" cy="1313180"/>
          </a:xfrm>
          <a:prstGeom prst="rect">
            <a:avLst/>
          </a:prstGeom>
          <a:noFill/>
        </p:spPr>
        <p:txBody>
          <a:bodyPr wrap="square" rtlCol="0">
            <a:spAutoFit/>
          </a:bodyPr>
          <a:lstStyle/>
          <a:p>
            <a:pPr algn="ctr"/>
            <a:r>
              <a:rPr lang="en-US" sz="3200" b="1" dirty="0"/>
              <a:t>Typical fuels: </a:t>
            </a:r>
            <a:r>
              <a:rPr lang="en-US" sz="3200" b="1" dirty="0" err="1"/>
              <a:t>C</a:t>
            </a:r>
            <a:r>
              <a:rPr lang="en-US" sz="3200" b="1" baseline="-25000" dirty="0" err="1"/>
              <a:t>x</a:t>
            </a:r>
            <a:r>
              <a:rPr lang="en-US" sz="3200" b="1" dirty="0" err="1"/>
              <a:t>H</a:t>
            </a:r>
            <a:r>
              <a:rPr lang="en-US" sz="3200" b="1" baseline="-25000" dirty="0" err="1"/>
              <a:t>y</a:t>
            </a:r>
            <a:endParaRPr lang="en-US" sz="3200" b="1" baseline="-25000" dirty="0"/>
          </a:p>
          <a:p>
            <a:pPr algn="ctr"/>
            <a:endParaRPr lang="en-US" sz="500" b="1" baseline="-25000" dirty="0"/>
          </a:p>
          <a:p>
            <a:pPr algn="ctr"/>
            <a:r>
              <a:rPr lang="en-US" sz="2200" b="1" dirty="0"/>
              <a:t>Average gasoline = C</a:t>
            </a:r>
            <a:r>
              <a:rPr lang="en-US" sz="2200" b="1" baseline="-25000" dirty="0"/>
              <a:t>8</a:t>
            </a:r>
            <a:r>
              <a:rPr lang="en-US" sz="2200" b="1" dirty="0"/>
              <a:t>H</a:t>
            </a:r>
            <a:r>
              <a:rPr lang="en-US" sz="2200" b="1" baseline="-25000" dirty="0"/>
              <a:t>18 </a:t>
            </a:r>
            <a:endParaRPr lang="en-US" sz="2200" b="1" dirty="0"/>
          </a:p>
          <a:p>
            <a:pPr algn="ctr"/>
            <a:r>
              <a:rPr lang="en-US" sz="2200" b="1" dirty="0"/>
              <a:t>Average formula for diesel = C</a:t>
            </a:r>
            <a:r>
              <a:rPr lang="en-US" sz="2200" b="1" baseline="-25000" dirty="0"/>
              <a:t>12</a:t>
            </a:r>
            <a:r>
              <a:rPr lang="en-US" sz="2200" b="1" dirty="0"/>
              <a:t>H</a:t>
            </a:r>
            <a:r>
              <a:rPr lang="en-US" sz="2200" b="1" baseline="-25000" dirty="0"/>
              <a:t>23</a:t>
            </a:r>
            <a:endParaRPr lang="en-US" sz="2200" b="1" dirty="0"/>
          </a:p>
        </p:txBody>
      </p:sp>
      <p:pic>
        <p:nvPicPr>
          <p:cNvPr id="17" name="Google Shape;64;p14"/>
          <p:cNvPicPr preferRelativeResize="0"/>
          <p:nvPr/>
        </p:nvPicPr>
        <p:blipFill>
          <a:blip r:embed="rId4">
            <a:alphaModFix/>
          </a:blip>
          <a:stretch>
            <a:fillRect/>
          </a:stretch>
        </p:blipFill>
        <p:spPr>
          <a:xfrm>
            <a:off x="105293" y="6202516"/>
            <a:ext cx="11994292" cy="598994"/>
          </a:xfrm>
          <a:prstGeom prst="rect">
            <a:avLst/>
          </a:prstGeom>
          <a:noFill/>
          <a:ln>
            <a:noFill/>
          </a:ln>
        </p:spPr>
      </p:pic>
    </p:spTree>
    <p:extLst>
      <p:ext uri="{BB962C8B-B14F-4D97-AF65-F5344CB8AC3E}">
        <p14:creationId xmlns:p14="http://schemas.microsoft.com/office/powerpoint/2010/main" val="66186374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4376</TotalTime>
  <Words>2888</Words>
  <Application>Microsoft Office PowerPoint</Application>
  <PresentationFormat>Widescreen</PresentationFormat>
  <Paragraphs>338</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游ゴシック</vt:lpstr>
      <vt:lpstr>Arial</vt:lpstr>
      <vt:lpstr>Calibri</vt:lpstr>
      <vt:lpstr>Calibri Light</vt:lpstr>
      <vt:lpstr>Corbel</vt:lpstr>
      <vt:lpstr>Open Sans</vt:lpstr>
      <vt:lpstr>STKaiti</vt:lpstr>
      <vt:lpstr>Tahoma</vt:lpstr>
      <vt:lpstr>Simple Light</vt:lpstr>
      <vt:lpstr>Office Theme</vt:lpstr>
      <vt:lpstr>PowerPoint Presentation</vt:lpstr>
      <vt:lpstr>Learning Objectives</vt:lpstr>
      <vt:lpstr>Emissions Monitoring </vt:lpstr>
      <vt:lpstr>High-Tech Emissions Monitoring </vt:lpstr>
      <vt:lpstr>Combustion: Essentially 3 important reactions</vt:lpstr>
      <vt:lpstr>Combustion: Reaction 1</vt:lpstr>
      <vt:lpstr>Combustion: Reaction 2</vt:lpstr>
      <vt:lpstr>Combustion: Reaction 3</vt:lpstr>
      <vt:lpstr>Review: Combustion Reactions </vt:lpstr>
      <vt:lpstr>Vehicles and Particulate Matter</vt:lpstr>
      <vt:lpstr>Why do these pollutants matter?</vt:lpstr>
      <vt:lpstr>PowerPoint Presentation</vt:lpstr>
      <vt:lpstr>Vehicular Combustion: Air-Fuel Ratio</vt:lpstr>
      <vt:lpstr>PowerPoint Presentation</vt:lpstr>
      <vt:lpstr>Control Technologies</vt:lpstr>
      <vt:lpstr>A Conceptual Model…</vt:lpstr>
      <vt:lpstr>A Conceptual Model…</vt:lpstr>
      <vt:lpstr>Experimental Procedure </vt:lpstr>
      <vt:lpstr>During the activity…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 Data Collection  and Monitoring Emissions</dc:title>
  <dc:creator>Denise</dc:creator>
  <cp:lastModifiedBy>Dua Chaker</cp:lastModifiedBy>
  <cp:revision>199</cp:revision>
  <dcterms:created xsi:type="dcterms:W3CDTF">2014-09-07T17:58:55Z</dcterms:created>
  <dcterms:modified xsi:type="dcterms:W3CDTF">2020-08-19T22:28:52Z</dcterms:modified>
</cp:coreProperties>
</file>