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 id="2147483696" r:id="rId2"/>
    <p:sldMasterId id="2147483708" r:id="rId3"/>
    <p:sldMasterId id="2147483720" r:id="rId4"/>
  </p:sldMasterIdLst>
  <p:notesMasterIdLst>
    <p:notesMasterId r:id="rId18"/>
  </p:notesMasterIdLst>
  <p:sldIdLst>
    <p:sldId id="274" r:id="rId5"/>
    <p:sldId id="263" r:id="rId6"/>
    <p:sldId id="267" r:id="rId7"/>
    <p:sldId id="264" r:id="rId8"/>
    <p:sldId id="273" r:id="rId9"/>
    <p:sldId id="268" r:id="rId10"/>
    <p:sldId id="265" r:id="rId11"/>
    <p:sldId id="259" r:id="rId12"/>
    <p:sldId id="269" r:id="rId13"/>
    <p:sldId id="266" r:id="rId14"/>
    <p:sldId id="270" r:id="rId15"/>
    <p:sldId id="272"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C3B"/>
    <a:srgbClr val="8D64AA"/>
    <a:srgbClr val="F8A81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77121" autoAdjust="0"/>
  </p:normalViewPr>
  <p:slideViewPr>
    <p:cSldViewPr snapToGrid="0">
      <p:cViewPr>
        <p:scale>
          <a:sx n="50" d="100"/>
          <a:sy n="50" d="100"/>
        </p:scale>
        <p:origin x="20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376DC-E3C5-4D43-A10D-20FF870CF505}"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498F4-0DCF-4D49-849A-586C68CAFDBA}" type="slidenum">
              <a:rPr lang="en-US" smtClean="0"/>
              <a:t>‹#›</a:t>
            </a:fld>
            <a:endParaRPr lang="en-US"/>
          </a:p>
        </p:txBody>
      </p:sp>
    </p:spTree>
    <p:extLst>
      <p:ext uri="{BB962C8B-B14F-4D97-AF65-F5344CB8AC3E}">
        <p14:creationId xmlns:p14="http://schemas.microsoft.com/office/powerpoint/2010/main" val="1089982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880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tips</a:t>
            </a:r>
            <a:r>
              <a:rPr lang="en-US" baseline="0" dirty="0" smtClean="0"/>
              <a:t>:</a:t>
            </a:r>
          </a:p>
          <a:p>
            <a:r>
              <a:rPr lang="en-US" baseline="0" dirty="0" smtClean="0"/>
              <a:t>- Get students into groups, help each group individually with the scope of its project idea, make sure it is realistic in terms of timing and supplies </a:t>
            </a:r>
            <a:endParaRPr lang="en-US" dirty="0"/>
          </a:p>
        </p:txBody>
      </p:sp>
      <p:sp>
        <p:nvSpPr>
          <p:cNvPr id="4" name="Slide Number Placeholder 3"/>
          <p:cNvSpPr>
            <a:spLocks noGrp="1"/>
          </p:cNvSpPr>
          <p:nvPr>
            <p:ph type="sldNum" sz="quarter" idx="10"/>
          </p:nvPr>
        </p:nvSpPr>
        <p:spPr/>
        <p:txBody>
          <a:bodyPr/>
          <a:lstStyle/>
          <a:p>
            <a:fld id="{322498F4-0DCF-4D49-849A-586C68CAFDBA}" type="slidenum">
              <a:rPr lang="en-US" smtClean="0"/>
              <a:t>13</a:t>
            </a:fld>
            <a:endParaRPr lang="en-US"/>
          </a:p>
        </p:txBody>
      </p:sp>
    </p:spTree>
    <p:extLst>
      <p:ext uri="{BB962C8B-B14F-4D97-AF65-F5344CB8AC3E}">
        <p14:creationId xmlns:p14="http://schemas.microsoft.com/office/powerpoint/2010/main" val="259053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Image source: </a:t>
            </a:r>
          </a:p>
          <a:p>
            <a:r>
              <a:rPr lang="en-US" baseline="0" dirty="0" smtClean="0"/>
              <a:t>(photo of inside of air quality monitor) 2015 Hannigan Lab, College of Engineering, University of Colorado Boulder</a:t>
            </a:r>
          </a:p>
        </p:txBody>
      </p:sp>
      <p:sp>
        <p:nvSpPr>
          <p:cNvPr id="4" name="Slide Number Placeholder 3"/>
          <p:cNvSpPr>
            <a:spLocks noGrp="1"/>
          </p:cNvSpPr>
          <p:nvPr>
            <p:ph type="sldNum" sz="quarter" idx="10"/>
          </p:nvPr>
        </p:nvSpPr>
        <p:spPr/>
        <p:txBody>
          <a:bodyPr/>
          <a:lstStyle/>
          <a:p>
            <a:fld id="{322498F4-0DCF-4D49-849A-586C68CAFDBA}" type="slidenum">
              <a:rPr lang="en-US" smtClean="0"/>
              <a:t>2</a:t>
            </a:fld>
            <a:endParaRPr lang="en-US"/>
          </a:p>
        </p:txBody>
      </p:sp>
    </p:spTree>
    <p:extLst>
      <p:ext uri="{BB962C8B-B14F-4D97-AF65-F5344CB8AC3E}">
        <p14:creationId xmlns:p14="http://schemas.microsoft.com/office/powerpoint/2010/main" val="21614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flowchart represents the real-world process of scientific inquiry. It</a:t>
            </a:r>
            <a:r>
              <a:rPr lang="en-US" sz="1200" b="0" i="0" kern="1200" baseline="0" dirty="0" smtClean="0">
                <a:solidFill>
                  <a:schemeClr val="tx1"/>
                </a:solidFill>
                <a:effectLst/>
                <a:latin typeface="+mn-lt"/>
                <a:ea typeface="+mn-ea"/>
                <a:cs typeface="+mn-cs"/>
              </a:rPr>
              <a:t> is not a linear process!!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Most ideas take a circuitous path through the process, shaped by unique people (peer review),</a:t>
            </a:r>
            <a:r>
              <a:rPr lang="en-US" sz="1200" b="0" i="0" kern="1200" baseline="0" dirty="0" smtClean="0">
                <a:solidFill>
                  <a:schemeClr val="tx1"/>
                </a:solidFill>
                <a:effectLst/>
                <a:latin typeface="+mn-lt"/>
                <a:ea typeface="+mn-ea"/>
                <a:cs typeface="+mn-cs"/>
              </a:rPr>
              <a:t> data and </a:t>
            </a:r>
            <a:r>
              <a:rPr lang="en-US" sz="1200" b="0" i="0" kern="1200" dirty="0" smtClean="0">
                <a:solidFill>
                  <a:schemeClr val="tx1"/>
                </a:solidFill>
                <a:effectLst/>
                <a:latin typeface="+mn-lt"/>
                <a:ea typeface="+mn-ea"/>
                <a:cs typeface="+mn-cs"/>
              </a:rPr>
              <a:t>events.</a:t>
            </a:r>
          </a:p>
          <a:p>
            <a:r>
              <a:rPr lang="en-US" sz="1200" b="0" i="0" kern="1200" dirty="0" smtClean="0">
                <a:solidFill>
                  <a:schemeClr val="tx1"/>
                </a:solidFill>
                <a:effectLst/>
                <a:latin typeface="+mn-lt"/>
                <a:ea typeface="+mn-ea"/>
                <a:cs typeface="+mn-cs"/>
              </a:rPr>
              <a:t>Research is about exploring, asking questions and testing ideas. </a:t>
            </a:r>
          </a:p>
          <a:p>
            <a:r>
              <a:rPr lang="en-US" sz="1200" b="0" i="0" kern="1200" dirty="0" smtClean="0">
                <a:solidFill>
                  <a:schemeClr val="tx1"/>
                </a:solidFill>
                <a:effectLst/>
                <a:latin typeface="+mn-lt"/>
                <a:ea typeface="+mn-ea"/>
                <a:cs typeface="+mn-cs"/>
              </a:rPr>
              <a:t>The core of science is generating testable ideas.</a:t>
            </a:r>
          </a:p>
          <a:p>
            <a:r>
              <a:rPr lang="en-US" sz="1200" b="0" i="0" kern="1200" dirty="0" smtClean="0">
                <a:solidFill>
                  <a:schemeClr val="tx1"/>
                </a:solidFill>
                <a:effectLst/>
                <a:latin typeface="+mn-lt"/>
                <a:ea typeface="+mn-ea"/>
                <a:cs typeface="+mn-cs"/>
              </a:rPr>
              <a:t>Discoveries can be made in roundabout ways.</a:t>
            </a:r>
          </a:p>
          <a:p>
            <a:r>
              <a:rPr lang="en-US" sz="1200" b="0" i="0" kern="1200" dirty="0" smtClean="0">
                <a:solidFill>
                  <a:schemeClr val="tx1"/>
                </a:solidFill>
                <a:effectLst/>
                <a:latin typeface="+mn-lt"/>
                <a:ea typeface="+mn-ea"/>
                <a:cs typeface="+mn-cs"/>
              </a:rPr>
              <a:t>The process is iterative and messy and doesn't always make a clean story—and that that should be expected. You work and then you rework, you get feedback, you rethink your ideas, and then retest.</a:t>
            </a:r>
          </a:p>
          <a:p>
            <a:r>
              <a:rPr lang="en-US" sz="1200" b="0" i="0" kern="1200" dirty="0" smtClean="0">
                <a:solidFill>
                  <a:schemeClr val="tx1"/>
                </a:solidFill>
                <a:effectLst/>
                <a:latin typeface="+mn-lt"/>
                <a:ea typeface="+mn-ea"/>
                <a:cs typeface="+mn-cs"/>
              </a:rPr>
              <a:t>Research</a:t>
            </a:r>
            <a:r>
              <a:rPr lang="en-US" sz="1200" b="0" i="0" kern="1200" baseline="0" dirty="0" smtClean="0">
                <a:solidFill>
                  <a:schemeClr val="tx1"/>
                </a:solidFill>
                <a:effectLst/>
                <a:latin typeface="+mn-lt"/>
                <a:ea typeface="+mn-ea"/>
                <a:cs typeface="+mn-cs"/>
              </a:rPr>
              <a:t> is really an adventure. </a:t>
            </a:r>
            <a:r>
              <a:rPr lang="en-US" sz="1200" b="0" i="0" kern="1200" dirty="0" smtClean="0">
                <a:solidFill>
                  <a:schemeClr val="tx1"/>
                </a:solidFill>
                <a:effectLst/>
                <a:latin typeface="+mn-lt"/>
                <a:ea typeface="+mn-ea"/>
                <a:cs typeface="+mn-cs"/>
              </a:rPr>
              <a:t>There are certain rules that you need to follow, but really you can't predict where your questions will take you.</a:t>
            </a:r>
            <a:endParaRPr lang="en-US" i="1" dirty="0" smtClean="0"/>
          </a:p>
          <a:p>
            <a:r>
              <a:rPr lang="en-US" i="1" dirty="0" smtClean="0"/>
              <a:t>Image source</a:t>
            </a:r>
            <a:r>
              <a:rPr lang="en-US" dirty="0" smtClean="0"/>
              <a:t>:</a:t>
            </a:r>
            <a:r>
              <a:rPr lang="en-US" baseline="0" dirty="0" smtClean="0"/>
              <a:t> (flowchart of the scientific inquiry process) </a:t>
            </a:r>
            <a:r>
              <a:rPr lang="en-US" dirty="0" smtClean="0"/>
              <a:t>© 2008 The University of California Museum of Paleontology, Berkeley, and the Regents of the University of California (funded by NSF)</a:t>
            </a:r>
            <a:r>
              <a:rPr lang="en-US" baseline="0" dirty="0" smtClean="0"/>
              <a:t> </a:t>
            </a:r>
            <a:r>
              <a:rPr lang="en-US" dirty="0" smtClean="0"/>
              <a:t>http://www.berkeley.edu/news/media/releases/2009/01/08_understandingscience.shtml and http://undsci.berkeley.edu/</a:t>
            </a:r>
            <a:endParaRPr lang="en-US" dirty="0"/>
          </a:p>
        </p:txBody>
      </p:sp>
      <p:sp>
        <p:nvSpPr>
          <p:cNvPr id="4" name="Slide Number Placeholder 3"/>
          <p:cNvSpPr>
            <a:spLocks noGrp="1"/>
          </p:cNvSpPr>
          <p:nvPr>
            <p:ph type="sldNum" sz="quarter" idx="10"/>
          </p:nvPr>
        </p:nvSpPr>
        <p:spPr/>
        <p:txBody>
          <a:bodyPr/>
          <a:lstStyle/>
          <a:p>
            <a:fld id="{322498F4-0DCF-4D49-849A-586C68CAFDBA}" type="slidenum">
              <a:rPr lang="en-US" smtClean="0"/>
              <a:t>3</a:t>
            </a:fld>
            <a:endParaRPr lang="en-US"/>
          </a:p>
        </p:txBody>
      </p:sp>
    </p:spTree>
    <p:extLst>
      <p:ext uri="{BB962C8B-B14F-4D97-AF65-F5344CB8AC3E}">
        <p14:creationId xmlns:p14="http://schemas.microsoft.com/office/powerpoint/2010/main" val="167859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pollutants are measurable with the air quality monitors (Pods) we will be using and </a:t>
            </a:r>
            <a:r>
              <a:rPr lang="en-US" baseline="0" dirty="0"/>
              <a:t>will be the focus throughout the activities. All the pollutants are listed on this slide so it can serve as a resource; for example, you could print it out or leave it projected during activities.</a:t>
            </a:r>
          </a:p>
          <a:p>
            <a:r>
              <a:rPr lang="en-US" b="1" baseline="0" dirty="0"/>
              <a:t>CO2</a:t>
            </a:r>
            <a:r>
              <a:rPr lang="en-US" baseline="0" dirty="0"/>
              <a:t>: Carbon dioxide gas is the product of biological respiration; animals exhale it and then plants use it; it is also a product of combustion. Whenever a carbon-based fuel is burned with plentiful oxygen, all of the carbon molecules are converted to CO2.</a:t>
            </a:r>
            <a:endParaRPr lang="en-US" b="1" baseline="0" dirty="0"/>
          </a:p>
          <a:p>
            <a:r>
              <a:rPr lang="en-US" b="1" baseline="0" dirty="0"/>
              <a:t>NO and NO2 (or NOx): </a:t>
            </a:r>
            <a:r>
              <a:rPr lang="en-US" baseline="0" dirty="0"/>
              <a:t>These gases result from high-temperature combustion and play an important role in atmospheric chemistry. The formation of NOx does not include the fuel itself, rather the nitrogen in the air (remember, 78% nitrogen) is in the form of N2 (or 2 nitrogen molecules bonded together), but at high temperatures, these N2s get broken up and the single Ns are bonded to 1 or 2 oxygen atoms.</a:t>
            </a:r>
          </a:p>
          <a:p>
            <a:r>
              <a:rPr lang="en-US" b="1" baseline="0" dirty="0"/>
              <a:t>VOCs </a:t>
            </a:r>
            <a:r>
              <a:rPr lang="en-US" b="0" baseline="0" dirty="0"/>
              <a:t>are </a:t>
            </a:r>
            <a:r>
              <a:rPr lang="en-US" b="1" baseline="0" dirty="0"/>
              <a:t>volatile</a:t>
            </a:r>
            <a:r>
              <a:rPr lang="en-US" b="1" i="1" baseline="0" dirty="0"/>
              <a:t> organic compounds </a:t>
            </a:r>
            <a:r>
              <a:rPr lang="en-US" baseline="0" dirty="0"/>
              <a:t>(in chemistry, organic means the molecule contains carbon). VOCs may be produced with incomplete combustion or the carbon in fuel cannot get all the way to CO2, which may happen if not enough oxygen is present. We call this phenomenon </a:t>
            </a:r>
            <a:r>
              <a:rPr lang="en-US" b="1" baseline="0" dirty="0"/>
              <a:t>incomplete combustion</a:t>
            </a:r>
            <a:r>
              <a:rPr lang="en-US" b="0" baseline="0" dirty="0"/>
              <a:t>; c</a:t>
            </a:r>
            <a:r>
              <a:rPr lang="en-US" baseline="0" dirty="0"/>
              <a:t>arbon monoxide (CO) is also a product of incomplete combustion. In addition to combustion products, VOCs are also any organic compound that can volatilize (enter the gas phase) at room temperature and pressure, which means hundreds of compounds quality as VOCs. Think about it this way: most things we smell are VOCs, such as gasoline vapors, cleaning supplies, paints, bacon sizzling in a pan and plants, like pine trees). Another term for VOCs is hydrocarbons.</a:t>
            </a:r>
          </a:p>
          <a:p>
            <a:r>
              <a:rPr lang="en-US" b="1" baseline="0" dirty="0"/>
              <a:t>CO: </a:t>
            </a:r>
            <a:r>
              <a:rPr lang="en-US" baseline="0" dirty="0"/>
              <a:t>Ozone is a primary pollutant—it is formed from incomplete combustion, and photochemical reactions in the atmosphere. CO is a colorless, odorless gas that can be dangerous when present in high quantities at ground level and can even kill you– make sure your family has a carbon monoxide monitor in your home! Higher up in the atmosphere, it is NOT a greenhouse gas but participates in many important photochemical reactions that form other greenhouse gases such as CO2 and O3 (ozone), so when more CO is emitted, more greenhouse gases are formed. </a:t>
            </a:r>
          </a:p>
          <a:p>
            <a:r>
              <a:rPr lang="en-US" i="1" u="none" baseline="0" dirty="0"/>
              <a:t>Image sources:</a:t>
            </a:r>
            <a:endParaRPr lang="en-US" u="none" baseline="0" dirty="0"/>
          </a:p>
          <a:p>
            <a:r>
              <a:rPr lang="en-US" baseline="0" dirty="0"/>
              <a:t>(top) wood-burning fire: 2012 </a:t>
            </a:r>
            <a:r>
              <a:rPr lang="en-US" baseline="0" dirty="0" err="1"/>
              <a:t>Edoddridge</a:t>
            </a:r>
            <a:r>
              <a:rPr lang="en-US" baseline="0" dirty="0"/>
              <a:t>, Wikimedia Commons https://commons.wikimedia.org/wiki/File:Open_wood_fire.JPG</a:t>
            </a:r>
          </a:p>
          <a:p>
            <a:r>
              <a:rPr lang="en-US" baseline="0" dirty="0"/>
              <a:t>(middle) gas station: 2010 </a:t>
            </a:r>
            <a:r>
              <a:rPr lang="en-US" baseline="0" dirty="0" err="1"/>
              <a:t>Naotake</a:t>
            </a:r>
            <a:r>
              <a:rPr lang="en-US" baseline="0" dirty="0"/>
              <a:t> Murayama, Wikimedia Commons https://commons.wikimedia.org/wiki/File:Union_76_Gas_Station.jpg</a:t>
            </a:r>
          </a:p>
          <a:p>
            <a:r>
              <a:rPr lang="en-US" baseline="0" dirty="0"/>
              <a:t>(bottom middle) cleaning products: 2015 </a:t>
            </a:r>
            <a:r>
              <a:rPr lang="en-US" baseline="0" dirty="0" err="1"/>
              <a:t>Bdx</a:t>
            </a:r>
            <a:r>
              <a:rPr lang="en-US" baseline="0" dirty="0"/>
              <a:t>, Wikimedia Commons https://commons.wikimedia.org/wiki/File:Cleaning_agents_-_Botzm%C3%ABttel.jpg </a:t>
            </a:r>
          </a:p>
          <a:p>
            <a:r>
              <a:rPr lang="en-US" baseline="0" dirty="0"/>
              <a:t>(bottom right) trees in fog: </a:t>
            </a:r>
            <a:r>
              <a:rPr lang="en-US" baseline="0" dirty="0" err="1"/>
              <a:t>Pexels</a:t>
            </a:r>
            <a:r>
              <a:rPr lang="en-US" baseline="0" dirty="0"/>
              <a:t> (license: CC0) https://www.pexels.com/photo/nature-forest-trees-fog-4827/</a:t>
            </a:r>
          </a:p>
        </p:txBody>
      </p:sp>
      <p:sp>
        <p:nvSpPr>
          <p:cNvPr id="4" name="Slide Number Placeholder 3"/>
          <p:cNvSpPr>
            <a:spLocks noGrp="1"/>
          </p:cNvSpPr>
          <p:nvPr>
            <p:ph type="sldNum" sz="quarter" idx="10"/>
          </p:nvPr>
        </p:nvSpPr>
        <p:spPr/>
        <p:txBody>
          <a:bodyPr/>
          <a:lstStyle/>
          <a:p>
            <a:fld id="{67A5E92B-C35E-0146-A199-CFE3550B7503}" type="slidenum">
              <a:rPr lang="en-US" smtClean="0"/>
              <a:t>5</a:t>
            </a:fld>
            <a:endParaRPr lang="en-US"/>
          </a:p>
        </p:txBody>
      </p:sp>
    </p:spTree>
    <p:extLst>
      <p:ext uri="{BB962C8B-B14F-4D97-AF65-F5344CB8AC3E}">
        <p14:creationId xmlns:p14="http://schemas.microsoft.com/office/powerpoint/2010/main" val="191410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 source</a:t>
            </a:r>
            <a:r>
              <a:rPr lang="en-US" dirty="0" smtClean="0"/>
              <a:t>: </a:t>
            </a:r>
            <a:r>
              <a:rPr lang="en-US" baseline="0" dirty="0" smtClean="0"/>
              <a:t>2015 Hannigan Lab, College of Engineering, University of Colorado Boulder</a:t>
            </a:r>
            <a:endParaRPr lang="en-US" dirty="0"/>
          </a:p>
        </p:txBody>
      </p:sp>
      <p:sp>
        <p:nvSpPr>
          <p:cNvPr id="4" name="Slide Number Placeholder 3"/>
          <p:cNvSpPr>
            <a:spLocks noGrp="1"/>
          </p:cNvSpPr>
          <p:nvPr>
            <p:ph type="sldNum" sz="quarter" idx="10"/>
          </p:nvPr>
        </p:nvSpPr>
        <p:spPr/>
        <p:txBody>
          <a:bodyPr/>
          <a:lstStyle/>
          <a:p>
            <a:fld id="{322498F4-0DCF-4D49-849A-586C68CAFDBA}" type="slidenum">
              <a:rPr lang="en-US" smtClean="0"/>
              <a:t>6</a:t>
            </a:fld>
            <a:endParaRPr lang="en-US"/>
          </a:p>
        </p:txBody>
      </p:sp>
    </p:spTree>
    <p:extLst>
      <p:ext uri="{BB962C8B-B14F-4D97-AF65-F5344CB8AC3E}">
        <p14:creationId xmlns:p14="http://schemas.microsoft.com/office/powerpoint/2010/main" val="370639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 sources</a:t>
            </a:r>
            <a:r>
              <a:rPr lang="en-US" dirty="0" smtClean="0"/>
              <a:t>:</a:t>
            </a:r>
          </a:p>
          <a:p>
            <a:r>
              <a:rPr lang="en-US" baseline="0" dirty="0" smtClean="0"/>
              <a:t>(sensors in Pod) 2015 Hannigan Lab, College of Engineering, University of Colorado Boulder</a:t>
            </a:r>
            <a:endParaRPr lang="en-US" dirty="0" smtClean="0"/>
          </a:p>
          <a:p>
            <a:r>
              <a:rPr lang="en-US" dirty="0" smtClean="0"/>
              <a:t>(gas flame on stove) Petr</a:t>
            </a:r>
            <a:r>
              <a:rPr lang="en-US" baseline="0" dirty="0" smtClean="0"/>
              <a:t> </a:t>
            </a:r>
            <a:r>
              <a:rPr lang="en-US" baseline="0" dirty="0" err="1" smtClean="0"/>
              <a:t>Kratochvil</a:t>
            </a:r>
            <a:r>
              <a:rPr lang="en-US" baseline="0" dirty="0" smtClean="0"/>
              <a:t>, </a:t>
            </a:r>
            <a:r>
              <a:rPr lang="en-US" dirty="0" smtClean="0"/>
              <a:t>publicdomainpictures.net http://www.publicdomainpictures.net/view-image.php?image=3242 (labeled for reuse)</a:t>
            </a:r>
          </a:p>
          <a:p>
            <a:r>
              <a:rPr lang="en-US" dirty="0" smtClean="0"/>
              <a:t>(</a:t>
            </a:r>
            <a:r>
              <a:rPr lang="en-US" baseline="0" dirty="0" smtClean="0"/>
              <a:t>pumping gas) 2006 futureatlas.com, Flickr https://www.flickr.com/photos/87913776@N00/460375914 License: CC BY 2.0 https://creativecommons.org/licenses/by/2.0/</a:t>
            </a:r>
            <a:endParaRPr lang="en-US" dirty="0"/>
          </a:p>
        </p:txBody>
      </p:sp>
      <p:sp>
        <p:nvSpPr>
          <p:cNvPr id="4" name="Slide Number Placeholder 3"/>
          <p:cNvSpPr>
            <a:spLocks noGrp="1"/>
          </p:cNvSpPr>
          <p:nvPr>
            <p:ph type="sldNum" sz="quarter" idx="10"/>
          </p:nvPr>
        </p:nvSpPr>
        <p:spPr/>
        <p:txBody>
          <a:bodyPr/>
          <a:lstStyle/>
          <a:p>
            <a:fld id="{322498F4-0DCF-4D49-849A-586C68CAFDBA}" type="slidenum">
              <a:rPr lang="en-US" smtClean="0"/>
              <a:t>8</a:t>
            </a:fld>
            <a:endParaRPr lang="en-US"/>
          </a:p>
        </p:txBody>
      </p:sp>
    </p:spTree>
    <p:extLst>
      <p:ext uri="{BB962C8B-B14F-4D97-AF65-F5344CB8AC3E}">
        <p14:creationId xmlns:p14="http://schemas.microsoft.com/office/powerpoint/2010/main" val="345379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 sources:</a:t>
            </a:r>
          </a:p>
          <a:p>
            <a:r>
              <a:rPr lang="en-US" dirty="0" smtClean="0"/>
              <a:t>(2</a:t>
            </a:r>
            <a:r>
              <a:rPr lang="en-US" baseline="0" dirty="0" smtClean="0"/>
              <a:t> bottles) 2009 Stephanie Dillingham, Flickr </a:t>
            </a:r>
            <a:r>
              <a:rPr lang="en-US" dirty="0" smtClean="0"/>
              <a:t>https://www.flickr.com/photos/becominggreen/3627651636 License: CC BY 2.0</a:t>
            </a:r>
            <a:r>
              <a:rPr lang="en-US" baseline="0" dirty="0" smtClean="0"/>
              <a:t> https://creativecommons.org/licenses/by/2.0/</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(various cleaning products) 2013 </a:t>
            </a:r>
            <a:r>
              <a:rPr lang="en-US" baseline="0" dirty="0" err="1" smtClean="0"/>
              <a:t>Slyavula</a:t>
            </a:r>
            <a:r>
              <a:rPr lang="en-US" baseline="0" dirty="0" smtClean="0"/>
              <a:t> Education, Flickr </a:t>
            </a:r>
            <a:r>
              <a:rPr lang="en-US" dirty="0" smtClean="0"/>
              <a:t>https://www.flickr.com/photos/121935927@N06/13690615265</a:t>
            </a:r>
            <a:r>
              <a:rPr lang="en-US" baseline="0" dirty="0" smtClean="0"/>
              <a:t> CC BY 2.0 https://creativecommons.org/licenses/by/2.0/</a:t>
            </a:r>
            <a:endParaRPr lang="en-US" dirty="0" smtClean="0"/>
          </a:p>
        </p:txBody>
      </p:sp>
      <p:sp>
        <p:nvSpPr>
          <p:cNvPr id="4" name="Slide Number Placeholder 3"/>
          <p:cNvSpPr>
            <a:spLocks noGrp="1"/>
          </p:cNvSpPr>
          <p:nvPr>
            <p:ph type="sldNum" sz="quarter" idx="10"/>
          </p:nvPr>
        </p:nvSpPr>
        <p:spPr/>
        <p:txBody>
          <a:bodyPr/>
          <a:lstStyle/>
          <a:p>
            <a:fld id="{322498F4-0DCF-4D49-849A-586C68CAFDBA}" type="slidenum">
              <a:rPr lang="en-US" smtClean="0"/>
              <a:t>9</a:t>
            </a:fld>
            <a:endParaRPr lang="en-US"/>
          </a:p>
        </p:txBody>
      </p:sp>
    </p:spTree>
    <p:extLst>
      <p:ext uri="{BB962C8B-B14F-4D97-AF65-F5344CB8AC3E}">
        <p14:creationId xmlns:p14="http://schemas.microsoft.com/office/powerpoint/2010/main" val="1814244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(landscape and mountain photo) 2015 Hannigan Lab, College of Engineering, University of Colorado Boulder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photos at the same location in Beijing during August 2005;</a:t>
            </a:r>
            <a:r>
              <a:rPr lang="en-US" baseline="0" dirty="0" smtClean="0"/>
              <a:t> the left photo is after two days of rain; the right photo is a sunny day under smoggy pollution conditions) 2005 </a:t>
            </a:r>
            <a:r>
              <a:rPr lang="en-US" baseline="0" dirty="0" err="1" smtClean="0"/>
              <a:t>Bobak</a:t>
            </a:r>
            <a:r>
              <a:rPr lang="en-US" baseline="0" dirty="0" smtClean="0"/>
              <a:t>, Wikimedia Commons https://commons.wikimedia.org/w/index.php?curid=2190112</a:t>
            </a:r>
          </a:p>
        </p:txBody>
      </p:sp>
      <p:sp>
        <p:nvSpPr>
          <p:cNvPr id="4" name="Slide Number Placeholder 3"/>
          <p:cNvSpPr>
            <a:spLocks noGrp="1"/>
          </p:cNvSpPr>
          <p:nvPr>
            <p:ph type="sldNum" sz="quarter" idx="10"/>
          </p:nvPr>
        </p:nvSpPr>
        <p:spPr/>
        <p:txBody>
          <a:bodyPr/>
          <a:lstStyle/>
          <a:p>
            <a:fld id="{322498F4-0DCF-4D49-849A-586C68CAFDBA}" type="slidenum">
              <a:rPr lang="en-US" smtClean="0"/>
              <a:t>11</a:t>
            </a:fld>
            <a:endParaRPr lang="en-US"/>
          </a:p>
        </p:txBody>
      </p:sp>
    </p:spTree>
    <p:extLst>
      <p:ext uri="{BB962C8B-B14F-4D97-AF65-F5344CB8AC3E}">
        <p14:creationId xmlns:p14="http://schemas.microsoft.com/office/powerpoint/2010/main" val="399172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498F4-0DCF-4D49-849A-586C68CAFDBA}" type="slidenum">
              <a:rPr lang="en-US" smtClean="0"/>
              <a:t>12</a:t>
            </a:fld>
            <a:endParaRPr lang="en-US"/>
          </a:p>
        </p:txBody>
      </p:sp>
    </p:spTree>
    <p:extLst>
      <p:ext uri="{BB962C8B-B14F-4D97-AF65-F5344CB8AC3E}">
        <p14:creationId xmlns:p14="http://schemas.microsoft.com/office/powerpoint/2010/main" val="105401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8/19/2020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96286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269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8825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4231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92363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93726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79761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4294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8975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670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9976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2629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9090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5686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77083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3950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7366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3945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9357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5127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9831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3053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8518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2699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0182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21249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5444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937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7134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576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5751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3289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7975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8/19/2020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8/19/2020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37487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8/19/2020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3258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8/19/2020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5166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6.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61833" y="1"/>
            <a:ext cx="12253836" cy="7251401"/>
          </a:xfrm>
          <a:prstGeom prst="rect">
            <a:avLst/>
          </a:prstGeom>
          <a:noFill/>
          <a:ln>
            <a:noFill/>
          </a:ln>
        </p:spPr>
      </p:pic>
      <p:pic>
        <p:nvPicPr>
          <p:cNvPr id="55" name="Google Shape;55;p13"/>
          <p:cNvPicPr preferRelativeResize="0"/>
          <p:nvPr/>
        </p:nvPicPr>
        <p:blipFill>
          <a:blip r:embed="rId4">
            <a:alphaModFix/>
          </a:blip>
          <a:stretch>
            <a:fillRect/>
          </a:stretch>
        </p:blipFill>
        <p:spPr>
          <a:xfrm>
            <a:off x="996599" y="1438380"/>
            <a:ext cx="10198803" cy="1566200"/>
          </a:xfrm>
          <a:prstGeom prst="rect">
            <a:avLst/>
          </a:prstGeom>
          <a:noFill/>
          <a:ln>
            <a:noFill/>
          </a:ln>
        </p:spPr>
      </p:pic>
      <p:pic>
        <p:nvPicPr>
          <p:cNvPr id="56" name="Google Shape;56;p13"/>
          <p:cNvPicPr preferRelativeResize="0"/>
          <p:nvPr/>
        </p:nvPicPr>
        <p:blipFill>
          <a:blip r:embed="rId5">
            <a:alphaModFix/>
          </a:blip>
          <a:stretch>
            <a:fillRect/>
          </a:stretch>
        </p:blipFill>
        <p:spPr>
          <a:xfrm>
            <a:off x="214048" y="6218234"/>
            <a:ext cx="11763904" cy="536367"/>
          </a:xfrm>
          <a:prstGeom prst="rect">
            <a:avLst/>
          </a:prstGeom>
          <a:noFill/>
          <a:ln>
            <a:noFill/>
          </a:ln>
        </p:spPr>
      </p:pic>
      <p:pic>
        <p:nvPicPr>
          <p:cNvPr id="57" name="Google Shape;57;p13"/>
          <p:cNvPicPr preferRelativeResize="0"/>
          <p:nvPr/>
        </p:nvPicPr>
        <p:blipFill>
          <a:blip r:embed="rId6">
            <a:alphaModFix/>
          </a:blip>
          <a:stretch>
            <a:fillRect/>
          </a:stretch>
        </p:blipFill>
        <p:spPr>
          <a:xfrm>
            <a:off x="645951" y="3560267"/>
            <a:ext cx="10900100" cy="1085300"/>
          </a:xfrm>
          <a:prstGeom prst="rect">
            <a:avLst/>
          </a:prstGeom>
          <a:noFill/>
          <a:ln>
            <a:noFill/>
          </a:ln>
        </p:spPr>
      </p:pic>
      <p:sp>
        <p:nvSpPr>
          <p:cNvPr id="58" name="Google Shape;58;p13"/>
          <p:cNvSpPr txBox="1"/>
          <p:nvPr/>
        </p:nvSpPr>
        <p:spPr>
          <a:xfrm>
            <a:off x="1150167" y="3837000"/>
            <a:ext cx="9890400" cy="407600"/>
          </a:xfrm>
          <a:prstGeom prst="rect">
            <a:avLst/>
          </a:prstGeom>
          <a:noFill/>
          <a:ln>
            <a:noFill/>
          </a:ln>
        </p:spPr>
        <p:txBody>
          <a:bodyPr spcFirstLastPara="1" wrap="square" lIns="121900" tIns="121900" rIns="121900" bIns="121900" anchor="t" anchorCtr="0">
            <a:noAutofit/>
          </a:bodyPr>
          <a:lstStyle/>
          <a:p>
            <a:pPr algn="ctr"/>
            <a:r>
              <a:rPr lang="en" sz="2133" b="1" dirty="0" smtClean="0">
                <a:solidFill>
                  <a:srgbClr val="FFFFFF"/>
                </a:solidFill>
                <a:latin typeface="Open Sans"/>
                <a:ea typeface="Open Sans"/>
                <a:cs typeface="Open Sans"/>
                <a:sym typeface="Open Sans"/>
              </a:rPr>
              <a:t>Study Design for Air Quality Research</a:t>
            </a:r>
            <a:endParaRPr sz="2133" b="1"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3234703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Example 3</a:t>
            </a:r>
            <a:endParaRPr lang="en-US" i="1" dirty="0"/>
          </a:p>
        </p:txBody>
      </p:sp>
      <p:sp>
        <p:nvSpPr>
          <p:cNvPr id="3" name="Content Placeholder 2"/>
          <p:cNvSpPr>
            <a:spLocks noGrp="1"/>
          </p:cNvSpPr>
          <p:nvPr>
            <p:ph idx="1"/>
          </p:nvPr>
        </p:nvSpPr>
        <p:spPr>
          <a:xfrm>
            <a:off x="1145649" y="1918970"/>
            <a:ext cx="10074801" cy="4038600"/>
          </a:xfrm>
        </p:spPr>
        <p:txBody>
          <a:bodyPr>
            <a:noAutofit/>
          </a:bodyPr>
          <a:lstStyle/>
          <a:p>
            <a:pPr marL="45720" indent="0">
              <a:buNone/>
            </a:pPr>
            <a:r>
              <a:rPr lang="en-US" sz="3500" dirty="0" smtClean="0">
                <a:solidFill>
                  <a:schemeClr val="tx1"/>
                </a:solidFill>
              </a:rPr>
              <a:t>What if you downloaded air quality data from Denver, CO, and from rural Colorado (such as the towns of Delta or Grand Junction)—</a:t>
            </a:r>
            <a:r>
              <a:rPr lang="en-US" sz="3500" b="1" dirty="0" smtClean="0">
                <a:solidFill>
                  <a:schemeClr val="tx1"/>
                </a:solidFill>
              </a:rPr>
              <a:t>what questions could you ask?</a:t>
            </a:r>
          </a:p>
          <a:p>
            <a:pPr marL="45720" indent="0">
              <a:buNone/>
            </a:pPr>
            <a:endParaRPr lang="en-US" sz="3500" dirty="0" smtClean="0">
              <a:solidFill>
                <a:schemeClr val="tx1"/>
              </a:solidFill>
            </a:endParaRPr>
          </a:p>
          <a:p>
            <a:pPr marL="45720" indent="0">
              <a:buNone/>
            </a:pPr>
            <a:r>
              <a:rPr lang="en-US" sz="3500" dirty="0" smtClean="0">
                <a:solidFill>
                  <a:schemeClr val="tx1"/>
                </a:solidFill>
              </a:rPr>
              <a:t>What if the data were from Beijing and Delta, CO?</a:t>
            </a:r>
            <a:endParaRPr lang="en-US" sz="3500" dirty="0">
              <a:solidFill>
                <a:schemeClr val="tx1"/>
              </a:solidFill>
            </a:endParaRPr>
          </a:p>
        </p:txBody>
      </p:sp>
      <p:pic>
        <p:nvPicPr>
          <p:cNvPr id="4" name="Google Shape;64;p14"/>
          <p:cNvPicPr preferRelativeResize="0"/>
          <p:nvPr/>
        </p:nvPicPr>
        <p:blipFill>
          <a:blip r:embed="rId2">
            <a:alphaModFix/>
          </a:blip>
          <a:stretch>
            <a:fillRect/>
          </a:stretch>
        </p:blipFill>
        <p:spPr>
          <a:xfrm>
            <a:off x="304802" y="6305550"/>
            <a:ext cx="11887198" cy="479775"/>
          </a:xfrm>
          <a:prstGeom prst="rect">
            <a:avLst/>
          </a:prstGeom>
          <a:noFill/>
          <a:ln>
            <a:noFill/>
          </a:ln>
        </p:spPr>
      </p:pic>
    </p:spTree>
    <p:extLst>
      <p:ext uri="{BB962C8B-B14F-4D97-AF65-F5344CB8AC3E}">
        <p14:creationId xmlns:p14="http://schemas.microsoft.com/office/powerpoint/2010/main" val="3777307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311" y="226555"/>
            <a:ext cx="9875520" cy="914400"/>
          </a:xfrm>
        </p:spPr>
        <p:txBody>
          <a:bodyPr>
            <a:noAutofit/>
          </a:bodyPr>
          <a:lstStyle/>
          <a:p>
            <a:r>
              <a:rPr lang="en-US" b="1" dirty="0" smtClean="0">
                <a:solidFill>
                  <a:srgbClr val="0070C0"/>
                </a:solidFill>
              </a:rPr>
              <a:t>You could…</a:t>
            </a:r>
            <a:endParaRPr lang="en-US" b="1" dirty="0">
              <a:solidFill>
                <a:srgbClr val="0070C0"/>
              </a:solidFill>
            </a:endParaRPr>
          </a:p>
        </p:txBody>
      </p:sp>
      <p:sp>
        <p:nvSpPr>
          <p:cNvPr id="3" name="Content Placeholder 2"/>
          <p:cNvSpPr>
            <a:spLocks noGrp="1"/>
          </p:cNvSpPr>
          <p:nvPr>
            <p:ph idx="1"/>
          </p:nvPr>
        </p:nvSpPr>
        <p:spPr>
          <a:xfrm>
            <a:off x="765311" y="1110407"/>
            <a:ext cx="10810701" cy="2941235"/>
          </a:xfrm>
        </p:spPr>
        <p:txBody>
          <a:bodyPr>
            <a:noAutofit/>
          </a:bodyPr>
          <a:lstStyle/>
          <a:p>
            <a:r>
              <a:rPr lang="en-US" sz="2600" dirty="0" smtClean="0">
                <a:solidFill>
                  <a:schemeClr val="tx1"/>
                </a:solidFill>
              </a:rPr>
              <a:t>Compare urban vs. rural ozone levels. These areas have different amounts of the NO</a:t>
            </a:r>
            <a:r>
              <a:rPr lang="en-US" sz="2600" baseline="-25000" dirty="0" smtClean="0">
                <a:solidFill>
                  <a:schemeClr val="tx1"/>
                </a:solidFill>
              </a:rPr>
              <a:t>2</a:t>
            </a:r>
            <a:r>
              <a:rPr lang="en-US" sz="2600" dirty="0" smtClean="0">
                <a:solidFill>
                  <a:schemeClr val="tx1"/>
                </a:solidFill>
              </a:rPr>
              <a:t> and VOC “ingredients,” so you might see interesting differences</a:t>
            </a:r>
            <a:endParaRPr lang="en-US" sz="2600" dirty="0" smtClean="0"/>
          </a:p>
          <a:p>
            <a:pPr marL="45720" indent="0">
              <a:buNone/>
            </a:pPr>
            <a:r>
              <a:rPr lang="en-US" sz="2800" b="1" dirty="0" smtClean="0"/>
              <a:t>Or, for Beijing, you could… </a:t>
            </a:r>
          </a:p>
          <a:p>
            <a:r>
              <a:rPr lang="en-US" sz="2600" dirty="0" smtClean="0">
                <a:solidFill>
                  <a:schemeClr val="tx1"/>
                </a:solidFill>
              </a:rPr>
              <a:t>Compare the levels of particulate matter in Beijing, where air quality is a major health crisis, to a rural area. For example, how does the worst air quality day of the year in Delta, CO, compare to an average day in Beijing?</a:t>
            </a:r>
          </a:p>
        </p:txBody>
      </p:sp>
      <p:sp>
        <p:nvSpPr>
          <p:cNvPr id="6" name="TextBox 5"/>
          <p:cNvSpPr txBox="1"/>
          <p:nvPr/>
        </p:nvSpPr>
        <p:spPr>
          <a:xfrm>
            <a:off x="4391015" y="5058071"/>
            <a:ext cx="771525" cy="523220"/>
          </a:xfrm>
          <a:prstGeom prst="rect">
            <a:avLst/>
          </a:prstGeom>
          <a:noFill/>
        </p:spPr>
        <p:txBody>
          <a:bodyPr wrap="square" rtlCol="0">
            <a:noAutofit/>
          </a:bodyPr>
          <a:lstStyle/>
          <a:p>
            <a:pPr algn="ctr"/>
            <a:r>
              <a:rPr lang="en-US" sz="2800" b="1" i="1" dirty="0" smtClean="0"/>
              <a:t>vs.</a:t>
            </a:r>
            <a:endParaRPr lang="en-US" sz="2800" b="1"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543" y="3898900"/>
            <a:ext cx="2593484" cy="1945114"/>
          </a:xfrm>
          <a:prstGeom prst="rect">
            <a:avLst/>
          </a:prstGeom>
        </p:spPr>
      </p:pic>
      <p:pic>
        <p:nvPicPr>
          <p:cNvPr id="4098" name="Picture 2" descr="https://upload.wikimedia.org/wikipedia/commons/a/a4/Beijing_smog_comparison_August_20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158" y="3794060"/>
            <a:ext cx="6146854" cy="2307536"/>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64;p14"/>
          <p:cNvPicPr preferRelativeResize="0"/>
          <p:nvPr/>
        </p:nvPicPr>
        <p:blipFill>
          <a:blip r:embed="rId5">
            <a:alphaModFix/>
          </a:blip>
          <a:stretch>
            <a:fillRect/>
          </a:stretch>
        </p:blipFill>
        <p:spPr>
          <a:xfrm>
            <a:off x="304802" y="6305550"/>
            <a:ext cx="11887198" cy="479775"/>
          </a:xfrm>
          <a:prstGeom prst="rect">
            <a:avLst/>
          </a:prstGeom>
          <a:noFill/>
          <a:ln>
            <a:noFill/>
          </a:ln>
        </p:spPr>
      </p:pic>
    </p:spTree>
    <p:extLst>
      <p:ext uri="{BB962C8B-B14F-4D97-AF65-F5344CB8AC3E}">
        <p14:creationId xmlns:p14="http://schemas.microsoft.com/office/powerpoint/2010/main" val="1968179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48" y="609600"/>
            <a:ext cx="10972800" cy="914400"/>
          </a:xfrm>
        </p:spPr>
        <p:txBody>
          <a:bodyPr>
            <a:noAutofit/>
          </a:bodyPr>
          <a:lstStyle/>
          <a:p>
            <a:r>
              <a:rPr lang="en-US" sz="3600" b="1" i="1" dirty="0" smtClean="0">
                <a:solidFill>
                  <a:srgbClr val="0070C0"/>
                </a:solidFill>
              </a:rPr>
              <a:t>What bigger themes does your air quality project relate to?</a:t>
            </a:r>
            <a:endParaRPr lang="en-US" sz="3600" b="1" i="1" dirty="0">
              <a:solidFill>
                <a:srgbClr val="0070C0"/>
              </a:solidFill>
            </a:endParaRPr>
          </a:p>
        </p:txBody>
      </p:sp>
      <p:sp>
        <p:nvSpPr>
          <p:cNvPr id="3" name="Content Placeholder 2"/>
          <p:cNvSpPr>
            <a:spLocks noGrp="1"/>
          </p:cNvSpPr>
          <p:nvPr>
            <p:ph idx="1"/>
          </p:nvPr>
        </p:nvSpPr>
        <p:spPr>
          <a:xfrm>
            <a:off x="574148" y="1695796"/>
            <a:ext cx="10932051" cy="4600229"/>
          </a:xfrm>
        </p:spPr>
        <p:txBody>
          <a:bodyPr>
            <a:noAutofit/>
          </a:bodyPr>
          <a:lstStyle/>
          <a:p>
            <a:r>
              <a:rPr lang="en-US" sz="2400" b="1" dirty="0" smtClean="0"/>
              <a:t>Public Health</a:t>
            </a:r>
            <a:r>
              <a:rPr lang="en-US" sz="2400" dirty="0" smtClean="0"/>
              <a:t>: </a:t>
            </a:r>
            <a:r>
              <a:rPr lang="en-US" sz="2400" dirty="0" smtClean="0">
                <a:solidFill>
                  <a:schemeClr val="tx1"/>
                </a:solidFill>
              </a:rPr>
              <a:t>projects/questions that examine pollutants that have an impact human health</a:t>
            </a:r>
          </a:p>
          <a:p>
            <a:r>
              <a:rPr lang="en-US" sz="2400" b="1" dirty="0" smtClean="0"/>
              <a:t>Climate Change</a:t>
            </a:r>
            <a:r>
              <a:rPr lang="en-US" sz="2400" dirty="0" smtClean="0"/>
              <a:t>: </a:t>
            </a:r>
            <a:r>
              <a:rPr lang="en-US" sz="2400" dirty="0">
                <a:solidFill>
                  <a:schemeClr val="tx1"/>
                </a:solidFill>
              </a:rPr>
              <a:t>projects/questions that examine greenhouse </a:t>
            </a:r>
            <a:r>
              <a:rPr lang="en-US" sz="2400" dirty="0" smtClean="0">
                <a:solidFill>
                  <a:schemeClr val="tx1"/>
                </a:solidFill>
              </a:rPr>
              <a:t>gas pollutants</a:t>
            </a:r>
          </a:p>
          <a:p>
            <a:r>
              <a:rPr lang="en-US" sz="2400" b="1" dirty="0" smtClean="0"/>
              <a:t>Energy Systems</a:t>
            </a:r>
            <a:r>
              <a:rPr lang="en-US" sz="2400" dirty="0" smtClean="0"/>
              <a:t>: </a:t>
            </a:r>
            <a:r>
              <a:rPr lang="en-US" sz="2400" dirty="0" smtClean="0">
                <a:solidFill>
                  <a:schemeClr val="tx1"/>
                </a:solidFill>
              </a:rPr>
              <a:t>projects/questions that compare different fuels or provide insight into how we obtain and use energy</a:t>
            </a:r>
          </a:p>
          <a:p>
            <a:r>
              <a:rPr lang="en-US" sz="2400" b="1" dirty="0" smtClean="0"/>
              <a:t>Building Systems</a:t>
            </a:r>
            <a:r>
              <a:rPr lang="en-US" sz="2400" dirty="0" smtClean="0">
                <a:solidFill>
                  <a:schemeClr val="tx1"/>
                </a:solidFill>
              </a:rPr>
              <a:t>: projects/questions that examine indoor air quality from an engineering standpoint (such as ventilation efficiency) </a:t>
            </a:r>
          </a:p>
          <a:p>
            <a:r>
              <a:rPr lang="en-US" sz="2400" b="1" dirty="0" smtClean="0"/>
              <a:t>Meteorology</a:t>
            </a:r>
            <a:r>
              <a:rPr lang="en-US" sz="2400" dirty="0" smtClean="0">
                <a:solidFill>
                  <a:schemeClr val="tx1"/>
                </a:solidFill>
              </a:rPr>
              <a:t>: projects/questions that examine the impact of meteorology on air quality (such as air quality during a winter temperature inversion vs. no inversion</a:t>
            </a:r>
            <a:r>
              <a:rPr lang="en-US" sz="2400" dirty="0" smtClean="0">
                <a:solidFill>
                  <a:schemeClr val="tx1"/>
                </a:solidFill>
              </a:rPr>
              <a:t>)</a:t>
            </a:r>
            <a:endParaRPr lang="en-US" dirty="0" smtClean="0">
              <a:solidFill>
                <a:schemeClr val="tx1"/>
              </a:solidFill>
            </a:endParaRPr>
          </a:p>
          <a:p>
            <a:pPr marL="45720" indent="0">
              <a:buNone/>
            </a:pPr>
            <a:r>
              <a:rPr lang="en-US" sz="2400" i="1" dirty="0" smtClean="0">
                <a:solidFill>
                  <a:srgbClr val="8D64AA"/>
                </a:solidFill>
              </a:rPr>
              <a:t>*Your project/question may also relate to more than one of these and this is not a complete list</a:t>
            </a:r>
            <a:endParaRPr lang="en-US" sz="2400" i="1" dirty="0">
              <a:solidFill>
                <a:srgbClr val="8D64AA"/>
              </a:solidFill>
            </a:endParaRPr>
          </a:p>
        </p:txBody>
      </p:sp>
      <p:pic>
        <p:nvPicPr>
          <p:cNvPr id="4" name="Google Shape;64;p14"/>
          <p:cNvPicPr preferRelativeResize="0"/>
          <p:nvPr/>
        </p:nvPicPr>
        <p:blipFill>
          <a:blip r:embed="rId3">
            <a:alphaModFix/>
          </a:blip>
          <a:stretch>
            <a:fillRect/>
          </a:stretch>
        </p:blipFill>
        <p:spPr>
          <a:xfrm>
            <a:off x="304802" y="6305550"/>
            <a:ext cx="11887198" cy="479775"/>
          </a:xfrm>
          <a:prstGeom prst="rect">
            <a:avLst/>
          </a:prstGeom>
          <a:noFill/>
          <a:ln>
            <a:noFill/>
          </a:ln>
        </p:spPr>
      </p:pic>
    </p:spTree>
    <p:extLst>
      <p:ext uri="{BB962C8B-B14F-4D97-AF65-F5344CB8AC3E}">
        <p14:creationId xmlns:p14="http://schemas.microsoft.com/office/powerpoint/2010/main" val="1046609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250" y="609600"/>
            <a:ext cx="10058400" cy="914400"/>
          </a:xfrm>
        </p:spPr>
        <p:txBody>
          <a:bodyPr>
            <a:noAutofit/>
          </a:bodyPr>
          <a:lstStyle/>
          <a:p>
            <a:r>
              <a:rPr lang="en-US" b="1" dirty="0" smtClean="0"/>
              <a:t>Final Notes…</a:t>
            </a:r>
            <a:endParaRPr lang="en-US" b="1" dirty="0"/>
          </a:p>
        </p:txBody>
      </p:sp>
      <p:sp>
        <p:nvSpPr>
          <p:cNvPr id="3" name="Content Placeholder 2"/>
          <p:cNvSpPr>
            <a:spLocks noGrp="1"/>
          </p:cNvSpPr>
          <p:nvPr>
            <p:ph idx="1"/>
          </p:nvPr>
        </p:nvSpPr>
        <p:spPr>
          <a:xfrm>
            <a:off x="980902" y="2057400"/>
            <a:ext cx="10494817" cy="4206240"/>
          </a:xfrm>
        </p:spPr>
        <p:txBody>
          <a:bodyPr>
            <a:noAutofit/>
          </a:bodyPr>
          <a:lstStyle/>
          <a:p>
            <a:r>
              <a:rPr lang="en-US" sz="3200" dirty="0" smtClean="0">
                <a:solidFill>
                  <a:schemeClr val="tx1"/>
                </a:solidFill>
              </a:rPr>
              <a:t>Come up with </a:t>
            </a:r>
            <a:r>
              <a:rPr lang="en-US" sz="3200" b="1" dirty="0" smtClean="0">
                <a:solidFill>
                  <a:srgbClr val="9FCC3B"/>
                </a:solidFill>
              </a:rPr>
              <a:t>ideas that interest you </a:t>
            </a:r>
            <a:r>
              <a:rPr lang="en-US" sz="3200" dirty="0" smtClean="0">
                <a:solidFill>
                  <a:schemeClr val="tx1"/>
                </a:solidFill>
                <a:sym typeface="Wingdings" panose="05000000000000000000" pitchFamily="2" charset="2"/>
              </a:rPr>
              <a:t></a:t>
            </a:r>
            <a:r>
              <a:rPr lang="en-US" sz="3200" dirty="0" smtClean="0">
                <a:solidFill>
                  <a:schemeClr val="tx1"/>
                </a:solidFill>
              </a:rPr>
              <a:t> then, your teacher or mentor can help you turn it into a project</a:t>
            </a:r>
          </a:p>
          <a:p>
            <a:r>
              <a:rPr lang="en-US" sz="3200" dirty="0" smtClean="0">
                <a:solidFill>
                  <a:schemeClr val="tx1"/>
                </a:solidFill>
              </a:rPr>
              <a:t>Check your data frequently! (The monitors are not perfect)</a:t>
            </a:r>
          </a:p>
          <a:p>
            <a:r>
              <a:rPr lang="en-US" sz="3200" dirty="0" smtClean="0">
                <a:solidFill>
                  <a:schemeClr val="tx1"/>
                </a:solidFill>
              </a:rPr>
              <a:t>Leave time to collect a second data set, if necessary </a:t>
            </a:r>
          </a:p>
          <a:p>
            <a:r>
              <a:rPr lang="en-US" sz="3200" dirty="0" smtClean="0">
                <a:solidFill>
                  <a:schemeClr val="tx1"/>
                </a:solidFill>
              </a:rPr>
              <a:t>Use the Pods for shorter experiments (less that a few days); if you want long-term data (weeks or months), use existing sources</a:t>
            </a:r>
            <a:endParaRPr lang="en-US" sz="3200" dirty="0">
              <a:solidFill>
                <a:schemeClr val="tx1"/>
              </a:solidFill>
            </a:endParaRPr>
          </a:p>
        </p:txBody>
      </p:sp>
      <p:pic>
        <p:nvPicPr>
          <p:cNvPr id="4" name="Google Shape;64;p14"/>
          <p:cNvPicPr preferRelativeResize="0"/>
          <p:nvPr/>
        </p:nvPicPr>
        <p:blipFill>
          <a:blip r:embed="rId3">
            <a:alphaModFix/>
          </a:blip>
          <a:stretch>
            <a:fillRect/>
          </a:stretch>
        </p:blipFill>
        <p:spPr>
          <a:xfrm>
            <a:off x="304802" y="6305550"/>
            <a:ext cx="11887198" cy="479775"/>
          </a:xfrm>
          <a:prstGeom prst="rect">
            <a:avLst/>
          </a:prstGeom>
          <a:noFill/>
          <a:ln>
            <a:noFill/>
          </a:ln>
        </p:spPr>
      </p:pic>
    </p:spTree>
    <p:extLst>
      <p:ext uri="{BB962C8B-B14F-4D97-AF65-F5344CB8AC3E}">
        <p14:creationId xmlns:p14="http://schemas.microsoft.com/office/powerpoint/2010/main" val="3937578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6" y="609599"/>
            <a:ext cx="3699688" cy="3324226"/>
          </a:xfrm>
        </p:spPr>
        <p:txBody>
          <a:bodyPr>
            <a:normAutofit/>
          </a:bodyPr>
          <a:lstStyle/>
          <a:p>
            <a:r>
              <a:rPr lang="en-US" dirty="0" smtClean="0"/>
              <a:t>Reminder of </a:t>
            </a:r>
            <a:br>
              <a:rPr lang="en-US" dirty="0" smtClean="0"/>
            </a:br>
            <a:r>
              <a:rPr lang="en-US" dirty="0" smtClean="0"/>
              <a:t>what we </a:t>
            </a:r>
            <a:br>
              <a:rPr lang="en-US" dirty="0" smtClean="0"/>
            </a:br>
            <a:r>
              <a:rPr lang="en-US" dirty="0" smtClean="0"/>
              <a:t>have to work</a:t>
            </a:r>
            <a:br>
              <a:rPr lang="en-US" dirty="0" smtClean="0"/>
            </a:br>
            <a:r>
              <a:rPr lang="en-US" dirty="0" smtClean="0"/>
              <a:t>with…</a:t>
            </a:r>
            <a:endParaRPr lang="en-US" dirty="0"/>
          </a:p>
        </p:txBody>
      </p:sp>
      <p:sp>
        <p:nvSpPr>
          <p:cNvPr id="3" name="TextBox 2"/>
          <p:cNvSpPr txBox="1"/>
          <p:nvPr/>
        </p:nvSpPr>
        <p:spPr>
          <a:xfrm>
            <a:off x="975360" y="5474553"/>
            <a:ext cx="3386479" cy="830997"/>
          </a:xfrm>
          <a:prstGeom prst="rect">
            <a:avLst/>
          </a:prstGeom>
          <a:noFill/>
        </p:spPr>
        <p:txBody>
          <a:bodyPr wrap="square" rtlCol="0">
            <a:spAutoFit/>
          </a:bodyPr>
          <a:lstStyle/>
          <a:p>
            <a:pPr algn="r"/>
            <a:r>
              <a:rPr lang="en-US" sz="2400" dirty="0" smtClean="0"/>
              <a:t>Sensors inside a Pod</a:t>
            </a:r>
            <a:br>
              <a:rPr lang="en-US" sz="2400" dirty="0" smtClean="0"/>
            </a:br>
            <a:r>
              <a:rPr lang="en-US" sz="2400" dirty="0" smtClean="0"/>
              <a:t>air quality monitor</a:t>
            </a:r>
            <a:r>
              <a:rPr lang="en-US" sz="2400" dirty="0"/>
              <a:t> </a:t>
            </a:r>
            <a:r>
              <a:rPr lang="en-US" sz="2400" dirty="0" smtClean="0">
                <a:sym typeface="Wingdings" panose="05000000000000000000" pitchFamily="2" charset="2"/>
              </a:rPr>
              <a:t></a:t>
            </a:r>
            <a:endParaRPr lang="en-US" sz="24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654" y="1057486"/>
            <a:ext cx="7283190" cy="4988984"/>
          </a:xfrm>
          <a:prstGeom prst="rect">
            <a:avLst/>
          </a:prstGeom>
        </p:spPr>
      </p:pic>
      <p:pic>
        <p:nvPicPr>
          <p:cNvPr id="5" name="Google Shape;64;p14"/>
          <p:cNvPicPr preferRelativeResize="0"/>
          <p:nvPr/>
        </p:nvPicPr>
        <p:blipFill>
          <a:blip r:embed="rId4">
            <a:alphaModFix/>
          </a:blip>
          <a:stretch>
            <a:fillRect/>
          </a:stretch>
        </p:blipFill>
        <p:spPr>
          <a:xfrm>
            <a:off x="304802" y="6305550"/>
            <a:ext cx="11887198" cy="479775"/>
          </a:xfrm>
          <a:prstGeom prst="rect">
            <a:avLst/>
          </a:prstGeom>
          <a:noFill/>
          <a:ln>
            <a:noFill/>
          </a:ln>
        </p:spPr>
      </p:pic>
    </p:spTree>
    <p:extLst>
      <p:ext uri="{BB962C8B-B14F-4D97-AF65-F5344CB8AC3E}">
        <p14:creationId xmlns:p14="http://schemas.microsoft.com/office/powerpoint/2010/main" val="1611831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191"/>
            <a:ext cx="11247120" cy="914400"/>
          </a:xfrm>
        </p:spPr>
        <p:txBody>
          <a:bodyPr>
            <a:normAutofit/>
          </a:bodyPr>
          <a:lstStyle/>
          <a:p>
            <a:r>
              <a:rPr lang="en-US" sz="3200" b="1" dirty="0" smtClean="0"/>
              <a:t>Overview and Recommendations for Starting Your Own </a:t>
            </a:r>
            <a:r>
              <a:rPr lang="en-US" sz="3200" b="1" dirty="0"/>
              <a:t>P</a:t>
            </a:r>
            <a:r>
              <a:rPr lang="en-US" sz="3200" b="1" dirty="0" smtClean="0"/>
              <a:t>roject</a:t>
            </a:r>
            <a:endParaRPr lang="en-US" sz="3200" b="1" dirty="0"/>
          </a:p>
        </p:txBody>
      </p:sp>
      <p:sp>
        <p:nvSpPr>
          <p:cNvPr id="3" name="Content Placeholder 2"/>
          <p:cNvSpPr>
            <a:spLocks noGrp="1"/>
          </p:cNvSpPr>
          <p:nvPr>
            <p:ph idx="1"/>
          </p:nvPr>
        </p:nvSpPr>
        <p:spPr>
          <a:xfrm>
            <a:off x="6080760" y="1463039"/>
            <a:ext cx="5623560" cy="4854634"/>
          </a:xfrm>
        </p:spPr>
        <p:txBody>
          <a:bodyPr>
            <a:noAutofit/>
          </a:bodyPr>
          <a:lstStyle/>
          <a:p>
            <a:pPr marL="502920" indent="-457200">
              <a:buAutoNum type="arabicPeriod"/>
            </a:pPr>
            <a:r>
              <a:rPr lang="en-US" sz="2400" b="1" dirty="0" smtClean="0">
                <a:solidFill>
                  <a:schemeClr val="tx1"/>
                </a:solidFill>
              </a:rPr>
              <a:t>Brainstorm</a:t>
            </a:r>
            <a:r>
              <a:rPr lang="en-US" sz="2400" dirty="0" smtClean="0">
                <a:solidFill>
                  <a:schemeClr val="tx1"/>
                </a:solidFill>
              </a:rPr>
              <a:t> several ideas</a:t>
            </a:r>
          </a:p>
          <a:p>
            <a:pPr marL="502920" indent="-457200">
              <a:buAutoNum type="arabicPeriod"/>
            </a:pPr>
            <a:r>
              <a:rPr lang="en-US" sz="2400" dirty="0" smtClean="0">
                <a:solidFill>
                  <a:schemeClr val="tx1"/>
                </a:solidFill>
              </a:rPr>
              <a:t>Discuss them with your group</a:t>
            </a:r>
          </a:p>
          <a:p>
            <a:pPr marL="502920" indent="-457200">
              <a:buAutoNum type="arabicPeriod"/>
            </a:pPr>
            <a:r>
              <a:rPr lang="en-US" sz="2400" dirty="0" smtClean="0">
                <a:solidFill>
                  <a:schemeClr val="tx1"/>
                </a:solidFill>
              </a:rPr>
              <a:t>Select one and write a </a:t>
            </a:r>
            <a:r>
              <a:rPr lang="en-US" sz="2400" b="1" dirty="0" smtClean="0">
                <a:solidFill>
                  <a:schemeClr val="tx1"/>
                </a:solidFill>
              </a:rPr>
              <a:t>hypothesis</a:t>
            </a:r>
            <a:r>
              <a:rPr lang="en-US" sz="2400" dirty="0" smtClean="0">
                <a:solidFill>
                  <a:schemeClr val="tx1"/>
                </a:solidFill>
              </a:rPr>
              <a:t> or </a:t>
            </a:r>
            <a:r>
              <a:rPr lang="en-US" sz="2400" b="1" dirty="0" smtClean="0">
                <a:solidFill>
                  <a:schemeClr val="tx1"/>
                </a:solidFill>
              </a:rPr>
              <a:t>research question </a:t>
            </a:r>
          </a:p>
          <a:p>
            <a:pPr marL="45720" indent="0">
              <a:buNone/>
            </a:pPr>
            <a:r>
              <a:rPr lang="en-US" sz="2400" b="1" dirty="0" smtClean="0">
                <a:sym typeface="Wingdings" panose="05000000000000000000" pitchFamily="2" charset="2"/>
              </a:rPr>
              <a:t> </a:t>
            </a:r>
            <a:r>
              <a:rPr lang="en-US" sz="2400" b="1" dirty="0">
                <a:sym typeface="Wingdings" panose="05000000000000000000" pitchFamily="2" charset="2"/>
              </a:rPr>
              <a:t>R</a:t>
            </a:r>
            <a:r>
              <a:rPr lang="en-US" sz="2400" b="1" dirty="0"/>
              <a:t>emember it’s </a:t>
            </a:r>
            <a:r>
              <a:rPr lang="en-US" sz="2400" b="1" dirty="0" smtClean="0"/>
              <a:t>okay </a:t>
            </a:r>
            <a:r>
              <a:rPr lang="en-US" sz="2400" b="1" dirty="0"/>
              <a:t>if you </a:t>
            </a:r>
            <a:r>
              <a:rPr lang="en-US" sz="2400" b="1" dirty="0" smtClean="0"/>
              <a:t>do not </a:t>
            </a:r>
            <a:r>
              <a:rPr lang="en-US" sz="2400" b="1" dirty="0"/>
              <a:t>know what </a:t>
            </a:r>
            <a:r>
              <a:rPr lang="en-US" sz="2400" b="1" dirty="0" smtClean="0"/>
              <a:t>will happen. So, either test a prediction using a hypothesis or conduct a more exploratory investigation using  a research question. </a:t>
            </a:r>
          </a:p>
          <a:p>
            <a:pPr marL="502920" indent="-457200">
              <a:buAutoNum type="arabicPeriod"/>
            </a:pPr>
            <a:r>
              <a:rPr lang="en-US" sz="2400" dirty="0" smtClean="0">
                <a:solidFill>
                  <a:schemeClr val="tx1"/>
                </a:solidFill>
              </a:rPr>
              <a:t>Plan your project using the </a:t>
            </a:r>
            <a:r>
              <a:rPr lang="en-US" sz="2400" b="1" dirty="0" smtClean="0">
                <a:solidFill>
                  <a:schemeClr val="tx1"/>
                </a:solidFill>
              </a:rPr>
              <a:t>template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5" y="1188086"/>
            <a:ext cx="5303520" cy="5303520"/>
          </a:xfrm>
          <a:prstGeom prst="rect">
            <a:avLst/>
          </a:prstGeom>
        </p:spPr>
      </p:pic>
      <p:pic>
        <p:nvPicPr>
          <p:cNvPr id="6" name="Google Shape;64;p14"/>
          <p:cNvPicPr preferRelativeResize="0"/>
          <p:nvPr/>
        </p:nvPicPr>
        <p:blipFill>
          <a:blip r:embed="rId4">
            <a:alphaModFix/>
          </a:blip>
          <a:stretch>
            <a:fillRect/>
          </a:stretch>
        </p:blipFill>
        <p:spPr>
          <a:xfrm>
            <a:off x="304802" y="6305550"/>
            <a:ext cx="11887198" cy="479775"/>
          </a:xfrm>
          <a:prstGeom prst="rect">
            <a:avLst/>
          </a:prstGeom>
          <a:noFill/>
          <a:ln>
            <a:noFill/>
          </a:ln>
        </p:spPr>
      </p:pic>
    </p:spTree>
    <p:extLst>
      <p:ext uri="{BB962C8B-B14F-4D97-AF65-F5344CB8AC3E}">
        <p14:creationId xmlns:p14="http://schemas.microsoft.com/office/powerpoint/2010/main" val="2691114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Example 1</a:t>
            </a:r>
            <a:endParaRPr lang="en-US" i="1" dirty="0"/>
          </a:p>
        </p:txBody>
      </p:sp>
      <p:sp>
        <p:nvSpPr>
          <p:cNvPr id="3" name="Content Placeholder 2"/>
          <p:cNvSpPr>
            <a:spLocks noGrp="1"/>
          </p:cNvSpPr>
          <p:nvPr>
            <p:ph idx="1"/>
          </p:nvPr>
        </p:nvSpPr>
        <p:spPr/>
        <p:txBody>
          <a:bodyPr>
            <a:normAutofit/>
          </a:bodyPr>
          <a:lstStyle/>
          <a:p>
            <a:pPr marL="45720" indent="0">
              <a:buNone/>
            </a:pPr>
            <a:r>
              <a:rPr lang="en-US" sz="3500" dirty="0" smtClean="0">
                <a:solidFill>
                  <a:schemeClr val="tx1"/>
                </a:solidFill>
              </a:rPr>
              <a:t>If you were to design an experiment right now in this classroom, using one air quality monitor and focusing on CO</a:t>
            </a:r>
            <a:r>
              <a:rPr lang="en-US" sz="3500" baseline="-25000" dirty="0" smtClean="0">
                <a:solidFill>
                  <a:schemeClr val="tx1"/>
                </a:solidFill>
              </a:rPr>
              <a:t>2</a:t>
            </a:r>
            <a:r>
              <a:rPr lang="en-US" sz="3500" dirty="0" smtClean="0">
                <a:solidFill>
                  <a:schemeClr val="tx1"/>
                </a:solidFill>
              </a:rPr>
              <a:t>, what could you do?</a:t>
            </a:r>
          </a:p>
          <a:p>
            <a:pPr marL="45720" indent="0">
              <a:buNone/>
            </a:pPr>
            <a:endParaRPr lang="en-US" sz="3500" dirty="0"/>
          </a:p>
        </p:txBody>
      </p:sp>
      <p:pic>
        <p:nvPicPr>
          <p:cNvPr id="4" name="Google Shape;64;p14"/>
          <p:cNvPicPr preferRelativeResize="0"/>
          <p:nvPr/>
        </p:nvPicPr>
        <p:blipFill>
          <a:blip r:embed="rId2">
            <a:alphaModFix/>
          </a:blip>
          <a:stretch>
            <a:fillRect/>
          </a:stretch>
        </p:blipFill>
        <p:spPr>
          <a:xfrm>
            <a:off x="135836" y="6096000"/>
            <a:ext cx="11887198" cy="479775"/>
          </a:xfrm>
          <a:prstGeom prst="rect">
            <a:avLst/>
          </a:prstGeom>
          <a:noFill/>
          <a:ln>
            <a:noFill/>
          </a:ln>
        </p:spPr>
      </p:pic>
    </p:spTree>
    <p:extLst>
      <p:ext uri="{BB962C8B-B14F-4D97-AF65-F5344CB8AC3E}">
        <p14:creationId xmlns:p14="http://schemas.microsoft.com/office/powerpoint/2010/main" val="2002176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098" y="228600"/>
            <a:ext cx="3535502" cy="1005840"/>
          </a:xfrm>
        </p:spPr>
        <p:txBody>
          <a:bodyPr>
            <a:noAutofit/>
          </a:bodyPr>
          <a:lstStyle/>
          <a:p>
            <a:r>
              <a:rPr lang="en-US" sz="3600" dirty="0" smtClean="0"/>
              <a:t>Pollutants Review</a:t>
            </a:r>
            <a:endParaRPr lang="en-US" sz="3600" dirty="0"/>
          </a:p>
        </p:txBody>
      </p:sp>
      <p:sp>
        <p:nvSpPr>
          <p:cNvPr id="3" name="Content Placeholder 2"/>
          <p:cNvSpPr>
            <a:spLocks noGrp="1"/>
          </p:cNvSpPr>
          <p:nvPr>
            <p:ph idx="1"/>
          </p:nvPr>
        </p:nvSpPr>
        <p:spPr>
          <a:xfrm>
            <a:off x="503098" y="1186936"/>
            <a:ext cx="11161680" cy="5696464"/>
          </a:xfrm>
        </p:spPr>
        <p:txBody>
          <a:bodyPr/>
          <a:lstStyle/>
          <a:p>
            <a:r>
              <a:rPr lang="en-US" b="1" dirty="0">
                <a:solidFill>
                  <a:srgbClr val="F8A81B"/>
                </a:solidFill>
              </a:rPr>
              <a:t>Carbon dioxide (CO</a:t>
            </a:r>
            <a:r>
              <a:rPr lang="en-US" b="1" baseline="-25000" dirty="0">
                <a:solidFill>
                  <a:srgbClr val="F8A81B"/>
                </a:solidFill>
              </a:rPr>
              <a:t>2</a:t>
            </a:r>
            <a:r>
              <a:rPr lang="en-US" b="1" dirty="0">
                <a:solidFill>
                  <a:srgbClr val="F8A81B"/>
                </a:solidFill>
              </a:rPr>
              <a:t>)</a:t>
            </a:r>
          </a:p>
          <a:p>
            <a:pPr lvl="1"/>
            <a:r>
              <a:rPr lang="en-US" dirty="0"/>
              <a:t>Sources: biological respiration, </a:t>
            </a:r>
            <a:br>
              <a:rPr lang="en-US" dirty="0"/>
            </a:br>
            <a:r>
              <a:rPr lang="en-US" dirty="0"/>
              <a:t>combustion (complete)</a:t>
            </a:r>
          </a:p>
          <a:p>
            <a:r>
              <a:rPr lang="en-US" b="1" dirty="0">
                <a:solidFill>
                  <a:srgbClr val="8D64AA"/>
                </a:solidFill>
              </a:rPr>
              <a:t>Nitrogen dioxide (NO</a:t>
            </a:r>
            <a:r>
              <a:rPr lang="en-US" b="1" baseline="-25000" dirty="0">
                <a:solidFill>
                  <a:srgbClr val="8D64AA"/>
                </a:solidFill>
              </a:rPr>
              <a:t>2</a:t>
            </a:r>
            <a:r>
              <a:rPr lang="en-US" b="1" dirty="0">
                <a:solidFill>
                  <a:srgbClr val="8D64AA"/>
                </a:solidFill>
              </a:rPr>
              <a:t>)</a:t>
            </a:r>
          </a:p>
          <a:p>
            <a:pPr lvl="1"/>
            <a:r>
              <a:rPr lang="en-US" dirty="0"/>
              <a:t>Sources: combustion (high </a:t>
            </a:r>
            <a:br>
              <a:rPr lang="en-US" dirty="0"/>
            </a:br>
            <a:r>
              <a:rPr lang="en-US" dirty="0"/>
              <a:t>temperature)</a:t>
            </a:r>
          </a:p>
          <a:p>
            <a:r>
              <a:rPr lang="en-US" b="1" dirty="0">
                <a:solidFill>
                  <a:srgbClr val="9FCC3B"/>
                </a:solidFill>
              </a:rPr>
              <a:t>Volatile organic compounds (VOCs)</a:t>
            </a:r>
          </a:p>
          <a:p>
            <a:pPr lvl="1"/>
            <a:r>
              <a:rPr lang="en-US" dirty="0"/>
              <a:t>Sources: combustion (incomplete), any organic compound </a:t>
            </a:r>
            <a:br>
              <a:rPr lang="en-US" dirty="0"/>
            </a:br>
            <a:r>
              <a:rPr lang="en-US" dirty="0"/>
              <a:t>capable of volatizing at room temperature and </a:t>
            </a:r>
            <a:br>
              <a:rPr lang="en-US" dirty="0"/>
            </a:br>
            <a:r>
              <a:rPr lang="en-US" dirty="0"/>
              <a:t>pressures (such as cleaning products, paint, etc.)</a:t>
            </a:r>
          </a:p>
          <a:p>
            <a:r>
              <a:rPr lang="en-US" b="1" dirty="0">
                <a:solidFill>
                  <a:schemeClr val="bg1">
                    <a:lumMod val="65000"/>
                  </a:schemeClr>
                </a:solidFill>
              </a:rPr>
              <a:t>Carbon Monoxide (CO)</a:t>
            </a:r>
          </a:p>
          <a:p>
            <a:pPr lvl="1"/>
            <a:r>
              <a:rPr lang="en-US" dirty="0"/>
              <a:t>Sources: combustion (incomplete), photochemical reactions</a:t>
            </a:r>
          </a:p>
          <a:p>
            <a:pPr marL="274320" lvl="1" indent="0">
              <a:buNone/>
            </a:pPr>
            <a:r>
              <a:rPr lang="en-US" dirty="0"/>
              <a:t>   in the atmosphere, producing chemicals</a:t>
            </a:r>
          </a:p>
          <a:p>
            <a:pPr marL="45720" indent="0">
              <a:buNone/>
            </a:pPr>
            <a:endParaRPr lang="en-US" dirty="0"/>
          </a:p>
        </p:txBody>
      </p:sp>
      <p:sp>
        <p:nvSpPr>
          <p:cNvPr id="5" name="TextBox 4"/>
          <p:cNvSpPr txBox="1"/>
          <p:nvPr/>
        </p:nvSpPr>
        <p:spPr>
          <a:xfrm>
            <a:off x="4288237" y="698669"/>
            <a:ext cx="3591402" cy="646331"/>
          </a:xfrm>
          <a:prstGeom prst="rect">
            <a:avLst/>
          </a:prstGeom>
          <a:noFill/>
        </p:spPr>
        <p:txBody>
          <a:bodyPr wrap="square" rtlCol="0">
            <a:spAutoFit/>
          </a:bodyPr>
          <a:lstStyle/>
          <a:p>
            <a:r>
              <a:rPr lang="en-US" b="1" dirty="0"/>
              <a:t>Carbon Fuel + O</a:t>
            </a:r>
            <a:r>
              <a:rPr lang="en-US" b="1" baseline="-25000" dirty="0"/>
              <a:t>2</a:t>
            </a:r>
            <a:r>
              <a:rPr lang="en-US" b="1" dirty="0"/>
              <a:t> </a:t>
            </a:r>
            <a:r>
              <a:rPr lang="en-US" b="1" dirty="0">
                <a:latin typeface="Century Gothic" panose="020B0502020202020204" pitchFamily="34" charset="0"/>
              </a:rPr>
              <a:t>→ H</a:t>
            </a:r>
            <a:r>
              <a:rPr lang="en-US" b="1" baseline="-25000" dirty="0">
                <a:latin typeface="Century Gothic" panose="020B0502020202020204" pitchFamily="34" charset="0"/>
              </a:rPr>
              <a:t>2</a:t>
            </a:r>
            <a:r>
              <a:rPr lang="en-US" b="1" dirty="0">
                <a:latin typeface="Century Gothic" panose="020B0502020202020204" pitchFamily="34" charset="0"/>
              </a:rPr>
              <a:t>O + </a:t>
            </a:r>
            <a:r>
              <a:rPr lang="en-US" b="1" dirty="0">
                <a:solidFill>
                  <a:srgbClr val="F8A81B"/>
                </a:solidFill>
                <a:latin typeface="Century Gothic" panose="020B0502020202020204" pitchFamily="34" charset="0"/>
              </a:rPr>
              <a:t>CO</a:t>
            </a:r>
            <a:r>
              <a:rPr lang="en-US" b="1" baseline="-25000" dirty="0">
                <a:solidFill>
                  <a:srgbClr val="F8A81B"/>
                </a:solidFill>
                <a:latin typeface="Century Gothic" panose="020B0502020202020204" pitchFamily="34" charset="0"/>
              </a:rPr>
              <a:t>2</a:t>
            </a:r>
          </a:p>
          <a:p>
            <a:pPr algn="ctr"/>
            <a:r>
              <a:rPr lang="en-US" dirty="0">
                <a:latin typeface="Century Gothic" panose="020B0502020202020204" pitchFamily="34" charset="0"/>
              </a:rPr>
              <a:t>(complete combustion)</a:t>
            </a:r>
            <a:endParaRPr lang="en-US" dirty="0"/>
          </a:p>
        </p:txBody>
      </p:sp>
      <p:sp>
        <p:nvSpPr>
          <p:cNvPr id="6" name="TextBox 5"/>
          <p:cNvSpPr txBox="1"/>
          <p:nvPr/>
        </p:nvSpPr>
        <p:spPr>
          <a:xfrm>
            <a:off x="8426779" y="356382"/>
            <a:ext cx="3237999" cy="923330"/>
          </a:xfrm>
          <a:prstGeom prst="rect">
            <a:avLst/>
          </a:prstGeom>
          <a:noFill/>
        </p:spPr>
        <p:txBody>
          <a:bodyPr wrap="square" rtlCol="0">
            <a:spAutoFit/>
          </a:bodyPr>
          <a:lstStyle/>
          <a:p>
            <a:pPr algn="ctr"/>
            <a:r>
              <a:rPr lang="en-US" b="1" dirty="0"/>
              <a:t>N</a:t>
            </a:r>
            <a:r>
              <a:rPr lang="en-US" b="1" baseline="-25000" dirty="0"/>
              <a:t>2</a:t>
            </a:r>
            <a:r>
              <a:rPr lang="en-US" b="1" dirty="0"/>
              <a:t> + O</a:t>
            </a:r>
            <a:r>
              <a:rPr lang="en-US" b="1" baseline="-25000" dirty="0"/>
              <a:t>2</a:t>
            </a:r>
            <a:r>
              <a:rPr lang="en-US" b="1" dirty="0"/>
              <a:t> </a:t>
            </a:r>
            <a:r>
              <a:rPr lang="en-US" b="1" dirty="0">
                <a:latin typeface="Century Gothic" panose="020B0502020202020204" pitchFamily="34" charset="0"/>
              </a:rPr>
              <a:t>→ </a:t>
            </a:r>
            <a:r>
              <a:rPr lang="en-US" b="1" dirty="0">
                <a:solidFill>
                  <a:srgbClr val="8D64AA"/>
                </a:solidFill>
                <a:latin typeface="Century Gothic" panose="020B0502020202020204" pitchFamily="34" charset="0"/>
              </a:rPr>
              <a:t>NO &amp; NO</a:t>
            </a:r>
            <a:r>
              <a:rPr lang="en-US" b="1" baseline="-25000" dirty="0">
                <a:solidFill>
                  <a:srgbClr val="8D64AA"/>
                </a:solidFill>
                <a:latin typeface="Century Gothic" panose="020B0502020202020204" pitchFamily="34" charset="0"/>
              </a:rPr>
              <a:t>2</a:t>
            </a:r>
          </a:p>
          <a:p>
            <a:pPr algn="ctr"/>
            <a:r>
              <a:rPr lang="en-US" dirty="0">
                <a:latin typeface="Century Gothic" panose="020B0502020202020204" pitchFamily="34" charset="0"/>
              </a:rPr>
              <a:t>(high temperatures can break up N2 in the air)</a:t>
            </a:r>
            <a:endParaRPr lang="en-US" dirty="0"/>
          </a:p>
        </p:txBody>
      </p:sp>
      <p:sp>
        <p:nvSpPr>
          <p:cNvPr id="7" name="TextBox 6"/>
          <p:cNvSpPr txBox="1"/>
          <p:nvPr/>
        </p:nvSpPr>
        <p:spPr>
          <a:xfrm>
            <a:off x="4613986" y="1859954"/>
            <a:ext cx="2755319" cy="923330"/>
          </a:xfrm>
          <a:prstGeom prst="rect">
            <a:avLst/>
          </a:prstGeom>
          <a:noFill/>
        </p:spPr>
        <p:txBody>
          <a:bodyPr wrap="square" rtlCol="0">
            <a:spAutoFit/>
          </a:bodyPr>
          <a:lstStyle/>
          <a:p>
            <a:pPr algn="ctr"/>
            <a:r>
              <a:rPr lang="en-US" dirty="0"/>
              <a:t>Incomplete or inefficient combustion </a:t>
            </a:r>
            <a:r>
              <a:rPr lang="en-US" dirty="0">
                <a:latin typeface="Century Gothic" panose="020B0502020202020204" pitchFamily="34" charset="0"/>
              </a:rPr>
              <a:t>→ </a:t>
            </a:r>
            <a:r>
              <a:rPr lang="en-US" b="1" dirty="0" err="1">
                <a:latin typeface="Century Gothic" panose="020B0502020202020204" pitchFamily="34" charset="0"/>
              </a:rPr>
              <a:t>uncombusted</a:t>
            </a:r>
            <a:r>
              <a:rPr lang="en-US" b="1" dirty="0">
                <a:latin typeface="Century Gothic" panose="020B0502020202020204" pitchFamily="34" charset="0"/>
              </a:rPr>
              <a:t> </a:t>
            </a:r>
            <a:r>
              <a:rPr lang="en-US" b="1" dirty="0">
                <a:solidFill>
                  <a:srgbClr val="9FCC3B"/>
                </a:solidFill>
                <a:latin typeface="Century Gothic" panose="020B0502020202020204" pitchFamily="34" charset="0"/>
              </a:rPr>
              <a:t>VOCs</a:t>
            </a:r>
            <a:endParaRPr lang="en-US" b="1" dirty="0">
              <a:solidFill>
                <a:srgbClr val="9FCC3B"/>
              </a:solidFill>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t="12094" b="10048"/>
          <a:stretch/>
        </p:blipFill>
        <p:spPr>
          <a:xfrm>
            <a:off x="7838695" y="4054958"/>
            <a:ext cx="2210024" cy="1146412"/>
          </a:xfrm>
          <a:prstGeom prst="rect">
            <a:avLst/>
          </a:prstGeom>
        </p:spPr>
      </p:pic>
      <p:sp>
        <p:nvSpPr>
          <p:cNvPr id="20" name="TextBox 19"/>
          <p:cNvSpPr txBox="1"/>
          <p:nvPr/>
        </p:nvSpPr>
        <p:spPr>
          <a:xfrm>
            <a:off x="10286580" y="4443498"/>
            <a:ext cx="1378198" cy="369332"/>
          </a:xfrm>
          <a:prstGeom prst="rect">
            <a:avLst/>
          </a:prstGeom>
          <a:noFill/>
        </p:spPr>
        <p:txBody>
          <a:bodyPr wrap="square" rtlCol="0">
            <a:spAutoFit/>
          </a:bodyPr>
          <a:lstStyle/>
          <a:p>
            <a:r>
              <a:rPr lang="en-US" b="1" dirty="0"/>
              <a:t>other </a:t>
            </a:r>
            <a:r>
              <a:rPr lang="en-US" b="1" dirty="0">
                <a:solidFill>
                  <a:srgbClr val="00B050"/>
                </a:solidFill>
              </a:rPr>
              <a:t>VOCs</a:t>
            </a:r>
          </a:p>
        </p:txBody>
      </p:sp>
      <p:sp>
        <p:nvSpPr>
          <p:cNvPr id="22" name="TextBox 21"/>
          <p:cNvSpPr txBox="1"/>
          <p:nvPr/>
        </p:nvSpPr>
        <p:spPr>
          <a:xfrm>
            <a:off x="1389618" y="5747435"/>
            <a:ext cx="5180999" cy="923330"/>
          </a:xfrm>
          <a:prstGeom prst="rect">
            <a:avLst/>
          </a:prstGeom>
          <a:noFill/>
        </p:spPr>
        <p:txBody>
          <a:bodyPr wrap="square" rtlCol="0">
            <a:spAutoFit/>
          </a:bodyPr>
          <a:lstStyle/>
          <a:p>
            <a:pPr algn="ctr"/>
            <a:r>
              <a:rPr lang="en-US" b="1" dirty="0"/>
              <a:t>O2 + </a:t>
            </a:r>
            <a:r>
              <a:rPr lang="en-US" b="1" dirty="0" smtClean="0">
                <a:solidFill>
                  <a:schemeClr val="bg1">
                    <a:lumMod val="65000"/>
                  </a:schemeClr>
                </a:solidFill>
              </a:rPr>
              <a:t>CO </a:t>
            </a:r>
            <a:r>
              <a:rPr lang="en-US" b="1" dirty="0" smtClean="0"/>
              <a:t>+ </a:t>
            </a:r>
            <a:r>
              <a:rPr lang="en-US" b="1" dirty="0"/>
              <a:t>sunlight </a:t>
            </a:r>
            <a:r>
              <a:rPr lang="en-US" b="1" dirty="0">
                <a:latin typeface="Century Gothic" panose="020B0502020202020204" pitchFamily="34" charset="0"/>
                <a:sym typeface="Wingdings" panose="05000000000000000000" pitchFamily="2" charset="2"/>
              </a:rPr>
              <a:t></a:t>
            </a:r>
            <a:r>
              <a:rPr lang="en-US" b="1" dirty="0">
                <a:latin typeface="Century Gothic" panose="020B0502020202020204" pitchFamily="34" charset="0"/>
              </a:rPr>
              <a:t> </a:t>
            </a:r>
            <a:r>
              <a:rPr lang="en-US" b="1" dirty="0"/>
              <a:t>O3</a:t>
            </a:r>
            <a:r>
              <a:rPr lang="en-US" b="1" dirty="0">
                <a:latin typeface="Century Gothic" panose="020B0502020202020204" pitchFamily="34" charset="0"/>
              </a:rPr>
              <a:t> + </a:t>
            </a:r>
            <a:r>
              <a:rPr lang="en-US" b="1" dirty="0">
                <a:solidFill>
                  <a:srgbClr val="F8A81B"/>
                </a:solidFill>
                <a:latin typeface="Century Gothic" panose="020B0502020202020204" pitchFamily="34" charset="0"/>
              </a:rPr>
              <a:t>CO</a:t>
            </a:r>
            <a:r>
              <a:rPr lang="en-US" b="1" baseline="-25000" dirty="0">
                <a:solidFill>
                  <a:srgbClr val="F8A81B"/>
                </a:solidFill>
                <a:latin typeface="Century Gothic" panose="020B0502020202020204" pitchFamily="34" charset="0"/>
              </a:rPr>
              <a:t>2</a:t>
            </a:r>
          </a:p>
          <a:p>
            <a:pPr algn="ctr"/>
            <a:r>
              <a:rPr lang="en-US" dirty="0">
                <a:latin typeface="Century Gothic" panose="020B0502020202020204" pitchFamily="34" charset="0"/>
              </a:rPr>
              <a:t>(greenhouse gas formation)</a:t>
            </a:r>
            <a:endParaRPr lang="en-US" dirty="0"/>
          </a:p>
          <a:p>
            <a:pPr algn="ctr"/>
            <a:endParaRPr lang="en-US"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8809" y="5228831"/>
            <a:ext cx="1854318" cy="1236492"/>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b="11578"/>
          <a:stretch/>
        </p:blipFill>
        <p:spPr>
          <a:xfrm>
            <a:off x="8622383" y="5250843"/>
            <a:ext cx="1028668" cy="1214480"/>
          </a:xfrm>
          <a:prstGeom prst="rect">
            <a:avLst/>
          </a:prstGeom>
        </p:spPr>
      </p:pic>
      <p:pic>
        <p:nvPicPr>
          <p:cNvPr id="1026" name="Picture 2" descr="https://upload.wikimedia.org/wikipedia/commons/thumb/c/cd/Open_wood_fire.JPG/320px-Open_wood_fire.JPG"/>
          <p:cNvPicPr>
            <a:picLocks noChangeAspect="1" noChangeArrowheads="1"/>
          </p:cNvPicPr>
          <p:nvPr/>
        </p:nvPicPr>
        <p:blipFill rotWithShape="1">
          <a:blip r:embed="rId6">
            <a:extLst>
              <a:ext uri="{28A0092B-C50C-407E-A947-70E740481C1C}">
                <a14:useLocalDpi xmlns:a14="http://schemas.microsoft.com/office/drawing/2010/main" val="0"/>
              </a:ext>
            </a:extLst>
          </a:blip>
          <a:srcRect l="19549" t="33318" r="22242"/>
          <a:stretch/>
        </p:blipFill>
        <p:spPr bwMode="auto">
          <a:xfrm>
            <a:off x="8166099" y="1474461"/>
            <a:ext cx="2964435" cy="226043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7314816" y="2455188"/>
            <a:ext cx="1924987" cy="148498"/>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578258" y="1165168"/>
            <a:ext cx="2252244" cy="860092"/>
          </a:xfrm>
          <a:prstGeom prst="straightConnector1">
            <a:avLst/>
          </a:prstGeom>
          <a:ln w="76200">
            <a:solidFill>
              <a:srgbClr val="F8A81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0148684" y="1194552"/>
            <a:ext cx="315062" cy="1170448"/>
          </a:xfrm>
          <a:prstGeom prst="straightConnector1">
            <a:avLst/>
          </a:prstGeom>
          <a:ln w="76200">
            <a:solidFill>
              <a:srgbClr val="8D64A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872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5" y="431319"/>
            <a:ext cx="10270375" cy="914400"/>
          </a:xfrm>
        </p:spPr>
        <p:txBody>
          <a:bodyPr/>
          <a:lstStyle/>
          <a:p>
            <a:r>
              <a:rPr lang="en-US" dirty="0" smtClean="0"/>
              <a:t>You could…</a:t>
            </a:r>
            <a:endParaRPr lang="en-US" dirty="0"/>
          </a:p>
        </p:txBody>
      </p:sp>
      <p:sp>
        <p:nvSpPr>
          <p:cNvPr id="3" name="Content Placeholder 2"/>
          <p:cNvSpPr>
            <a:spLocks noGrp="1"/>
          </p:cNvSpPr>
          <p:nvPr>
            <p:ph idx="1"/>
          </p:nvPr>
        </p:nvSpPr>
        <p:spPr>
          <a:xfrm>
            <a:off x="748146" y="1345719"/>
            <a:ext cx="10267726" cy="4298862"/>
          </a:xfrm>
        </p:spPr>
        <p:txBody>
          <a:bodyPr>
            <a:normAutofit/>
          </a:bodyPr>
          <a:lstStyle/>
          <a:p>
            <a:pPr marL="45720" indent="0">
              <a:buNone/>
            </a:pPr>
            <a:r>
              <a:rPr lang="en-US" sz="2800" dirty="0" smtClean="0">
                <a:solidFill>
                  <a:schemeClr val="tx1"/>
                </a:solidFill>
              </a:rPr>
              <a:t>Examine indoor air quality, for example: </a:t>
            </a:r>
          </a:p>
          <a:p>
            <a:r>
              <a:rPr lang="en-US" sz="2400" dirty="0" smtClean="0">
                <a:solidFill>
                  <a:schemeClr val="tx1"/>
                </a:solidFill>
              </a:rPr>
              <a:t>How effective is the ventilation? </a:t>
            </a:r>
          </a:p>
          <a:p>
            <a:r>
              <a:rPr lang="en-US" sz="2400" dirty="0" smtClean="0">
                <a:solidFill>
                  <a:schemeClr val="tx1"/>
                </a:solidFill>
              </a:rPr>
              <a:t>Or, vary the number of people in the room and calculate how fast CO</a:t>
            </a:r>
            <a:r>
              <a:rPr lang="en-US" sz="2400" baseline="-25000" dirty="0">
                <a:solidFill>
                  <a:schemeClr val="tx1"/>
                </a:solidFill>
              </a:rPr>
              <a:t>2</a:t>
            </a:r>
            <a:r>
              <a:rPr lang="en-US" sz="2400" dirty="0" smtClean="0">
                <a:solidFill>
                  <a:schemeClr val="tx1"/>
                </a:solidFill>
              </a:rPr>
              <a:t>  accumulates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305955"/>
            <a:ext cx="3057525" cy="3033885"/>
          </a:xfrm>
          <a:prstGeom prst="rect">
            <a:avLst/>
          </a:prstGeom>
        </p:spPr>
      </p:pic>
      <p:sp>
        <p:nvSpPr>
          <p:cNvPr id="5" name="Rectangle 4"/>
          <p:cNvSpPr/>
          <p:nvPr/>
        </p:nvSpPr>
        <p:spPr>
          <a:xfrm>
            <a:off x="4743451" y="3035300"/>
            <a:ext cx="5289550" cy="3282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urved Connector 6"/>
          <p:cNvCxnSpPr/>
          <p:nvPr/>
        </p:nvCxnSpPr>
        <p:spPr>
          <a:xfrm rot="16200000" flipV="1">
            <a:off x="8477250" y="5438775"/>
            <a:ext cx="38100" cy="1905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flipV="1">
            <a:off x="8201025" y="4538185"/>
            <a:ext cx="781050" cy="715805"/>
          </a:xfrm>
          <a:prstGeom prst="curved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0800000">
            <a:off x="9376016" y="3625282"/>
            <a:ext cx="1345719" cy="799318"/>
          </a:xfrm>
          <a:prstGeom prst="curvedConnector3">
            <a:avLst>
              <a:gd name="adj1" fmla="val 50000"/>
            </a:avLst>
          </a:prstGeom>
          <a:ln w="76200">
            <a:solidFill>
              <a:srgbClr val="8D64A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10800000">
            <a:off x="3794366" y="3517191"/>
            <a:ext cx="1345719" cy="799318"/>
          </a:xfrm>
          <a:prstGeom prst="curvedConnector3">
            <a:avLst>
              <a:gd name="adj1" fmla="val 50000"/>
            </a:avLst>
          </a:prstGeom>
          <a:ln w="76200">
            <a:solidFill>
              <a:srgbClr val="8D64AA"/>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988185" y="4249637"/>
            <a:ext cx="704850" cy="461665"/>
          </a:xfrm>
          <a:prstGeom prst="rect">
            <a:avLst/>
          </a:prstGeom>
          <a:noFill/>
        </p:spPr>
        <p:txBody>
          <a:bodyPr wrap="square" rtlCol="0">
            <a:spAutoFit/>
          </a:bodyPr>
          <a:lstStyle/>
          <a:p>
            <a:r>
              <a:rPr lang="en-US" sz="2400" dirty="0" smtClean="0">
                <a:solidFill>
                  <a:srgbClr val="C00000"/>
                </a:solidFill>
              </a:rPr>
              <a:t>CO</a:t>
            </a:r>
            <a:r>
              <a:rPr lang="en-US" sz="2400" baseline="-25000" dirty="0" smtClean="0">
                <a:solidFill>
                  <a:srgbClr val="C00000"/>
                </a:solidFill>
              </a:rPr>
              <a:t>2</a:t>
            </a:r>
            <a:endParaRPr lang="en-US" sz="2400" baseline="-25000" dirty="0">
              <a:solidFill>
                <a:srgbClr val="C00000"/>
              </a:solidFill>
            </a:endParaRPr>
          </a:p>
        </p:txBody>
      </p:sp>
      <p:sp>
        <p:nvSpPr>
          <p:cNvPr id="19" name="TextBox 18"/>
          <p:cNvSpPr txBox="1"/>
          <p:nvPr/>
        </p:nvSpPr>
        <p:spPr>
          <a:xfrm>
            <a:off x="1965565" y="3286358"/>
            <a:ext cx="1843645" cy="461665"/>
          </a:xfrm>
          <a:prstGeom prst="rect">
            <a:avLst/>
          </a:prstGeom>
          <a:noFill/>
        </p:spPr>
        <p:txBody>
          <a:bodyPr wrap="square" rtlCol="0">
            <a:spAutoFit/>
          </a:bodyPr>
          <a:lstStyle/>
          <a:p>
            <a:pPr algn="r"/>
            <a:r>
              <a:rPr lang="en-US" sz="2400" b="1" dirty="0" smtClean="0">
                <a:solidFill>
                  <a:srgbClr val="8D64AA"/>
                </a:solidFill>
              </a:rPr>
              <a:t>Ventilation</a:t>
            </a:r>
            <a:endParaRPr lang="en-US" sz="2400" b="1" baseline="-25000" dirty="0">
              <a:solidFill>
                <a:srgbClr val="8D64AA"/>
              </a:solidFill>
            </a:endParaRPr>
          </a:p>
        </p:txBody>
      </p:sp>
      <p:cxnSp>
        <p:nvCxnSpPr>
          <p:cNvPr id="20" name="Curved Connector 19"/>
          <p:cNvCxnSpPr/>
          <p:nvPr/>
        </p:nvCxnSpPr>
        <p:spPr>
          <a:xfrm flipV="1">
            <a:off x="8353425" y="4690585"/>
            <a:ext cx="781050" cy="715805"/>
          </a:xfrm>
          <a:prstGeom prst="curved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flipV="1">
            <a:off x="8505825" y="4842985"/>
            <a:ext cx="781050" cy="715805"/>
          </a:xfrm>
          <a:prstGeom prst="curved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Google Shape;64;p14"/>
          <p:cNvPicPr preferRelativeResize="0"/>
          <p:nvPr/>
        </p:nvPicPr>
        <p:blipFill>
          <a:blip r:embed="rId4">
            <a:alphaModFix/>
          </a:blip>
          <a:stretch>
            <a:fillRect/>
          </a:stretch>
        </p:blipFill>
        <p:spPr>
          <a:xfrm>
            <a:off x="0" y="6277100"/>
            <a:ext cx="11887198" cy="479775"/>
          </a:xfrm>
          <a:prstGeom prst="rect">
            <a:avLst/>
          </a:prstGeom>
          <a:noFill/>
          <a:ln>
            <a:noFill/>
          </a:ln>
        </p:spPr>
      </p:pic>
    </p:spTree>
    <p:extLst>
      <p:ext uri="{BB962C8B-B14F-4D97-AF65-F5344CB8AC3E}">
        <p14:creationId xmlns:p14="http://schemas.microsoft.com/office/powerpoint/2010/main" val="2746329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Example 2</a:t>
            </a:r>
            <a:endParaRPr lang="en-US" i="1" dirty="0"/>
          </a:p>
        </p:txBody>
      </p:sp>
      <p:sp>
        <p:nvSpPr>
          <p:cNvPr id="3" name="Content Placeholder 2"/>
          <p:cNvSpPr>
            <a:spLocks noGrp="1"/>
          </p:cNvSpPr>
          <p:nvPr>
            <p:ph idx="1"/>
          </p:nvPr>
        </p:nvSpPr>
        <p:spPr/>
        <p:txBody>
          <a:bodyPr>
            <a:normAutofit/>
          </a:bodyPr>
          <a:lstStyle/>
          <a:p>
            <a:pPr marL="45720" indent="0">
              <a:buNone/>
            </a:pPr>
            <a:r>
              <a:rPr lang="en-US" sz="3500" dirty="0" smtClean="0">
                <a:solidFill>
                  <a:schemeClr val="tx1"/>
                </a:solidFill>
              </a:rPr>
              <a:t>If you took two monitors home, what is an experiment you could do examining VOCs? </a:t>
            </a:r>
            <a:br>
              <a:rPr lang="en-US" sz="3500" dirty="0" smtClean="0">
                <a:solidFill>
                  <a:schemeClr val="tx1"/>
                </a:solidFill>
              </a:rPr>
            </a:br>
            <a:r>
              <a:rPr lang="en-US" sz="3500" dirty="0" smtClean="0">
                <a:solidFill>
                  <a:schemeClr val="tx1"/>
                </a:solidFill>
              </a:rPr>
              <a:t/>
            </a:r>
            <a:br>
              <a:rPr lang="en-US" sz="3500" dirty="0" smtClean="0">
                <a:solidFill>
                  <a:schemeClr val="tx1"/>
                </a:solidFill>
              </a:rPr>
            </a:br>
            <a:r>
              <a:rPr lang="en-US" sz="3500" dirty="0" smtClean="0">
                <a:solidFill>
                  <a:schemeClr val="tx1"/>
                </a:solidFill>
              </a:rPr>
              <a:t>What about CO? </a:t>
            </a:r>
            <a:endParaRPr lang="en-US" sz="3500" dirty="0">
              <a:solidFill>
                <a:schemeClr val="tx1"/>
              </a:solidFill>
            </a:endParaRPr>
          </a:p>
        </p:txBody>
      </p:sp>
      <p:pic>
        <p:nvPicPr>
          <p:cNvPr id="4" name="Google Shape;64;p14"/>
          <p:cNvPicPr preferRelativeResize="0"/>
          <p:nvPr/>
        </p:nvPicPr>
        <p:blipFill>
          <a:blip r:embed="rId2">
            <a:alphaModFix/>
          </a:blip>
          <a:stretch>
            <a:fillRect/>
          </a:stretch>
        </p:blipFill>
        <p:spPr>
          <a:xfrm>
            <a:off x="304802" y="6305550"/>
            <a:ext cx="11887198" cy="479775"/>
          </a:xfrm>
          <a:prstGeom prst="rect">
            <a:avLst/>
          </a:prstGeom>
          <a:noFill/>
          <a:ln>
            <a:noFill/>
          </a:ln>
        </p:spPr>
      </p:pic>
    </p:spTree>
    <p:extLst>
      <p:ext uri="{BB962C8B-B14F-4D97-AF65-F5344CB8AC3E}">
        <p14:creationId xmlns:p14="http://schemas.microsoft.com/office/powerpoint/2010/main" val="2193058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6900"/>
            <a:ext cx="5795356" cy="1356360"/>
          </a:xfrm>
        </p:spPr>
        <p:txBody>
          <a:bodyPr>
            <a:noAutofit/>
          </a:bodyPr>
          <a:lstStyle/>
          <a:p>
            <a:r>
              <a:rPr lang="en-US" b="1" dirty="0" smtClean="0">
                <a:solidFill>
                  <a:srgbClr val="0070C0"/>
                </a:solidFill>
              </a:rPr>
              <a:t>VOC Sensors: </a:t>
            </a:r>
            <a:br>
              <a:rPr lang="en-US" b="1" dirty="0" smtClean="0">
                <a:solidFill>
                  <a:srgbClr val="0070C0"/>
                </a:solidFill>
              </a:rPr>
            </a:br>
            <a:r>
              <a:rPr lang="en-US" b="1" dirty="0" smtClean="0">
                <a:solidFill>
                  <a:srgbClr val="0070C0"/>
                </a:solidFill>
              </a:rPr>
              <a:t>Two different Sensors</a:t>
            </a:r>
            <a:endParaRPr lang="en-US" b="1" dirty="0">
              <a:solidFill>
                <a:srgbClr val="0070C0"/>
              </a:solidFill>
            </a:endParaRPr>
          </a:p>
        </p:txBody>
      </p:sp>
      <p:sp>
        <p:nvSpPr>
          <p:cNvPr id="3" name="Content Placeholder 2"/>
          <p:cNvSpPr>
            <a:spLocks noGrp="1"/>
          </p:cNvSpPr>
          <p:nvPr>
            <p:ph idx="1"/>
          </p:nvPr>
        </p:nvSpPr>
        <p:spPr>
          <a:xfrm>
            <a:off x="838200" y="2096624"/>
            <a:ext cx="5175738" cy="4304176"/>
          </a:xfrm>
        </p:spPr>
        <p:txBody>
          <a:bodyPr>
            <a:noAutofit/>
          </a:bodyPr>
          <a:lstStyle/>
          <a:p>
            <a:pPr marL="45720" indent="0">
              <a:buNone/>
            </a:pPr>
            <a:r>
              <a:rPr lang="en-US" sz="2400" b="1" dirty="0" smtClean="0">
                <a:solidFill>
                  <a:schemeClr val="tx1"/>
                </a:solidFill>
              </a:rPr>
              <a:t>Figaro 2600 (VOC 1): </a:t>
            </a:r>
            <a:br>
              <a:rPr lang="en-US" sz="2400" b="1" dirty="0" smtClean="0">
                <a:solidFill>
                  <a:schemeClr val="tx1"/>
                </a:solidFill>
              </a:rPr>
            </a:br>
            <a:r>
              <a:rPr lang="en-US" sz="2400" dirty="0" smtClean="0">
                <a:solidFill>
                  <a:schemeClr val="tx1"/>
                </a:solidFill>
              </a:rPr>
              <a:t>Sensitive to lighter species (such as</a:t>
            </a:r>
            <a:br>
              <a:rPr lang="en-US" sz="2400" dirty="0" smtClean="0">
                <a:solidFill>
                  <a:schemeClr val="tx1"/>
                </a:solidFill>
              </a:rPr>
            </a:br>
            <a:r>
              <a:rPr lang="en-US" sz="2400" dirty="0" smtClean="0">
                <a:solidFill>
                  <a:schemeClr val="tx1"/>
                </a:solidFill>
              </a:rPr>
              <a:t>methane or natural gas)</a:t>
            </a:r>
          </a:p>
        </p:txBody>
      </p:sp>
      <p:sp>
        <p:nvSpPr>
          <p:cNvPr id="4" name="Content Placeholder 2"/>
          <p:cNvSpPr txBox="1">
            <a:spLocks/>
          </p:cNvSpPr>
          <p:nvPr/>
        </p:nvSpPr>
        <p:spPr>
          <a:xfrm>
            <a:off x="6346299" y="2362200"/>
            <a:ext cx="5055126" cy="4038600"/>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sz="2400" b="1" dirty="0" smtClean="0">
                <a:solidFill>
                  <a:schemeClr val="tx1"/>
                </a:solidFill>
              </a:rPr>
              <a:t>Figaro 2602 (VOC 2): </a:t>
            </a:r>
            <a:br>
              <a:rPr lang="en-US" sz="2400" b="1" dirty="0" smtClean="0">
                <a:solidFill>
                  <a:schemeClr val="tx1"/>
                </a:solidFill>
              </a:rPr>
            </a:br>
            <a:r>
              <a:rPr lang="en-US" sz="2400" dirty="0" smtClean="0">
                <a:solidFill>
                  <a:schemeClr val="tx1"/>
                </a:solidFill>
              </a:rPr>
              <a:t>Sensitive to heavier species (such as benzene or gasoline vapors)</a:t>
            </a:r>
            <a:endParaRPr lang="en-US" sz="2400" dirty="0">
              <a:solidFill>
                <a:schemeClr val="tx1"/>
              </a:solidFill>
            </a:endParaRPr>
          </a:p>
        </p:txBody>
      </p:sp>
      <p:pic>
        <p:nvPicPr>
          <p:cNvPr id="5" name="Picture 4" descr="photo"/>
          <p:cNvPicPr/>
          <p:nvPr/>
        </p:nvPicPr>
        <p:blipFill rotWithShape="1">
          <a:blip r:embed="rId3"/>
          <a:srcRect l="63039" t="26269" r="25957" b="52706"/>
          <a:stretch/>
        </p:blipFill>
        <p:spPr>
          <a:xfrm rot="16200000">
            <a:off x="7912266" y="198135"/>
            <a:ext cx="1548954" cy="2248023"/>
          </a:xfrm>
          <a:prstGeom prst="rect">
            <a:avLst/>
          </a:prstGeom>
          <a:noFill/>
          <a:ln>
            <a:noFill/>
            <a:prstDash/>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4255" y="3438769"/>
            <a:ext cx="1676399" cy="1885461"/>
          </a:xfrm>
          <a:prstGeom prst="rect">
            <a:avLst/>
          </a:prstGeom>
        </p:spPr>
      </p:pic>
      <p:pic>
        <p:nvPicPr>
          <p:cNvPr id="2050" name="Picture 2" descr="http://www.publicdomainpictures.net/download-picture.php?adresar=10000&amp;soubor=1-1246450967k9xk.jpg&amp;id=32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870" y="3946749"/>
            <a:ext cx="3443271" cy="22940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764" y="2881665"/>
            <a:ext cx="1609615" cy="1650552"/>
          </a:xfrm>
          <a:prstGeom prst="rect">
            <a:avLst/>
          </a:prstGeom>
        </p:spPr>
      </p:pic>
      <p:pic>
        <p:nvPicPr>
          <p:cNvPr id="2052" name="Picture 4" descr="https://farm1.staticflickr.com/219/460375914_62eeb623f0_o_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4868" y="3706941"/>
            <a:ext cx="3468351" cy="2599986"/>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64;p14"/>
          <p:cNvPicPr preferRelativeResize="0"/>
          <p:nvPr/>
        </p:nvPicPr>
        <p:blipFill>
          <a:blip r:embed="rId8">
            <a:alphaModFix/>
          </a:blip>
          <a:stretch>
            <a:fillRect/>
          </a:stretch>
        </p:blipFill>
        <p:spPr>
          <a:xfrm>
            <a:off x="304802" y="6305550"/>
            <a:ext cx="11887198" cy="479775"/>
          </a:xfrm>
          <a:prstGeom prst="rect">
            <a:avLst/>
          </a:prstGeom>
          <a:noFill/>
          <a:ln>
            <a:noFill/>
          </a:ln>
        </p:spPr>
      </p:pic>
    </p:spTree>
    <p:extLst>
      <p:ext uri="{BB962C8B-B14F-4D97-AF65-F5344CB8AC3E}">
        <p14:creationId xmlns:p14="http://schemas.microsoft.com/office/powerpoint/2010/main" val="1675289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15" y="609600"/>
            <a:ext cx="9784080" cy="914400"/>
          </a:xfrm>
        </p:spPr>
        <p:txBody>
          <a:bodyPr>
            <a:noAutofit/>
          </a:bodyPr>
          <a:lstStyle/>
          <a:p>
            <a:r>
              <a:rPr lang="en-US" b="1" dirty="0" smtClean="0">
                <a:solidFill>
                  <a:srgbClr val="0070C0"/>
                </a:solidFill>
              </a:rPr>
              <a:t>You could…</a:t>
            </a:r>
            <a:endParaRPr lang="en-US" b="1" dirty="0">
              <a:solidFill>
                <a:srgbClr val="0070C0"/>
              </a:solidFill>
            </a:endParaRPr>
          </a:p>
        </p:txBody>
      </p:sp>
      <p:sp>
        <p:nvSpPr>
          <p:cNvPr id="3" name="Content Placeholder 2"/>
          <p:cNvSpPr>
            <a:spLocks noGrp="1"/>
          </p:cNvSpPr>
          <p:nvPr>
            <p:ph idx="1"/>
          </p:nvPr>
        </p:nvSpPr>
        <p:spPr>
          <a:xfrm>
            <a:off x="781396" y="1479663"/>
            <a:ext cx="10234475" cy="4716087"/>
          </a:xfrm>
        </p:spPr>
        <p:txBody>
          <a:bodyPr>
            <a:noAutofit/>
          </a:bodyPr>
          <a:lstStyle/>
          <a:p>
            <a:r>
              <a:rPr lang="en-US" sz="2800" dirty="0" smtClean="0">
                <a:solidFill>
                  <a:schemeClr val="tx1"/>
                </a:solidFill>
              </a:rPr>
              <a:t>Compare the VOC emissions from different cleaning products in your home</a:t>
            </a:r>
          </a:p>
          <a:p>
            <a:pPr marL="45720" indent="0">
              <a:buNone/>
            </a:pPr>
            <a:endParaRPr lang="en-US" sz="2400" b="1" dirty="0" smtClean="0"/>
          </a:p>
          <a:p>
            <a:pPr marL="45720" indent="0">
              <a:buNone/>
            </a:pPr>
            <a:endParaRPr lang="en-US" sz="2400" b="1" dirty="0"/>
          </a:p>
          <a:p>
            <a:pPr marL="45720" indent="0">
              <a:buNone/>
            </a:pPr>
            <a:endParaRPr lang="en-US" sz="2400" b="1" dirty="0" smtClean="0"/>
          </a:p>
          <a:p>
            <a:pPr marL="45720" indent="0">
              <a:buNone/>
            </a:pPr>
            <a:endParaRPr lang="en-US" sz="2400" b="1" dirty="0" smtClean="0"/>
          </a:p>
          <a:p>
            <a:pPr marL="45720" indent="0">
              <a:buNone/>
            </a:pPr>
            <a:endParaRPr lang="en-US" sz="2400" b="1" dirty="0" smtClean="0"/>
          </a:p>
          <a:p>
            <a:pPr marL="45720" indent="0">
              <a:buNone/>
            </a:pPr>
            <a:endParaRPr lang="en-US" sz="2800" b="1" dirty="0" smtClean="0"/>
          </a:p>
          <a:p>
            <a:pPr marL="45720" indent="0">
              <a:buNone/>
            </a:pPr>
            <a:r>
              <a:rPr lang="en-US" sz="2800" b="1" dirty="0" smtClean="0"/>
              <a:t>OR</a:t>
            </a:r>
            <a:r>
              <a:rPr lang="en-US" sz="2800" b="1" dirty="0" smtClean="0"/>
              <a:t>, for CO, you could…</a:t>
            </a:r>
          </a:p>
          <a:p>
            <a:r>
              <a:rPr lang="en-US" sz="2800" dirty="0" smtClean="0">
                <a:solidFill>
                  <a:schemeClr val="tx1"/>
                </a:solidFill>
              </a:rPr>
              <a:t>Compare CO concentrations in your living room versus your kitchen</a:t>
            </a:r>
          </a:p>
          <a:p>
            <a:endParaRPr lang="en-US" sz="2400" dirty="0" smtClean="0"/>
          </a:p>
        </p:txBody>
      </p:sp>
      <p:pic>
        <p:nvPicPr>
          <p:cNvPr id="4" name="Picture 3"/>
          <p:cNvPicPr>
            <a:picLocks noChangeAspect="1"/>
          </p:cNvPicPr>
          <p:nvPr/>
        </p:nvPicPr>
        <p:blipFill>
          <a:blip r:embed="rId3"/>
          <a:stretch>
            <a:fillRect/>
          </a:stretch>
        </p:blipFill>
        <p:spPr>
          <a:xfrm>
            <a:off x="6552630" y="2394063"/>
            <a:ext cx="3169920" cy="2377440"/>
          </a:xfrm>
          <a:prstGeom prst="rect">
            <a:avLst/>
          </a:prstGeom>
        </p:spPr>
      </p:pic>
      <p:pic>
        <p:nvPicPr>
          <p:cNvPr id="3074" name="Picture 2" descr="https://c1.staticflickr.com/4/3364/3627651636_1586b543b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213" y="2381363"/>
            <a:ext cx="2968442" cy="2377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60020" y="3117556"/>
            <a:ext cx="693533" cy="523220"/>
          </a:xfrm>
          <a:prstGeom prst="rect">
            <a:avLst/>
          </a:prstGeom>
          <a:noFill/>
        </p:spPr>
        <p:txBody>
          <a:bodyPr wrap="square" rtlCol="0">
            <a:noAutofit/>
          </a:bodyPr>
          <a:lstStyle/>
          <a:p>
            <a:r>
              <a:rPr lang="en-US" sz="2800" b="1" dirty="0"/>
              <a:t>v</a:t>
            </a:r>
            <a:r>
              <a:rPr lang="en-US" sz="2800" b="1" dirty="0" smtClean="0"/>
              <a:t>s.</a:t>
            </a:r>
            <a:endParaRPr lang="en-US" sz="2800" b="1" dirty="0"/>
          </a:p>
        </p:txBody>
      </p:sp>
      <p:pic>
        <p:nvPicPr>
          <p:cNvPr id="7" name="Google Shape;64;p14"/>
          <p:cNvPicPr preferRelativeResize="0"/>
          <p:nvPr/>
        </p:nvPicPr>
        <p:blipFill>
          <a:blip r:embed="rId5">
            <a:alphaModFix/>
          </a:blip>
          <a:stretch>
            <a:fillRect/>
          </a:stretch>
        </p:blipFill>
        <p:spPr>
          <a:xfrm>
            <a:off x="304802" y="6305550"/>
            <a:ext cx="11887198" cy="479775"/>
          </a:xfrm>
          <a:prstGeom prst="rect">
            <a:avLst/>
          </a:prstGeom>
          <a:noFill/>
          <a:ln>
            <a:noFill/>
          </a:ln>
        </p:spPr>
      </p:pic>
    </p:spTree>
    <p:extLst>
      <p:ext uri="{BB962C8B-B14F-4D97-AF65-F5344CB8AC3E}">
        <p14:creationId xmlns:p14="http://schemas.microsoft.com/office/powerpoint/2010/main" val="166108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Custom 2">
      <a:dk1>
        <a:sysClr val="windowText" lastClr="000000"/>
      </a:dk1>
      <a:lt1>
        <a:sysClr val="window" lastClr="FFFFFF"/>
      </a:lt1>
      <a:dk2>
        <a:srgbClr val="6091BA"/>
      </a:dk2>
      <a:lt2>
        <a:srgbClr val="EBDDC3"/>
      </a:lt2>
      <a:accent1>
        <a:srgbClr val="6091BA"/>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ustom 2">
      <a:majorFont>
        <a:latin typeface="Open Sans"/>
        <a:ea typeface=""/>
        <a:cs typeface=""/>
      </a:majorFont>
      <a:minorFont>
        <a:latin typeface="Open Sans"/>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498</TotalTime>
  <Words>1398</Words>
  <Application>Microsoft Office PowerPoint</Application>
  <PresentationFormat>Widescreen</PresentationFormat>
  <Paragraphs>114</Paragraphs>
  <Slides>13</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Arial</vt:lpstr>
      <vt:lpstr>Calibri</vt:lpstr>
      <vt:lpstr>Calibri Light</vt:lpstr>
      <vt:lpstr>Century Gothic</vt:lpstr>
      <vt:lpstr>Corbel</vt:lpstr>
      <vt:lpstr>Open Sans</vt:lpstr>
      <vt:lpstr>Wingdings</vt:lpstr>
      <vt:lpstr>Basis</vt:lpstr>
      <vt:lpstr>Office Theme</vt:lpstr>
      <vt:lpstr>1_Office Theme</vt:lpstr>
      <vt:lpstr>2_Office Theme</vt:lpstr>
      <vt:lpstr>PowerPoint Presentation</vt:lpstr>
      <vt:lpstr>Reminder of  what we  have to work with…</vt:lpstr>
      <vt:lpstr>Overview and Recommendations for Starting Your Own Project</vt:lpstr>
      <vt:lpstr>Example 1</vt:lpstr>
      <vt:lpstr>Pollutants Review</vt:lpstr>
      <vt:lpstr>You could…</vt:lpstr>
      <vt:lpstr>Example 2</vt:lpstr>
      <vt:lpstr>VOC Sensors:  Two different Sensors</vt:lpstr>
      <vt:lpstr>You could…</vt:lpstr>
      <vt:lpstr>Example 3</vt:lpstr>
      <vt:lpstr>You could…</vt:lpstr>
      <vt:lpstr>What bigger themes does your air quality project relate to?</vt:lpstr>
      <vt:lpstr>Final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Design  for Air Quality Research</dc:title>
  <dc:creator>Denise</dc:creator>
  <cp:lastModifiedBy>Dua Chaker</cp:lastModifiedBy>
  <cp:revision>48</cp:revision>
  <dcterms:created xsi:type="dcterms:W3CDTF">2016-02-19T17:26:44Z</dcterms:created>
  <dcterms:modified xsi:type="dcterms:W3CDTF">2020-08-19T05:28:06Z</dcterms:modified>
</cp:coreProperties>
</file>