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62" r:id="rId4"/>
    <p:sldId id="260" r:id="rId5"/>
    <p:sldId id="261" r:id="rId6"/>
    <p:sldId id="264" r:id="rId7"/>
    <p:sldId id="263" r:id="rId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28" autoAdjust="0"/>
  </p:normalViewPr>
  <p:slideViewPr>
    <p:cSldViewPr snapToGrid="0">
      <p:cViewPr varScale="1">
        <p:scale>
          <a:sx n="86" d="100"/>
          <a:sy n="86" d="100"/>
        </p:scale>
        <p:origin x="58" y="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msu.edu/photo_gallery/gallery3.ph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tley.edu/offices/sustainability/faq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estboylston.com/pages/wboylstonma_swat/recyclefaq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Design_recycle_reclameborden_salontafel.jpg" TargetMode="External"/><Relationship Id="rId3" Type="http://schemas.openxmlformats.org/officeDocument/2006/relationships/hyperlink" Target="http://cms.leoncountyfl.gov/Home/Departments/OfficeofResourceStewardship/SolidWaste/RecyclingandEducationalServices/RecyclingLinks" TargetMode="External"/><Relationship Id="rId7" Type="http://schemas.openxmlformats.org/officeDocument/2006/relationships/hyperlink" Target="http://commons.wikimedia.org/wiki/File:Ubuntu_Karmic_Koala_Plastic_Cup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id.gatech.edu/sites/files/id/spring-2011ruth-elonreuse-and-recycle-dentist-rinse-cup-lamp.jpg" TargetMode="External"/><Relationship Id="rId5" Type="http://schemas.openxmlformats.org/officeDocument/2006/relationships/hyperlink" Target="http://www.adams.edu/news/nov0811.php" TargetMode="External"/><Relationship Id="rId4" Type="http://schemas.openxmlformats.org/officeDocument/2006/relationships/hyperlink" Target="http://www.calrecycle.ca.gov/recyclestore/detail.asp?PRODUCTID=1007" TargetMode="External"/><Relationship Id="rId9" Type="http://schemas.openxmlformats.org/officeDocument/2006/relationships/hyperlink" Target="https://kbsitarz.expressions.syr.edu/wp-content/uploads/2011/04/recycled-fashion_7071.jp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ib.umn.edu/vond0057/architecture/2008/02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ages.uoregon.edu/hopes/speakers/past-speakers/18-dirt-speakers/" TargetMode="External"/><Relationship Id="rId4" Type="http://schemas.openxmlformats.org/officeDocument/2006/relationships/hyperlink" Target="http://experiencethis.mst.edu/solar_house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ds.pratt.edu/productCase.php" TargetMode="External"/><Relationship Id="rId7" Type="http://schemas.openxmlformats.org/officeDocument/2006/relationships/hyperlink" Target="http://aasid.parsons.edu/decorationascomposition/sites/default/files/bottles%205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aasid.parsons.edu/decorationascomposition/sites/default/files/bottles%202.jpg" TargetMode="External"/><Relationship Id="rId5" Type="http://schemas.openxmlformats.org/officeDocument/2006/relationships/hyperlink" Target="http://aasid.parsons.edu/decorationascomposition/sites/default/files/charlesstaggingrrenbottle570.jpg" TargetMode="External"/><Relationship Id="rId4" Type="http://schemas.openxmlformats.org/officeDocument/2006/relationships/hyperlink" Target="http://magazine.uc.edu/issues/0509/architect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2C5347D-2E14-4501-812D-D97C1EFD59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64E98CB-B833-4C95-93ED-795D48B1DE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Image Source: </a:t>
            </a:r>
            <a:r>
              <a:rPr lang="en-US" altLang="en-US" dirty="0">
                <a:hlinkClick r:id="rId3"/>
              </a:rPr>
              <a:t>http://news.msu.edu/photo_gallery/gallery3.php</a:t>
            </a: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EA4FCCB-82C7-40B1-9CC6-7CD452287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DF3CD7-2B21-4072-839C-617699D9B98C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ADBFDCC-7E75-449D-BE67-A0C1C6DE7A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9D3FCB6-73C5-4A26-B803-807FC78D5A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Left Image Source: </a:t>
            </a:r>
            <a:r>
              <a:rPr lang="en-US" altLang="en-US" dirty="0">
                <a:hlinkClick r:id="rId3"/>
              </a:rPr>
              <a:t>http://www.bentley.edu/offices/sustainability/faq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Right image Source: </a:t>
            </a:r>
            <a:r>
              <a:rPr lang="en-US" altLang="en-US" dirty="0">
                <a:hlinkClick r:id="rId4"/>
              </a:rPr>
              <a:t>http://www.westboylston.com/pages/wboylstonma_swat/recyclefaq</a:t>
            </a: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7104395-B9A0-4C0F-9DC2-585BD2E6D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B72A06-2AF8-4C28-A8B3-2BC9F8DE2ED4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B7296C7-8137-4857-B253-630818F06C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90B6D54-9CCB-403C-B322-64631EDDC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Capri sun bag Source: </a:t>
            </a:r>
            <a:r>
              <a:rPr lang="en-US" altLang="en-US" dirty="0">
                <a:hlinkClick r:id="rId3"/>
              </a:rPr>
              <a:t>http://cms.leoncountyfl.gov/Home/Departments/OfficeofResourceStewardship/SolidWaste/RecyclingandEducationalServices/RecyclingLinks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Wooden chair (made from 54 gallon wine barrels discarded from the California Wine Industry after about 10 years of use) Source: </a:t>
            </a:r>
            <a:r>
              <a:rPr lang="en-US" altLang="en-US" dirty="0">
                <a:hlinkClick r:id="rId4"/>
              </a:rPr>
              <a:t>http://www.calrecycle.ca.gov/recyclestore/detail.asp?PRODUCTID=1007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Wreath (made from discarded plastic caps) Source: </a:t>
            </a:r>
            <a:r>
              <a:rPr lang="en-US" altLang="en-US" dirty="0">
                <a:hlinkClick r:id="rId5"/>
              </a:rPr>
              <a:t>http://www.adams.edu/news/nov0811.php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Lamp (made from dentist rinse cups) Source: </a:t>
            </a:r>
            <a:r>
              <a:rPr lang="en-US" altLang="en-US" dirty="0">
                <a:hlinkClick r:id="rId6"/>
              </a:rPr>
              <a:t>http://www.id.gatech.edu/sites/files/id/spring-2011ruth-elonreuse-and-recycle-dentist-rinse-cup-lamp.jpg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Recycle plastic cup/mug Source: </a:t>
            </a:r>
            <a:r>
              <a:rPr lang="en-US" altLang="en-US" dirty="0">
                <a:hlinkClick r:id="rId7"/>
              </a:rPr>
              <a:t>http://commons.wikimedia.org/wiki/File:Ubuntu_Karmic_Koala_Plastic_Cup.jpg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Recycled billboards coffee table Source: </a:t>
            </a:r>
            <a:r>
              <a:rPr lang="en-US" altLang="en-US" dirty="0">
                <a:hlinkClick r:id="rId8"/>
              </a:rPr>
              <a:t>http://commons.wikimedia.org/wiki/File:Design_recycle_reclameborden_salontafel.jpg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Recycled dress Source: </a:t>
            </a:r>
            <a:r>
              <a:rPr lang="en-US" altLang="en-US" dirty="0">
                <a:hlinkClick r:id="rId9"/>
              </a:rPr>
              <a:t>https://kbsitarz.expressions.syr.edu/wp-content/uploads/2011/04/recycled-fashion_7071.jpg</a:t>
            </a: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BEB9AA1-5C3F-4C52-936E-88FC88B96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645664-9CDC-4D34-A72E-B337A2A37D0B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B100FBD-7791-4CC9-818B-F2092A0E43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C4567E4-43AE-4D42-8959-029F46AD60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Left image (house made from temporary bridge sections) Source: </a:t>
            </a:r>
            <a:r>
              <a:rPr lang="en-US" altLang="en-US" dirty="0">
                <a:hlinkClick r:id="rId3"/>
              </a:rPr>
              <a:t>http://blog.lib.umn.edu/vond0057/architecture/2008/02/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Upper right (building with recycled barn siding Source: </a:t>
            </a:r>
            <a:r>
              <a:rPr lang="en-US" altLang="en-US" dirty="0">
                <a:hlinkClick r:id="rId4"/>
              </a:rPr>
              <a:t>http://experiencethis.mst.edu/solar_house/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Bottom right (house made from reused materials) Source: </a:t>
            </a:r>
            <a:r>
              <a:rPr lang="en-US" altLang="en-US" dirty="0">
                <a:hlinkClick r:id="rId5"/>
              </a:rPr>
              <a:t>http://pages.uoregon.edu/hopes/speakers/past-speakers/18-dirt-speakers/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EBB5F3E-DB3A-4790-A61D-6362F3E1A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1CEFD4-D1F0-4359-8361-C275B48FCBA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0F5B4B23-9E9B-491F-AE0E-EBC0CC5C7E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FD79CAF-8C1A-44DE-BFB3-0F9ECC5903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Left three images: a company called Rolling Press lines the walls of their production room with recycled paper egg cartons to reduced noise pollution Source: </a:t>
            </a:r>
            <a:r>
              <a:rPr lang="en-US" altLang="en-US" dirty="0">
                <a:hlinkClick r:id="rId3"/>
              </a:rPr>
              <a:t>http://csds.pratt.edu/productCase.php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Right: Eco-architect Mike Reynolds builds houses with recycled materials such as tires, cans and plastic bottles packed with dirt. Source: </a:t>
            </a:r>
            <a:r>
              <a:rPr lang="en-US" altLang="en-US" dirty="0">
                <a:hlinkClick r:id="rId4"/>
              </a:rPr>
              <a:t>http://magazine.uc.edu/issues/0509/architect.html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Bottom center/right 3 images: home of Charles Stagg, Vidor, Texas Green bottles images source: </a:t>
            </a:r>
            <a:r>
              <a:rPr lang="en-US" altLang="en-US" dirty="0">
                <a:hlinkClick r:id="rId5"/>
              </a:rPr>
              <a:t>http://aasid.parsons.edu/decorationascomposition/sites/default/files/charlesstaggingrrenbottle570.jpg</a:t>
            </a:r>
            <a:endParaRPr lang="en-US" altLang="en-US" dirty="0"/>
          </a:p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Top image of 3: source: </a:t>
            </a:r>
            <a:r>
              <a:rPr lang="en-US" altLang="en-US" dirty="0">
                <a:hlinkClick r:id="rId6"/>
              </a:rPr>
              <a:t>http://aasid.parsons.edu/decorationascomposition/sites/default/files/bottles%202.jpg</a:t>
            </a:r>
            <a:endParaRPr lang="en-US" altLang="en-US" dirty="0"/>
          </a:p>
          <a:p>
            <a:pPr marL="158750" indent="0">
              <a:spcBef>
                <a:spcPct val="0"/>
              </a:spcBef>
              <a:buNone/>
            </a:pPr>
            <a:r>
              <a:rPr lang="en-US" altLang="en-US" dirty="0"/>
              <a:t>Right image of 3: source: </a:t>
            </a:r>
            <a:r>
              <a:rPr lang="en-US" altLang="en-US" dirty="0">
                <a:hlinkClick r:id="rId7"/>
              </a:rPr>
              <a:t>http://aasid.parsons.edu/decorationascomposition/sites/default/files/bottles%205.jpg</a:t>
            </a: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F293377-B1B0-4E30-A3BF-63A2B245B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F7C045-D5D0-465B-8A6E-062DEAB0E56D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18C00-4B0E-4185-B5F5-50BAC106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09E16-F781-46D4-81C9-7E98D324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DE30C-5CEB-43A6-97A1-C740000F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04704-7778-4674-9744-DD44CB44C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18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44388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 &amp; IMPROVE: MAKING TALL &amp; STRONG RECYCLED TOWERS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B722FE8-58D6-4CEA-B1C1-62B86E6A68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02682" y="488272"/>
            <a:ext cx="3860006" cy="151419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Recycled Towers</a:t>
            </a:r>
          </a:p>
        </p:txBody>
      </p:sp>
      <p:pic>
        <p:nvPicPr>
          <p:cNvPr id="2051" name="Picture 2" descr="http://news.msu.edu/media/photo/2009/10/ab3e9f19-87b5-4e72-b94d-a6c955c6c640.jpg">
            <a:extLst>
              <a:ext uri="{FF2B5EF4-FFF2-40B4-BE49-F238E27FC236}">
                <a16:creationId xmlns:a16="http://schemas.microsoft.com/office/drawing/2014/main" id="{EE51FFF8-914F-4431-8B42-16229044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73" y="2212759"/>
            <a:ext cx="3860006" cy="256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E90A5-880B-48CC-AA4E-DCDF6898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42900"/>
            <a:ext cx="8520600" cy="5727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World Full of Trash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3C0A21A-ADD0-420F-BAB1-1C552F4B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1085850"/>
            <a:ext cx="3397928" cy="3714750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Lots of things that could be reused end up in landfills</a:t>
            </a:r>
          </a:p>
          <a:p>
            <a:pPr lvl="1" eaLnBrk="1" hangingPunct="1"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Metals</a:t>
            </a:r>
          </a:p>
          <a:p>
            <a:pPr lvl="1" eaLnBrk="1" hangingPunct="1"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Cans</a:t>
            </a:r>
          </a:p>
          <a:p>
            <a:pPr lvl="1" eaLnBrk="1" hangingPunct="1"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Plastics</a:t>
            </a:r>
          </a:p>
          <a:p>
            <a:pPr lvl="1" eaLnBrk="1" hangingPunct="1"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Paper</a:t>
            </a:r>
          </a:p>
          <a:p>
            <a:pPr lvl="1" eaLnBrk="1" hangingPunct="1"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Glass</a:t>
            </a:r>
          </a:p>
          <a:p>
            <a:pPr lvl="1" eaLnBrk="1" hangingPunct="1"/>
            <a:endParaRPr lang="en-US" alt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6" name="Picture 2" descr="http://www.bentley.edu/offices/sites/default/files/sustainability/why-recycle-247x300.jpg">
            <a:extLst>
              <a:ext uri="{FF2B5EF4-FFF2-40B4-BE49-F238E27FC236}">
                <a16:creationId xmlns:a16="http://schemas.microsoft.com/office/drawing/2014/main" id="{853E46DA-D577-4038-9397-8E9C3B79F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481" y="1644068"/>
            <a:ext cx="2139518" cy="259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www.westboylston.com/pages/wboylstonma_swat/020CF923-000F8513.2/recycled%20metal%20image.jpg">
            <a:extLst>
              <a:ext uri="{FF2B5EF4-FFF2-40B4-BE49-F238E27FC236}">
                <a16:creationId xmlns:a16="http://schemas.microsoft.com/office/drawing/2014/main" id="{00936B59-28D0-44EA-A210-426F1010B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65" y="2025079"/>
            <a:ext cx="2754435" cy="183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8072-B564-474F-A528-41326626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Recycled Material Products</a:t>
            </a:r>
          </a:p>
        </p:txBody>
      </p:sp>
      <p:pic>
        <p:nvPicPr>
          <p:cNvPr id="4099" name="Picture 2" descr="http://cms.leoncountyfl.gov/portals/0/solidwaste/images/Recycling/dpb_bag.jpg">
            <a:extLst>
              <a:ext uri="{FF2B5EF4-FFF2-40B4-BE49-F238E27FC236}">
                <a16:creationId xmlns:a16="http://schemas.microsoft.com/office/drawing/2014/main" id="{AE1119C3-8742-4BDA-8084-5729A157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56" y="1157157"/>
            <a:ext cx="2339578" cy="126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Folding Barrel Stave Chair ">
            <a:extLst>
              <a:ext uri="{FF2B5EF4-FFF2-40B4-BE49-F238E27FC236}">
                <a16:creationId xmlns:a16="http://schemas.microsoft.com/office/drawing/2014/main" id="{E4B58417-F365-4D16-A1A8-6E3AA819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17" y="3558441"/>
            <a:ext cx="1150144" cy="13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http://www.adams.edu/news/img/web-asc-cp-recycle-expo-wreath-fall08.jpg">
            <a:extLst>
              <a:ext uri="{FF2B5EF4-FFF2-40B4-BE49-F238E27FC236}">
                <a16:creationId xmlns:a16="http://schemas.microsoft.com/office/drawing/2014/main" id="{9214A452-985E-4C8D-AF37-DA445B36C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3" y="3029209"/>
            <a:ext cx="1053703" cy="10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Reuse and Recycle Lamp">
            <a:extLst>
              <a:ext uri="{FF2B5EF4-FFF2-40B4-BE49-F238E27FC236}">
                <a16:creationId xmlns:a16="http://schemas.microsoft.com/office/drawing/2014/main" id="{F18A4615-8DE2-4F9F-8676-B18D0973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2634853"/>
            <a:ext cx="2919413" cy="22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File:Ubuntu Karmic Koala Plastic Cup.jpg">
            <a:extLst>
              <a:ext uri="{FF2B5EF4-FFF2-40B4-BE49-F238E27FC236}">
                <a16:creationId xmlns:a16="http://schemas.microsoft.com/office/drawing/2014/main" id="{16006CAC-CBD7-4634-AED7-A4110FE5D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73" y="1275030"/>
            <a:ext cx="1902619" cy="126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File:Design recycle reclameborden salontafel.jpg">
            <a:extLst>
              <a:ext uri="{FF2B5EF4-FFF2-40B4-BE49-F238E27FC236}">
                <a16:creationId xmlns:a16="http://schemas.microsoft.com/office/drawing/2014/main" id="{9765B2BE-DDE9-4F28-B3C4-750434AD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58" y="1085850"/>
            <a:ext cx="2180035" cy="18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https://kbsitarz.expressions.syr.edu/wp-content/uploads/2011/04/recycled-fashion_7071.jpg">
            <a:extLst>
              <a:ext uri="{FF2B5EF4-FFF2-40B4-BE49-F238E27FC236}">
                <a16:creationId xmlns:a16="http://schemas.microsoft.com/office/drawing/2014/main" id="{372F5159-C83F-4AD0-9BA0-812276814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97" y="2634853"/>
            <a:ext cx="1560909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C240D-09E9-49B9-AA12-76EC4CF1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Recycled Buildings</a:t>
            </a:r>
          </a:p>
        </p:txBody>
      </p:sp>
      <p:pic>
        <p:nvPicPr>
          <p:cNvPr id="5123" name="Picture 4" descr="http://pages.uoregon.edu/hopes/wp-content/uploads/2012/03/phillips-work1.jpg">
            <a:extLst>
              <a:ext uri="{FF2B5EF4-FFF2-40B4-BE49-F238E27FC236}">
                <a16:creationId xmlns:a16="http://schemas.microsoft.com/office/drawing/2014/main" id="{D57EE4EF-0187-4AD3-9A7B-C100D4CF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015854"/>
            <a:ext cx="3829050" cy="21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http://blog.lib.umn.edu/vond0057/architecture/images/bigdig.jpg">
            <a:extLst>
              <a:ext uri="{FF2B5EF4-FFF2-40B4-BE49-F238E27FC236}">
                <a16:creationId xmlns:a16="http://schemas.microsoft.com/office/drawing/2014/main" id="{B2222E5B-8EAF-4481-B1E1-551939E0E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6" y="1085722"/>
            <a:ext cx="3748801" cy="272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Germany 09 house_2.jpg">
            <a:extLst>
              <a:ext uri="{FF2B5EF4-FFF2-40B4-BE49-F238E27FC236}">
                <a16:creationId xmlns:a16="http://schemas.microsoft.com/office/drawing/2014/main" id="{042F3C2F-EEC9-4648-9941-48C2F2662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49" y="1085722"/>
            <a:ext cx="2530135" cy="193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B458-AACA-4BAE-821E-059991A5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Recycled Buildings</a:t>
            </a:r>
          </a:p>
        </p:txBody>
      </p:sp>
      <p:pic>
        <p:nvPicPr>
          <p:cNvPr id="6147" name="Picture 2" descr="http://csds.pratt.edu/images/productCase/image3t.jpg">
            <a:extLst>
              <a:ext uri="{FF2B5EF4-FFF2-40B4-BE49-F238E27FC236}">
                <a16:creationId xmlns:a16="http://schemas.microsoft.com/office/drawing/2014/main" id="{35FB14C6-24D3-4E4B-B966-0B08B350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265346"/>
            <a:ext cx="1250156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://csds.pratt.edu/images/productCase/image4t.jpg">
            <a:extLst>
              <a:ext uri="{FF2B5EF4-FFF2-40B4-BE49-F238E27FC236}">
                <a16:creationId xmlns:a16="http://schemas.microsoft.com/office/drawing/2014/main" id="{0AFD4CB3-362F-4738-88BD-DE06DDD32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894121"/>
            <a:ext cx="1314450" cy="124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csds.pratt.edu/images/productCase/image2t.jpg">
            <a:extLst>
              <a:ext uri="{FF2B5EF4-FFF2-40B4-BE49-F238E27FC236}">
                <a16:creationId xmlns:a16="http://schemas.microsoft.com/office/drawing/2014/main" id="{3895111F-4CC1-4679-A279-C2FC5042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1122471"/>
            <a:ext cx="121443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mike reynolds">
            <a:extLst>
              <a:ext uri="{FF2B5EF4-FFF2-40B4-BE49-F238E27FC236}">
                <a16:creationId xmlns:a16="http://schemas.microsoft.com/office/drawing/2014/main" id="{5762F121-F4CA-4CA2-8672-E31D8B389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41" y="879583"/>
            <a:ext cx="13430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http://aasid.parsons.edu/decorationascomposition/sites/default/files/imagecache/largeImage/bottles%202.jpg">
            <a:extLst>
              <a:ext uri="{FF2B5EF4-FFF2-40B4-BE49-F238E27FC236}">
                <a16:creationId xmlns:a16="http://schemas.microsoft.com/office/drawing/2014/main" id="{8BFC84E9-28E0-4D65-9B57-C478CB97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61" y="1772841"/>
            <a:ext cx="2143125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http://aasid.parsons.edu/decorationascomposition/sites/default/files/imagecache/largeImage/charlesstaggingrrenbottle570.jpg">
            <a:extLst>
              <a:ext uri="{FF2B5EF4-FFF2-40B4-BE49-F238E27FC236}">
                <a16:creationId xmlns:a16="http://schemas.microsoft.com/office/drawing/2014/main" id="{28E7688D-47B1-4D0B-87D0-40B87A52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11" y="3380185"/>
            <a:ext cx="2443163" cy="160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4" descr="http://aasid.parsons.edu/decorationascomposition/sites/default/files/imagecache/largeImage/bottles%205.jpg">
            <a:extLst>
              <a:ext uri="{FF2B5EF4-FFF2-40B4-BE49-F238E27FC236}">
                <a16:creationId xmlns:a16="http://schemas.microsoft.com/office/drawing/2014/main" id="{1B01635C-9FE7-4C6D-AFC0-648096A1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73" y="3380185"/>
            <a:ext cx="1785938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B6792-7087-44EE-A1E4-F0ED6E2F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Today’s Project</a:t>
            </a: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2C4DDCE9-538D-4AC0-A6C0-E8A22ACEC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439847"/>
            <a:ext cx="6057900" cy="2628900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Goal: 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a tower using recycled materials</a:t>
            </a:r>
          </a:p>
          <a:p>
            <a:pPr eaLnBrk="1" hangingPunct="1">
              <a:buClrTx/>
            </a:pP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Materials: 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Newspaper, plastic bottles, yogurt cups, cans, string, tape and scissors</a:t>
            </a:r>
          </a:p>
          <a:p>
            <a:pPr eaLnBrk="1" hangingPunct="1">
              <a:buClrTx/>
            </a:pP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Requirements: 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Tower must be 3 feet tall and be able to hold a tennis ball on the top.  Tower must be built on a cardboard base. </a:t>
            </a:r>
          </a:p>
          <a:p>
            <a:pPr eaLnBrk="1" hangingPunct="1">
              <a:buClrTx/>
            </a:pP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Test: 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Tower should be built to survive a wind and earthquake test!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619</Words>
  <Application>Microsoft Office PowerPoint</Application>
  <PresentationFormat>On-screen Show (16:9)</PresentationFormat>
  <Paragraphs>51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Open Sans</vt:lpstr>
      <vt:lpstr>Arial</vt:lpstr>
      <vt:lpstr>Simple Light</vt:lpstr>
      <vt:lpstr>PowerPoint Presentation</vt:lpstr>
      <vt:lpstr>Recycled Towers</vt:lpstr>
      <vt:lpstr>A World Full of Trash</vt:lpstr>
      <vt:lpstr>Recycled Material Products</vt:lpstr>
      <vt:lpstr>Recycled Buildings</vt:lpstr>
      <vt:lpstr>Recycled Buildings</vt:lpstr>
      <vt:lpstr>Today’s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Sabina Anne Schill</cp:lastModifiedBy>
  <cp:revision>3</cp:revision>
  <dcterms:modified xsi:type="dcterms:W3CDTF">2020-08-05T16:46:42Z</dcterms:modified>
</cp:coreProperties>
</file>