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81" r:id="rId3"/>
    <p:sldId id="283" r:id="rId4"/>
    <p:sldId id="286" r:id="rId5"/>
    <p:sldId id="287" r:id="rId6"/>
    <p:sldId id="285" r:id="rId7"/>
    <p:sldId id="289" r:id="rId8"/>
    <p:sldId id="291" r:id="rId9"/>
    <p:sldId id="293" r:id="rId10"/>
    <p:sldId id="294" r:id="rId11"/>
    <p:sldId id="284" r:id="rId12"/>
    <p:sldId id="269" r:id="rId13"/>
    <p:sldId id="258" r:id="rId14"/>
    <p:sldId id="274" r:id="rId15"/>
    <p:sldId id="270" r:id="rId16"/>
    <p:sldId id="271" r:id="rId17"/>
    <p:sldId id="272" r:id="rId18"/>
    <p:sldId id="275" r:id="rId19"/>
    <p:sldId id="257" r:id="rId20"/>
    <p:sldId id="263" r:id="rId21"/>
    <p:sldId id="277" r:id="rId22"/>
    <p:sldId id="262"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6699"/>
    <a:srgbClr val="EE8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p:scale>
          <a:sx n="80" d="100"/>
          <a:sy n="80" d="100"/>
        </p:scale>
        <p:origin x="-1524" y="-7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FB8275-0149-435F-AA87-ACDF13FB6BF5}" type="datetimeFigureOut">
              <a:rPr lang="en-US" smtClean="0"/>
              <a:pPr/>
              <a:t>5/15/2015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290848-DFA0-4C72-B3B2-7396E6D3C06F}" type="slidenum">
              <a:rPr lang="en-US" smtClean="0"/>
              <a:pPr/>
              <a:t>‹#›</a:t>
            </a:fld>
            <a:endParaRPr lang="en-US"/>
          </a:p>
        </p:txBody>
      </p:sp>
    </p:spTree>
    <p:extLst>
      <p:ext uri="{BB962C8B-B14F-4D97-AF65-F5344CB8AC3E}">
        <p14:creationId xmlns:p14="http://schemas.microsoft.com/office/powerpoint/2010/main" val="2543444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potential energy as a function of position (i.e.</a:t>
            </a:r>
            <a:r>
              <a:rPr lang="en-US" baseline="0" dirty="0" smtClean="0"/>
              <a:t> </a:t>
            </a:r>
            <a:r>
              <a:rPr lang="en-US" baseline="0" dirty="0" err="1" smtClean="0"/>
              <a:t>mgh</a:t>
            </a:r>
            <a:r>
              <a:rPr lang="en-US" baseline="0" dirty="0" smtClean="0"/>
              <a:t> (mass*gravity*</a:t>
            </a:r>
            <a:r>
              <a:rPr lang="en-US" baseline="0" dirty="0" err="1" smtClean="0"/>
              <a:t>relativeheight</a:t>
            </a:r>
            <a:r>
              <a:rPr lang="en-US" baseline="0" dirty="0" smtClean="0"/>
              <a:t>)).  Explain that the difference in position (relative height h), is what is the ultimate driver of pressure (initially).  </a:t>
            </a:r>
            <a:endParaRPr lang="en-US" dirty="0"/>
          </a:p>
        </p:txBody>
      </p:sp>
      <p:sp>
        <p:nvSpPr>
          <p:cNvPr id="4" name="Slide Number Placeholder 3"/>
          <p:cNvSpPr>
            <a:spLocks noGrp="1"/>
          </p:cNvSpPr>
          <p:nvPr>
            <p:ph type="sldNum" sz="quarter" idx="10"/>
          </p:nvPr>
        </p:nvSpPr>
        <p:spPr/>
        <p:txBody>
          <a:bodyPr/>
          <a:lstStyle/>
          <a:p>
            <a:fld id="{AA290848-DFA0-4C72-B3B2-7396E6D3C06F}"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EXAMPLE:</a:t>
            </a:r>
            <a:r>
              <a:rPr lang="en-US" baseline="0" smtClean="0"/>
              <a:t> </a:t>
            </a:r>
            <a:r>
              <a:rPr lang="en-US" smtClean="0"/>
              <a:t>Pasmata</a:t>
            </a:r>
            <a:r>
              <a:rPr lang="en-US" dirty="0" smtClean="0"/>
              <a:t>, Nicaragua, town</a:t>
            </a:r>
            <a:r>
              <a:rPr lang="en-US" baseline="0" dirty="0" smtClean="0"/>
              <a:t> of 700 people</a:t>
            </a:r>
            <a:endParaRPr lang="en-US" dirty="0"/>
          </a:p>
        </p:txBody>
      </p:sp>
      <p:sp>
        <p:nvSpPr>
          <p:cNvPr id="4" name="Slide Number Placeholder 3"/>
          <p:cNvSpPr>
            <a:spLocks noGrp="1"/>
          </p:cNvSpPr>
          <p:nvPr>
            <p:ph type="sldNum" sz="quarter" idx="10"/>
          </p:nvPr>
        </p:nvSpPr>
        <p:spPr/>
        <p:txBody>
          <a:bodyPr/>
          <a:lstStyle/>
          <a:p>
            <a:fld id="{AA290848-DFA0-4C72-B3B2-7396E6D3C06F}"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290848-DFA0-4C72-B3B2-7396E6D3C06F}" type="slidenum">
              <a:rPr lang="en-US" smtClean="0"/>
              <a:pPr/>
              <a:t>17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water goes from water catchment, through sedimentation (and often times filtration depending on water turbidity (explained again)), into a storage tank, chlorine is added, and they water is piped down to community.  All processes are powered by gravity. </a:t>
            </a:r>
            <a:endParaRPr lang="en-US" dirty="0"/>
          </a:p>
        </p:txBody>
      </p:sp>
      <p:sp>
        <p:nvSpPr>
          <p:cNvPr id="4" name="Slide Number Placeholder 3"/>
          <p:cNvSpPr>
            <a:spLocks noGrp="1"/>
          </p:cNvSpPr>
          <p:nvPr>
            <p:ph type="sldNum" sz="quarter" idx="10"/>
          </p:nvPr>
        </p:nvSpPr>
        <p:spPr/>
        <p:txBody>
          <a:bodyPr/>
          <a:lstStyle/>
          <a:p>
            <a:fld id="{AA290848-DFA0-4C72-B3B2-7396E6D3C06F}" type="slidenum">
              <a:rPr lang="en-US" smtClean="0"/>
              <a:pPr/>
              <a:t>18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frictional loss here</a:t>
            </a:r>
            <a:r>
              <a:rPr lang="en-US" baseline="0" dirty="0" smtClean="0"/>
              <a:t> as a function of pipe length, and pipe friction caused by material type and diameter.  Make sure they know why friction is important (if there is too much friction, water will not flow) and segue into the next slide.</a:t>
            </a:r>
            <a:endParaRPr lang="en-US" dirty="0"/>
          </a:p>
        </p:txBody>
      </p:sp>
      <p:sp>
        <p:nvSpPr>
          <p:cNvPr id="4" name="Slide Number Placeholder 3"/>
          <p:cNvSpPr>
            <a:spLocks noGrp="1"/>
          </p:cNvSpPr>
          <p:nvPr>
            <p:ph type="sldNum" sz="quarter" idx="10"/>
          </p:nvPr>
        </p:nvSpPr>
        <p:spPr/>
        <p:txBody>
          <a:bodyPr/>
          <a:lstStyle/>
          <a:p>
            <a:fld id="{AA290848-DFA0-4C72-B3B2-7396E6D3C06F}" type="slidenum">
              <a:rPr lang="en-US" smtClean="0"/>
              <a:pPr/>
              <a:t>19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Show</a:t>
            </a:r>
            <a:r>
              <a:rPr lang="en-US" baseline="0" dirty="0" smtClean="0"/>
              <a:t> this slide at the end for the activity to estimate turbidity.</a:t>
            </a:r>
            <a:endParaRPr lang="en-US" smtClean="0"/>
          </a:p>
          <a:p>
            <a:endParaRPr lang="en-US" dirty="0"/>
          </a:p>
        </p:txBody>
      </p:sp>
      <p:sp>
        <p:nvSpPr>
          <p:cNvPr id="4" name="Slide Number Placeholder 3"/>
          <p:cNvSpPr>
            <a:spLocks noGrp="1"/>
          </p:cNvSpPr>
          <p:nvPr>
            <p:ph type="sldNum" sz="quarter" idx="10"/>
          </p:nvPr>
        </p:nvSpPr>
        <p:spPr/>
        <p:txBody>
          <a:bodyPr/>
          <a:lstStyle/>
          <a:p>
            <a:fld id="{AA290848-DFA0-4C72-B3B2-7396E6D3C06F}"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9E13E10-1651-44C8-9C25-B90C687D7751}"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1FC48-7460-4834-A5C6-05C31013B95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E13E10-1651-44C8-9C25-B90C687D7751}"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1FC48-7460-4834-A5C6-05C31013B95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E13E10-1651-44C8-9C25-B90C687D7751}"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1FC48-7460-4834-A5C6-05C31013B95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E13E10-1651-44C8-9C25-B90C687D7751}"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1FC48-7460-4834-A5C6-05C31013B95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F9E13E10-1651-44C8-9C25-B90C687D7751}"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1FC48-7460-4834-A5C6-05C31013B95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9E13E10-1651-44C8-9C25-B90C687D7751}" type="datetimeFigureOut">
              <a:rPr lang="en-US" smtClean="0"/>
              <a:pPr/>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1FC48-7460-4834-A5C6-05C31013B95A}"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E13E10-1651-44C8-9C25-B90C687D7751}" type="datetimeFigureOut">
              <a:rPr lang="en-US" smtClean="0"/>
              <a:pPr/>
              <a:t>5/15/2015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01FC48-7460-4834-A5C6-05C31013B95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E13E10-1651-44C8-9C25-B90C687D7751}" type="datetimeFigureOut">
              <a:rPr lang="en-US" smtClean="0"/>
              <a:pPr/>
              <a:t>5/15/2015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01FC48-7460-4834-A5C6-05C31013B95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E13E10-1651-44C8-9C25-B90C687D7751}" type="datetimeFigureOut">
              <a:rPr lang="en-US" smtClean="0"/>
              <a:pPr/>
              <a:t>5/15/2015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01FC48-7460-4834-A5C6-05C31013B95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F9E13E10-1651-44C8-9C25-B90C687D7751}" type="datetimeFigureOut">
              <a:rPr lang="en-US" smtClean="0"/>
              <a:pPr/>
              <a:t>5/15/2015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901FC48-7460-4834-A5C6-05C31013B95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E13E10-1651-44C8-9C25-B90C687D7751}" type="datetimeFigureOut">
              <a:rPr lang="en-US" smtClean="0"/>
              <a:pPr/>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1FC48-7460-4834-A5C6-05C31013B95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F9E13E10-1651-44C8-9C25-B90C687D7751}" type="datetimeFigureOut">
              <a:rPr lang="en-US" smtClean="0"/>
              <a:pPr/>
              <a:t>5/15/2015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901FC48-7460-4834-A5C6-05C31013B95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600200"/>
            <a:ext cx="6322609" cy="1204306"/>
          </a:xfrm>
        </p:spPr>
        <p:txBody>
          <a:bodyPr/>
          <a:lstStyle/>
          <a:p>
            <a:r>
              <a:rPr lang="en-US" sz="5400" cap="none" dirty="0" smtClean="0">
                <a:solidFill>
                  <a:schemeClr val="accent3">
                    <a:lumMod val="75000"/>
                  </a:schemeClr>
                </a:solidFill>
              </a:rPr>
              <a:t>Gravity-Fed Water</a:t>
            </a:r>
            <a:br>
              <a:rPr lang="en-US" sz="5400" cap="none" dirty="0" smtClean="0">
                <a:solidFill>
                  <a:schemeClr val="accent3">
                    <a:lumMod val="75000"/>
                  </a:schemeClr>
                </a:solidFill>
              </a:rPr>
            </a:br>
            <a:r>
              <a:rPr lang="en-US" sz="5400" cap="none" dirty="0" smtClean="0">
                <a:solidFill>
                  <a:schemeClr val="accent3">
                    <a:lumMod val="75000"/>
                  </a:schemeClr>
                </a:solidFill>
              </a:rPr>
              <a:t>Systems</a:t>
            </a:r>
            <a:endParaRPr lang="en-US" sz="5400" cap="none" dirty="0">
              <a:solidFill>
                <a:schemeClr val="accent3">
                  <a:lumMod val="75000"/>
                </a:schemeClr>
              </a:solidFill>
            </a:endParaRPr>
          </a:p>
        </p:txBody>
      </p:sp>
    </p:spTree>
    <p:extLst>
      <p:ext uri="{BB962C8B-B14F-4D97-AF65-F5344CB8AC3E}">
        <p14:creationId xmlns:p14="http://schemas.microsoft.com/office/powerpoint/2010/main" val="2358254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520940" cy="548640"/>
          </a:xfrm>
        </p:spPr>
        <p:txBody>
          <a:bodyPr/>
          <a:lstStyle/>
          <a:p>
            <a:r>
              <a:rPr lang="en-US" sz="4800" b="1" cap="none" dirty="0" smtClean="0">
                <a:solidFill>
                  <a:schemeClr val="accent3">
                    <a:lumMod val="75000"/>
                  </a:schemeClr>
                </a:solidFill>
                <a:latin typeface="+mn-lt"/>
                <a:ea typeface="+mn-ea"/>
                <a:cs typeface="+mn-cs"/>
              </a:rPr>
              <a:t>Viruses</a:t>
            </a:r>
            <a:endParaRPr lang="en-US" sz="4800" b="1" cap="none" dirty="0">
              <a:solidFill>
                <a:schemeClr val="accent3">
                  <a:lumMod val="75000"/>
                </a:schemeClr>
              </a:solidFill>
              <a:latin typeface="+mn-lt"/>
              <a:ea typeface="+mn-ea"/>
              <a:cs typeface="+mn-cs"/>
            </a:endParaRPr>
          </a:p>
        </p:txBody>
      </p:sp>
      <p:sp>
        <p:nvSpPr>
          <p:cNvPr id="3" name="Content Placeholder 2"/>
          <p:cNvSpPr>
            <a:spLocks noGrp="1"/>
          </p:cNvSpPr>
          <p:nvPr>
            <p:ph idx="1"/>
          </p:nvPr>
        </p:nvSpPr>
        <p:spPr>
          <a:xfrm>
            <a:off x="457200" y="1066800"/>
            <a:ext cx="8321040" cy="3579849"/>
          </a:xfrm>
        </p:spPr>
        <p:txBody>
          <a:bodyPr>
            <a:normAutofit/>
          </a:bodyPr>
          <a:lstStyle/>
          <a:p>
            <a:pPr algn="ctr"/>
            <a:r>
              <a:rPr lang="en-US" sz="2800" dirty="0">
                <a:solidFill>
                  <a:schemeClr val="accent3">
                    <a:lumMod val="75000"/>
                  </a:schemeClr>
                </a:solidFill>
              </a:rPr>
              <a:t> A very small organism that causes a disease to spread throughout the body. </a:t>
            </a:r>
            <a:r>
              <a:rPr lang="en-US" sz="2800" dirty="0" smtClean="0">
                <a:solidFill>
                  <a:schemeClr val="accent3">
                    <a:lumMod val="75000"/>
                  </a:schemeClr>
                </a:solidFill>
              </a:rPr>
              <a:t>An </a:t>
            </a:r>
            <a:r>
              <a:rPr lang="en-US" sz="2800" dirty="0">
                <a:solidFill>
                  <a:schemeClr val="accent3">
                    <a:lumMod val="75000"/>
                  </a:schemeClr>
                </a:solidFill>
              </a:rPr>
              <a:t>example of a virus is </a:t>
            </a:r>
            <a:r>
              <a:rPr lang="en-US" sz="2800" dirty="0" err="1">
                <a:solidFill>
                  <a:schemeClr val="accent3">
                    <a:lumMod val="75000"/>
                  </a:schemeClr>
                </a:solidFill>
              </a:rPr>
              <a:t>Rotovirus</a:t>
            </a:r>
            <a:r>
              <a:rPr lang="en-US" sz="2800" dirty="0">
                <a:solidFill>
                  <a:schemeClr val="accent3">
                    <a:lumMod val="75000"/>
                  </a:schemeClr>
                </a:solidFill>
              </a:rPr>
              <a:t> (the stomach flu), or influenza.</a:t>
            </a:r>
          </a:p>
        </p:txBody>
      </p:sp>
      <p:pic>
        <p:nvPicPr>
          <p:cNvPr id="49154" name="Picture 2" descr="http://s.hswstatic.com/gif/light-virus-1.jpg"/>
          <p:cNvPicPr>
            <a:picLocks noChangeAspect="1" noChangeArrowheads="1"/>
          </p:cNvPicPr>
          <p:nvPr/>
        </p:nvPicPr>
        <p:blipFill>
          <a:blip r:embed="rId2" cstate="print"/>
          <a:srcRect/>
          <a:stretch>
            <a:fillRect/>
          </a:stretch>
        </p:blipFill>
        <p:spPr bwMode="auto">
          <a:xfrm>
            <a:off x="2286000" y="2906141"/>
            <a:ext cx="4495800" cy="3371850"/>
          </a:xfrm>
          <a:prstGeom prst="rect">
            <a:avLst/>
          </a:prstGeom>
          <a:noFill/>
        </p:spPr>
      </p:pic>
      <p:sp>
        <p:nvSpPr>
          <p:cNvPr id="5" name="Rectangle 4"/>
          <p:cNvSpPr/>
          <p:nvPr/>
        </p:nvSpPr>
        <p:spPr>
          <a:xfrm>
            <a:off x="2286000" y="5881984"/>
            <a:ext cx="2914810" cy="307777"/>
          </a:xfrm>
          <a:prstGeom prst="rect">
            <a:avLst/>
          </a:prstGeom>
        </p:spPr>
        <p:txBody>
          <a:bodyPr wrap="square">
            <a:spAutoFit/>
          </a:bodyPr>
          <a:lstStyle/>
          <a:p>
            <a:r>
              <a:rPr lang="en-US" sz="1400" dirty="0" smtClean="0">
                <a:solidFill>
                  <a:schemeClr val="bg1"/>
                </a:solidFill>
              </a:rPr>
              <a:t>www.science.howstuffworks.com</a:t>
            </a:r>
            <a:endParaRPr lang="en-US" sz="1400"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1530" y="838200"/>
            <a:ext cx="7520940" cy="3579849"/>
          </a:xfrm>
        </p:spPr>
        <p:txBody>
          <a:bodyPr>
            <a:normAutofit/>
          </a:bodyPr>
          <a:lstStyle/>
          <a:p>
            <a:pPr marL="0" indent="0" algn="ctr">
              <a:spcBef>
                <a:spcPct val="0"/>
              </a:spcBef>
            </a:pPr>
            <a:r>
              <a:rPr lang="en-US" sz="4800" dirty="0" smtClean="0">
                <a:solidFill>
                  <a:srgbClr val="FF6600"/>
                </a:solidFill>
              </a:rPr>
              <a:t>Gravity </a:t>
            </a:r>
            <a:r>
              <a:rPr lang="en-US" sz="4800" dirty="0" smtClean="0">
                <a:solidFill>
                  <a:srgbClr val="006699"/>
                </a:solidFill>
              </a:rPr>
              <a:t>is one useful way to get clean water to people.</a:t>
            </a:r>
            <a:endParaRPr lang="en-US" sz="4800" dirty="0">
              <a:solidFill>
                <a:srgbClr val="006699"/>
              </a:solidFill>
            </a:endParaRPr>
          </a:p>
        </p:txBody>
      </p:sp>
      <p:grpSp>
        <p:nvGrpSpPr>
          <p:cNvPr id="10" name="Group 9"/>
          <p:cNvGrpSpPr/>
          <p:nvPr/>
        </p:nvGrpSpPr>
        <p:grpSpPr>
          <a:xfrm>
            <a:off x="1828800" y="2819400"/>
            <a:ext cx="5181600" cy="2057400"/>
            <a:chOff x="2057400" y="2438400"/>
            <a:chExt cx="5181600" cy="2057400"/>
          </a:xfrm>
        </p:grpSpPr>
        <p:sp>
          <p:nvSpPr>
            <p:cNvPr id="4" name="Down Arrow 3"/>
            <p:cNvSpPr/>
            <p:nvPr/>
          </p:nvSpPr>
          <p:spPr>
            <a:xfrm>
              <a:off x="2057400" y="2438400"/>
              <a:ext cx="685800" cy="20574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2971800" y="2438400"/>
              <a:ext cx="685800" cy="20574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3886200" y="2438400"/>
              <a:ext cx="685800" cy="20574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4800600" y="2438400"/>
              <a:ext cx="685800" cy="20574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5715000" y="2438400"/>
              <a:ext cx="685800" cy="20574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6553200" y="2438400"/>
              <a:ext cx="685800" cy="20574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548640"/>
          </a:xfrm>
        </p:spPr>
        <p:txBody>
          <a:bodyPr/>
          <a:lstStyle/>
          <a:p>
            <a:pPr algn="ctr"/>
            <a:r>
              <a:rPr lang="en-US" sz="4800" b="1" cap="none" dirty="0">
                <a:solidFill>
                  <a:schemeClr val="accent3">
                    <a:lumMod val="75000"/>
                  </a:schemeClr>
                </a:solidFill>
                <a:latin typeface="+mn-lt"/>
                <a:ea typeface="+mn-ea"/>
                <a:cs typeface="+mn-cs"/>
              </a:rPr>
              <a:t>A g</a:t>
            </a:r>
            <a:r>
              <a:rPr lang="en-US" sz="4800" b="1" cap="none" dirty="0" smtClean="0">
                <a:solidFill>
                  <a:schemeClr val="accent3">
                    <a:lumMod val="75000"/>
                  </a:schemeClr>
                </a:solidFill>
                <a:latin typeface="+mn-lt"/>
                <a:ea typeface="+mn-ea"/>
                <a:cs typeface="+mn-cs"/>
              </a:rPr>
              <a:t>ravity-fed water </a:t>
            </a:r>
            <a:r>
              <a:rPr lang="en-US" sz="4800" b="1" cap="none" dirty="0">
                <a:solidFill>
                  <a:schemeClr val="accent3">
                    <a:lumMod val="75000"/>
                  </a:schemeClr>
                </a:solidFill>
                <a:latin typeface="+mn-lt"/>
                <a:ea typeface="+mn-ea"/>
                <a:cs typeface="+mn-cs"/>
              </a:rPr>
              <a:t>system is….</a:t>
            </a:r>
          </a:p>
        </p:txBody>
      </p:sp>
      <p:sp>
        <p:nvSpPr>
          <p:cNvPr id="3" name="Content Placeholder 2"/>
          <p:cNvSpPr>
            <a:spLocks noGrp="1"/>
          </p:cNvSpPr>
          <p:nvPr>
            <p:ph idx="1"/>
          </p:nvPr>
        </p:nvSpPr>
        <p:spPr>
          <a:xfrm>
            <a:off x="4038600" y="1405916"/>
            <a:ext cx="4876800" cy="4579570"/>
          </a:xfrm>
          <a:solidFill>
            <a:schemeClr val="bg1"/>
          </a:solidFill>
        </p:spPr>
        <p:txBody>
          <a:bodyPr>
            <a:noAutofit/>
          </a:bodyPr>
          <a:lstStyle/>
          <a:p>
            <a:pPr marL="0" indent="0"/>
            <a:r>
              <a:rPr lang="en-US" sz="2400" dirty="0" smtClean="0">
                <a:solidFill>
                  <a:schemeClr val="accent3">
                    <a:lumMod val="75000"/>
                  </a:schemeClr>
                </a:solidFill>
              </a:rPr>
              <a:t>…one </a:t>
            </a:r>
            <a:r>
              <a:rPr lang="en-US" sz="2400" dirty="0">
                <a:solidFill>
                  <a:schemeClr val="accent3">
                    <a:lumMod val="75000"/>
                  </a:schemeClr>
                </a:solidFill>
              </a:rPr>
              <a:t>which distributes water by the power of gravity.  No pumps.  No added energy.  Just energy that exists through the position of the water with respect to a lower point.  </a:t>
            </a:r>
          </a:p>
          <a:p>
            <a:pPr>
              <a:buFont typeface="Arial" pitchFamily="34" charset="0"/>
              <a:buChar char="•"/>
            </a:pPr>
            <a:r>
              <a:rPr lang="en-US" sz="2400" dirty="0" smtClean="0">
                <a:solidFill>
                  <a:schemeClr val="accent3">
                    <a:lumMod val="75000"/>
                  </a:schemeClr>
                </a:solidFill>
              </a:rPr>
              <a:t>Potential </a:t>
            </a:r>
            <a:r>
              <a:rPr lang="en-US" sz="2400" dirty="0">
                <a:solidFill>
                  <a:schemeClr val="accent3">
                    <a:lumMod val="75000"/>
                  </a:schemeClr>
                </a:solidFill>
              </a:rPr>
              <a:t>Energy – </a:t>
            </a:r>
            <a:r>
              <a:rPr lang="en-US" sz="2400" dirty="0" smtClean="0">
                <a:solidFill>
                  <a:schemeClr val="accent3">
                    <a:lumMod val="75000"/>
                  </a:schemeClr>
                </a:solidFill>
              </a:rPr>
              <a:t>energy </a:t>
            </a:r>
            <a:r>
              <a:rPr lang="en-US" sz="2400" dirty="0">
                <a:solidFill>
                  <a:schemeClr val="accent3">
                    <a:lumMod val="75000"/>
                  </a:schemeClr>
                </a:solidFill>
              </a:rPr>
              <a:t>by relative position.</a:t>
            </a:r>
          </a:p>
          <a:p>
            <a:pPr>
              <a:buFont typeface="Arial" pitchFamily="34" charset="0"/>
              <a:buChar char="•"/>
            </a:pPr>
            <a:r>
              <a:rPr lang="en-US" sz="2400" dirty="0">
                <a:solidFill>
                  <a:schemeClr val="accent3">
                    <a:lumMod val="75000"/>
                  </a:schemeClr>
                </a:solidFill>
              </a:rPr>
              <a:t>Kinetic Energy – </a:t>
            </a:r>
            <a:r>
              <a:rPr lang="en-US" sz="2400" dirty="0" smtClean="0">
                <a:solidFill>
                  <a:schemeClr val="accent3">
                    <a:lumMod val="75000"/>
                  </a:schemeClr>
                </a:solidFill>
              </a:rPr>
              <a:t>energy </a:t>
            </a:r>
            <a:r>
              <a:rPr lang="en-US" sz="2400" dirty="0">
                <a:solidFill>
                  <a:schemeClr val="accent3">
                    <a:lumMod val="75000"/>
                  </a:schemeClr>
                </a:solidFill>
              </a:rPr>
              <a:t>in motion.</a:t>
            </a:r>
          </a:p>
          <a:p>
            <a:pPr>
              <a:buFont typeface="Arial" pitchFamily="34" charset="0"/>
              <a:buChar char="•"/>
            </a:pPr>
            <a:r>
              <a:rPr lang="en-US" sz="2400" dirty="0">
                <a:solidFill>
                  <a:schemeClr val="accent3">
                    <a:lumMod val="75000"/>
                  </a:schemeClr>
                </a:solidFill>
              </a:rPr>
              <a:t>Zero energy – </a:t>
            </a:r>
            <a:r>
              <a:rPr lang="en-US" sz="2400" dirty="0" smtClean="0">
                <a:solidFill>
                  <a:schemeClr val="accent3">
                    <a:lumMod val="75000"/>
                  </a:schemeClr>
                </a:solidFill>
              </a:rPr>
              <a:t>by </a:t>
            </a:r>
            <a:r>
              <a:rPr lang="en-US" sz="2400" dirty="0">
                <a:solidFill>
                  <a:schemeClr val="accent3">
                    <a:lumMod val="75000"/>
                  </a:schemeClr>
                </a:solidFill>
              </a:rPr>
              <a:t>pumps or added </a:t>
            </a:r>
            <a:r>
              <a:rPr lang="en-US" sz="2400" dirty="0" smtClean="0">
                <a:solidFill>
                  <a:schemeClr val="accent3">
                    <a:lumMod val="75000"/>
                  </a:schemeClr>
                </a:solidFill>
              </a:rPr>
              <a:t>energy</a:t>
            </a:r>
            <a:r>
              <a:rPr lang="en-US" sz="2400" dirty="0">
                <a:solidFill>
                  <a:schemeClr val="accent3">
                    <a:lumMod val="75000"/>
                  </a:schemeClr>
                </a:solidFill>
              </a:rPr>
              <a:t>.</a:t>
            </a:r>
          </a:p>
        </p:txBody>
      </p:sp>
      <p:pic>
        <p:nvPicPr>
          <p:cNvPr id="4" name="Picture 2" descr="http://upload.wikimedia.org/wikipedia/commons/thumb/e/e1/Lappo.svg/220px-Lappo.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524001"/>
            <a:ext cx="3306395" cy="4343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991600" cy="548640"/>
          </a:xfrm>
        </p:spPr>
        <p:txBody>
          <a:bodyPr/>
          <a:lstStyle/>
          <a:p>
            <a:pPr>
              <a:lnSpc>
                <a:spcPts val="3600"/>
              </a:lnSpc>
              <a:spcBef>
                <a:spcPts val="800"/>
              </a:spcBef>
            </a:pPr>
            <a:r>
              <a:rPr lang="en-US" sz="3600" b="1" cap="none" dirty="0">
                <a:solidFill>
                  <a:schemeClr val="accent3">
                    <a:lumMod val="75000"/>
                  </a:schemeClr>
                </a:solidFill>
                <a:latin typeface="+mn-lt"/>
                <a:ea typeface="+mn-ea"/>
                <a:cs typeface="+mn-cs"/>
              </a:rPr>
              <a:t>I</a:t>
            </a:r>
            <a:r>
              <a:rPr lang="en-US" sz="3600" b="1" cap="none" dirty="0" smtClean="0">
                <a:solidFill>
                  <a:schemeClr val="accent3">
                    <a:lumMod val="75000"/>
                  </a:schemeClr>
                </a:solidFill>
                <a:latin typeface="+mn-lt"/>
                <a:ea typeface="+mn-ea"/>
                <a:cs typeface="+mn-cs"/>
              </a:rPr>
              <a:t>n developing world situations, this could be bringing water from a high point in the mountains, to lower point where there is a village….for example, </a:t>
            </a:r>
            <a:r>
              <a:rPr lang="en-US" sz="3600" b="1" cap="none" dirty="0" err="1">
                <a:solidFill>
                  <a:schemeClr val="accent3">
                    <a:lumMod val="75000"/>
                  </a:schemeClr>
                </a:solidFill>
                <a:latin typeface="+mn-lt"/>
                <a:ea typeface="+mn-ea"/>
                <a:cs typeface="+mn-cs"/>
              </a:rPr>
              <a:t>P</a:t>
            </a:r>
            <a:r>
              <a:rPr lang="en-US" sz="3600" b="1" cap="none" dirty="0" err="1" smtClean="0">
                <a:solidFill>
                  <a:schemeClr val="accent3">
                    <a:lumMod val="75000"/>
                  </a:schemeClr>
                </a:solidFill>
                <a:latin typeface="+mn-lt"/>
                <a:ea typeface="+mn-ea"/>
                <a:cs typeface="+mn-cs"/>
              </a:rPr>
              <a:t>asmata</a:t>
            </a:r>
            <a:r>
              <a:rPr lang="en-US" sz="3600" b="1" cap="none" dirty="0" smtClean="0">
                <a:solidFill>
                  <a:schemeClr val="accent3">
                    <a:lumMod val="75000"/>
                  </a:schemeClr>
                </a:solidFill>
                <a:latin typeface="+mn-lt"/>
                <a:ea typeface="+mn-ea"/>
                <a:cs typeface="+mn-cs"/>
              </a:rPr>
              <a:t>, Peru.</a:t>
            </a:r>
            <a:endParaRPr lang="en-US" sz="3600" b="1" cap="none" dirty="0">
              <a:solidFill>
                <a:schemeClr val="accent3">
                  <a:lumMod val="75000"/>
                </a:schemeClr>
              </a:solidFill>
              <a:latin typeface="+mn-lt"/>
              <a:ea typeface="+mn-ea"/>
              <a:cs typeface="+mn-cs"/>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369434"/>
            <a:ext cx="9144000" cy="4488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171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534400" cy="548640"/>
          </a:xfrm>
        </p:spPr>
        <p:txBody>
          <a:bodyPr/>
          <a:lstStyle/>
          <a:p>
            <a:pPr>
              <a:lnSpc>
                <a:spcPts val="3600"/>
              </a:lnSpc>
              <a:spcBef>
                <a:spcPts val="800"/>
              </a:spcBef>
            </a:pPr>
            <a:r>
              <a:rPr lang="en-US" sz="3600" b="1" cap="none" dirty="0">
                <a:solidFill>
                  <a:schemeClr val="accent3">
                    <a:lumMod val="75000"/>
                  </a:schemeClr>
                </a:solidFill>
                <a:latin typeface="+mn-lt"/>
                <a:ea typeface="+mn-ea"/>
                <a:cs typeface="+mn-cs"/>
              </a:rPr>
              <a:t>Typical gravity fed systems have a series (one after another in a line), of treatment processes.  These are….</a:t>
            </a:r>
          </a:p>
        </p:txBody>
      </p:sp>
      <p:sp>
        <p:nvSpPr>
          <p:cNvPr id="3" name="Content Placeholder 2"/>
          <p:cNvSpPr>
            <a:spLocks noGrp="1"/>
          </p:cNvSpPr>
          <p:nvPr>
            <p:ph idx="1"/>
          </p:nvPr>
        </p:nvSpPr>
        <p:spPr>
          <a:xfrm>
            <a:off x="304800" y="1676400"/>
            <a:ext cx="8610600" cy="4419600"/>
          </a:xfrm>
          <a:solidFill>
            <a:schemeClr val="bg1"/>
          </a:solidFill>
        </p:spPr>
        <p:txBody>
          <a:bodyPr>
            <a:normAutofit fontScale="85000" lnSpcReduction="20000"/>
          </a:bodyPr>
          <a:lstStyle/>
          <a:p>
            <a:pPr>
              <a:lnSpc>
                <a:spcPct val="120000"/>
              </a:lnSpc>
              <a:buFont typeface="Arial" pitchFamily="34" charset="0"/>
              <a:buChar char="•"/>
            </a:pPr>
            <a:r>
              <a:rPr lang="en-US" sz="2800" i="1" dirty="0">
                <a:solidFill>
                  <a:srgbClr val="FF6600"/>
                </a:solidFill>
              </a:rPr>
              <a:t>Sedimentation:</a:t>
            </a:r>
            <a:r>
              <a:rPr lang="en-US" sz="3100" dirty="0">
                <a:solidFill>
                  <a:schemeClr val="accent3">
                    <a:lumMod val="75000"/>
                  </a:schemeClr>
                </a:solidFill>
              </a:rPr>
              <a:t>  </a:t>
            </a:r>
            <a:r>
              <a:rPr lang="en-US" sz="2600" dirty="0">
                <a:solidFill>
                  <a:schemeClr val="accent3">
                    <a:lumMod val="75000"/>
                  </a:schemeClr>
                </a:solidFill>
              </a:rPr>
              <a:t>Water from streams or ground water typically has sediments (dirt particles), that can either clog up pipes, or carry water borne illness.  This is taken out through sedimentation: settling (removing) of particles by gravity.</a:t>
            </a:r>
            <a:endParaRPr lang="en-US" sz="2600" dirty="0">
              <a:solidFill>
                <a:srgbClr val="FF6600"/>
              </a:solidFill>
            </a:endParaRPr>
          </a:p>
          <a:p>
            <a:pPr>
              <a:lnSpc>
                <a:spcPct val="120000"/>
              </a:lnSpc>
              <a:buFont typeface="Arial" pitchFamily="34" charset="0"/>
              <a:buChar char="•"/>
            </a:pPr>
            <a:r>
              <a:rPr lang="en-US" sz="2800" i="1" dirty="0" smtClean="0">
                <a:solidFill>
                  <a:srgbClr val="FF6600"/>
                </a:solidFill>
              </a:rPr>
              <a:t>Filtration</a:t>
            </a:r>
            <a:r>
              <a:rPr lang="en-US" sz="2800" i="1" dirty="0">
                <a:solidFill>
                  <a:srgbClr val="FF6600"/>
                </a:solidFill>
              </a:rPr>
              <a:t>:</a:t>
            </a:r>
            <a:r>
              <a:rPr lang="en-US" sz="3100" dirty="0">
                <a:solidFill>
                  <a:srgbClr val="FF6600"/>
                </a:solidFill>
              </a:rPr>
              <a:t> </a:t>
            </a:r>
            <a:r>
              <a:rPr lang="en-US" sz="2600" dirty="0">
                <a:solidFill>
                  <a:schemeClr val="accent3">
                    <a:lumMod val="75000"/>
                  </a:schemeClr>
                </a:solidFill>
              </a:rPr>
              <a:t>Many times these sediments are too small to remove through sedimentation (settling of particles out of the water).  So they need to be removed by a </a:t>
            </a:r>
            <a:r>
              <a:rPr lang="en-US" sz="2600" dirty="0" smtClean="0">
                <a:solidFill>
                  <a:schemeClr val="accent3">
                    <a:lumMod val="75000"/>
                  </a:schemeClr>
                </a:solidFill>
              </a:rPr>
              <a:t>filter.</a:t>
            </a:r>
            <a:endParaRPr lang="en-US" sz="2600" dirty="0">
              <a:solidFill>
                <a:schemeClr val="accent3">
                  <a:lumMod val="75000"/>
                </a:schemeClr>
              </a:solidFill>
            </a:endParaRPr>
          </a:p>
          <a:p>
            <a:pPr>
              <a:lnSpc>
                <a:spcPct val="120000"/>
              </a:lnSpc>
              <a:buFont typeface="Arial" pitchFamily="34" charset="0"/>
              <a:buChar char="•"/>
            </a:pPr>
            <a:r>
              <a:rPr lang="en-US" sz="2800" i="1" dirty="0" smtClean="0">
                <a:solidFill>
                  <a:srgbClr val="FF6600"/>
                </a:solidFill>
              </a:rPr>
              <a:t>Chlorination:</a:t>
            </a:r>
            <a:r>
              <a:rPr lang="en-US" sz="3100" dirty="0" smtClean="0">
                <a:solidFill>
                  <a:srgbClr val="FF6600"/>
                </a:solidFill>
              </a:rPr>
              <a:t> </a:t>
            </a:r>
            <a:r>
              <a:rPr lang="en-US" sz="2600" dirty="0" smtClean="0">
                <a:solidFill>
                  <a:schemeClr val="accent3">
                    <a:lumMod val="75000"/>
                  </a:schemeClr>
                </a:solidFill>
              </a:rPr>
              <a:t>Most filters cannot remove every type of “bug”, and therefore need help by disinfection.  The adding of as little as 2mg/l (ppm) of chlorine has shown to kill more than 99.99% of bacteria and viruses.  </a:t>
            </a:r>
          </a:p>
          <a:p>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520940" cy="548640"/>
          </a:xfrm>
        </p:spPr>
        <p:txBody>
          <a:bodyPr/>
          <a:lstStyle/>
          <a:p>
            <a:r>
              <a:rPr lang="en-US" sz="4800" b="1" cap="none" dirty="0">
                <a:solidFill>
                  <a:schemeClr val="accent3">
                    <a:lumMod val="75000"/>
                  </a:schemeClr>
                </a:solidFill>
                <a:latin typeface="+mn-lt"/>
                <a:ea typeface="+mn-ea"/>
                <a:cs typeface="+mn-cs"/>
              </a:rPr>
              <a:t>Sedimentation</a:t>
            </a:r>
          </a:p>
        </p:txBody>
      </p:sp>
      <p:sp>
        <p:nvSpPr>
          <p:cNvPr id="3" name="Content Placeholder 2"/>
          <p:cNvSpPr>
            <a:spLocks noGrp="1"/>
          </p:cNvSpPr>
          <p:nvPr>
            <p:ph idx="1"/>
          </p:nvPr>
        </p:nvSpPr>
        <p:spPr>
          <a:xfrm>
            <a:off x="457200" y="838200"/>
            <a:ext cx="8534400" cy="3657600"/>
          </a:xfrm>
        </p:spPr>
        <p:txBody>
          <a:bodyPr>
            <a:normAutofit/>
          </a:bodyPr>
          <a:lstStyle/>
          <a:p>
            <a:pPr>
              <a:buFont typeface="Arial" pitchFamily="34" charset="0"/>
              <a:buChar char="•"/>
            </a:pPr>
            <a:r>
              <a:rPr lang="en-US" sz="2000" dirty="0">
                <a:solidFill>
                  <a:schemeClr val="accent3">
                    <a:lumMod val="75000"/>
                  </a:schemeClr>
                </a:solidFill>
              </a:rPr>
              <a:t>Removes through gravity pulling down the </a:t>
            </a:r>
            <a:r>
              <a:rPr lang="en-US" sz="2000" dirty="0" smtClean="0">
                <a:solidFill>
                  <a:schemeClr val="accent3">
                    <a:lumMod val="75000"/>
                  </a:schemeClr>
                </a:solidFill>
              </a:rPr>
              <a:t>sediments,</a:t>
            </a:r>
            <a:endParaRPr lang="en-US" sz="2000" dirty="0">
              <a:solidFill>
                <a:schemeClr val="accent3">
                  <a:lumMod val="75000"/>
                </a:schemeClr>
              </a:solidFill>
            </a:endParaRPr>
          </a:p>
          <a:p>
            <a:pPr>
              <a:buFont typeface="Arial" pitchFamily="34" charset="0"/>
              <a:buChar char="•"/>
            </a:pPr>
            <a:r>
              <a:rPr lang="en-US" sz="2000" dirty="0">
                <a:solidFill>
                  <a:schemeClr val="accent3">
                    <a:lumMod val="75000"/>
                  </a:schemeClr>
                </a:solidFill>
              </a:rPr>
              <a:t>Pipe on bottom cleans out settled sediments, effectively removing </a:t>
            </a:r>
            <a:r>
              <a:rPr lang="en-US" sz="2000" dirty="0" smtClean="0">
                <a:solidFill>
                  <a:schemeClr val="accent3">
                    <a:lumMod val="75000"/>
                  </a:schemeClr>
                </a:solidFill>
              </a:rPr>
              <a:t>them.</a:t>
            </a:r>
            <a:endParaRPr lang="en-US" sz="2000" dirty="0">
              <a:solidFill>
                <a:schemeClr val="accent3">
                  <a:lumMod val="75000"/>
                </a:schemeClr>
              </a:solidFill>
            </a:endParaRPr>
          </a:p>
          <a:p>
            <a:pPr>
              <a:buFont typeface="Arial" pitchFamily="34" charset="0"/>
              <a:buChar char="•"/>
            </a:pPr>
            <a:r>
              <a:rPr lang="en-US" sz="2000" dirty="0">
                <a:solidFill>
                  <a:schemeClr val="accent3">
                    <a:lumMod val="75000"/>
                  </a:schemeClr>
                </a:solidFill>
              </a:rPr>
              <a:t>Settling of large particles is faster than slow particles (bowling ball vs. a grain of sand</a:t>
            </a:r>
            <a:r>
              <a:rPr lang="en-US" sz="2000" dirty="0" smtClean="0">
                <a:solidFill>
                  <a:schemeClr val="accent3">
                    <a:lumMod val="75000"/>
                  </a:schemeClr>
                </a:solidFill>
              </a:rPr>
              <a:t>).</a:t>
            </a:r>
            <a:endParaRPr lang="en-US" sz="2000" dirty="0">
              <a:solidFill>
                <a:schemeClr val="accent3">
                  <a:lumMod val="75000"/>
                </a:schemeClr>
              </a:solidFill>
            </a:endParaRPr>
          </a:p>
          <a:p>
            <a:pPr>
              <a:buFont typeface="Arial" pitchFamily="34" charset="0"/>
              <a:buChar char="•"/>
            </a:pPr>
            <a:r>
              <a:rPr lang="en-US" sz="2000" dirty="0">
                <a:solidFill>
                  <a:schemeClr val="accent3">
                    <a:lumMod val="75000"/>
                  </a:schemeClr>
                </a:solidFill>
              </a:rPr>
              <a:t>Time it takes to settle the particles must be considered. </a:t>
            </a:r>
            <a:r>
              <a:rPr lang="en-US" sz="2000" dirty="0" smtClean="0">
                <a:solidFill>
                  <a:schemeClr val="accent3">
                    <a:lumMod val="75000"/>
                  </a:schemeClr>
                </a:solidFill>
              </a:rPr>
              <a:t>If </a:t>
            </a:r>
            <a:r>
              <a:rPr lang="en-US" sz="2000" dirty="0">
                <a:solidFill>
                  <a:schemeClr val="accent3">
                    <a:lumMod val="75000"/>
                  </a:schemeClr>
                </a:solidFill>
              </a:rPr>
              <a:t>tank is too small, sediments will not have time to settle out and will be pushed through the system.</a:t>
            </a:r>
          </a:p>
        </p:txBody>
      </p:sp>
      <p:pic>
        <p:nvPicPr>
          <p:cNvPr id="4" name="Picture 3" descr="Sedimentation Tank.png"/>
          <p:cNvPicPr>
            <a:picLocks noChangeAspect="1"/>
          </p:cNvPicPr>
          <p:nvPr/>
        </p:nvPicPr>
        <p:blipFill>
          <a:blip r:embed="rId2" cstate="print"/>
          <a:stretch>
            <a:fillRect/>
          </a:stretch>
        </p:blipFill>
        <p:spPr>
          <a:xfrm>
            <a:off x="460169" y="3492500"/>
            <a:ext cx="8077200" cy="33655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1282"/>
            <a:ext cx="7520940" cy="548640"/>
          </a:xfrm>
        </p:spPr>
        <p:txBody>
          <a:bodyPr/>
          <a:lstStyle/>
          <a:p>
            <a:r>
              <a:rPr lang="en-US" sz="4800" b="1" cap="none" dirty="0">
                <a:solidFill>
                  <a:schemeClr val="accent3">
                    <a:lumMod val="75000"/>
                  </a:schemeClr>
                </a:solidFill>
                <a:latin typeface="+mn-lt"/>
                <a:ea typeface="+mn-ea"/>
                <a:cs typeface="+mn-cs"/>
              </a:rPr>
              <a:t>Filtration</a:t>
            </a:r>
          </a:p>
        </p:txBody>
      </p:sp>
      <p:sp>
        <p:nvSpPr>
          <p:cNvPr id="3" name="Content Placeholder 2"/>
          <p:cNvSpPr>
            <a:spLocks noGrp="1"/>
          </p:cNvSpPr>
          <p:nvPr>
            <p:ph idx="1"/>
          </p:nvPr>
        </p:nvSpPr>
        <p:spPr>
          <a:xfrm>
            <a:off x="152400" y="1219200"/>
            <a:ext cx="3505200" cy="3962400"/>
          </a:xfrm>
        </p:spPr>
        <p:txBody>
          <a:bodyPr>
            <a:normAutofit/>
          </a:bodyPr>
          <a:lstStyle/>
          <a:p>
            <a:pPr>
              <a:buFont typeface="Arial" pitchFamily="34" charset="0"/>
              <a:buChar char="•"/>
            </a:pPr>
            <a:r>
              <a:rPr lang="en-US" sz="2000" dirty="0">
                <a:solidFill>
                  <a:schemeClr val="accent3">
                    <a:lumMod val="75000"/>
                  </a:schemeClr>
                </a:solidFill>
              </a:rPr>
              <a:t>Removes by pore </a:t>
            </a:r>
            <a:r>
              <a:rPr lang="en-US" sz="2000" dirty="0" smtClean="0">
                <a:solidFill>
                  <a:schemeClr val="accent3">
                    <a:lumMod val="75000"/>
                  </a:schemeClr>
                </a:solidFill>
              </a:rPr>
              <a:t>size:  </a:t>
            </a:r>
            <a:r>
              <a:rPr lang="en-US" sz="2000" dirty="0">
                <a:solidFill>
                  <a:schemeClr val="accent3">
                    <a:lumMod val="75000"/>
                  </a:schemeClr>
                </a:solidFill>
              </a:rPr>
              <a:t>the holes of the filter too small to let stuff </a:t>
            </a:r>
            <a:r>
              <a:rPr lang="en-US" sz="2000" dirty="0" smtClean="0">
                <a:solidFill>
                  <a:schemeClr val="accent3">
                    <a:lumMod val="75000"/>
                  </a:schemeClr>
                </a:solidFill>
              </a:rPr>
              <a:t>pass.</a:t>
            </a:r>
            <a:endParaRPr lang="en-US" sz="2000" dirty="0">
              <a:solidFill>
                <a:schemeClr val="accent3">
                  <a:lumMod val="75000"/>
                </a:schemeClr>
              </a:solidFill>
            </a:endParaRPr>
          </a:p>
          <a:p>
            <a:pPr>
              <a:buFont typeface="Arial" pitchFamily="34" charset="0"/>
              <a:buChar char="•"/>
            </a:pPr>
            <a:r>
              <a:rPr lang="en-US" sz="2000" dirty="0">
                <a:solidFill>
                  <a:schemeClr val="accent3">
                    <a:lumMod val="75000"/>
                  </a:schemeClr>
                </a:solidFill>
              </a:rPr>
              <a:t>Removes by </a:t>
            </a:r>
            <a:r>
              <a:rPr lang="en-US" sz="2000" dirty="0" smtClean="0">
                <a:solidFill>
                  <a:schemeClr val="accent3">
                    <a:lumMod val="75000"/>
                  </a:schemeClr>
                </a:solidFill>
              </a:rPr>
              <a:t>adsorption: stuff </a:t>
            </a:r>
            <a:r>
              <a:rPr lang="en-US" sz="2000" dirty="0">
                <a:solidFill>
                  <a:schemeClr val="accent3">
                    <a:lumMod val="75000"/>
                  </a:schemeClr>
                </a:solidFill>
              </a:rPr>
              <a:t>sticks to filter material (sand, rock, </a:t>
            </a:r>
            <a:r>
              <a:rPr lang="en-US" sz="2000" dirty="0" smtClean="0">
                <a:solidFill>
                  <a:schemeClr val="accent3">
                    <a:lumMod val="75000"/>
                  </a:schemeClr>
                </a:solidFill>
              </a:rPr>
              <a:t>carbon; e.g., Brita ® Filter </a:t>
            </a:r>
            <a:r>
              <a:rPr lang="en-US" sz="2000" dirty="0" smtClean="0">
                <a:solidFill>
                  <a:schemeClr val="accent3">
                    <a:lumMod val="75000"/>
                  </a:schemeClr>
                </a:solidFill>
                <a:sym typeface="Wingdings" pitchFamily="2" charset="2"/>
              </a:rPr>
              <a:t>).</a:t>
            </a:r>
            <a:endParaRPr lang="en-US" sz="2000" dirty="0">
              <a:solidFill>
                <a:schemeClr val="accent3">
                  <a:lumMod val="75000"/>
                </a:schemeClr>
              </a:solidFill>
              <a:sym typeface="Wingdings" pitchFamily="2" charset="2"/>
            </a:endParaRPr>
          </a:p>
          <a:p>
            <a:pPr>
              <a:buFont typeface="Arial" pitchFamily="34" charset="0"/>
              <a:buChar char="•"/>
            </a:pPr>
            <a:r>
              <a:rPr lang="en-US" sz="2000" dirty="0">
                <a:solidFill>
                  <a:schemeClr val="accent3">
                    <a:lumMod val="75000"/>
                  </a:schemeClr>
                </a:solidFill>
                <a:sym typeface="Wingdings" pitchFamily="2" charset="2"/>
              </a:rPr>
              <a:t>Removes by </a:t>
            </a:r>
            <a:r>
              <a:rPr lang="en-US" sz="2000" dirty="0" smtClean="0">
                <a:solidFill>
                  <a:schemeClr val="accent3">
                    <a:lumMod val="75000"/>
                  </a:schemeClr>
                </a:solidFill>
                <a:sym typeface="Wingdings" pitchFamily="2" charset="2"/>
              </a:rPr>
              <a:t>absorption: stuff </a:t>
            </a:r>
            <a:r>
              <a:rPr lang="en-US" sz="2000" dirty="0">
                <a:solidFill>
                  <a:schemeClr val="accent3">
                    <a:lumMod val="75000"/>
                  </a:schemeClr>
                </a:solidFill>
                <a:sym typeface="Wingdings" pitchFamily="2" charset="2"/>
              </a:rPr>
              <a:t>sticks to outside of filter </a:t>
            </a:r>
            <a:r>
              <a:rPr lang="en-US" sz="2000" dirty="0" smtClean="0">
                <a:solidFill>
                  <a:schemeClr val="accent3">
                    <a:lumMod val="75000"/>
                  </a:schemeClr>
                </a:solidFill>
                <a:sym typeface="Wingdings" pitchFamily="2" charset="2"/>
              </a:rPr>
              <a:t>material.</a:t>
            </a:r>
            <a:endParaRPr lang="en-US" sz="2000" dirty="0">
              <a:solidFill>
                <a:schemeClr val="accent3">
                  <a:lumMod val="75000"/>
                </a:schemeClr>
              </a:solidFill>
            </a:endParaRPr>
          </a:p>
        </p:txBody>
      </p:sp>
      <p:pic>
        <p:nvPicPr>
          <p:cNvPr id="4" name="Picture 3" descr="Filter.png"/>
          <p:cNvPicPr>
            <a:picLocks noChangeAspect="1"/>
          </p:cNvPicPr>
          <p:nvPr/>
        </p:nvPicPr>
        <p:blipFill>
          <a:blip r:embed="rId2" cstate="print"/>
          <a:stretch>
            <a:fillRect/>
          </a:stretch>
        </p:blipFill>
        <p:spPr>
          <a:xfrm>
            <a:off x="4191000" y="1219200"/>
            <a:ext cx="4621502" cy="4366524"/>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7520940" cy="548640"/>
          </a:xfrm>
        </p:spPr>
        <p:txBody>
          <a:bodyPr/>
          <a:lstStyle/>
          <a:p>
            <a:r>
              <a:rPr lang="en-US" sz="4800" b="1" cap="none" dirty="0">
                <a:solidFill>
                  <a:schemeClr val="accent3">
                    <a:lumMod val="75000"/>
                  </a:schemeClr>
                </a:solidFill>
                <a:latin typeface="+mn-lt"/>
                <a:ea typeface="+mn-ea"/>
                <a:cs typeface="+mn-cs"/>
              </a:rPr>
              <a:t>Disinfection</a:t>
            </a:r>
          </a:p>
        </p:txBody>
      </p:sp>
      <p:sp>
        <p:nvSpPr>
          <p:cNvPr id="3" name="Content Placeholder 2"/>
          <p:cNvSpPr>
            <a:spLocks noGrp="1"/>
          </p:cNvSpPr>
          <p:nvPr>
            <p:ph idx="1"/>
          </p:nvPr>
        </p:nvSpPr>
        <p:spPr>
          <a:xfrm>
            <a:off x="381000" y="1569539"/>
            <a:ext cx="3276600" cy="2926261"/>
          </a:xfrm>
        </p:spPr>
        <p:txBody>
          <a:bodyPr>
            <a:normAutofit/>
          </a:bodyPr>
          <a:lstStyle/>
          <a:p>
            <a:pPr>
              <a:buFont typeface="Arial" pitchFamily="34" charset="0"/>
              <a:buChar char="•"/>
            </a:pPr>
            <a:r>
              <a:rPr lang="en-US" sz="2800" dirty="0">
                <a:solidFill>
                  <a:schemeClr val="accent3">
                    <a:lumMod val="75000"/>
                  </a:schemeClr>
                </a:solidFill>
              </a:rPr>
              <a:t>Chlorine sends out free </a:t>
            </a:r>
            <a:r>
              <a:rPr lang="en-US" sz="2800" dirty="0" err="1">
                <a:solidFill>
                  <a:schemeClr val="accent3">
                    <a:lumMod val="75000"/>
                  </a:schemeClr>
                </a:solidFill>
              </a:rPr>
              <a:t>Cl</a:t>
            </a:r>
            <a:r>
              <a:rPr lang="en-US" sz="2800" dirty="0">
                <a:solidFill>
                  <a:schemeClr val="accent3">
                    <a:lumMod val="75000"/>
                  </a:schemeClr>
                </a:solidFill>
              </a:rPr>
              <a:t>  radicals that go out and </a:t>
            </a:r>
            <a:r>
              <a:rPr lang="en-US" sz="2800" dirty="0">
                <a:solidFill>
                  <a:srgbClr val="FF6600"/>
                </a:solidFill>
              </a:rPr>
              <a:t>“eat” </a:t>
            </a:r>
            <a:r>
              <a:rPr lang="en-US" sz="2800" dirty="0">
                <a:solidFill>
                  <a:schemeClr val="accent3">
                    <a:lumMod val="75000"/>
                  </a:schemeClr>
                </a:solidFill>
              </a:rPr>
              <a:t>or </a:t>
            </a:r>
            <a:r>
              <a:rPr lang="en-US" sz="2800" dirty="0">
                <a:solidFill>
                  <a:srgbClr val="FF6600"/>
                </a:solidFill>
              </a:rPr>
              <a:t>“blow up” </a:t>
            </a:r>
            <a:r>
              <a:rPr lang="en-US" sz="2800" dirty="0">
                <a:solidFill>
                  <a:schemeClr val="accent3">
                    <a:lumMod val="75000"/>
                  </a:schemeClr>
                </a:solidFill>
              </a:rPr>
              <a:t>the organisms!</a:t>
            </a:r>
          </a:p>
        </p:txBody>
      </p:sp>
      <p:pic>
        <p:nvPicPr>
          <p:cNvPr id="4" name="Picture 3" descr="Cl Radicals.png"/>
          <p:cNvPicPr>
            <a:picLocks noChangeAspect="1"/>
          </p:cNvPicPr>
          <p:nvPr/>
        </p:nvPicPr>
        <p:blipFill>
          <a:blip r:embed="rId3" cstate="print"/>
          <a:stretch>
            <a:fillRect/>
          </a:stretch>
        </p:blipFill>
        <p:spPr>
          <a:xfrm>
            <a:off x="3886200" y="1143000"/>
            <a:ext cx="4536420" cy="443292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915400" cy="548640"/>
          </a:xfrm>
        </p:spPr>
        <p:txBody>
          <a:bodyPr/>
          <a:lstStyle/>
          <a:p>
            <a:pPr>
              <a:lnSpc>
                <a:spcPts val="4800"/>
              </a:lnSpc>
            </a:pPr>
            <a:r>
              <a:rPr lang="en-US" sz="4800" b="1" cap="none" dirty="0">
                <a:solidFill>
                  <a:schemeClr val="accent3">
                    <a:lumMod val="75000"/>
                  </a:schemeClr>
                </a:solidFill>
                <a:latin typeface="+mn-lt"/>
                <a:ea typeface="+mn-ea"/>
                <a:cs typeface="+mn-cs"/>
              </a:rPr>
              <a:t>Gravity fed system with all its processes</a:t>
            </a:r>
          </a:p>
        </p:txBody>
      </p:sp>
      <p:pic>
        <p:nvPicPr>
          <p:cNvPr id="4" name="Content Placeholder 3" descr="Water System.png"/>
          <p:cNvPicPr>
            <a:picLocks noGrp="1" noChangeAspect="1"/>
          </p:cNvPicPr>
          <p:nvPr>
            <p:ph idx="1"/>
          </p:nvPr>
        </p:nvPicPr>
        <p:blipFill>
          <a:blip r:embed="rId3" cstate="print"/>
          <a:stretch>
            <a:fillRect/>
          </a:stretch>
        </p:blipFill>
        <p:spPr>
          <a:xfrm>
            <a:off x="2133600" y="1524000"/>
            <a:ext cx="5486400" cy="5241002"/>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609600"/>
          </a:xfrm>
        </p:spPr>
        <p:txBody>
          <a:bodyPr/>
          <a:lstStyle/>
          <a:p>
            <a:pPr>
              <a:lnSpc>
                <a:spcPts val="4800"/>
              </a:lnSpc>
            </a:pPr>
            <a:r>
              <a:rPr lang="en-US" sz="4800" b="1" cap="none" dirty="0">
                <a:solidFill>
                  <a:schemeClr val="accent3">
                    <a:lumMod val="75000"/>
                  </a:schemeClr>
                </a:solidFill>
                <a:latin typeface="+mn-lt"/>
                <a:ea typeface="+mn-ea"/>
                <a:cs typeface="+mn-cs"/>
              </a:rPr>
              <a:t>Hydraulic </a:t>
            </a:r>
            <a:r>
              <a:rPr lang="en-US" sz="4800" b="1" cap="none" dirty="0" smtClean="0">
                <a:solidFill>
                  <a:schemeClr val="accent3">
                    <a:lumMod val="75000"/>
                  </a:schemeClr>
                </a:solidFill>
                <a:latin typeface="+mn-lt"/>
                <a:ea typeface="+mn-ea"/>
                <a:cs typeface="+mn-cs"/>
              </a:rPr>
              <a:t>Design</a:t>
            </a:r>
            <a:endParaRPr lang="en-US" sz="4800" b="1" cap="none" dirty="0">
              <a:solidFill>
                <a:schemeClr val="accent3">
                  <a:lumMod val="75000"/>
                </a:schemeClr>
              </a:solidFill>
              <a:latin typeface="+mn-lt"/>
              <a:ea typeface="+mn-ea"/>
              <a:cs typeface="+mn-cs"/>
            </a:endParaRPr>
          </a:p>
        </p:txBody>
      </p:sp>
      <p:sp>
        <p:nvSpPr>
          <p:cNvPr id="3" name="Content Placeholder 2"/>
          <p:cNvSpPr>
            <a:spLocks noGrp="1"/>
          </p:cNvSpPr>
          <p:nvPr>
            <p:ph idx="1"/>
          </p:nvPr>
        </p:nvSpPr>
        <p:spPr>
          <a:xfrm>
            <a:off x="304800" y="1371600"/>
            <a:ext cx="8534400" cy="5181600"/>
          </a:xfrm>
          <a:solidFill>
            <a:schemeClr val="bg1"/>
          </a:solidFill>
        </p:spPr>
        <p:txBody>
          <a:bodyPr>
            <a:normAutofit fontScale="85000" lnSpcReduction="20000"/>
          </a:bodyPr>
          <a:lstStyle/>
          <a:p>
            <a:pPr marL="0" indent="0"/>
            <a:r>
              <a:rPr lang="en-US" sz="3800" dirty="0">
                <a:solidFill>
                  <a:schemeClr val="accent3">
                    <a:lumMod val="75000"/>
                  </a:schemeClr>
                </a:solidFill>
              </a:rPr>
              <a:t>Things we need:</a:t>
            </a:r>
          </a:p>
          <a:p>
            <a:pPr marL="457200" indent="-457200">
              <a:lnSpc>
                <a:spcPct val="120000"/>
              </a:lnSpc>
              <a:buClr>
                <a:srgbClr val="006699"/>
              </a:buClr>
              <a:buFont typeface="Arial" pitchFamily="34" charset="0"/>
              <a:buChar char="•"/>
            </a:pPr>
            <a:r>
              <a:rPr lang="en-US" sz="2600" dirty="0">
                <a:solidFill>
                  <a:srgbClr val="006699"/>
                </a:solidFill>
              </a:rPr>
              <a:t>What is the water demand of the community?  How much water does the system need to pipe now, and for 20yrs in the future?</a:t>
            </a:r>
          </a:p>
          <a:p>
            <a:pPr marL="457200" indent="-457200">
              <a:lnSpc>
                <a:spcPct val="120000"/>
              </a:lnSpc>
              <a:buClr>
                <a:srgbClr val="006699"/>
              </a:buClr>
              <a:buFont typeface="Arial" pitchFamily="34" charset="0"/>
              <a:buChar char="•"/>
            </a:pPr>
            <a:r>
              <a:rPr lang="en-US" sz="2600" dirty="0">
                <a:solidFill>
                  <a:srgbClr val="006699"/>
                </a:solidFill>
              </a:rPr>
              <a:t>Topographical Information – is there enough elevation change to pump water by gravity?</a:t>
            </a:r>
          </a:p>
          <a:p>
            <a:pPr marL="457200" lvl="2" indent="-457200">
              <a:lnSpc>
                <a:spcPct val="120000"/>
              </a:lnSpc>
              <a:spcBef>
                <a:spcPts val="800"/>
              </a:spcBef>
              <a:buClr>
                <a:srgbClr val="006699"/>
              </a:buClr>
              <a:buFont typeface="Arial" pitchFamily="34" charset="0"/>
              <a:buChar char="•"/>
            </a:pPr>
            <a:r>
              <a:rPr lang="en-US" sz="2600" b="1" dirty="0">
                <a:solidFill>
                  <a:srgbClr val="006699"/>
                </a:solidFill>
              </a:rPr>
              <a:t>Elevation of </a:t>
            </a:r>
            <a:r>
              <a:rPr lang="en-US" sz="2600" b="1" dirty="0" smtClean="0">
                <a:solidFill>
                  <a:srgbClr val="006699"/>
                </a:solidFill>
              </a:rPr>
              <a:t>source, tank and town?</a:t>
            </a:r>
            <a:endParaRPr lang="en-US" sz="2600" b="1" dirty="0">
              <a:solidFill>
                <a:srgbClr val="006699"/>
              </a:solidFill>
            </a:endParaRPr>
          </a:p>
          <a:p>
            <a:pPr marL="457200" indent="-457200">
              <a:lnSpc>
                <a:spcPct val="120000"/>
              </a:lnSpc>
              <a:buClr>
                <a:srgbClr val="006699"/>
              </a:buClr>
              <a:buFont typeface="Arial" pitchFamily="34" charset="0"/>
              <a:buChar char="•"/>
            </a:pPr>
            <a:r>
              <a:rPr lang="en-US" sz="2600" dirty="0">
                <a:solidFill>
                  <a:srgbClr val="006699"/>
                </a:solidFill>
              </a:rPr>
              <a:t>Pipes, Valves, Fittings</a:t>
            </a:r>
          </a:p>
          <a:p>
            <a:pPr marL="457200" lvl="2" indent="-457200">
              <a:lnSpc>
                <a:spcPct val="120000"/>
              </a:lnSpc>
              <a:spcBef>
                <a:spcPts val="800"/>
              </a:spcBef>
              <a:buClr>
                <a:srgbClr val="006699"/>
              </a:buClr>
              <a:buFont typeface="Arial" pitchFamily="34" charset="0"/>
              <a:buChar char="•"/>
            </a:pPr>
            <a:r>
              <a:rPr lang="en-US" sz="2600" b="1" dirty="0">
                <a:solidFill>
                  <a:srgbClr val="006699"/>
                </a:solidFill>
              </a:rPr>
              <a:t>What type of pipes will be used (PVC, metal, </a:t>
            </a:r>
            <a:r>
              <a:rPr lang="en-US" sz="2600" b="1" dirty="0" smtClean="0">
                <a:solidFill>
                  <a:srgbClr val="006699"/>
                </a:solidFill>
              </a:rPr>
              <a:t>concrete, etc.)?</a:t>
            </a:r>
            <a:endParaRPr lang="en-US" sz="2600" b="1" dirty="0">
              <a:solidFill>
                <a:srgbClr val="006699"/>
              </a:solidFill>
            </a:endParaRPr>
          </a:p>
          <a:p>
            <a:pPr marL="457200" lvl="2" indent="-457200">
              <a:lnSpc>
                <a:spcPct val="120000"/>
              </a:lnSpc>
              <a:spcBef>
                <a:spcPts val="800"/>
              </a:spcBef>
              <a:buClr>
                <a:srgbClr val="006699"/>
              </a:buClr>
              <a:buFont typeface="Arial" pitchFamily="34" charset="0"/>
              <a:buChar char="•"/>
            </a:pPr>
            <a:r>
              <a:rPr lang="en-US" sz="2600" b="1" dirty="0">
                <a:solidFill>
                  <a:srgbClr val="006699"/>
                </a:solidFill>
              </a:rPr>
              <a:t>What size of pipes will be </a:t>
            </a:r>
            <a:r>
              <a:rPr lang="en-US" sz="2600" b="1" dirty="0" smtClean="0">
                <a:solidFill>
                  <a:srgbClr val="006699"/>
                </a:solidFill>
              </a:rPr>
              <a:t>used?</a:t>
            </a:r>
            <a:endParaRPr lang="en-US" sz="2600" b="1" dirty="0">
              <a:solidFill>
                <a:srgbClr val="006699"/>
              </a:solidFill>
            </a:endParaRPr>
          </a:p>
          <a:p>
            <a:pPr marL="457200" lvl="2" indent="-457200">
              <a:lnSpc>
                <a:spcPct val="120000"/>
              </a:lnSpc>
              <a:spcBef>
                <a:spcPts val="800"/>
              </a:spcBef>
              <a:buClr>
                <a:srgbClr val="006699"/>
              </a:buClr>
              <a:buFont typeface="Arial" pitchFamily="34" charset="0"/>
              <a:buChar char="•"/>
            </a:pPr>
            <a:r>
              <a:rPr lang="en-US" sz="2600" b="1" dirty="0">
                <a:solidFill>
                  <a:srgbClr val="006699"/>
                </a:solidFill>
              </a:rPr>
              <a:t>What will be the frictional loses in the pipes </a:t>
            </a:r>
            <a:r>
              <a:rPr lang="en-US" sz="2600" b="1" dirty="0" smtClean="0">
                <a:solidFill>
                  <a:srgbClr val="006699"/>
                </a:solidFill>
              </a:rPr>
              <a:t>?</a:t>
            </a:r>
            <a:endParaRPr lang="en-US" sz="2600" b="1" dirty="0">
              <a:solidFill>
                <a:srgbClr val="006699"/>
              </a:solidFill>
            </a:endParaRPr>
          </a:p>
          <a:p>
            <a:pPr marL="457200" lvl="3" indent="-457200">
              <a:lnSpc>
                <a:spcPct val="120000"/>
              </a:lnSpc>
              <a:spcBef>
                <a:spcPts val="800"/>
              </a:spcBef>
              <a:buClr>
                <a:srgbClr val="006699"/>
              </a:buClr>
              <a:buFont typeface="Arial" pitchFamily="34" charset="0"/>
              <a:buChar char="•"/>
            </a:pPr>
            <a:r>
              <a:rPr lang="en-US" sz="2600" b="1" dirty="0">
                <a:solidFill>
                  <a:srgbClr val="006699"/>
                </a:solidFill>
              </a:rPr>
              <a:t>Major Loss: </a:t>
            </a:r>
            <a:r>
              <a:rPr lang="en-US" sz="2600" b="1" dirty="0" smtClean="0">
                <a:solidFill>
                  <a:srgbClr val="006699"/>
                </a:solidFill>
              </a:rPr>
              <a:t>friction </a:t>
            </a:r>
            <a:r>
              <a:rPr lang="en-US" sz="2600" b="1" dirty="0">
                <a:solidFill>
                  <a:srgbClr val="006699"/>
                </a:solidFill>
              </a:rPr>
              <a:t>in the pipe</a:t>
            </a:r>
          </a:p>
          <a:p>
            <a:pPr marL="457200" lvl="3" indent="-457200">
              <a:lnSpc>
                <a:spcPct val="120000"/>
              </a:lnSpc>
              <a:spcBef>
                <a:spcPts val="800"/>
              </a:spcBef>
              <a:buClr>
                <a:srgbClr val="006699"/>
              </a:buClr>
              <a:buFont typeface="Arial" pitchFamily="34" charset="0"/>
              <a:buChar char="•"/>
            </a:pPr>
            <a:r>
              <a:rPr lang="en-US" sz="2600" b="1" dirty="0">
                <a:solidFill>
                  <a:srgbClr val="006699"/>
                </a:solidFill>
              </a:rPr>
              <a:t>Minor Loss: </a:t>
            </a:r>
            <a:r>
              <a:rPr lang="en-US" sz="2600" b="1" dirty="0" smtClean="0">
                <a:solidFill>
                  <a:srgbClr val="006699"/>
                </a:solidFill>
              </a:rPr>
              <a:t>friction </a:t>
            </a:r>
            <a:r>
              <a:rPr lang="en-US" sz="2600" b="1" dirty="0">
                <a:solidFill>
                  <a:srgbClr val="006699"/>
                </a:solidFill>
              </a:rPr>
              <a:t>from components (valves, gauges, etc.)</a:t>
            </a:r>
          </a:p>
          <a:p>
            <a:pPr lvl="2">
              <a:lnSpc>
                <a:spcPct val="120000"/>
              </a:lnSpc>
              <a:buClr>
                <a:srgbClr val="006699"/>
              </a:buClr>
              <a:buFont typeface="Arial" pitchFamily="34" charset="0"/>
              <a:buChar char="•"/>
            </a:pPr>
            <a:endParaRPr lang="en-US" sz="1700" dirty="0">
              <a:solidFill>
                <a:srgbClr val="006699"/>
              </a:solidFill>
            </a:endParaRPr>
          </a:p>
        </p:txBody>
      </p:sp>
    </p:spTree>
    <p:extLst>
      <p:ext uri="{BB962C8B-B14F-4D97-AF65-F5344CB8AC3E}">
        <p14:creationId xmlns:p14="http://schemas.microsoft.com/office/powerpoint/2010/main" val="3966093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lgn="ctr">
              <a:tabLst>
                <a:tab pos="0" algn="l"/>
              </a:tabLst>
            </a:pPr>
            <a:r>
              <a:rPr lang="en-US" sz="4800" dirty="0" smtClean="0">
                <a:solidFill>
                  <a:schemeClr val="accent3">
                    <a:lumMod val="75000"/>
                  </a:schemeClr>
                </a:solidFill>
              </a:rPr>
              <a:t>In the developing world, </a:t>
            </a:r>
            <a:br>
              <a:rPr lang="en-US" sz="4800" dirty="0" smtClean="0">
                <a:solidFill>
                  <a:schemeClr val="accent3">
                    <a:lumMod val="75000"/>
                  </a:schemeClr>
                </a:solidFill>
              </a:rPr>
            </a:br>
            <a:r>
              <a:rPr lang="en-US" sz="4800" dirty="0" smtClean="0">
                <a:solidFill>
                  <a:schemeClr val="accent3">
                    <a:lumMod val="75000"/>
                  </a:schemeClr>
                </a:solidFill>
              </a:rPr>
              <a:t>more than 784 million people do not have access to </a:t>
            </a:r>
            <a:r>
              <a:rPr lang="en-US" sz="4800" i="1" dirty="0" smtClean="0">
                <a:solidFill>
                  <a:srgbClr val="FF6600"/>
                </a:solidFill>
              </a:rPr>
              <a:t>clean drinking water.</a:t>
            </a:r>
            <a:endParaRPr lang="en-US" sz="4800" i="1" dirty="0">
              <a:solidFill>
                <a:srgbClr val="FF66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3074" name="Picture 2" descr="http://www.swastikkrushi.com/images/pip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143000"/>
            <a:ext cx="9033829" cy="4572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457200" y="457200"/>
            <a:ext cx="9144000" cy="5486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nSpc>
                <a:spcPts val="4800"/>
              </a:lnSpc>
            </a:pPr>
            <a:r>
              <a:rPr lang="en-US" sz="4800" b="1" cap="none" dirty="0" smtClean="0">
                <a:solidFill>
                  <a:schemeClr val="accent3">
                    <a:lumMod val="75000"/>
                  </a:schemeClr>
                </a:solidFill>
                <a:latin typeface="+mn-lt"/>
                <a:ea typeface="+mn-ea"/>
                <a:cs typeface="+mn-cs"/>
              </a:rPr>
              <a:t>Frictional </a:t>
            </a:r>
            <a:r>
              <a:rPr lang="en-US" sz="4800" b="1" cap="none" dirty="0">
                <a:solidFill>
                  <a:schemeClr val="accent3">
                    <a:lumMod val="75000"/>
                  </a:schemeClr>
                </a:solidFill>
                <a:latin typeface="+mn-lt"/>
                <a:ea typeface="+mn-ea"/>
                <a:cs typeface="+mn-cs"/>
              </a:rPr>
              <a:t>loss for </a:t>
            </a:r>
            <a:r>
              <a:rPr lang="en-US" sz="4800" b="1" cap="none" dirty="0" smtClean="0">
                <a:solidFill>
                  <a:schemeClr val="accent3">
                    <a:lumMod val="75000"/>
                  </a:schemeClr>
                </a:solidFill>
                <a:latin typeface="+mn-lt"/>
                <a:ea typeface="+mn-ea"/>
                <a:cs typeface="+mn-cs"/>
              </a:rPr>
              <a:t>pipes</a:t>
            </a:r>
            <a:endParaRPr lang="en-US" sz="4800" b="1" cap="none" dirty="0">
              <a:solidFill>
                <a:schemeClr val="accent3">
                  <a:lumMod val="75000"/>
                </a:schemeClr>
              </a:solidFill>
              <a:latin typeface="+mn-lt"/>
              <a:ea typeface="+mn-ea"/>
              <a:cs typeface="+mn-cs"/>
            </a:endParaRPr>
          </a:p>
        </p:txBody>
      </p:sp>
    </p:spTree>
    <p:extLst>
      <p:ext uri="{BB962C8B-B14F-4D97-AF65-F5344CB8AC3E}">
        <p14:creationId xmlns:p14="http://schemas.microsoft.com/office/powerpoint/2010/main" val="2635428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520940" cy="548640"/>
          </a:xfrm>
        </p:spPr>
        <p:txBody>
          <a:bodyPr/>
          <a:lstStyle/>
          <a:p>
            <a:pPr>
              <a:lnSpc>
                <a:spcPts val="4800"/>
              </a:lnSpc>
            </a:pPr>
            <a:r>
              <a:rPr lang="en-US" sz="4800" b="1" cap="none" dirty="0" smtClean="0">
                <a:solidFill>
                  <a:schemeClr val="accent3">
                    <a:lumMod val="75000"/>
                  </a:schemeClr>
                </a:solidFill>
                <a:latin typeface="+mn-lt"/>
                <a:ea typeface="+mn-ea"/>
                <a:cs typeface="+mn-cs"/>
              </a:rPr>
              <a:t>Sedimentation Tank </a:t>
            </a:r>
            <a:r>
              <a:rPr lang="en-US" sz="4800" b="1" cap="none" dirty="0">
                <a:solidFill>
                  <a:schemeClr val="accent3">
                    <a:lumMod val="75000"/>
                  </a:schemeClr>
                </a:solidFill>
                <a:latin typeface="+mn-lt"/>
                <a:ea typeface="+mn-ea"/>
                <a:cs typeface="+mn-cs"/>
              </a:rPr>
              <a:t>Design</a:t>
            </a:r>
          </a:p>
        </p:txBody>
      </p:sp>
      <p:sp>
        <p:nvSpPr>
          <p:cNvPr id="3" name="Content Placeholder 2"/>
          <p:cNvSpPr>
            <a:spLocks noGrp="1"/>
          </p:cNvSpPr>
          <p:nvPr>
            <p:ph idx="1"/>
          </p:nvPr>
        </p:nvSpPr>
        <p:spPr>
          <a:xfrm>
            <a:off x="533400" y="1371600"/>
            <a:ext cx="7520940" cy="4724400"/>
          </a:xfrm>
          <a:solidFill>
            <a:schemeClr val="bg1"/>
          </a:solidFill>
          <a:ln>
            <a:noFill/>
          </a:ln>
        </p:spPr>
        <p:txBody>
          <a:bodyPr>
            <a:noAutofit/>
          </a:bodyPr>
          <a:lstStyle/>
          <a:p>
            <a:pPr marL="457200" indent="-457200">
              <a:lnSpc>
                <a:spcPct val="80000"/>
              </a:lnSpc>
              <a:buClr>
                <a:srgbClr val="006699"/>
              </a:buClr>
              <a:buFont typeface="Arial" pitchFamily="34" charset="0"/>
              <a:buChar char="•"/>
            </a:pPr>
            <a:r>
              <a:rPr lang="en-US" sz="3200" dirty="0">
                <a:solidFill>
                  <a:srgbClr val="006699"/>
                </a:solidFill>
              </a:rPr>
              <a:t>Position of the pipes in </a:t>
            </a:r>
            <a:r>
              <a:rPr lang="en-US" sz="3200" dirty="0" smtClean="0">
                <a:solidFill>
                  <a:srgbClr val="006699"/>
                </a:solidFill>
              </a:rPr>
              <a:t>tanks.</a:t>
            </a:r>
            <a:endParaRPr lang="en-US" sz="3200" dirty="0">
              <a:solidFill>
                <a:srgbClr val="006699"/>
              </a:solidFill>
            </a:endParaRPr>
          </a:p>
          <a:p>
            <a:pPr marL="457200" indent="-457200">
              <a:lnSpc>
                <a:spcPct val="80000"/>
              </a:lnSpc>
              <a:buClr>
                <a:srgbClr val="006699"/>
              </a:buClr>
              <a:buFont typeface="Arial" pitchFamily="34" charset="0"/>
              <a:buChar char="•"/>
            </a:pPr>
            <a:r>
              <a:rPr lang="en-US" sz="3200" dirty="0">
                <a:solidFill>
                  <a:srgbClr val="006699"/>
                </a:solidFill>
              </a:rPr>
              <a:t>Size of the tank </a:t>
            </a:r>
            <a:r>
              <a:rPr lang="en-US" sz="3200" dirty="0" smtClean="0">
                <a:solidFill>
                  <a:srgbClr val="006699"/>
                </a:solidFill>
              </a:rPr>
              <a:t>(why </a:t>
            </a:r>
            <a:r>
              <a:rPr lang="en-US" sz="3200" dirty="0">
                <a:solidFill>
                  <a:srgbClr val="006699"/>
                </a:solidFill>
              </a:rPr>
              <a:t>is this important</a:t>
            </a:r>
            <a:r>
              <a:rPr lang="en-US" sz="3200" dirty="0" smtClean="0">
                <a:solidFill>
                  <a:srgbClr val="006699"/>
                </a:solidFill>
              </a:rPr>
              <a:t>?).</a:t>
            </a:r>
            <a:endParaRPr lang="en-US" sz="3200" dirty="0">
              <a:solidFill>
                <a:srgbClr val="006699"/>
              </a:solidFill>
            </a:endParaRPr>
          </a:p>
          <a:p>
            <a:pPr marL="457200" indent="-457200">
              <a:lnSpc>
                <a:spcPct val="80000"/>
              </a:lnSpc>
              <a:buClr>
                <a:srgbClr val="006699"/>
              </a:buClr>
              <a:buFont typeface="Arial" pitchFamily="34" charset="0"/>
              <a:buChar char="•"/>
            </a:pPr>
            <a:r>
              <a:rPr lang="en-US" sz="3200" dirty="0">
                <a:solidFill>
                  <a:srgbClr val="006699"/>
                </a:solidFill>
              </a:rPr>
              <a:t>Size of sediments that are in the water  (i.e</a:t>
            </a:r>
            <a:r>
              <a:rPr lang="en-US" sz="3200" dirty="0" smtClean="0">
                <a:solidFill>
                  <a:srgbClr val="006699"/>
                </a:solidFill>
              </a:rPr>
              <a:t>., </a:t>
            </a:r>
            <a:r>
              <a:rPr lang="en-US" sz="3200" dirty="0">
                <a:solidFill>
                  <a:srgbClr val="006699"/>
                </a:solidFill>
              </a:rPr>
              <a:t>silt, sand), where small particles settle slower than large </a:t>
            </a:r>
            <a:r>
              <a:rPr lang="en-US" sz="3200" dirty="0" smtClean="0">
                <a:solidFill>
                  <a:srgbClr val="006699"/>
                </a:solidFill>
              </a:rPr>
              <a:t>particles.</a:t>
            </a:r>
            <a:endParaRPr lang="en-US" sz="3200" dirty="0">
              <a:solidFill>
                <a:srgbClr val="006699"/>
              </a:solidFill>
            </a:endParaRPr>
          </a:p>
          <a:p>
            <a:pPr marL="457200" indent="-457200">
              <a:lnSpc>
                <a:spcPct val="80000"/>
              </a:lnSpc>
              <a:buClr>
                <a:srgbClr val="006699"/>
              </a:buClr>
              <a:buFont typeface="Arial" pitchFamily="34" charset="0"/>
              <a:buChar char="•"/>
            </a:pPr>
            <a:r>
              <a:rPr lang="en-US" sz="3200" dirty="0">
                <a:solidFill>
                  <a:srgbClr val="006699"/>
                </a:solidFill>
              </a:rPr>
              <a:t>How many sediments are in the water </a:t>
            </a:r>
            <a:r>
              <a:rPr lang="en-US" sz="3200" dirty="0" smtClean="0">
                <a:solidFill>
                  <a:srgbClr val="006699"/>
                </a:solidFill>
              </a:rPr>
              <a:t>(turbidity)?</a:t>
            </a:r>
            <a:endParaRPr lang="en-US" sz="3200" dirty="0">
              <a:solidFill>
                <a:srgbClr val="006699"/>
              </a:solidFill>
            </a:endParaRPr>
          </a:p>
          <a:p>
            <a:pPr marL="914400" lvl="4" indent="-457200">
              <a:lnSpc>
                <a:spcPct val="80000"/>
              </a:lnSpc>
              <a:spcBef>
                <a:spcPts val="800"/>
              </a:spcBef>
              <a:buClr>
                <a:srgbClr val="006699"/>
              </a:buClr>
              <a:buFont typeface="Courier New" pitchFamily="49" charset="0"/>
              <a:buChar char="o"/>
            </a:pPr>
            <a:r>
              <a:rPr lang="en-US" sz="2400" b="1" dirty="0">
                <a:solidFill>
                  <a:srgbClr val="006699"/>
                </a:solidFill>
              </a:rPr>
              <a:t>Turbidity is measured in NTU’s, where higher numbers mean higher cloudiness. Clean water would be NTU between 1 and 5, dirty water (chocolate milk) would be +500</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016240" cy="548640"/>
          </a:xfrm>
        </p:spPr>
        <p:txBody>
          <a:bodyPr/>
          <a:lstStyle/>
          <a:p>
            <a:pPr>
              <a:lnSpc>
                <a:spcPts val="4800"/>
              </a:lnSpc>
            </a:pPr>
            <a:r>
              <a:rPr lang="en-US" sz="4800" b="1" cap="none" dirty="0" smtClean="0">
                <a:solidFill>
                  <a:schemeClr val="accent3">
                    <a:lumMod val="75000"/>
                  </a:schemeClr>
                </a:solidFill>
                <a:latin typeface="+mn-lt"/>
                <a:ea typeface="+mn-ea"/>
                <a:cs typeface="+mn-cs"/>
              </a:rPr>
              <a:t>Today’s Activity :</a:t>
            </a:r>
            <a:br>
              <a:rPr lang="en-US" sz="4800" b="1" cap="none" dirty="0" smtClean="0">
                <a:solidFill>
                  <a:schemeClr val="accent3">
                    <a:lumMod val="75000"/>
                  </a:schemeClr>
                </a:solidFill>
                <a:latin typeface="+mn-lt"/>
                <a:ea typeface="+mn-ea"/>
                <a:cs typeface="+mn-cs"/>
              </a:rPr>
            </a:br>
            <a:r>
              <a:rPr lang="en-US" sz="4400" b="1" cap="none" dirty="0" smtClean="0">
                <a:solidFill>
                  <a:schemeClr val="accent3">
                    <a:lumMod val="75000"/>
                  </a:schemeClr>
                </a:solidFill>
                <a:latin typeface="+mn-lt"/>
                <a:ea typeface="+mn-ea"/>
                <a:cs typeface="+mn-cs"/>
              </a:rPr>
              <a:t>Build a </a:t>
            </a:r>
            <a:r>
              <a:rPr lang="en-US" sz="4400" b="1" cap="none" dirty="0">
                <a:solidFill>
                  <a:schemeClr val="accent3">
                    <a:lumMod val="75000"/>
                  </a:schemeClr>
                </a:solidFill>
                <a:latin typeface="+mn-lt"/>
                <a:ea typeface="+mn-ea"/>
                <a:cs typeface="+mn-cs"/>
              </a:rPr>
              <a:t>model </a:t>
            </a:r>
            <a:r>
              <a:rPr lang="en-US" sz="4400" b="1" cap="none" dirty="0" smtClean="0">
                <a:solidFill>
                  <a:schemeClr val="accent3">
                    <a:lumMod val="75000"/>
                  </a:schemeClr>
                </a:solidFill>
                <a:latin typeface="+mn-lt"/>
                <a:ea typeface="+mn-ea"/>
                <a:cs typeface="+mn-cs"/>
              </a:rPr>
              <a:t>gravity-fed </a:t>
            </a:r>
            <a:r>
              <a:rPr lang="en-US" sz="4400" b="1" cap="none" dirty="0">
                <a:solidFill>
                  <a:schemeClr val="accent3">
                    <a:lumMod val="75000"/>
                  </a:schemeClr>
                </a:solidFill>
                <a:latin typeface="+mn-lt"/>
                <a:ea typeface="+mn-ea"/>
                <a:cs typeface="+mn-cs"/>
              </a:rPr>
              <a:t>water system </a:t>
            </a:r>
            <a:r>
              <a:rPr lang="en-US" sz="4400" b="1" cap="none" dirty="0" smtClean="0">
                <a:solidFill>
                  <a:schemeClr val="accent3">
                    <a:lumMod val="75000"/>
                  </a:schemeClr>
                </a:solidFill>
                <a:latin typeface="+mn-lt"/>
                <a:ea typeface="+mn-ea"/>
                <a:cs typeface="+mn-cs"/>
              </a:rPr>
              <a:t>with </a:t>
            </a:r>
            <a:r>
              <a:rPr lang="en-US" sz="4400" b="1" cap="none" dirty="0">
                <a:solidFill>
                  <a:schemeClr val="accent3">
                    <a:lumMod val="75000"/>
                  </a:schemeClr>
                </a:solidFill>
                <a:latin typeface="+mn-lt"/>
                <a:ea typeface="+mn-ea"/>
                <a:cs typeface="+mn-cs"/>
              </a:rPr>
              <a:t>sedimentation </a:t>
            </a:r>
          </a:p>
        </p:txBody>
      </p:sp>
      <p:pic>
        <p:nvPicPr>
          <p:cNvPr id="5" name="Picture 4" descr="Activity Layout.png"/>
          <p:cNvPicPr>
            <a:picLocks noChangeAspect="1"/>
          </p:cNvPicPr>
          <p:nvPr/>
        </p:nvPicPr>
        <p:blipFill>
          <a:blip r:embed="rId2" cstate="print"/>
          <a:stretch>
            <a:fillRect/>
          </a:stretch>
        </p:blipFill>
        <p:spPr>
          <a:xfrm>
            <a:off x="152400" y="3246120"/>
            <a:ext cx="8729970" cy="3383280"/>
          </a:xfrm>
          <a:prstGeom prst="rect">
            <a:avLst/>
          </a:prstGeom>
        </p:spPr>
      </p:pic>
    </p:spTree>
    <p:extLst>
      <p:ext uri="{BB962C8B-B14F-4D97-AF65-F5344CB8AC3E}">
        <p14:creationId xmlns:p14="http://schemas.microsoft.com/office/powerpoint/2010/main" val="2307071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learnnc.org/lp/media/uploads/2010/05/turbidity_chart_2.png"/>
          <p:cNvPicPr>
            <a:picLocks noChangeAspect="1" noChangeArrowheads="1"/>
          </p:cNvPicPr>
          <p:nvPr/>
        </p:nvPicPr>
        <p:blipFill rotWithShape="1">
          <a:blip r:embed="rId3" cstate="print"/>
          <a:srcRect t="25760"/>
          <a:stretch/>
        </p:blipFill>
        <p:spPr bwMode="auto">
          <a:xfrm>
            <a:off x="0" y="1828800"/>
            <a:ext cx="9155878" cy="3200400"/>
          </a:xfrm>
          <a:prstGeom prst="rect">
            <a:avLst/>
          </a:prstGeom>
          <a:noFill/>
        </p:spPr>
      </p:pic>
      <p:sp>
        <p:nvSpPr>
          <p:cNvPr id="3" name="Title 1"/>
          <p:cNvSpPr>
            <a:spLocks noGrp="1"/>
          </p:cNvSpPr>
          <p:nvPr>
            <p:ph type="title"/>
          </p:nvPr>
        </p:nvSpPr>
        <p:spPr>
          <a:xfrm>
            <a:off x="457200" y="457200"/>
            <a:ext cx="7520940" cy="548640"/>
          </a:xfrm>
        </p:spPr>
        <p:txBody>
          <a:bodyPr/>
          <a:lstStyle/>
          <a:p>
            <a:pPr>
              <a:lnSpc>
                <a:spcPts val="4800"/>
              </a:lnSpc>
            </a:pPr>
            <a:r>
              <a:rPr lang="en-US" sz="4800" b="1" cap="none" dirty="0" smtClean="0">
                <a:solidFill>
                  <a:schemeClr val="accent3">
                    <a:lumMod val="75000"/>
                  </a:schemeClr>
                </a:solidFill>
                <a:latin typeface="+mn-lt"/>
                <a:ea typeface="+mn-ea"/>
                <a:cs typeface="+mn-cs"/>
              </a:rPr>
              <a:t>Turbidity (NTU)</a:t>
            </a:r>
            <a:endParaRPr lang="en-US" sz="4800" b="1" cap="none" dirty="0">
              <a:solidFill>
                <a:schemeClr val="accent3">
                  <a:lumMod val="75000"/>
                </a:schemeClr>
              </a:solidFill>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838200" y="685800"/>
            <a:ext cx="7520940" cy="3579849"/>
          </a:xfrm>
        </p:spPr>
        <p:txBody>
          <a:bodyPr>
            <a:noAutofit/>
          </a:bodyPr>
          <a:lstStyle/>
          <a:p>
            <a:pPr marL="0" indent="0" algn="ctr">
              <a:tabLst>
                <a:tab pos="0" algn="l"/>
              </a:tabLst>
            </a:pPr>
            <a:r>
              <a:rPr lang="en-US" sz="4800" dirty="0" smtClean="0">
                <a:solidFill>
                  <a:schemeClr val="accent3">
                    <a:lumMod val="75000"/>
                  </a:schemeClr>
                </a:solidFill>
              </a:rPr>
              <a:t>This causes over 5,000 deaths per day, and </a:t>
            </a:r>
            <a:r>
              <a:rPr lang="en-US" sz="4800" i="1" dirty="0" smtClean="0">
                <a:solidFill>
                  <a:srgbClr val="FF6600"/>
                </a:solidFill>
              </a:rPr>
              <a:t>billions</a:t>
            </a:r>
            <a:r>
              <a:rPr lang="en-US" sz="4800" dirty="0" smtClean="0">
                <a:solidFill>
                  <a:schemeClr val="accent3">
                    <a:lumMod val="75000"/>
                  </a:schemeClr>
                </a:solidFill>
              </a:rPr>
              <a:t> of dollars in </a:t>
            </a:r>
            <a:br>
              <a:rPr lang="en-US" sz="4800" dirty="0" smtClean="0">
                <a:solidFill>
                  <a:schemeClr val="accent3">
                    <a:lumMod val="75000"/>
                  </a:schemeClr>
                </a:solidFill>
              </a:rPr>
            </a:br>
            <a:r>
              <a:rPr lang="en-US" sz="4800" i="1" dirty="0" smtClean="0">
                <a:solidFill>
                  <a:srgbClr val="FF6600"/>
                </a:solidFill>
              </a:rPr>
              <a:t>medical bills </a:t>
            </a:r>
            <a:r>
              <a:rPr lang="en-US" sz="4800" dirty="0">
                <a:solidFill>
                  <a:schemeClr val="accent3">
                    <a:lumMod val="75000"/>
                  </a:schemeClr>
                </a:solidFill>
              </a:rPr>
              <a:t>and</a:t>
            </a:r>
            <a:r>
              <a:rPr lang="en-US" sz="4800" i="1" dirty="0" smtClean="0">
                <a:solidFill>
                  <a:srgbClr val="FF6600"/>
                </a:solidFill>
              </a:rPr>
              <a:t> loss in economic productivity.</a:t>
            </a:r>
            <a:endParaRPr lang="en-US" sz="4800" i="1" dirty="0">
              <a:solidFill>
                <a:srgbClr val="FF66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en-US" sz="4800" dirty="0">
                <a:solidFill>
                  <a:schemeClr val="accent3">
                    <a:lumMod val="75000"/>
                  </a:schemeClr>
                </a:solidFill>
              </a:rPr>
              <a:t>What do you think is the cause </a:t>
            </a:r>
            <a:r>
              <a:rPr lang="en-US" sz="4800" dirty="0" smtClean="0">
                <a:solidFill>
                  <a:schemeClr val="accent3">
                    <a:lumMod val="75000"/>
                  </a:schemeClr>
                </a:solidFill>
              </a:rPr>
              <a:t>of</a:t>
            </a:r>
            <a:br>
              <a:rPr lang="en-US" sz="4800" dirty="0" smtClean="0">
                <a:solidFill>
                  <a:schemeClr val="accent3">
                    <a:lumMod val="75000"/>
                  </a:schemeClr>
                </a:solidFill>
              </a:rPr>
            </a:br>
            <a:r>
              <a:rPr lang="en-US" sz="4800" i="1" dirty="0" smtClean="0">
                <a:solidFill>
                  <a:srgbClr val="FF6600"/>
                </a:solidFill>
              </a:rPr>
              <a:t>waterborne </a:t>
            </a:r>
            <a:r>
              <a:rPr lang="en-US" sz="4800" i="1" dirty="0">
                <a:solidFill>
                  <a:srgbClr val="FF6600"/>
                </a:solidFill>
              </a:rPr>
              <a:t>disease?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r>
              <a:rPr lang="en-US" sz="4800" dirty="0" smtClean="0">
                <a:solidFill>
                  <a:schemeClr val="accent3">
                    <a:lumMod val="75000"/>
                  </a:schemeClr>
                </a:solidFill>
              </a:rPr>
              <a:t>Answer:</a:t>
            </a:r>
            <a:br>
              <a:rPr lang="en-US" sz="4800" dirty="0" smtClean="0">
                <a:solidFill>
                  <a:schemeClr val="accent3">
                    <a:lumMod val="75000"/>
                  </a:schemeClr>
                </a:solidFill>
              </a:rPr>
            </a:br>
            <a:r>
              <a:rPr lang="en-US" sz="4800" dirty="0" smtClean="0">
                <a:solidFill>
                  <a:schemeClr val="accent3">
                    <a:lumMod val="75000"/>
                  </a:schemeClr>
                </a:solidFill>
              </a:rPr>
              <a:t>chemical </a:t>
            </a:r>
            <a:r>
              <a:rPr lang="en-US" sz="4800" dirty="0">
                <a:solidFill>
                  <a:schemeClr val="accent3">
                    <a:lumMod val="75000"/>
                  </a:schemeClr>
                </a:solidFill>
              </a:rPr>
              <a:t>and </a:t>
            </a:r>
            <a:r>
              <a:rPr lang="en-US" sz="4800" dirty="0" smtClean="0">
                <a:solidFill>
                  <a:schemeClr val="accent3">
                    <a:lumMod val="75000"/>
                  </a:schemeClr>
                </a:solidFill>
              </a:rPr>
              <a:t>biological pollutants </a:t>
            </a:r>
            <a:r>
              <a:rPr lang="en-US" sz="4800" dirty="0">
                <a:solidFill>
                  <a:schemeClr val="accent3">
                    <a:lumMod val="75000"/>
                  </a:schemeClr>
                </a:solidFill>
              </a:rPr>
              <a:t>in </a:t>
            </a:r>
            <a:r>
              <a:rPr lang="en-US" sz="4800" dirty="0" smtClean="0">
                <a:solidFill>
                  <a:schemeClr val="accent3">
                    <a:lumMod val="75000"/>
                  </a:schemeClr>
                </a:solidFill>
              </a:rPr>
              <a:t/>
            </a:r>
            <a:br>
              <a:rPr lang="en-US" sz="4800" dirty="0" smtClean="0">
                <a:solidFill>
                  <a:schemeClr val="accent3">
                    <a:lumMod val="75000"/>
                  </a:schemeClr>
                </a:solidFill>
              </a:rPr>
            </a:br>
            <a:r>
              <a:rPr lang="en-US" sz="4800" i="1" dirty="0" smtClean="0">
                <a:solidFill>
                  <a:srgbClr val="FF6600"/>
                </a:solidFill>
              </a:rPr>
              <a:t>untreated water.</a:t>
            </a:r>
            <a:endParaRPr lang="en-US" sz="4800" i="1" dirty="0">
              <a:solidFill>
                <a:srgbClr val="FF66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381000"/>
            <a:ext cx="8959514" cy="5181600"/>
          </a:xfrm>
          <a:solidFill>
            <a:schemeClr val="bg1"/>
          </a:solidFill>
        </p:spPr>
        <p:txBody>
          <a:bodyPr>
            <a:noAutofit/>
          </a:bodyPr>
          <a:lstStyle/>
          <a:p>
            <a:pPr marL="795338" indent="-569913"/>
            <a:r>
              <a:rPr lang="en-US" sz="4000" dirty="0" smtClean="0">
                <a:solidFill>
                  <a:srgbClr val="0070C0"/>
                </a:solidFill>
              </a:rPr>
              <a:t>Top Five Chemical Pollutants</a:t>
            </a:r>
          </a:p>
          <a:p>
            <a:pPr marL="795338" indent="-569913">
              <a:buFont typeface="+mj-lt"/>
              <a:buAutoNum type="arabicPeriod"/>
            </a:pPr>
            <a:r>
              <a:rPr lang="en-US" sz="2800" dirty="0" smtClean="0">
                <a:solidFill>
                  <a:srgbClr val="0070C0"/>
                </a:solidFill>
              </a:rPr>
              <a:t>Mercury pollution from gold mining (3.5 million people)</a:t>
            </a:r>
          </a:p>
          <a:p>
            <a:pPr marL="795338" indent="-569913">
              <a:buFont typeface="+mj-lt"/>
              <a:buAutoNum type="arabicPeriod"/>
            </a:pPr>
            <a:r>
              <a:rPr lang="en-US" sz="2800" dirty="0" smtClean="0">
                <a:solidFill>
                  <a:srgbClr val="0070C0"/>
                </a:solidFill>
              </a:rPr>
              <a:t>Lead pollution from industrial parks (nearly 3 million)</a:t>
            </a:r>
          </a:p>
          <a:p>
            <a:pPr marL="795338" indent="-569913">
              <a:buFont typeface="+mj-lt"/>
              <a:buAutoNum type="arabicPeriod"/>
            </a:pPr>
            <a:r>
              <a:rPr lang="en-US" sz="2800" dirty="0" smtClean="0">
                <a:solidFill>
                  <a:srgbClr val="0070C0"/>
                </a:solidFill>
              </a:rPr>
              <a:t>Pesticides from agriculture (more than 2.2. million)</a:t>
            </a:r>
          </a:p>
          <a:p>
            <a:pPr marL="795338" indent="-569913">
              <a:buFont typeface="+mj-lt"/>
              <a:buAutoNum type="arabicPeriod"/>
            </a:pPr>
            <a:r>
              <a:rPr lang="en-US" sz="2800" dirty="0" smtClean="0">
                <a:solidFill>
                  <a:srgbClr val="0070C0"/>
                </a:solidFill>
              </a:rPr>
              <a:t>Lead smelting (just under </a:t>
            </a:r>
            <a:br>
              <a:rPr lang="en-US" sz="2800" dirty="0" smtClean="0">
                <a:solidFill>
                  <a:srgbClr val="0070C0"/>
                </a:solidFill>
              </a:rPr>
            </a:br>
            <a:r>
              <a:rPr lang="en-US" sz="2800" dirty="0" smtClean="0">
                <a:solidFill>
                  <a:srgbClr val="0070C0"/>
                </a:solidFill>
              </a:rPr>
              <a:t>2 million)</a:t>
            </a:r>
          </a:p>
          <a:p>
            <a:pPr marL="795338" indent="-569913">
              <a:buFont typeface="+mj-lt"/>
              <a:buAutoNum type="arabicPeriod"/>
            </a:pPr>
            <a:r>
              <a:rPr lang="en-US" sz="2800" dirty="0" smtClean="0">
                <a:solidFill>
                  <a:srgbClr val="0070C0"/>
                </a:solidFill>
              </a:rPr>
              <a:t>Chromium pollution from </a:t>
            </a:r>
            <a:br>
              <a:rPr lang="en-US" sz="2800" dirty="0" smtClean="0">
                <a:solidFill>
                  <a:srgbClr val="0070C0"/>
                </a:solidFill>
              </a:rPr>
            </a:br>
            <a:r>
              <a:rPr lang="en-US" sz="2800" dirty="0" smtClean="0">
                <a:solidFill>
                  <a:srgbClr val="0070C0"/>
                </a:solidFill>
              </a:rPr>
              <a:t>leather tanning (more than </a:t>
            </a:r>
            <a:br>
              <a:rPr lang="en-US" sz="2800" dirty="0" smtClean="0">
                <a:solidFill>
                  <a:srgbClr val="0070C0"/>
                </a:solidFill>
              </a:rPr>
            </a:br>
            <a:r>
              <a:rPr lang="en-US" sz="2800" dirty="0" smtClean="0">
                <a:solidFill>
                  <a:srgbClr val="0070C0"/>
                </a:solidFill>
              </a:rPr>
              <a:t>1.8 million)</a:t>
            </a:r>
          </a:p>
        </p:txBody>
      </p:sp>
      <p:pic>
        <p:nvPicPr>
          <p:cNvPr id="1026" name="Picture 2" descr="http://xoomatexas.com/wp-content/uploads/2013/09/water-chemical.jpg"/>
          <p:cNvPicPr>
            <a:picLocks noChangeAspect="1" noChangeArrowheads="1"/>
          </p:cNvPicPr>
          <p:nvPr/>
        </p:nvPicPr>
        <p:blipFill>
          <a:blip r:embed="rId2" cstate="print"/>
          <a:srcRect/>
          <a:stretch>
            <a:fillRect/>
          </a:stretch>
        </p:blipFill>
        <p:spPr bwMode="auto">
          <a:xfrm>
            <a:off x="5814950" y="3522506"/>
            <a:ext cx="3276600" cy="2954494"/>
          </a:xfrm>
          <a:prstGeom prst="rect">
            <a:avLst/>
          </a:prstGeom>
          <a:noFill/>
        </p:spPr>
      </p:pic>
      <p:sp>
        <p:nvSpPr>
          <p:cNvPr id="5" name="TextBox 4"/>
          <p:cNvSpPr txBox="1"/>
          <p:nvPr/>
        </p:nvSpPr>
        <p:spPr>
          <a:xfrm>
            <a:off x="5637393" y="6477000"/>
            <a:ext cx="3472960" cy="246221"/>
          </a:xfrm>
          <a:prstGeom prst="rect">
            <a:avLst/>
          </a:prstGeom>
          <a:noFill/>
        </p:spPr>
        <p:txBody>
          <a:bodyPr wrap="square" rtlCol="0">
            <a:spAutoFit/>
          </a:bodyPr>
          <a:lstStyle/>
          <a:p>
            <a:pPr algn="r"/>
            <a:r>
              <a:rPr lang="en-US" sz="1000" dirty="0" smtClean="0">
                <a:solidFill>
                  <a:schemeClr val="bg1"/>
                </a:solidFill>
              </a:rPr>
              <a:t>http://xoomatexas.com/articles/</a:t>
            </a:r>
            <a:endParaRPr lang="en-US" sz="10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457200"/>
            <a:ext cx="7520940" cy="1642572"/>
          </a:xfrm>
        </p:spPr>
        <p:txBody>
          <a:bodyPr>
            <a:normAutofit/>
          </a:bodyPr>
          <a:lstStyle/>
          <a:p>
            <a:pPr algn="ctr"/>
            <a:r>
              <a:rPr lang="en-US" sz="4800" dirty="0">
                <a:solidFill>
                  <a:schemeClr val="accent3">
                    <a:lumMod val="75000"/>
                  </a:schemeClr>
                </a:solidFill>
              </a:rPr>
              <a:t>What is a Biological Pollutant?</a:t>
            </a:r>
          </a:p>
          <a:p>
            <a:endParaRPr lang="en-US" sz="4800" dirty="0">
              <a:solidFill>
                <a:schemeClr val="accent3">
                  <a:lumMod val="75000"/>
                </a:schemeClr>
              </a:solidFill>
            </a:endParaRPr>
          </a:p>
        </p:txBody>
      </p:sp>
      <p:pic>
        <p:nvPicPr>
          <p:cNvPr id="5" name="Picture 2" descr="http://thumbs.gograph.com/gg55001909.jpg"/>
          <p:cNvPicPr>
            <a:picLocks noChangeAspect="1" noChangeArrowheads="1"/>
          </p:cNvPicPr>
          <p:nvPr/>
        </p:nvPicPr>
        <p:blipFill rotWithShape="1">
          <a:blip r:embed="rId2" cstate="print"/>
          <a:srcRect t="4562" b="11815"/>
          <a:stretch/>
        </p:blipFill>
        <p:spPr bwMode="auto">
          <a:xfrm>
            <a:off x="4953000" y="1851960"/>
            <a:ext cx="2667000" cy="2894211"/>
          </a:xfrm>
          <a:prstGeom prst="rect">
            <a:avLst/>
          </a:prstGeom>
          <a:noFill/>
        </p:spPr>
      </p:pic>
      <p:sp>
        <p:nvSpPr>
          <p:cNvPr id="4" name="Content Placeholder 2"/>
          <p:cNvSpPr txBox="1">
            <a:spLocks/>
          </p:cNvSpPr>
          <p:nvPr/>
        </p:nvSpPr>
        <p:spPr>
          <a:xfrm>
            <a:off x="685800" y="2755075"/>
            <a:ext cx="4953000" cy="1741714"/>
          </a:xfrm>
          <a:prstGeom prst="rect">
            <a:avLst/>
          </a:prstGeom>
        </p:spPr>
        <p:txBody>
          <a:bodyPr vert="horz" lIns="91440" tIns="45720" rIns="91440" bIns="45720" rtlCol="0">
            <a:norm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0" indent="0"/>
            <a:r>
              <a:rPr lang="en-US" sz="4000" dirty="0">
                <a:solidFill>
                  <a:schemeClr val="accent3">
                    <a:lumMod val="75000"/>
                  </a:schemeClr>
                </a:solidFill>
              </a:rPr>
              <a:t>Human Fecal </a:t>
            </a:r>
            <a:r>
              <a:rPr lang="en-US" sz="4000" dirty="0" smtClean="0">
                <a:solidFill>
                  <a:schemeClr val="accent3">
                    <a:lumMod val="75000"/>
                  </a:schemeClr>
                </a:solidFill>
              </a:rPr>
              <a:t>Matter  (aka poop)! </a:t>
            </a:r>
            <a:endParaRPr lang="en-US" sz="4000" dirty="0">
              <a:solidFill>
                <a:schemeClr val="accent3">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683" y="533400"/>
            <a:ext cx="7520940" cy="548640"/>
          </a:xfrm>
        </p:spPr>
        <p:txBody>
          <a:bodyPr/>
          <a:lstStyle/>
          <a:p>
            <a:r>
              <a:rPr lang="en-US" sz="4800" b="1" cap="none" dirty="0" smtClean="0">
                <a:solidFill>
                  <a:schemeClr val="accent3">
                    <a:lumMod val="75000"/>
                  </a:schemeClr>
                </a:solidFill>
                <a:latin typeface="+mn-lt"/>
                <a:ea typeface="+mn-ea"/>
                <a:cs typeface="+mn-cs"/>
              </a:rPr>
              <a:t>Parasite</a:t>
            </a:r>
            <a:endParaRPr lang="en-US" sz="4800" b="1" cap="none" dirty="0">
              <a:solidFill>
                <a:schemeClr val="accent3">
                  <a:lumMod val="75000"/>
                </a:schemeClr>
              </a:solidFill>
              <a:latin typeface="+mn-lt"/>
              <a:ea typeface="+mn-ea"/>
              <a:cs typeface="+mn-cs"/>
            </a:endParaRPr>
          </a:p>
        </p:txBody>
      </p:sp>
      <p:sp>
        <p:nvSpPr>
          <p:cNvPr id="3" name="Content Placeholder 2"/>
          <p:cNvSpPr>
            <a:spLocks noGrp="1"/>
          </p:cNvSpPr>
          <p:nvPr>
            <p:ph idx="1"/>
          </p:nvPr>
        </p:nvSpPr>
        <p:spPr>
          <a:xfrm>
            <a:off x="381000" y="1068948"/>
            <a:ext cx="8229600" cy="3579849"/>
          </a:xfrm>
        </p:spPr>
        <p:txBody>
          <a:bodyPr>
            <a:noAutofit/>
          </a:bodyPr>
          <a:lstStyle/>
          <a:p>
            <a:pPr algn="ctr"/>
            <a:r>
              <a:rPr lang="en-US" sz="2800" dirty="0">
                <a:solidFill>
                  <a:schemeClr val="accent3">
                    <a:lumMod val="75000"/>
                  </a:schemeClr>
                </a:solidFill>
              </a:rPr>
              <a:t>An organism (microscopic and macroscopic) that lives on a persons’ nutrients. </a:t>
            </a:r>
            <a:r>
              <a:rPr lang="en-US" sz="2800" dirty="0" smtClean="0">
                <a:solidFill>
                  <a:schemeClr val="accent3">
                    <a:lumMod val="75000"/>
                  </a:schemeClr>
                </a:solidFill>
              </a:rPr>
              <a:t>In </a:t>
            </a:r>
            <a:r>
              <a:rPr lang="en-US" sz="2800" dirty="0">
                <a:solidFill>
                  <a:schemeClr val="accent3">
                    <a:lumMod val="75000"/>
                  </a:schemeClr>
                </a:solidFill>
              </a:rPr>
              <a:t>the case of waterborne illness, common parasites are  Round worm (below), Hook Worm (below), Guinea Worm, Cryptosporidiosis, and Giardiasis. </a:t>
            </a:r>
          </a:p>
        </p:txBody>
      </p:sp>
      <p:pic>
        <p:nvPicPr>
          <p:cNvPr id="4" name="Picture 2" descr="http://childhealthproblems.com/images/head-of-helminth.jpg"/>
          <p:cNvPicPr>
            <a:picLocks noChangeAspect="1" noChangeArrowheads="1"/>
          </p:cNvPicPr>
          <p:nvPr/>
        </p:nvPicPr>
        <p:blipFill>
          <a:blip r:embed="rId2" cstate="print"/>
          <a:srcRect/>
          <a:stretch>
            <a:fillRect/>
          </a:stretch>
        </p:blipFill>
        <p:spPr bwMode="auto">
          <a:xfrm>
            <a:off x="5562600" y="3625047"/>
            <a:ext cx="2590800" cy="3059091"/>
          </a:xfrm>
          <a:prstGeom prst="rect">
            <a:avLst/>
          </a:prstGeom>
          <a:noFill/>
        </p:spPr>
      </p:pic>
      <p:sp>
        <p:nvSpPr>
          <p:cNvPr id="5" name="Rectangle 4"/>
          <p:cNvSpPr/>
          <p:nvPr/>
        </p:nvSpPr>
        <p:spPr>
          <a:xfrm>
            <a:off x="6351539" y="3625047"/>
            <a:ext cx="1569084" cy="276999"/>
          </a:xfrm>
          <a:prstGeom prst="rect">
            <a:avLst/>
          </a:prstGeom>
        </p:spPr>
        <p:txBody>
          <a:bodyPr wrap="none">
            <a:spAutoFit/>
          </a:bodyPr>
          <a:lstStyle/>
          <a:p>
            <a:r>
              <a:rPr lang="en-US" sz="1200" dirty="0" smtClean="0">
                <a:solidFill>
                  <a:schemeClr val="bg1"/>
                </a:solidFill>
              </a:rPr>
              <a:t>www.anoleannals.org</a:t>
            </a:r>
            <a:endParaRPr lang="en-US" sz="1200" dirty="0">
              <a:solidFill>
                <a:schemeClr val="bg1"/>
              </a:solidFill>
            </a:endParaRPr>
          </a:p>
        </p:txBody>
      </p:sp>
      <p:pic>
        <p:nvPicPr>
          <p:cNvPr id="52226" name="Picture 2" descr="http://ascarislumbricoides.org/wp-content/uploads/2013/04/Ascaris-male-and-female_1-13a9fth.jpg"/>
          <p:cNvPicPr>
            <a:picLocks noChangeAspect="1" noChangeArrowheads="1"/>
          </p:cNvPicPr>
          <p:nvPr/>
        </p:nvPicPr>
        <p:blipFill>
          <a:blip r:embed="rId3" cstate="print"/>
          <a:srcRect/>
          <a:stretch>
            <a:fillRect/>
          </a:stretch>
        </p:blipFill>
        <p:spPr bwMode="auto">
          <a:xfrm>
            <a:off x="1371600" y="4111050"/>
            <a:ext cx="3751613" cy="2558244"/>
          </a:xfrm>
          <a:prstGeom prst="rect">
            <a:avLst/>
          </a:prstGeom>
          <a:noFill/>
        </p:spPr>
      </p:pic>
      <p:sp>
        <p:nvSpPr>
          <p:cNvPr id="7" name="Rectangle 6"/>
          <p:cNvSpPr/>
          <p:nvPr/>
        </p:nvSpPr>
        <p:spPr>
          <a:xfrm>
            <a:off x="1371600" y="6392295"/>
            <a:ext cx="2074029" cy="276999"/>
          </a:xfrm>
          <a:prstGeom prst="rect">
            <a:avLst/>
          </a:prstGeom>
        </p:spPr>
        <p:txBody>
          <a:bodyPr wrap="none">
            <a:spAutoFit/>
          </a:bodyPr>
          <a:lstStyle/>
          <a:p>
            <a:r>
              <a:rPr lang="en-US" sz="1200" dirty="0" smtClean="0">
                <a:solidFill>
                  <a:schemeClr val="bg1"/>
                </a:solidFill>
              </a:rPr>
              <a:t>www.ascarislumbricoides.org</a:t>
            </a:r>
            <a:endParaRPr lang="en-US" sz="12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520940" cy="548640"/>
          </a:xfrm>
        </p:spPr>
        <p:txBody>
          <a:bodyPr/>
          <a:lstStyle/>
          <a:p>
            <a:r>
              <a:rPr lang="en-US" sz="4800" b="1" cap="none" dirty="0" smtClean="0">
                <a:solidFill>
                  <a:schemeClr val="accent3">
                    <a:lumMod val="75000"/>
                  </a:schemeClr>
                </a:solidFill>
                <a:latin typeface="+mn-lt"/>
                <a:ea typeface="+mn-ea"/>
                <a:cs typeface="+mn-cs"/>
              </a:rPr>
              <a:t>Bacteria</a:t>
            </a:r>
            <a:endParaRPr lang="en-US" sz="4800" b="1" cap="none" dirty="0">
              <a:solidFill>
                <a:schemeClr val="accent3">
                  <a:lumMod val="75000"/>
                </a:schemeClr>
              </a:solidFill>
              <a:latin typeface="+mn-lt"/>
              <a:ea typeface="+mn-ea"/>
              <a:cs typeface="+mn-cs"/>
            </a:endParaRPr>
          </a:p>
        </p:txBody>
      </p:sp>
      <p:sp>
        <p:nvSpPr>
          <p:cNvPr id="3" name="Content Placeholder 2"/>
          <p:cNvSpPr>
            <a:spLocks noGrp="1"/>
          </p:cNvSpPr>
          <p:nvPr>
            <p:ph idx="1"/>
          </p:nvPr>
        </p:nvSpPr>
        <p:spPr/>
        <p:txBody>
          <a:bodyPr>
            <a:normAutofit/>
          </a:bodyPr>
          <a:lstStyle/>
          <a:p>
            <a:pPr algn="ctr"/>
            <a:r>
              <a:rPr lang="en-US" sz="2800" dirty="0">
                <a:solidFill>
                  <a:schemeClr val="accent3">
                    <a:lumMod val="75000"/>
                  </a:schemeClr>
                </a:solidFill>
              </a:rPr>
              <a:t>Microscopic  single-celled organism that can either be highly infectious, or beneficial to the human body.  In the case of waterborne illness, a harmful virus is E-coli (below</a:t>
            </a:r>
            <a:r>
              <a:rPr lang="en-US" sz="2800" dirty="0" smtClean="0">
                <a:solidFill>
                  <a:schemeClr val="accent3">
                    <a:lumMod val="75000"/>
                  </a:schemeClr>
                </a:solidFill>
              </a:rPr>
              <a:t>).</a:t>
            </a:r>
            <a:endParaRPr lang="en-US" sz="2800" dirty="0">
              <a:solidFill>
                <a:schemeClr val="accent3">
                  <a:lumMod val="75000"/>
                </a:schemeClr>
              </a:solidFill>
            </a:endParaRPr>
          </a:p>
        </p:txBody>
      </p:sp>
      <p:pic>
        <p:nvPicPr>
          <p:cNvPr id="50178" name="Picture 2" descr="http://www.inhabitat.com/wp-content/uploads/e.coli-ed01.jpg"/>
          <p:cNvPicPr>
            <a:picLocks noChangeAspect="1" noChangeArrowheads="1"/>
          </p:cNvPicPr>
          <p:nvPr/>
        </p:nvPicPr>
        <p:blipFill>
          <a:blip r:embed="rId2" cstate="print"/>
          <a:srcRect/>
          <a:stretch>
            <a:fillRect/>
          </a:stretch>
        </p:blipFill>
        <p:spPr bwMode="auto">
          <a:xfrm>
            <a:off x="2164278" y="3029760"/>
            <a:ext cx="4914900" cy="3468804"/>
          </a:xfrm>
          <a:prstGeom prst="rect">
            <a:avLst/>
          </a:prstGeom>
          <a:noFill/>
        </p:spPr>
      </p:pic>
      <p:sp>
        <p:nvSpPr>
          <p:cNvPr id="4" name="Rectangle 3"/>
          <p:cNvSpPr/>
          <p:nvPr/>
        </p:nvSpPr>
        <p:spPr>
          <a:xfrm>
            <a:off x="2164278" y="3029760"/>
            <a:ext cx="1909212" cy="307777"/>
          </a:xfrm>
          <a:prstGeom prst="rect">
            <a:avLst/>
          </a:prstGeom>
        </p:spPr>
        <p:txBody>
          <a:bodyPr wrap="square">
            <a:spAutoFit/>
          </a:bodyPr>
          <a:lstStyle/>
          <a:p>
            <a:r>
              <a:rPr lang="en-US" sz="1400" dirty="0" smtClean="0">
                <a:solidFill>
                  <a:schemeClr val="bg1"/>
                </a:solidFill>
              </a:rPr>
              <a:t>www.inhabitat.com</a:t>
            </a:r>
            <a:endParaRPr lang="en-US" sz="1400"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5747</TotalTime>
  <Words>979</Words>
  <Application>Microsoft Office PowerPoint</Application>
  <PresentationFormat>On-screen Show (4:3)</PresentationFormat>
  <Paragraphs>78</Paragraphs>
  <Slides>23</Slides>
  <Notes>6</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Angles</vt:lpstr>
      <vt:lpstr>Gravity-Fed Water Systems</vt:lpstr>
      <vt:lpstr>PowerPoint Presentation</vt:lpstr>
      <vt:lpstr>PowerPoint Presentation</vt:lpstr>
      <vt:lpstr>PowerPoint Presentation</vt:lpstr>
      <vt:lpstr>PowerPoint Presentation</vt:lpstr>
      <vt:lpstr>PowerPoint Presentation</vt:lpstr>
      <vt:lpstr>PowerPoint Presentation</vt:lpstr>
      <vt:lpstr>Parasite</vt:lpstr>
      <vt:lpstr>Bacteria</vt:lpstr>
      <vt:lpstr>Viruses</vt:lpstr>
      <vt:lpstr>PowerPoint Presentation</vt:lpstr>
      <vt:lpstr>A gravity-fed water system is….</vt:lpstr>
      <vt:lpstr>In developing world situations, this could be bringing water from a high point in the mountains, to lower point where there is a village….for example, Pasmata, Peru.</vt:lpstr>
      <vt:lpstr>Typical gravity fed systems have a series (one after another in a line), of treatment processes.  These are….</vt:lpstr>
      <vt:lpstr>Sedimentation</vt:lpstr>
      <vt:lpstr>Filtration</vt:lpstr>
      <vt:lpstr>Disinfection</vt:lpstr>
      <vt:lpstr>Gravity fed system with all its processes</vt:lpstr>
      <vt:lpstr>Hydraulic Design</vt:lpstr>
      <vt:lpstr>PowerPoint Presentation</vt:lpstr>
      <vt:lpstr>Sedimentation Tank Design</vt:lpstr>
      <vt:lpstr>Today’s Activity : Build a model gravity-fed water system with sedimentation </vt:lpstr>
      <vt:lpstr>Turbidity (NTU)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Gravity fed water</dc:title>
  <dc:creator>JWalters</dc:creator>
  <cp:lastModifiedBy>SAMSON, CARLEIGH CLAYTON</cp:lastModifiedBy>
  <cp:revision>35</cp:revision>
  <dcterms:created xsi:type="dcterms:W3CDTF">2013-02-03T00:43:15Z</dcterms:created>
  <dcterms:modified xsi:type="dcterms:W3CDTF">2015-05-15T18:47:39Z</dcterms:modified>
</cp:coreProperties>
</file>