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embeddedFontLst>
    <p:embeddedFont>
      <p:font typeface="Open Sans" panose="020B0606030504020204" pitchFamily="34" charset="0"/>
      <p:regular r:id="rId7"/>
      <p:bold r:id="rId8"/>
      <p:italic r:id="rId9"/>
      <p:boldItalic r:id="rId1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2" roundtripDataSignature="AMtx7mjWCdBD04DYOw9EzR9W+kKITLeM/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800" y="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1" name="Google Shape;6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1" name="Google Shape;6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850054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1" name="Google Shape;6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352627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4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3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3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6" name="Google Shape;16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6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9" name="Google Shape;19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7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0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1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1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11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11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hyperlink" Target="http://marsrover.nasa.gov/gallery/artwork/hires/rover3.jp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marsrover.nasa.gov/gallery/artwork/hires/rover3.jpg" TargetMode="External"/><Relationship Id="rId4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091BA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"/>
          <p:cNvPicPr preferRelativeResize="0"/>
          <p:nvPr/>
        </p:nvPicPr>
        <p:blipFill rotWithShape="1">
          <a:blip r:embed="rId3">
            <a:alphaModFix amt="37000"/>
          </a:blip>
          <a:srcRect t="4924" b="-5447"/>
          <a:stretch/>
        </p:blipFill>
        <p:spPr>
          <a:xfrm>
            <a:off x="-46375" y="0"/>
            <a:ext cx="9190377" cy="543855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47449" y="1078785"/>
            <a:ext cx="7649102" cy="1174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60536" y="4663675"/>
            <a:ext cx="8822928" cy="402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84463" y="2670200"/>
            <a:ext cx="8175075" cy="813975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"/>
          <p:cNvSpPr txBox="1"/>
          <p:nvPr/>
        </p:nvSpPr>
        <p:spPr>
          <a:xfrm>
            <a:off x="863100" y="2924338"/>
            <a:ext cx="7417800" cy="30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 dirty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Edible Rovers</a:t>
            </a:r>
            <a:endParaRPr sz="1600" b="1" i="0" u="none" strike="noStrike" cap="none" dirty="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"/>
          <p:cNvSpPr txBox="1">
            <a:spLocks noGrp="1"/>
          </p:cNvSpPr>
          <p:nvPr>
            <p:ph type="title"/>
          </p:nvPr>
        </p:nvSpPr>
        <p:spPr>
          <a:xfrm>
            <a:off x="311700" y="282761"/>
            <a:ext cx="8520600" cy="397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 sz="2400" b="1" dirty="0">
                <a:solidFill>
                  <a:srgbClr val="6091BA"/>
                </a:solidFill>
                <a:latin typeface="Open Sans"/>
                <a:ea typeface="Open Sans"/>
                <a:cs typeface="Open Sans"/>
                <a:sym typeface="Open Sans"/>
              </a:rPr>
              <a:t>Example Rover (Can you identify the parts?)</a:t>
            </a:r>
            <a:br>
              <a:rPr lang="en-US" sz="2400" b="1" dirty="0">
                <a:solidFill>
                  <a:srgbClr val="6091BA"/>
                </a:solidFill>
                <a:latin typeface="Open Sans"/>
                <a:ea typeface="Open Sans"/>
                <a:cs typeface="Open Sans"/>
                <a:sym typeface="Open Sans"/>
              </a:rPr>
            </a:br>
            <a:endParaRPr lang="en-US" sz="2400" b="1" dirty="0">
              <a:solidFill>
                <a:srgbClr val="6091BA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64" name="Google Shape;64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2402" y="4651025"/>
            <a:ext cx="8839196" cy="40301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2"/>
          <p:cNvSpPr txBox="1"/>
          <p:nvPr/>
        </p:nvSpPr>
        <p:spPr>
          <a:xfrm>
            <a:off x="6040800" y="1419200"/>
            <a:ext cx="2791500" cy="75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Photos should be a </a:t>
            </a:r>
            <a:endParaRPr sz="1400" b="1" i="0" u="none" strike="noStrike" cap="none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square like this.</a:t>
            </a:r>
            <a:endParaRPr sz="1400" b="1" i="0" u="none" strike="noStrike" cap="none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67" name="Google Shape;67;p2"/>
          <p:cNvSpPr txBox="1"/>
          <p:nvPr/>
        </p:nvSpPr>
        <p:spPr>
          <a:xfrm>
            <a:off x="1160123" y="4303058"/>
            <a:ext cx="7238527" cy="57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115000"/>
              </a:lnSpc>
              <a:buSzPts val="1100"/>
            </a:pPr>
            <a:r>
              <a:rPr lang="en-US" sz="1100" b="1" dirty="0">
                <a:solidFill>
                  <a:schemeClr val="bg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Image source:</a:t>
            </a:r>
            <a:r>
              <a:rPr lang="en-US" sz="1100" dirty="0">
                <a:solidFill>
                  <a:schemeClr val="bg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Courtesy NASA/JPL-Caltech, </a:t>
            </a:r>
            <a:r>
              <a:rPr lang="en-US" sz="1100" u="sng" dirty="0">
                <a:solidFill>
                  <a:schemeClr val="bg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http://marsrover.nasa.gov/gallery/artwork/hires/rover3.jpg</a:t>
            </a:r>
            <a:endParaRPr lang="en-US" sz="1100" dirty="0">
              <a:solidFill>
                <a:schemeClr val="bg1">
                  <a:lumMod val="7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 dirty="0">
              <a:solidFill>
                <a:srgbClr val="B7B7B7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69" name="Google Shape;69;p2"/>
          <p:cNvSpPr txBox="1"/>
          <p:nvPr/>
        </p:nvSpPr>
        <p:spPr>
          <a:xfrm>
            <a:off x="422784" y="2492550"/>
            <a:ext cx="1040700" cy="35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100" b="1" i="0" u="none" strike="noStrike" cap="none" dirty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#6091b</a:t>
            </a:r>
            <a:endParaRPr sz="1100" b="1" i="0" u="none" strike="noStrike" cap="none" dirty="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73" name="Google Shape;73;p2"/>
          <p:cNvSpPr txBox="1"/>
          <p:nvPr/>
        </p:nvSpPr>
        <p:spPr>
          <a:xfrm>
            <a:off x="1899685" y="2670600"/>
            <a:ext cx="1040700" cy="35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1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#8d64aa</a:t>
            </a:r>
            <a:endParaRPr sz="1100" b="1" i="0" u="none" strike="noStrike" cap="none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75" name="Google Shape;75;p2"/>
          <p:cNvSpPr txBox="1"/>
          <p:nvPr/>
        </p:nvSpPr>
        <p:spPr>
          <a:xfrm>
            <a:off x="4048653" y="2492550"/>
            <a:ext cx="1040700" cy="35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1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#f8a81b</a:t>
            </a:r>
            <a:endParaRPr sz="1100" b="1" i="0" u="none" strike="noStrike" cap="none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3" name="Picture 2" descr="A picture containing sky, military vehicle&#10;&#10;Description automatically generated">
            <a:extLst>
              <a:ext uri="{FF2B5EF4-FFF2-40B4-BE49-F238E27FC236}">
                <a16:creationId xmlns:a16="http://schemas.microsoft.com/office/drawing/2014/main" id="{72C47EE3-2DA8-4A6B-A1F9-0A9B240921C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27734" y="951414"/>
            <a:ext cx="4163415" cy="332902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"/>
          <p:cNvSpPr txBox="1">
            <a:spLocks noGrp="1"/>
          </p:cNvSpPr>
          <p:nvPr>
            <p:ph type="title"/>
          </p:nvPr>
        </p:nvSpPr>
        <p:spPr>
          <a:xfrm>
            <a:off x="311700" y="282761"/>
            <a:ext cx="8520600" cy="397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 sz="2400" b="1" dirty="0">
                <a:solidFill>
                  <a:srgbClr val="6091BA"/>
                </a:solidFill>
                <a:latin typeface="Open Sans"/>
                <a:ea typeface="Open Sans"/>
                <a:cs typeface="Open Sans"/>
                <a:sym typeface="Open Sans"/>
              </a:rPr>
              <a:t>Rover Main Parts and Functions</a:t>
            </a:r>
            <a:br>
              <a:rPr lang="en-US" sz="2400" b="1" dirty="0">
                <a:solidFill>
                  <a:srgbClr val="6091BA"/>
                </a:solidFill>
                <a:latin typeface="Open Sans"/>
                <a:ea typeface="Open Sans"/>
                <a:cs typeface="Open Sans"/>
                <a:sym typeface="Open Sans"/>
              </a:rPr>
            </a:br>
            <a:br>
              <a:rPr lang="en" sz="1400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</a:br>
            <a:r>
              <a:rPr lang="en-US" sz="1400" b="1" dirty="0"/>
              <a:t>body:</a:t>
            </a:r>
            <a:r>
              <a:rPr lang="en-US" sz="1400" dirty="0"/>
              <a:t> protects the rover’s "organs" </a:t>
            </a:r>
            <a:br>
              <a:rPr lang="en-US" sz="1400" dirty="0"/>
            </a:br>
            <a:r>
              <a:rPr lang="en-US" sz="1400" b="1" dirty="0"/>
              <a:t>brains:</a:t>
            </a:r>
            <a:r>
              <a:rPr lang="en-US" sz="1400" dirty="0"/>
              <a:t> computers that process the rover's information </a:t>
            </a:r>
            <a:br>
              <a:rPr lang="en-US" sz="1400" dirty="0"/>
            </a:br>
            <a:r>
              <a:rPr lang="en-US" sz="1400" b="1" dirty="0"/>
              <a:t>wheels: </a:t>
            </a:r>
            <a:r>
              <a:rPr lang="en-US" sz="1400" dirty="0"/>
              <a:t>attached to the legs and allows rover movement</a:t>
            </a:r>
            <a:r>
              <a:rPr lang="en-US" sz="1400" b="1" dirty="0"/>
              <a:t> </a:t>
            </a:r>
            <a:br>
              <a:rPr lang="en-US" sz="1400" dirty="0"/>
            </a:br>
            <a:r>
              <a:rPr lang="en-US" sz="1400" b="1" dirty="0"/>
              <a:t>arm:</a:t>
            </a:r>
            <a:r>
              <a:rPr lang="en-US" sz="1400" dirty="0"/>
              <a:t> a robotic arm used for extension and movement to use tools and instruments </a:t>
            </a:r>
            <a:br>
              <a:rPr lang="en-US" sz="1400" dirty="0"/>
            </a:br>
            <a:r>
              <a:rPr lang="en-US" sz="1400" b="1" dirty="0"/>
              <a:t>energy source:</a:t>
            </a:r>
            <a:r>
              <a:rPr lang="en-US" sz="1400" dirty="0"/>
              <a:t> solar panels and batteries </a:t>
            </a:r>
            <a:br>
              <a:rPr lang="en-US" sz="1400" dirty="0"/>
            </a:br>
            <a:r>
              <a:rPr lang="en-US" sz="1400" b="1" dirty="0"/>
              <a:t>cameras:</a:t>
            </a:r>
            <a:r>
              <a:rPr lang="en-US" sz="1400" dirty="0"/>
              <a:t> cameras mounted on the head, front or back of the rover to “see” and take pictures communications: antennae for communication with NASA and Earth </a:t>
            </a:r>
            <a:br>
              <a:rPr lang="en-US" sz="1400" dirty="0"/>
            </a:br>
            <a:r>
              <a:rPr lang="en-US" sz="1400" b="1" dirty="0"/>
              <a:t>temperature controls:</a:t>
            </a:r>
            <a:r>
              <a:rPr lang="en-US" sz="1400" dirty="0"/>
              <a:t> heaters and insulation to protect the rover </a:t>
            </a:r>
            <a:br>
              <a:rPr lang="en-US" sz="1400" dirty="0"/>
            </a:br>
            <a:r>
              <a:rPr lang="en-US" sz="1400" b="1" dirty="0"/>
              <a:t>instruments and tools</a:t>
            </a:r>
            <a:r>
              <a:rPr lang="en-US" sz="1400" dirty="0"/>
              <a:t>, such as: </a:t>
            </a:r>
            <a:br>
              <a:rPr lang="en-US" sz="1400" dirty="0"/>
            </a:br>
            <a:r>
              <a:rPr lang="en-US" sz="1400" dirty="0"/>
              <a:t>	</a:t>
            </a:r>
            <a:r>
              <a:rPr lang="en-US" sz="1400" b="1" dirty="0"/>
              <a:t>abrasion tool:</a:t>
            </a:r>
            <a:r>
              <a:rPr lang="en-US" sz="1400" dirty="0"/>
              <a:t> scrapes rock to bring back samples </a:t>
            </a:r>
            <a:br>
              <a:rPr lang="en-US" sz="1400" dirty="0"/>
            </a:br>
            <a:r>
              <a:rPr lang="en-US" sz="1400" dirty="0"/>
              <a:t>	</a:t>
            </a:r>
            <a:r>
              <a:rPr lang="en-US" sz="1400" b="1" dirty="0"/>
              <a:t>spectrometer:</a:t>
            </a:r>
            <a:r>
              <a:rPr lang="en-US" sz="1400" dirty="0"/>
              <a:t> identifies any minerals that contain iron </a:t>
            </a:r>
            <a:br>
              <a:rPr lang="en-US" sz="1400" dirty="0"/>
            </a:br>
            <a:r>
              <a:rPr lang="en-US" sz="1400" dirty="0"/>
              <a:t>	</a:t>
            </a:r>
            <a:r>
              <a:rPr lang="en-US" sz="1400" b="1" dirty="0"/>
              <a:t>x-ray spectrometer:</a:t>
            </a:r>
            <a:r>
              <a:rPr lang="en-US" sz="1400" dirty="0"/>
              <a:t> takes x-rays of rocks and soil so NASA can identify elements in the 	rocks </a:t>
            </a:r>
            <a:r>
              <a:rPr lang="en-US" sz="1400" b="1" dirty="0"/>
              <a:t>microscopic imager: </a:t>
            </a:r>
            <a:r>
              <a:rPr lang="en-US" sz="1400" dirty="0"/>
              <a:t>shows very small details of rocks and soil</a:t>
            </a:r>
            <a:br>
              <a:rPr lang="en-US" dirty="0"/>
            </a:br>
            <a:endParaRPr sz="1400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64" name="Google Shape;64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2402" y="4651025"/>
            <a:ext cx="8839196" cy="40301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2"/>
          <p:cNvSpPr txBox="1"/>
          <p:nvPr/>
        </p:nvSpPr>
        <p:spPr>
          <a:xfrm>
            <a:off x="6040800" y="1419200"/>
            <a:ext cx="2791500" cy="75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Photos should be a </a:t>
            </a:r>
            <a:endParaRPr sz="1400" b="1" i="0" u="none" strike="noStrike" cap="none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square like this.</a:t>
            </a:r>
            <a:endParaRPr sz="1400" b="1" i="0" u="none" strike="noStrike" cap="none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919546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"/>
          <p:cNvSpPr txBox="1">
            <a:spLocks noGrp="1"/>
          </p:cNvSpPr>
          <p:nvPr>
            <p:ph type="title"/>
          </p:nvPr>
        </p:nvSpPr>
        <p:spPr>
          <a:xfrm>
            <a:off x="311700" y="282761"/>
            <a:ext cx="8520600" cy="397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 sz="2400" b="1" dirty="0">
                <a:solidFill>
                  <a:srgbClr val="6091BA"/>
                </a:solidFill>
                <a:latin typeface="Open Sans"/>
                <a:ea typeface="Open Sans"/>
                <a:cs typeface="Open Sans"/>
                <a:sym typeface="Open Sans"/>
              </a:rPr>
              <a:t>Example Rover with Main Parts Identified</a:t>
            </a:r>
            <a:br>
              <a:rPr lang="en-US" sz="2400" b="1" dirty="0">
                <a:solidFill>
                  <a:srgbClr val="6091BA"/>
                </a:solidFill>
                <a:latin typeface="Open Sans"/>
                <a:ea typeface="Open Sans"/>
                <a:cs typeface="Open Sans"/>
                <a:sym typeface="Open Sans"/>
              </a:rPr>
            </a:br>
            <a:endParaRPr sz="1400" dirty="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64" name="Google Shape;64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2402" y="4651025"/>
            <a:ext cx="8839196" cy="40301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2"/>
          <p:cNvSpPr txBox="1"/>
          <p:nvPr/>
        </p:nvSpPr>
        <p:spPr>
          <a:xfrm>
            <a:off x="6040800" y="1419200"/>
            <a:ext cx="2791500" cy="75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1" i="0" u="none" strike="noStrike" cap="none" dirty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Photos should be a </a:t>
            </a:r>
            <a:endParaRPr sz="1400" b="1" i="0" u="none" strike="noStrike" cap="none" dirty="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1" i="0" u="none" strike="noStrike" cap="none" dirty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square like this.</a:t>
            </a:r>
            <a:endParaRPr sz="1400" b="1" i="0" u="none" strike="noStrike" cap="none" dirty="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67" name="Google Shape;67;p2"/>
          <p:cNvSpPr txBox="1"/>
          <p:nvPr/>
        </p:nvSpPr>
        <p:spPr>
          <a:xfrm>
            <a:off x="2997922" y="4107316"/>
            <a:ext cx="2791500" cy="57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100" b="0" i="0" u="none" strike="noStrike" cap="none">
                <a:solidFill>
                  <a:srgbClr val="B7B7B7"/>
                </a:solidFill>
                <a:latin typeface="Open Sans"/>
                <a:ea typeface="Open Sans"/>
                <a:cs typeface="Open Sans"/>
                <a:sym typeface="Open Sans"/>
              </a:rPr>
              <a:t>Captions should be shown like this...</a:t>
            </a:r>
            <a:endParaRPr sz="1100" b="0" i="0" u="none" strike="noStrike" cap="none">
              <a:solidFill>
                <a:srgbClr val="B7B7B7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75" name="Google Shape;75;p2"/>
          <p:cNvSpPr txBox="1"/>
          <p:nvPr/>
        </p:nvSpPr>
        <p:spPr>
          <a:xfrm>
            <a:off x="4048653" y="2492550"/>
            <a:ext cx="1040700" cy="35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1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#f8a81b</a:t>
            </a:r>
            <a:endParaRPr sz="1100" b="1" i="0" u="none" strike="noStrike" cap="none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3" name="Picture 2" descr="Diagram&#10;&#10;Description automatically generated">
            <a:extLst>
              <a:ext uri="{FF2B5EF4-FFF2-40B4-BE49-F238E27FC236}">
                <a16:creationId xmlns:a16="http://schemas.microsoft.com/office/drawing/2014/main" id="{91E94B0F-BF50-473E-B4BE-8EA5951B4B0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36328" y="883339"/>
            <a:ext cx="5114688" cy="3510177"/>
          </a:xfrm>
          <a:prstGeom prst="rect">
            <a:avLst/>
          </a:prstGeom>
        </p:spPr>
      </p:pic>
      <p:sp>
        <p:nvSpPr>
          <p:cNvPr id="16" name="Google Shape;67;p2">
            <a:extLst>
              <a:ext uri="{FF2B5EF4-FFF2-40B4-BE49-F238E27FC236}">
                <a16:creationId xmlns:a16="http://schemas.microsoft.com/office/drawing/2014/main" id="{0A4933C2-E86D-4C9C-8074-D5AE58581582}"/>
              </a:ext>
            </a:extLst>
          </p:cNvPr>
          <p:cNvSpPr txBox="1"/>
          <p:nvPr/>
        </p:nvSpPr>
        <p:spPr>
          <a:xfrm>
            <a:off x="1175491" y="4411870"/>
            <a:ext cx="7238527" cy="57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115000"/>
              </a:lnSpc>
              <a:buSzPts val="1100"/>
            </a:pPr>
            <a:r>
              <a:rPr lang="en-US" sz="1100" b="1" dirty="0">
                <a:solidFill>
                  <a:schemeClr val="bg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Image source:</a:t>
            </a:r>
            <a:r>
              <a:rPr lang="en-US" sz="1100" dirty="0">
                <a:solidFill>
                  <a:schemeClr val="bg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Courtesy NASA/JPL-Caltech, </a:t>
            </a:r>
            <a:r>
              <a:rPr lang="en-US" sz="1100" u="sng" dirty="0">
                <a:solidFill>
                  <a:schemeClr val="bg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http://marsrover.nasa.gov/gallery/artwork/hires/rover3.jpg</a:t>
            </a:r>
            <a:endParaRPr lang="en-US" sz="1100" dirty="0">
              <a:solidFill>
                <a:schemeClr val="bg1">
                  <a:lumMod val="7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 dirty="0">
              <a:solidFill>
                <a:srgbClr val="B7B7B7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2689967966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270</Words>
  <Application>Microsoft Office PowerPoint</Application>
  <PresentationFormat>On-screen Show (16:9)</PresentationFormat>
  <Paragraphs>17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Open Sans</vt:lpstr>
      <vt:lpstr>Arial</vt:lpstr>
      <vt:lpstr>Simple Light</vt:lpstr>
      <vt:lpstr>PowerPoint Presentation</vt:lpstr>
      <vt:lpstr>Example Rover (Can you identify the parts?) </vt:lpstr>
      <vt:lpstr>Rover Main Parts and Functions  body: protects the rover’s "organs"  brains: computers that process the rover's information  wheels: attached to the legs and allows rover movement  arm: a robotic arm used for extension and movement to use tools and instruments  energy source: solar panels and batteries  cameras: cameras mounted on the head, front or back of the rover to “see” and take pictures communications: antennae for communication with NASA and Earth  temperature controls: heaters and insulation to protect the rover  instruments and tools, such as:   abrasion tool: scrapes rock to bring back samples   spectrometer: identifies any minerals that contain iron   x-ray spectrometer: takes x-rays of rocks and soil so NASA can identify elements in the  rocks microscopic imager: shows very small details of rocks and soil </vt:lpstr>
      <vt:lpstr>Example Rover with Main Parts Identified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Jacob Lawrence</dc:creator>
  <cp:lastModifiedBy>Jacob Lawrence</cp:lastModifiedBy>
  <cp:revision>6</cp:revision>
  <dcterms:modified xsi:type="dcterms:W3CDTF">2021-05-17T21:49:04Z</dcterms:modified>
</cp:coreProperties>
</file>