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1"/>
  </p:notesMasterIdLst>
  <p:sldIdLst>
    <p:sldId id="269" r:id="rId3"/>
    <p:sldId id="263" r:id="rId4"/>
    <p:sldId id="257" r:id="rId5"/>
    <p:sldId id="261" r:id="rId6"/>
    <p:sldId id="264" r:id="rId7"/>
    <p:sldId id="266" r:id="rId8"/>
    <p:sldId id="268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8" autoAdjust="0"/>
    <p:restoredTop sz="94660"/>
  </p:normalViewPr>
  <p:slideViewPr>
    <p:cSldViewPr>
      <p:cViewPr varScale="1">
        <p:scale>
          <a:sx n="107" d="100"/>
          <a:sy n="107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000">
                <a:latin typeface="Comic Sans MS" pitchFamily="66" charset="0"/>
              </a:rPr>
              <a:t>Angle of Track vs. Time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539349004732071"/>
          <c:y val="0.11591611550376009"/>
          <c:w val="0.86826108780198097"/>
          <c:h val="0.68792440772990016"/>
        </c:manualLayout>
      </c:layout>
      <c:scatterChart>
        <c:scatterStyle val="lineMarker"/>
        <c:ser>
          <c:idx val="0"/>
          <c:order val="0"/>
          <c:tx>
            <c:strRef>
              <c:f>Graph!$C$2</c:f>
              <c:strCache>
                <c:ptCount val="1"/>
                <c:pt idx="0">
                  <c:v>Height of Drop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  <a:ln>
                <a:noFill/>
              </a:ln>
            </c:spPr>
          </c:marker>
          <c:yVal>
            <c:numRef>
              <c:f>Graph!$C$3:$C$8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yVal>
        </c:ser>
        <c:axId val="55436416"/>
        <c:axId val="67905024"/>
      </c:scatterChart>
      <c:valAx>
        <c:axId val="55436416"/>
        <c:scaling>
          <c:orientation val="minMax"/>
          <c:max val="6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>
                    <a:latin typeface="Comic Sans MS" pitchFamily="66" charset="0"/>
                  </a:rPr>
                  <a:t>Angle of Track (degrees)</a:t>
                </a:r>
              </a:p>
            </c:rich>
          </c:tx>
          <c:layout>
            <c:manualLayout>
              <c:xMode val="edge"/>
              <c:yMode val="edge"/>
              <c:x val="0.41942746023143923"/>
              <c:y val="0.88825605132691654"/>
            </c:manualLayout>
          </c:layout>
        </c:title>
        <c:tickLblPos val="nextTo"/>
        <c:crossAx val="67905024"/>
        <c:crosses val="autoZero"/>
        <c:crossBetween val="midCat"/>
        <c:majorUnit val="5"/>
      </c:valAx>
      <c:valAx>
        <c:axId val="67905024"/>
        <c:scaling>
          <c:orientation val="minMax"/>
          <c:max val="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>
                    <a:latin typeface="Comic Sans MS" pitchFamily="66" charset="0"/>
                  </a:rPr>
                  <a:t>Time</a:t>
                </a:r>
                <a:r>
                  <a:rPr lang="en-US" sz="1200" baseline="0">
                    <a:latin typeface="Comic Sans MS" pitchFamily="66" charset="0"/>
                  </a:rPr>
                  <a:t> to reach end of track (s)</a:t>
                </a:r>
                <a:endParaRPr lang="en-US" sz="1200">
                  <a:latin typeface="Comic Sans MS" pitchFamily="66" charset="0"/>
                </a:endParaRPr>
              </a:p>
            </c:rich>
          </c:tx>
          <c:layout/>
        </c:title>
        <c:numFmt formatCode="General" sourceLinked="1"/>
        <c:tickLblPos val="nextTo"/>
        <c:crossAx val="55436416"/>
        <c:crosses val="autoZero"/>
        <c:crossBetween val="midCat"/>
        <c:majorUnit val="0.5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000">
                <a:latin typeface="Comic Sans MS" pitchFamily="66" charset="0"/>
              </a:rPr>
              <a:t>Weight vs. Time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539349004732071"/>
          <c:y val="0.11591611550376008"/>
          <c:w val="0.86826108780198097"/>
          <c:h val="0.68792440772990004"/>
        </c:manualLayout>
      </c:layout>
      <c:scatterChart>
        <c:scatterStyle val="lineMarker"/>
        <c:ser>
          <c:idx val="0"/>
          <c:order val="0"/>
          <c:tx>
            <c:strRef>
              <c:f>Graph!$C$2</c:f>
              <c:strCache>
                <c:ptCount val="1"/>
                <c:pt idx="0">
                  <c:v>Height of Drop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  <a:ln>
                <a:noFill/>
              </a:ln>
            </c:spPr>
          </c:marker>
          <c:yVal>
            <c:numRef>
              <c:f>Graph!$C$3:$C$8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yVal>
        </c:ser>
        <c:axId val="100012032"/>
        <c:axId val="100015488"/>
      </c:scatterChart>
      <c:valAx>
        <c:axId val="100012032"/>
        <c:scaling>
          <c:orientation val="minMax"/>
          <c:max val="4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>
                    <a:latin typeface="Comic Sans MS" pitchFamily="66" charset="0"/>
                  </a:rPr>
                  <a:t>Number of Pennies attached</a:t>
                </a:r>
              </a:p>
            </c:rich>
          </c:tx>
          <c:layout>
            <c:manualLayout>
              <c:xMode val="edge"/>
              <c:yMode val="edge"/>
              <c:x val="0.3773221970735452"/>
              <c:y val="0.88825605132691687"/>
            </c:manualLayout>
          </c:layout>
        </c:title>
        <c:tickLblPos val="nextTo"/>
        <c:crossAx val="100015488"/>
        <c:crosses val="autoZero"/>
        <c:crossBetween val="midCat"/>
        <c:majorUnit val="1"/>
      </c:valAx>
      <c:valAx>
        <c:axId val="100015488"/>
        <c:scaling>
          <c:orientation val="minMax"/>
          <c:max val="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>
                    <a:latin typeface="Comic Sans MS" pitchFamily="66" charset="0"/>
                  </a:rPr>
                  <a:t>Time</a:t>
                </a:r>
                <a:r>
                  <a:rPr lang="en-US" sz="1200" baseline="0">
                    <a:latin typeface="Comic Sans MS" pitchFamily="66" charset="0"/>
                  </a:rPr>
                  <a:t> to reach end of track (s)</a:t>
                </a:r>
                <a:endParaRPr lang="en-US" sz="1200">
                  <a:latin typeface="Comic Sans MS" pitchFamily="66" charset="0"/>
                </a:endParaRPr>
              </a:p>
            </c:rich>
          </c:tx>
          <c:layout/>
        </c:title>
        <c:numFmt formatCode="General" sourceLinked="1"/>
        <c:tickLblPos val="nextTo"/>
        <c:crossAx val="100012032"/>
        <c:crosses val="autoZero"/>
        <c:crossBetween val="midCat"/>
        <c:majorUnit val="0.5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EE053-7670-4EDF-811F-D81A2F2C6222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5600-7707-4BEC-86CC-E9E5C6584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35600-7707-4BEC-86CC-E9E5C65847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35600-7707-4BEC-86CC-E9E5C65847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35600-7707-4BEC-86CC-E9E5C658474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35600-7707-4BEC-86CC-E9E5C65847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35600-7707-4BEC-86CC-E9E5C65847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93F9530-606F-44DB-9FE1-2DFC0A34053E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835111-C9C5-4E5F-A09D-FB6394F9CB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bskids.org/designsquad/profile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4343400"/>
            <a:ext cx="8991600" cy="11652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Cars: Engineering for Efficiency</a:t>
            </a:r>
            <a:br>
              <a:rPr kumimoji="0" lang="en-US" sz="36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lang="en-US" sz="3600" i="1" dirty="0" smtClean="0">
                <a:latin typeface="Comic Sans MS" pitchFamily="66" charset="0"/>
                <a:ea typeface="+mj-ea"/>
                <a:cs typeface="+mj-cs"/>
              </a:rPr>
              <a:t>Day </a:t>
            </a:r>
            <a:r>
              <a:rPr lang="en-US" sz="3600" i="1" dirty="0" smtClean="0">
                <a:latin typeface="Comic Sans MS" pitchFamily="66" charset="0"/>
                <a:ea typeface="+mj-ea"/>
                <a:cs typeface="+mj-cs"/>
              </a:rPr>
              <a:t>3 </a:t>
            </a:r>
            <a:endParaRPr kumimoji="0" lang="en-US" sz="3600" b="0" i="1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914400"/>
            <a:ext cx="4445586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981200"/>
            <a:ext cx="5181600" cy="2133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What kind of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energy </a:t>
            </a:r>
            <a:b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does your car have at </a:t>
            </a:r>
            <a:b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 top of the track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?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What about at the </a:t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bottom of the track?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800600"/>
            <a:ext cx="6629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What is a variable?  What is a control?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5240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do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engineers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want to design energy-efficient cars?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20" name="Picture 4" descr="http://www.in.gov/visitindiana/blog/wp-content/uploads/2011/05/Hot-Wheels-ramp.jpg"/>
          <p:cNvPicPr>
            <a:picLocks noChangeAspect="1" noChangeArrowheads="1"/>
          </p:cNvPicPr>
          <p:nvPr/>
        </p:nvPicPr>
        <p:blipFill>
          <a:blip r:embed="rId3" cstate="print"/>
          <a:srcRect l="13846" r="4308"/>
          <a:stretch>
            <a:fillRect/>
          </a:stretch>
        </p:blipFill>
        <p:spPr bwMode="auto">
          <a:xfrm>
            <a:off x="4800600" y="1503220"/>
            <a:ext cx="4343400" cy="2971800"/>
          </a:xfrm>
          <a:prstGeom prst="rect">
            <a:avLst/>
          </a:prstGeom>
          <a:noFill/>
        </p:spPr>
      </p:pic>
      <p:sp>
        <p:nvSpPr>
          <p:cNvPr id="10" name="Right Arrow 9"/>
          <p:cNvSpPr/>
          <p:nvPr/>
        </p:nvSpPr>
        <p:spPr>
          <a:xfrm rot="19973731">
            <a:off x="4132887" y="2237873"/>
            <a:ext cx="1216527" cy="37263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980487" y="3609472"/>
            <a:ext cx="1216527" cy="37263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990600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752600"/>
            <a:ext cx="3810000" cy="44958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Variable</a:t>
            </a:r>
            <a:r>
              <a:rPr lang="en-US" b="1" dirty="0" smtClean="0"/>
              <a:t> – Something that is allowed to change during an experiment.</a:t>
            </a:r>
          </a:p>
          <a:p>
            <a:pPr>
              <a:spcBef>
                <a:spcPts val="2400"/>
              </a:spcBef>
            </a:pPr>
            <a:r>
              <a:rPr lang="en-US" b="1" i="1" dirty="0" smtClean="0">
                <a:solidFill>
                  <a:srgbClr val="0070C0"/>
                </a:solidFill>
              </a:rPr>
              <a:t>Control</a:t>
            </a:r>
            <a:r>
              <a:rPr lang="en-US" b="1" dirty="0" smtClean="0"/>
              <a:t> – Something kept constant or controlled during an experiment.</a:t>
            </a:r>
          </a:p>
          <a:p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267200" y="2286000"/>
            <a:ext cx="1066800" cy="685800"/>
          </a:xfrm>
          <a:prstGeom prst="rightArrow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2" name="Picture 4" descr="http://t0.gstatic.com/images?q=tbn:ANd9GcQEAvFUB2Dl9ulHjQTX3Us5c9YqUORTs4zr7wrKKCALPTHbvb1H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600200"/>
            <a:ext cx="2133600" cy="2133602"/>
          </a:xfrm>
          <a:prstGeom prst="rect">
            <a:avLst/>
          </a:prstGeom>
          <a:noFill/>
        </p:spPr>
      </p:pic>
      <p:pic>
        <p:nvPicPr>
          <p:cNvPr id="7174" name="Picture 6" descr="http://t1.gstatic.com/images?q=tbn:ANd9GcTHYS7pVIvXadTddVrsX5dWlmb_93noM5upbvShw6uDVXerxW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962400"/>
            <a:ext cx="2895600" cy="2171700"/>
          </a:xfrm>
          <a:prstGeom prst="rect">
            <a:avLst/>
          </a:prstGeom>
          <a:noFill/>
        </p:spPr>
      </p:pic>
      <p:sp>
        <p:nvSpPr>
          <p:cNvPr id="10" name="Right Arrow 9"/>
          <p:cNvSpPr/>
          <p:nvPr/>
        </p:nvSpPr>
        <p:spPr>
          <a:xfrm>
            <a:off x="4267200" y="4495800"/>
            <a:ext cx="1066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vs. Dependent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1905000"/>
            <a:ext cx="7467600" cy="4114800"/>
          </a:xfrm>
        </p:spPr>
        <p:txBody>
          <a:bodyPr wrap="square">
            <a:noAutofit/>
          </a:bodyPr>
          <a:lstStyle/>
          <a:p>
            <a:r>
              <a:rPr lang="en-US" b="1" i="1" dirty="0" smtClean="0"/>
              <a:t>Independent Variable </a:t>
            </a:r>
            <a:r>
              <a:rPr lang="en-US" b="1" dirty="0" smtClean="0"/>
              <a:t>– This is a </a:t>
            </a:r>
            <a:br>
              <a:rPr lang="en-US" b="1" dirty="0" smtClean="0"/>
            </a:br>
            <a:r>
              <a:rPr lang="en-US" b="1" dirty="0" smtClean="0"/>
              <a:t>variable you intentionally change </a:t>
            </a:r>
            <a:br>
              <a:rPr lang="en-US" b="1" dirty="0" smtClean="0"/>
            </a:br>
            <a:r>
              <a:rPr lang="en-US" b="1" dirty="0" smtClean="0"/>
              <a:t>during the experiment, like how </a:t>
            </a:r>
            <a:br>
              <a:rPr lang="en-US" b="1" dirty="0" smtClean="0"/>
            </a:br>
            <a:r>
              <a:rPr lang="en-US" b="1" dirty="0" smtClean="0"/>
              <a:t>much your car weighs.</a:t>
            </a:r>
          </a:p>
          <a:p>
            <a:pPr>
              <a:spcBef>
                <a:spcPts val="1800"/>
              </a:spcBef>
            </a:pPr>
            <a:r>
              <a:rPr lang="en-US" b="1" i="1" dirty="0" smtClean="0"/>
              <a:t>Dependent Variable </a:t>
            </a:r>
            <a:r>
              <a:rPr lang="en-US" b="1" dirty="0" smtClean="0"/>
              <a:t>– This is a variable</a:t>
            </a:r>
            <a:br>
              <a:rPr lang="en-US" b="1" dirty="0" smtClean="0"/>
            </a:br>
            <a:r>
              <a:rPr lang="en-US" b="1" dirty="0" smtClean="0"/>
              <a:t>that changes as a result of a change</a:t>
            </a:r>
            <a:br>
              <a:rPr lang="en-US" b="1" dirty="0" smtClean="0"/>
            </a:br>
            <a:r>
              <a:rPr lang="en-US" b="1" dirty="0" smtClean="0"/>
              <a:t>in the independent variable, in this</a:t>
            </a:r>
            <a:br>
              <a:rPr lang="en-US" b="1" dirty="0" smtClean="0"/>
            </a:br>
            <a:r>
              <a:rPr lang="en-US" b="1" dirty="0" smtClean="0"/>
              <a:t>case the time it takes your car to </a:t>
            </a:r>
            <a:br>
              <a:rPr lang="en-US" b="1" dirty="0" smtClean="0"/>
            </a:br>
            <a:r>
              <a:rPr lang="en-US" b="1" dirty="0" smtClean="0"/>
              <a:t>get down the track.</a:t>
            </a:r>
          </a:p>
          <a:p>
            <a:endParaRPr lang="en-US" dirty="0"/>
          </a:p>
        </p:txBody>
      </p:sp>
      <p:pic>
        <p:nvPicPr>
          <p:cNvPr id="5121" name="Picture 1" descr="C:\Users\yowell\AppData\Local\Microsoft\Windows\Temporary Internet Files\Content.IE5\7570AKR4\MC9001403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676400"/>
            <a:ext cx="2247595" cy="1880921"/>
          </a:xfrm>
          <a:prstGeom prst="rect">
            <a:avLst/>
          </a:prstGeom>
          <a:noFill/>
        </p:spPr>
      </p:pic>
      <p:pic>
        <p:nvPicPr>
          <p:cNvPr id="5122" name="Picture 2" descr="C:\Users\yowell\AppData\Local\Microsoft\Windows\Temporary Internet Files\Content.IE5\QZS1FPL9\MP900305767[1]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962400"/>
            <a:ext cx="2054733" cy="2151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Graphing Variables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6798747" cy="456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657600" y="62484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Independent Variable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5052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Dependent</a:t>
            </a:r>
          </a:p>
          <a:p>
            <a:r>
              <a:rPr lang="en-US" sz="1600" b="1" dirty="0" smtClean="0"/>
              <a:t>Variable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7620000" cy="4114800"/>
          </a:xfrm>
        </p:spPr>
        <p:txBody>
          <a:bodyPr/>
          <a:lstStyle/>
          <a:p>
            <a:r>
              <a:rPr lang="en-US" b="1" dirty="0" smtClean="0"/>
              <a:t>What are some variables that may change the speed of our cars (dependent variable)?</a:t>
            </a:r>
          </a:p>
          <a:p>
            <a:r>
              <a:rPr lang="en-US" b="1" dirty="0" smtClean="0"/>
              <a:t>Engineering Video (</a:t>
            </a:r>
            <a:r>
              <a:rPr lang="en-US" b="1" dirty="0" smtClean="0">
                <a:hlinkClick r:id="rId2"/>
              </a:rPr>
              <a:t>http://pbskids.org/designsquad/profiles/index.html</a:t>
            </a:r>
            <a:r>
              <a:rPr lang="en-US" b="1" dirty="0" smtClean="0"/>
              <a:t>) …click on snowboarding video</a:t>
            </a:r>
          </a:p>
          <a:p>
            <a:r>
              <a:rPr lang="en-US" b="1" dirty="0" smtClean="0"/>
              <a:t>Tests / Experiments</a:t>
            </a:r>
          </a:p>
          <a:p>
            <a:r>
              <a:rPr lang="en-US" b="1" dirty="0" smtClean="0"/>
              <a:t>Graph the variables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18288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Graph 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(for display on white board)</a:t>
            </a:r>
            <a:endParaRPr lang="en-U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600200"/>
          <a:ext cx="846137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57200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Graph 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(for display on white board)</a:t>
            </a:r>
            <a:endParaRPr lang="en-U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11692</TotalTime>
  <Words>164</Words>
  <Application>Microsoft Office PowerPoint</Application>
  <PresentationFormat>On-screen Show (4:3)</PresentationFormat>
  <Paragraphs>34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Median</vt:lpstr>
      <vt:lpstr>Aspect</vt:lpstr>
      <vt:lpstr>Slide 1</vt:lpstr>
      <vt:lpstr>Slide 2</vt:lpstr>
      <vt:lpstr>Vocabulary</vt:lpstr>
      <vt:lpstr>Independent vs. Dependent</vt:lpstr>
      <vt:lpstr>Graphing Variables</vt:lpstr>
      <vt:lpstr>Working with Variables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Car Design!</dc:title>
  <dc:creator>Jake</dc:creator>
  <cp:lastModifiedBy>Janet Yowell</cp:lastModifiedBy>
  <cp:revision>190</cp:revision>
  <dcterms:created xsi:type="dcterms:W3CDTF">2009-06-04T17:26:22Z</dcterms:created>
  <dcterms:modified xsi:type="dcterms:W3CDTF">2011-12-13T18:16:58Z</dcterms:modified>
</cp:coreProperties>
</file>