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78" r:id="rId8"/>
    <p:sldId id="263" r:id="rId9"/>
    <p:sldId id="264" r:id="rId10"/>
    <p:sldId id="265" r:id="rId11"/>
    <p:sldId id="267" r:id="rId12"/>
    <p:sldId id="279" r:id="rId13"/>
    <p:sldId id="268" r:id="rId14"/>
    <p:sldId id="281" r:id="rId15"/>
    <p:sldId id="270" r:id="rId16"/>
    <p:sldId id="271" r:id="rId17"/>
    <p:sldId id="272" r:id="rId18"/>
    <p:sldId id="273" r:id="rId19"/>
    <p:sldId id="276" r:id="rId20"/>
    <p:sldId id="275" r:id="rId21"/>
    <p:sldId id="274" r:id="rId22"/>
    <p:sldId id="277" r:id="rId23"/>
  </p:sldIdLst>
  <p:sldSz cx="9144000" cy="5143500" type="screen16x9"/>
  <p:notesSz cx="6858000" cy="9144000"/>
  <p:embeddedFontLst>
    <p:embeddedFont>
      <p:font typeface="Playfair Display"/>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Montserrat"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EB1E95"/>
    <a:srgbClr val="F8E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83" autoAdjust="0"/>
    <p:restoredTop sz="78145" autoAdjust="0"/>
  </p:normalViewPr>
  <p:slideViewPr>
    <p:cSldViewPr snapToGrid="0">
      <p:cViewPr varScale="1">
        <p:scale>
          <a:sx n="88" d="100"/>
          <a:sy n="88" d="100"/>
        </p:scale>
        <p:origin x="90" y="72"/>
      </p:cViewPr>
      <p:guideLst/>
    </p:cSldViewPr>
  </p:slideViewPr>
  <p:outlineViewPr>
    <p:cViewPr>
      <p:scale>
        <a:sx n="33" d="100"/>
        <a:sy n="33" d="100"/>
      </p:scale>
      <p:origin x="0" y="-57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05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41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dirty="0"/>
          </a:p>
        </p:txBody>
      </p:sp>
    </p:spTree>
    <p:extLst>
      <p:ext uri="{BB962C8B-B14F-4D97-AF65-F5344CB8AC3E}">
        <p14:creationId xmlns:p14="http://schemas.microsoft.com/office/powerpoint/2010/main" val="21256008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hwa.dot.gov/publications/publicroads/15novdec/05.cf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Introduction to Trusses Presentation; Polygons, Angles and Trusses, Oh My!</a:t>
            </a:r>
            <a:r>
              <a:rPr lang="en-US" baseline="0" dirty="0" smtClean="0"/>
              <a:t> L</a:t>
            </a:r>
            <a:r>
              <a:rPr lang="en-US" dirty="0" smtClean="0"/>
              <a:t>esson; TeachEngineering.org</a:t>
            </a:r>
            <a:endParaRPr dirty="0"/>
          </a:p>
        </p:txBody>
      </p:sp>
    </p:spTree>
    <p:extLst>
      <p:ext uri="{BB962C8B-B14F-4D97-AF65-F5344CB8AC3E}">
        <p14:creationId xmlns:p14="http://schemas.microsoft.com/office/powerpoint/2010/main" val="324644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100" kern="1200" dirty="0" smtClean="0">
                <a:solidFill>
                  <a:schemeClr val="tx1"/>
                </a:solidFill>
                <a:effectLst/>
                <a:latin typeface="+mn-lt"/>
                <a:ea typeface="+mn-ea"/>
                <a:cs typeface="+mn-cs"/>
              </a:rPr>
              <a:t>Answer: Left photo shows a planar truss; right photo shows a space truss.</a:t>
            </a:r>
          </a:p>
          <a:p>
            <a:pPr lvl="0">
              <a:spcBef>
                <a:spcPts val="0"/>
              </a:spcBef>
              <a:buNone/>
            </a:pPr>
            <a:r>
              <a:rPr lang="en-US" sz="1100" kern="1200" dirty="0" smtClean="0">
                <a:solidFill>
                  <a:schemeClr val="tx1"/>
                </a:solidFill>
                <a:effectLst/>
                <a:latin typeface="+mn-lt"/>
                <a:ea typeface="+mn-ea"/>
                <a:cs typeface="+mn-cs"/>
              </a:rPr>
              <a:t>///</a:t>
            </a:r>
            <a:endParaRPr lang="en" dirty="0" smtClean="0"/>
          </a:p>
          <a:p>
            <a:pPr lvl="0">
              <a:spcBef>
                <a:spcPts val="0"/>
              </a:spcBef>
              <a:buNone/>
            </a:pPr>
            <a:r>
              <a:rPr lang="en" dirty="0" smtClean="0"/>
              <a:t>Photo sources:</a:t>
            </a:r>
          </a:p>
          <a:p>
            <a:pPr lvl="0">
              <a:spcBef>
                <a:spcPts val="0"/>
              </a:spcBef>
              <a:buNone/>
            </a:pPr>
            <a:r>
              <a:rPr lang="en" dirty="0" smtClean="0"/>
              <a:t>(pedestrian footbridge railing in Warren</a:t>
            </a:r>
            <a:r>
              <a:rPr lang="en" baseline="0" dirty="0" smtClean="0"/>
              <a:t> truss design</a:t>
            </a:r>
            <a:r>
              <a:rPr lang="en" dirty="0" smtClean="0"/>
              <a:t>): </a:t>
            </a:r>
            <a:r>
              <a:rPr lang="en-US" sz="1100" b="0" i="0" kern="1200" dirty="0" smtClean="0">
                <a:solidFill>
                  <a:schemeClr val="tx1"/>
                </a:solidFill>
                <a:effectLst/>
                <a:latin typeface="+mn-lt"/>
                <a:ea typeface="+mn-ea"/>
                <a:cs typeface="+mn-cs"/>
              </a:rPr>
              <a:t>Image courtesy of </a:t>
            </a:r>
            <a:r>
              <a:rPr lang="en-US" sz="1100" b="0" i="0" kern="1200" dirty="0" err="1" smtClean="0">
                <a:solidFill>
                  <a:schemeClr val="tx1"/>
                </a:solidFill>
                <a:effectLst/>
                <a:latin typeface="+mn-lt"/>
                <a:ea typeface="+mn-ea"/>
                <a:cs typeface="+mn-cs"/>
              </a:rPr>
              <a:t>Nusteel</a:t>
            </a:r>
            <a:r>
              <a:rPr lang="en-US" sz="1100" b="0" i="0" kern="1200" dirty="0" smtClean="0">
                <a:solidFill>
                  <a:schemeClr val="tx1"/>
                </a:solidFill>
                <a:effectLst/>
                <a:latin typeface="+mn-lt"/>
                <a:ea typeface="+mn-ea"/>
                <a:cs typeface="+mn-cs"/>
              </a:rPr>
              <a:t> Structures Ltd. via Steel</a:t>
            </a:r>
            <a:r>
              <a:rPr lang="en-US" sz="1100" b="0" i="0" kern="1200" baseline="0" dirty="0" smtClean="0">
                <a:solidFill>
                  <a:schemeClr val="tx1"/>
                </a:solidFill>
                <a:effectLst/>
                <a:latin typeface="+mn-lt"/>
                <a:ea typeface="+mn-ea"/>
                <a:cs typeface="+mn-cs"/>
              </a:rPr>
              <a:t>Construction.info, the free encyclopedia for UK steel construction information; </a:t>
            </a:r>
            <a:r>
              <a:rPr lang="en" dirty="0" smtClean="0"/>
              <a:t>http</a:t>
            </a:r>
            <a:r>
              <a:rPr lang="en" dirty="0"/>
              <a:t>://www.steelconstruction.info/Bridges</a:t>
            </a:r>
          </a:p>
          <a:p>
            <a:pPr lvl="0">
              <a:spcBef>
                <a:spcPts val="0"/>
              </a:spcBef>
              <a:buNone/>
            </a:pPr>
            <a:r>
              <a:rPr lang="en" dirty="0" smtClean="0"/>
              <a:t>(bridge over water; Ferry St Bridge, Eugene OR)</a:t>
            </a:r>
            <a:r>
              <a:rPr lang="en" baseline="0" dirty="0" smtClean="0"/>
              <a:t> 2012 Denise W. Carlson. Used with permission.</a:t>
            </a:r>
            <a:endParaRPr lang="en" dirty="0"/>
          </a:p>
        </p:txBody>
      </p:sp>
    </p:spTree>
    <p:extLst>
      <p:ext uri="{BB962C8B-B14F-4D97-AF65-F5344CB8AC3E}">
        <p14:creationId xmlns:p14="http://schemas.microsoft.com/office/powerpoint/2010/main" val="108086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Pratt truss: Uses vertical members in compression and horizontal members in tension. (Most efficient under vertical loading- compression) </a:t>
            </a:r>
          </a:p>
          <a:p>
            <a:pPr lvl="0">
              <a:spcBef>
                <a:spcPts val="0"/>
              </a:spcBef>
              <a:buNone/>
            </a:pPr>
            <a:r>
              <a:rPr lang="en-US" dirty="0" smtClean="0"/>
              <a:t>///</a:t>
            </a:r>
          </a:p>
          <a:p>
            <a:pPr lvl="0">
              <a:spcBef>
                <a:spcPts val="0"/>
              </a:spcBef>
              <a:buNone/>
            </a:pPr>
            <a:r>
              <a:rPr lang="en" dirty="0" smtClean="0"/>
              <a:t>Image</a:t>
            </a:r>
            <a:r>
              <a:rPr lang="en" baseline="0" dirty="0" smtClean="0"/>
              <a:t> sources</a:t>
            </a:r>
            <a:r>
              <a:rPr lang="en" dirty="0" smtClean="0"/>
              <a:t>: </a:t>
            </a:r>
          </a:p>
          <a:p>
            <a:pPr lvl="0">
              <a:spcBef>
                <a:spcPts val="0"/>
              </a:spcBef>
              <a:buNone/>
            </a:pPr>
            <a:r>
              <a:rPr lang="en" dirty="0" smtClean="0"/>
              <a:t>(photo)</a:t>
            </a:r>
            <a:r>
              <a:rPr lang="en" baseline="0" dirty="0" smtClean="0"/>
              <a:t> 2008 Vermont Timber Works Inc., Wikimedia Commons </a:t>
            </a:r>
            <a:r>
              <a:rPr lang="en-US" baseline="0" dirty="0" smtClean="0"/>
              <a:t>https://en.wikipedia.org/wiki/File:Large_Timber_Howe_Truss.jpg</a:t>
            </a:r>
          </a:p>
          <a:p>
            <a:pPr lvl="0">
              <a:spcBef>
                <a:spcPts val="0"/>
              </a:spcBef>
              <a:buNone/>
            </a:pPr>
            <a:r>
              <a:rPr lang="en-US" baseline="0" dirty="0" smtClean="0"/>
              <a:t>(truss types diagram) 2012 miser, Wikimedia Commons </a:t>
            </a:r>
          </a:p>
          <a:p>
            <a:pPr lvl="0">
              <a:spcBef>
                <a:spcPts val="0"/>
              </a:spcBef>
              <a:buNone/>
            </a:pPr>
            <a:r>
              <a:rPr lang="en-US" baseline="0" dirty="0" smtClean="0"/>
              <a:t>https://commons.wikimedia.org/wiki/File:Baltimore-truss.svg</a:t>
            </a:r>
          </a:p>
          <a:p>
            <a:pPr lvl="0">
              <a:spcBef>
                <a:spcPts val="0"/>
              </a:spcBef>
              <a:buNone/>
            </a:pPr>
            <a:r>
              <a:rPr lang="en-US" baseline="0" dirty="0" smtClean="0"/>
              <a:t>https://commons.wikimedia.org/wiki/File:Bailey-truss.svg</a:t>
            </a:r>
          </a:p>
          <a:p>
            <a:pPr lvl="0">
              <a:spcBef>
                <a:spcPts val="0"/>
              </a:spcBef>
              <a:buNone/>
            </a:pPr>
            <a:r>
              <a:rPr lang="en-US" baseline="0" dirty="0" smtClean="0"/>
              <a:t>https://commons.wikimedia.org/wiki/File:Bowstring-truss.svg</a:t>
            </a:r>
          </a:p>
          <a:p>
            <a:pPr lvl="0">
              <a:spcBef>
                <a:spcPts val="0"/>
              </a:spcBef>
              <a:buNone/>
            </a:pPr>
            <a:r>
              <a:rPr lang="en-US" baseline="0" dirty="0" smtClean="0"/>
              <a:t>https://commons.wikimedia.org/wiki/File:Camelback-truss.svg </a:t>
            </a:r>
          </a:p>
          <a:p>
            <a:pPr lvl="0">
              <a:spcBef>
                <a:spcPts val="0"/>
              </a:spcBef>
              <a:buNone/>
            </a:pPr>
            <a:r>
              <a:rPr lang="en-US" baseline="0" dirty="0" smtClean="0"/>
              <a:t>https://commons.wikimedia.org/wiki/File:Lattice-truss.svg </a:t>
            </a:r>
          </a:p>
          <a:p>
            <a:pPr lvl="0">
              <a:spcBef>
                <a:spcPts val="0"/>
              </a:spcBef>
              <a:buNone/>
            </a:pPr>
            <a:r>
              <a:rPr lang="en-US" baseline="0" dirty="0" smtClean="0"/>
              <a:t>https://commons.wikimedia.org/wiki/File:Whipple-truss.svg</a:t>
            </a:r>
          </a:p>
          <a:p>
            <a:pPr lvl="0">
              <a:spcBef>
                <a:spcPts val="0"/>
              </a:spcBef>
              <a:buNone/>
            </a:pPr>
            <a:r>
              <a:rPr lang="en-US" baseline="0" dirty="0" smtClean="0"/>
              <a:t>https://commons.wikimedia.org/wiki/File:Parker-truss.svg</a:t>
            </a:r>
          </a:p>
          <a:p>
            <a:pPr lvl="0">
              <a:spcBef>
                <a:spcPts val="0"/>
              </a:spcBef>
              <a:buNone/>
            </a:pPr>
            <a:r>
              <a:rPr lang="en-US" baseline="0" dirty="0" smtClean="0"/>
              <a:t>https://commons.wikimedia.org/wiki/File:Pennsylvania-truss.svg </a:t>
            </a:r>
          </a:p>
          <a:p>
            <a:pPr lvl="0">
              <a:spcBef>
                <a:spcPts val="0"/>
              </a:spcBef>
              <a:buNone/>
            </a:pPr>
            <a:r>
              <a:rPr lang="en-US" baseline="0" dirty="0" smtClean="0"/>
              <a:t>https://commons.wikimedia.org/wiki/File:Lenticular-truss.svg </a:t>
            </a:r>
          </a:p>
          <a:p>
            <a:pPr lvl="0">
              <a:spcBef>
                <a:spcPts val="0"/>
              </a:spcBef>
              <a:buNone/>
            </a:pPr>
            <a:r>
              <a:rPr lang="en-US" baseline="0" dirty="0" smtClean="0"/>
              <a:t>https://commons.wikimedia.org/wiki/File:Thatcher-truss.svg</a:t>
            </a:r>
          </a:p>
        </p:txBody>
      </p:sp>
    </p:spTree>
    <p:extLst>
      <p:ext uri="{BB962C8B-B14F-4D97-AF65-F5344CB8AC3E}">
        <p14:creationId xmlns:p14="http://schemas.microsoft.com/office/powerpoint/2010/main" val="77976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112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Image sources:</a:t>
            </a:r>
          </a:p>
          <a:p>
            <a:pPr lvl="0">
              <a:spcBef>
                <a:spcPts val="0"/>
              </a:spcBef>
              <a:buNone/>
            </a:pPr>
            <a:r>
              <a:rPr lang="en" dirty="0" smtClean="0"/>
              <a:t>(green block in vice)</a:t>
            </a:r>
            <a:r>
              <a:rPr lang="en" baseline="0" dirty="0" smtClean="0"/>
              <a:t> 2010 OCAL, clker.com (free clipart) </a:t>
            </a:r>
            <a:r>
              <a:rPr lang="en-US" baseline="0" dirty="0" smtClean="0"/>
              <a:t>http://www.clker.com/clipart-compress.html</a:t>
            </a:r>
            <a:endParaRPr lang="en" baseline="0" dirty="0" smtClean="0"/>
          </a:p>
          <a:p>
            <a:pPr lvl="0">
              <a:spcBef>
                <a:spcPts val="0"/>
              </a:spcBef>
              <a:buNone/>
            </a:pPr>
            <a:r>
              <a:rPr lang="en" dirty="0" smtClean="0"/>
              <a:t>(tug of war contest photo): 2010 John Moore, Wikimedia Commons (CC BY-SA 3.0) https</a:t>
            </a:r>
            <a:r>
              <a:rPr lang="en" dirty="0"/>
              <a:t>://</a:t>
            </a:r>
            <a:r>
              <a:rPr lang="en" dirty="0" smtClean="0"/>
              <a:t>commons.wikimedia.org/wiki/File:Tug_Of_War_Tension.png</a:t>
            </a:r>
          </a:p>
          <a:p>
            <a:pPr lvl="0">
              <a:spcBef>
                <a:spcPts val="0"/>
              </a:spcBef>
              <a:buNone/>
            </a:pPr>
            <a:r>
              <a:rPr lang="en" dirty="0" smtClean="0"/>
              <a:t>(2 force diagrams) 2013 Actualist, Wikimedia Commons </a:t>
            </a:r>
            <a:r>
              <a:rPr lang="en-US" dirty="0" smtClean="0"/>
              <a:t>https://commons.wikimedia.org/wiki/File:Tension,_compression,_</a:t>
            </a:r>
            <a:r>
              <a:rPr lang="en-US" dirty="0" smtClean="0"/>
              <a:t>shear.png</a:t>
            </a:r>
          </a:p>
          <a:p>
            <a:pPr lvl="0">
              <a:spcBef>
                <a:spcPts val="0"/>
              </a:spcBef>
              <a:buNone/>
            </a:pPr>
            <a:r>
              <a:rPr lang="en-US" dirty="0" smtClean="0"/>
              <a:t>(beam</a:t>
            </a:r>
            <a:r>
              <a:rPr lang="en-US" baseline="0" dirty="0" smtClean="0"/>
              <a:t> bridge force diagram) 2007 ITL Program, College of Engineering, University of Colorado Boulder</a:t>
            </a:r>
            <a:endParaRPr dirty="0"/>
          </a:p>
        </p:txBody>
      </p:sp>
    </p:spTree>
    <p:extLst>
      <p:ext uri="{BB962C8B-B14F-4D97-AF65-F5344CB8AC3E}">
        <p14:creationId xmlns:p14="http://schemas.microsoft.com/office/powerpoint/2010/main" val="225187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Image source:</a:t>
            </a:r>
          </a:p>
          <a:p>
            <a:r>
              <a:rPr lang="en-US" dirty="0" smtClean="0"/>
              <a:t>(Pratt</a:t>
            </a:r>
            <a:r>
              <a:rPr lang="en-US" baseline="0" dirty="0" smtClean="0"/>
              <a:t> truss line drawing)</a:t>
            </a:r>
            <a:r>
              <a:rPr lang="en-US" dirty="0" smtClean="0"/>
              <a:t> https://en.wikipedia.org/wiki/Truss</a:t>
            </a:r>
          </a:p>
          <a:p>
            <a:r>
              <a:rPr lang="en-US" dirty="0" smtClean="0"/>
              <a:t>(compression/tension identification) 2012 </a:t>
            </a:r>
            <a:r>
              <a:rPr lang="en-US" dirty="0" err="1" smtClean="0"/>
              <a:t>Encyclopaedia</a:t>
            </a:r>
            <a:r>
              <a:rPr lang="en-US" baseline="0" dirty="0" smtClean="0"/>
              <a:t> </a:t>
            </a:r>
            <a:r>
              <a:rPr lang="en-US" baseline="0" dirty="0" err="1" smtClean="0"/>
              <a:t>Brittanica</a:t>
            </a:r>
            <a:r>
              <a:rPr lang="en-US" baseline="0" dirty="0" smtClean="0"/>
              <a:t> Inc. </a:t>
            </a:r>
            <a:r>
              <a:rPr lang="en" dirty="0" smtClean="0"/>
              <a:t>https://www.britannica.com/technology/bridge-engineering</a:t>
            </a:r>
            <a:endParaRPr lang="en-US" dirty="0"/>
          </a:p>
        </p:txBody>
      </p:sp>
    </p:spTree>
    <p:extLst>
      <p:ext uri="{BB962C8B-B14F-4D97-AF65-F5344CB8AC3E}">
        <p14:creationId xmlns:p14="http://schemas.microsoft.com/office/powerpoint/2010/main" val="226786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Introduction to Trusses Presentation; Polygons</a:t>
            </a:r>
            <a:r>
              <a:rPr lang="en-US" baseline="0" dirty="0" smtClean="0"/>
              <a:t> and Popsicle Trusses </a:t>
            </a:r>
            <a:r>
              <a:rPr lang="en-US" dirty="0" smtClean="0"/>
              <a:t>Activity; TeachEngineering.org</a:t>
            </a:r>
          </a:p>
        </p:txBody>
      </p:sp>
    </p:spTree>
    <p:extLst>
      <p:ext uri="{BB962C8B-B14F-4D97-AF65-F5344CB8AC3E}">
        <p14:creationId xmlns:p14="http://schemas.microsoft.com/office/powerpoint/2010/main" val="269678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In materials science, </a:t>
            </a:r>
            <a:r>
              <a:rPr lang="en-US" sz="1100" b="1" i="0" kern="1200" dirty="0" smtClean="0">
                <a:solidFill>
                  <a:schemeClr val="tx1"/>
                </a:solidFill>
                <a:effectLst/>
                <a:latin typeface="+mn-lt"/>
                <a:ea typeface="+mn-ea"/>
                <a:cs typeface="+mn-cs"/>
              </a:rPr>
              <a:t>deformation</a:t>
            </a:r>
            <a:r>
              <a:rPr lang="en-US" sz="1100" b="0" i="0" kern="1200" dirty="0" smtClean="0">
                <a:solidFill>
                  <a:schemeClr val="tx1"/>
                </a:solidFill>
                <a:effectLst/>
                <a:latin typeface="+mn-lt"/>
                <a:ea typeface="+mn-ea"/>
                <a:cs typeface="+mn-cs"/>
              </a:rPr>
              <a:t> refers to any changes in the shape or size of an object due to</a:t>
            </a:r>
            <a:r>
              <a:rPr lang="en-US" sz="1100" b="0" i="0" kern="1200" baseline="0" dirty="0" smtClean="0">
                <a:solidFill>
                  <a:schemeClr val="tx1"/>
                </a:solidFill>
                <a:effectLst/>
                <a:latin typeface="+mn-lt"/>
                <a:ea typeface="+mn-ea"/>
                <a:cs typeface="+mn-cs"/>
              </a:rPr>
              <a:t> an applied force or temperature change</a:t>
            </a:r>
            <a:r>
              <a:rPr lang="en-US" sz="1100" b="0" i="0" kern="1200" baseline="0" dirty="0" smtClean="0">
                <a:solidFill>
                  <a:schemeClr val="tx1"/>
                </a:solidFill>
                <a:effectLst/>
                <a:latin typeface="+mn-lt"/>
                <a:ea typeface="+mn-ea"/>
                <a:cs typeface="+mn-cs"/>
              </a:rPr>
              <a:t>. </a:t>
            </a:r>
            <a:r>
              <a:rPr lang="en-US" sz="1100" b="0" i="0" kern="1200" dirty="0" smtClean="0">
                <a:solidFill>
                  <a:schemeClr val="tx1"/>
                </a:solidFill>
                <a:effectLst/>
                <a:latin typeface="+mn-lt"/>
                <a:ea typeface="+mn-ea"/>
                <a:cs typeface="+mn-cs"/>
              </a:rPr>
              <a:t>(Source: Wikipedia)</a:t>
            </a:r>
            <a:endParaRPr lang="en-US" sz="1100" b="0" i="0" kern="1200" dirty="0" smtClean="0">
              <a:solidFill>
                <a:schemeClr val="tx1"/>
              </a:solidFill>
              <a:effectLst/>
              <a:latin typeface="+mn-lt"/>
              <a:ea typeface="+mn-ea"/>
              <a:cs typeface="+mn-cs"/>
            </a:endParaRPr>
          </a:p>
          <a:p>
            <a:pPr lvl="0">
              <a:spcBef>
                <a:spcPts val="0"/>
              </a:spcBef>
              <a:buNone/>
            </a:pPr>
            <a:r>
              <a:rPr lang="en-US" sz="1100" b="0" i="0" kern="1200" dirty="0" smtClean="0">
                <a:solidFill>
                  <a:schemeClr val="tx1"/>
                </a:solidFill>
                <a:effectLst/>
                <a:latin typeface="+mn-lt"/>
                <a:ea typeface="+mn-ea"/>
                <a:cs typeface="+mn-cs"/>
              </a:rPr>
              <a:t>In engineering, </a:t>
            </a:r>
            <a:r>
              <a:rPr lang="en-US" sz="1100" b="1" i="0" kern="1200" dirty="0" smtClean="0">
                <a:solidFill>
                  <a:schemeClr val="tx1"/>
                </a:solidFill>
                <a:effectLst/>
                <a:latin typeface="+mn-lt"/>
                <a:ea typeface="+mn-ea"/>
                <a:cs typeface="+mn-cs"/>
              </a:rPr>
              <a:t>deflection</a:t>
            </a:r>
            <a:r>
              <a:rPr lang="en-US" sz="1100" b="0" i="0" kern="1200" dirty="0" smtClean="0">
                <a:solidFill>
                  <a:schemeClr val="tx1"/>
                </a:solidFill>
                <a:effectLst/>
                <a:latin typeface="+mn-lt"/>
                <a:ea typeface="+mn-ea"/>
                <a:cs typeface="+mn-cs"/>
              </a:rPr>
              <a:t> is the degree to which a structural element is displaced under a load. It may refer to an angle or a distance. </a:t>
            </a:r>
            <a:r>
              <a:rPr lang="en-US" sz="1100" b="0" i="0" kern="1200" dirty="0" smtClean="0">
                <a:solidFill>
                  <a:schemeClr val="tx1"/>
                </a:solidFill>
                <a:effectLst/>
                <a:latin typeface="+mn-lt"/>
                <a:ea typeface="+mn-ea"/>
                <a:cs typeface="+mn-cs"/>
              </a:rPr>
              <a:t>(</a:t>
            </a:r>
            <a:r>
              <a:rPr lang="en-US" sz="1100" b="0" i="0" kern="1200" dirty="0" smtClean="0">
                <a:solidFill>
                  <a:schemeClr val="tx1"/>
                </a:solidFill>
                <a:effectLst/>
                <a:latin typeface="+mn-lt"/>
                <a:ea typeface="+mn-ea"/>
                <a:cs typeface="+mn-cs"/>
              </a:rPr>
              <a:t>Source: Wikipedia</a:t>
            </a:r>
            <a:r>
              <a:rPr lang="en-US" sz="1100" b="0" i="0" kern="1200" dirty="0" smtClean="0">
                <a:solidFill>
                  <a:schemeClr val="tx1"/>
                </a:solidFill>
                <a:effectLst/>
                <a:latin typeface="+mn-lt"/>
                <a:ea typeface="+mn-ea"/>
                <a:cs typeface="+mn-cs"/>
              </a:rPr>
              <a:t>)</a:t>
            </a:r>
          </a:p>
          <a:p>
            <a:pPr lvl="0">
              <a:spcBef>
                <a:spcPts val="0"/>
              </a:spcBef>
              <a:buNone/>
            </a:pPr>
            <a:r>
              <a:rPr lang="en-US" sz="1100" b="0" i="0" kern="1200" dirty="0" smtClean="0">
                <a:solidFill>
                  <a:schemeClr val="tx1"/>
                </a:solidFill>
                <a:effectLst/>
                <a:latin typeface="+mn-lt"/>
                <a:ea typeface="+mn-ea"/>
                <a:cs typeface="+mn-cs"/>
              </a:rPr>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(beam</a:t>
            </a:r>
            <a:r>
              <a:rPr lang="en-US" baseline="0" dirty="0" smtClean="0"/>
              <a:t> bridge force diagram) 2007 ITL Program, College of Engineering, University of Colorado Boulder</a:t>
            </a:r>
            <a:endParaRPr lang="en-US" dirty="0" smtClean="0"/>
          </a:p>
        </p:txBody>
      </p:sp>
    </p:spTree>
    <p:extLst>
      <p:ext uri="{BB962C8B-B14F-4D97-AF65-F5344CB8AC3E}">
        <p14:creationId xmlns:p14="http://schemas.microsoft.com/office/powerpoint/2010/main" val="2893027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Introduce</a:t>
            </a:r>
            <a:r>
              <a:rPr lang="en-US" baseline="0" dirty="0" smtClean="0"/>
              <a:t> the design challenge:</a:t>
            </a:r>
          </a:p>
          <a:p>
            <a:pPr lvl="0">
              <a:spcBef>
                <a:spcPts val="0"/>
              </a:spcBef>
              <a:buNone/>
            </a:pPr>
            <a:r>
              <a:rPr lang="en-US" sz="1100" i="1" kern="1200" dirty="0" smtClean="0">
                <a:solidFill>
                  <a:schemeClr val="tx1"/>
                </a:solidFill>
                <a:effectLst/>
                <a:latin typeface="+mn-lt"/>
                <a:ea typeface="+mn-ea"/>
                <a:cs typeface="+mn-cs"/>
              </a:rPr>
              <a:t>Your engineering team has been tasked to create the strongest possible truss structure that will be used to design a bridge to cross one of our local rivers. Your objective is to design a truss that supports the weight of the vehicle traffic that will drive over the bridge. The truss must be sturdy and stable. You are also asked make</a:t>
            </a:r>
            <a:r>
              <a:rPr lang="en-US" sz="1100" i="1" kern="1200" baseline="0" dirty="0" smtClean="0">
                <a:solidFill>
                  <a:schemeClr val="tx1"/>
                </a:solidFill>
                <a:effectLst/>
                <a:latin typeface="+mn-lt"/>
                <a:ea typeface="+mn-ea"/>
                <a:cs typeface="+mn-cs"/>
              </a:rPr>
              <a:t> the truss design look </a:t>
            </a:r>
            <a:r>
              <a:rPr lang="en-US" sz="1100" i="1" kern="1200" dirty="0" smtClean="0">
                <a:solidFill>
                  <a:schemeClr val="tx1"/>
                </a:solidFill>
                <a:effectLst/>
                <a:latin typeface="+mn-lt"/>
                <a:ea typeface="+mn-ea"/>
                <a:cs typeface="+mn-cs"/>
              </a:rPr>
              <a:t>abstract and unique; the clients do not want a truss structure simply made of plain triangles. Another design requirements is to use different regular polygons in your truss designs. </a:t>
            </a:r>
          </a:p>
          <a:p>
            <a:pPr lvl="0">
              <a:spcBef>
                <a:spcPts val="0"/>
              </a:spcBef>
              <a:buNone/>
            </a:pPr>
            <a:r>
              <a:rPr lang="en-US" sz="1100" kern="1200" dirty="0" smtClean="0">
                <a:solidFill>
                  <a:schemeClr val="tx1"/>
                </a:solidFill>
                <a:effectLst/>
                <a:latin typeface="+mn-lt"/>
                <a:ea typeface="+mn-ea"/>
                <a:cs typeface="+mn-cs"/>
              </a:rPr>
              <a:t>///</a:t>
            </a:r>
            <a:endParaRPr lang="en-US" dirty="0" smtClean="0"/>
          </a:p>
          <a:p>
            <a:pPr lvl="0">
              <a:spcBef>
                <a:spcPts val="0"/>
              </a:spcBef>
              <a:buNone/>
            </a:pPr>
            <a:r>
              <a:rPr lang="en-US" dirty="0" smtClean="0"/>
              <a:t>Image source:</a:t>
            </a:r>
          </a:p>
          <a:p>
            <a:pPr lvl="0">
              <a:spcBef>
                <a:spcPts val="0"/>
              </a:spcBef>
              <a:buNone/>
            </a:pPr>
            <a:r>
              <a:rPr lang="en-US" dirty="0" smtClean="0"/>
              <a:t>(Milton-Madison</a:t>
            </a:r>
            <a:r>
              <a:rPr lang="en-US" baseline="0" dirty="0" smtClean="0"/>
              <a:t> Bridge, IN) </a:t>
            </a:r>
            <a:r>
              <a:rPr lang="en-US" sz="1100" kern="1200" dirty="0" smtClean="0">
                <a:solidFill>
                  <a:schemeClr val="tx1"/>
                </a:solidFill>
                <a:effectLst/>
                <a:latin typeface="+mn-lt"/>
                <a:ea typeface="+mn-ea"/>
                <a:cs typeface="+mn-cs"/>
              </a:rPr>
              <a:t>2015 (Nov/Dec) Public Roads, U.S. Department of Transportation </a:t>
            </a:r>
            <a:r>
              <a:rPr lang="en-US" sz="1100" u="sng" kern="1200" dirty="0" smtClean="0">
                <a:solidFill>
                  <a:schemeClr val="tx1"/>
                </a:solidFill>
                <a:effectLst/>
                <a:latin typeface="+mn-lt"/>
                <a:ea typeface="+mn-ea"/>
                <a:cs typeface="+mn-cs"/>
                <a:hlinkClick r:id="rId3"/>
              </a:rPr>
              <a:t>http://www.fhwa.dot.gov/publications/publicroads/15novdec/05.cfm</a:t>
            </a:r>
            <a:r>
              <a:rPr lang="en-US" sz="1100" kern="1200" dirty="0" smtClean="0">
                <a:solidFill>
                  <a:schemeClr val="tx1"/>
                </a:solidFill>
                <a:effectLst/>
                <a:latin typeface="+mn-lt"/>
                <a:ea typeface="+mn-ea"/>
                <a:cs typeface="+mn-cs"/>
              </a:rPr>
              <a:t> </a:t>
            </a:r>
            <a:endParaRPr dirty="0"/>
          </a:p>
        </p:txBody>
      </p:sp>
    </p:spTree>
    <p:extLst>
      <p:ext uri="{BB962C8B-B14F-4D97-AF65-F5344CB8AC3E}">
        <p14:creationId xmlns:p14="http://schemas.microsoft.com/office/powerpoint/2010/main" val="22151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T</a:t>
            </a:r>
            <a:r>
              <a:rPr lang="en" dirty="0" smtClean="0"/>
              <a:t>riangle (3 sides), quadrilateral/square 94), pentagon (5), hexagon</a:t>
            </a:r>
            <a:r>
              <a:rPr lang="en" baseline="0" dirty="0" smtClean="0"/>
              <a:t> (6), heptagon (7), octagon (8), nonagon (9), decagon (10), dodecagon (12) </a:t>
            </a:r>
          </a:p>
          <a:p>
            <a:pPr lvl="0">
              <a:spcBef>
                <a:spcPts val="0"/>
              </a:spcBef>
              <a:buNone/>
            </a:pPr>
            <a:r>
              <a:rPr lang="en" baseline="0" dirty="0" smtClean="0"/>
              <a:t>Image sources:</a:t>
            </a:r>
          </a:p>
          <a:p>
            <a:pPr lvl="0">
              <a:spcBef>
                <a:spcPts val="0"/>
              </a:spcBef>
              <a:buNone/>
            </a:pPr>
            <a:r>
              <a:rPr lang="en" baseline="0" dirty="0" smtClean="0"/>
              <a:t>(pink polylgons) 2016 Denise W. Carlson, ITL Program, College of Engineering, University of Colorado Boulder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 baseline="0" dirty="0" smtClean="0"/>
              <a:t>(nonagon, 9 sided polygon) 2013 </a:t>
            </a:r>
            <a:r>
              <a:rPr lang="en-US" sz="1100" kern="1200" dirty="0" err="1" smtClean="0">
                <a:solidFill>
                  <a:schemeClr val="tx1"/>
                </a:solidFill>
                <a:effectLst/>
                <a:latin typeface="+mn-lt"/>
                <a:ea typeface="+mn-ea"/>
                <a:cs typeface="+mn-cs"/>
              </a:rPr>
              <a:t>László</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Németh</a:t>
            </a:r>
            <a:r>
              <a:rPr lang="en-US" sz="1100" kern="1200" dirty="0" smtClean="0">
                <a:solidFill>
                  <a:schemeClr val="tx1"/>
                </a:solidFill>
                <a:effectLst/>
                <a:latin typeface="+mn-lt"/>
                <a:ea typeface="+mn-ea"/>
                <a:cs typeface="+mn-cs"/>
              </a:rPr>
              <a:t>, </a:t>
            </a:r>
            <a:r>
              <a:rPr lang="en" baseline="0" dirty="0" smtClean="0"/>
              <a:t>Wikimedia Commons </a:t>
            </a:r>
            <a:r>
              <a:rPr lang="en-US" baseline="0" dirty="0" smtClean="0"/>
              <a:t>https://commons.wikimedia.org/wiki/File:Regular_polygon_9_annotated.svg</a:t>
            </a:r>
            <a:endParaRPr lang="en" dirty="0" smtClean="0"/>
          </a:p>
        </p:txBody>
      </p:sp>
    </p:spTree>
    <p:extLst>
      <p:ext uri="{BB962C8B-B14F-4D97-AF65-F5344CB8AC3E}">
        <p14:creationId xmlns:p14="http://schemas.microsoft.com/office/powerpoint/2010/main" val="2857521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more examples at Garrett’s Bridges at </a:t>
            </a:r>
            <a:r>
              <a:rPr lang="en" dirty="0" smtClean="0"/>
              <a:t>https://www.garrettsbridges.com/popsicle-bridges/short-pratt-truss-bridge-updated/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See m</a:t>
            </a:r>
            <a:r>
              <a:rPr lang="en" baseline="0" dirty="0" smtClean="0"/>
              <a:t>ore examples at DIY.org at </a:t>
            </a:r>
            <a:r>
              <a:rPr lang="en" dirty="0" smtClean="0"/>
              <a:t>https://diy.org/timbear/76390 </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Images source: </a:t>
            </a:r>
            <a:r>
              <a:rPr lang="en-US" dirty="0" smtClean="0"/>
              <a:t>2010 Kari, Flickr CC-BY-SA 2.0 https://www.flickr.com/photos/designsbykari/5203503160/ and https://creativecommons.org/licenses/by-nc/2.0/</a:t>
            </a:r>
          </a:p>
          <a:p>
            <a:pPr lvl="0">
              <a:spcBef>
                <a:spcPts val="0"/>
              </a:spcBef>
              <a:buNone/>
            </a:pPr>
            <a:endParaRPr lang="en" dirty="0"/>
          </a:p>
        </p:txBody>
      </p:sp>
    </p:spTree>
    <p:extLst>
      <p:ext uri="{BB962C8B-B14F-4D97-AF65-F5344CB8AC3E}">
        <p14:creationId xmlns:p14="http://schemas.microsoft.com/office/powerpoint/2010/main" val="407710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7064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**Tip for finding the deflection angle:</a:t>
            </a:r>
            <a:r>
              <a:rPr lang="en-US" sz="1100" b="1" i="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You have the initial measurements of the target angles. Once you apply load to your truss, the target angles change. </a:t>
            </a:r>
            <a:r>
              <a:rPr lang="en-US" sz="1100" i="1" kern="1200" dirty="0" smtClean="0">
                <a:solidFill>
                  <a:schemeClr val="tx1"/>
                </a:solidFill>
                <a:effectLst/>
                <a:latin typeface="+mn-lt"/>
                <a:ea typeface="+mn-ea"/>
                <a:cs typeface="+mn-cs"/>
              </a:rPr>
              <a:t>Calculate the change</a:t>
            </a:r>
            <a:r>
              <a:rPr lang="en-US" sz="1100" kern="1200" dirty="0" smtClean="0">
                <a:solidFill>
                  <a:schemeClr val="tx1"/>
                </a:solidFill>
                <a:effectLst/>
                <a:latin typeface="+mn-lt"/>
                <a:ea typeface="+mn-ea"/>
                <a:cs typeface="+mn-cs"/>
              </a:rPr>
              <a:t> between the initial target angle and the deformed angle. The change is called the deflection angle. </a:t>
            </a:r>
          </a:p>
        </p:txBody>
      </p:sp>
    </p:spTree>
    <p:extLst>
      <p:ext uri="{BB962C8B-B14F-4D97-AF65-F5344CB8AC3E}">
        <p14:creationId xmlns:p14="http://schemas.microsoft.com/office/powerpoint/2010/main" val="333556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248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Images</a:t>
            </a:r>
            <a:r>
              <a:rPr lang="en-US" baseline="0" dirty="0" smtClean="0"/>
              <a:t> source:</a:t>
            </a:r>
          </a:p>
          <a:p>
            <a:pPr lvl="0">
              <a:spcBef>
                <a:spcPts val="0"/>
              </a:spcBef>
              <a:buNone/>
            </a:pPr>
            <a:r>
              <a:rPr lang="en-US" baseline="0" dirty="0" smtClean="0"/>
              <a:t>(photos of Popsicle stick bridges) 2016 </a:t>
            </a:r>
            <a:r>
              <a:rPr lang="en-US" sz="1100" kern="1200" dirty="0" smtClean="0">
                <a:solidFill>
                  <a:schemeClr val="tx1"/>
                </a:solidFill>
                <a:effectLst/>
                <a:latin typeface="+mn-lt"/>
                <a:ea typeface="+mn-ea"/>
                <a:cs typeface="+mn-cs"/>
              </a:rPr>
              <a:t>Maia </a:t>
            </a:r>
            <a:r>
              <a:rPr lang="en-US" sz="1100" kern="1200" dirty="0" err="1" smtClean="0">
                <a:solidFill>
                  <a:schemeClr val="tx1"/>
                </a:solidFill>
                <a:effectLst/>
                <a:latin typeface="+mn-lt"/>
                <a:ea typeface="+mn-ea"/>
                <a:cs typeface="+mn-cs"/>
              </a:rPr>
              <a:t>Vadeen</a:t>
            </a:r>
            <a:r>
              <a:rPr lang="en-US" sz="1100" kern="1200" dirty="0" smtClean="0">
                <a:solidFill>
                  <a:schemeClr val="tx1"/>
                </a:solidFill>
                <a:effectLst/>
                <a:latin typeface="+mn-lt"/>
                <a:ea typeface="+mn-ea"/>
                <a:cs typeface="+mn-cs"/>
              </a:rPr>
              <a:t> (author), Engineering Plus Degree Program, University of Colorado Boulder</a:t>
            </a:r>
            <a:endParaRPr dirty="0"/>
          </a:p>
        </p:txBody>
      </p:sp>
    </p:spTree>
    <p:extLst>
      <p:ext uri="{BB962C8B-B14F-4D97-AF65-F5344CB8AC3E}">
        <p14:creationId xmlns:p14="http://schemas.microsoft.com/office/powerpoint/2010/main" val="112324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3521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Photo sources:</a:t>
            </a:r>
          </a:p>
          <a:p>
            <a:pPr lvl="0">
              <a:spcBef>
                <a:spcPts val="0"/>
              </a:spcBef>
              <a:buNone/>
            </a:pPr>
            <a:r>
              <a:rPr lang="en" dirty="0" smtClean="0"/>
              <a:t>(roof trusses) 2015</a:t>
            </a:r>
            <a:r>
              <a:rPr lang="en" baseline="0" dirty="0" smtClean="0"/>
              <a:t> </a:t>
            </a:r>
            <a:r>
              <a:rPr lang="en-US" sz="1100" kern="1200" dirty="0" err="1" smtClean="0">
                <a:solidFill>
                  <a:schemeClr val="tx1"/>
                </a:solidFill>
                <a:effectLst/>
                <a:latin typeface="+mn-lt"/>
                <a:ea typeface="+mn-ea"/>
                <a:cs typeface="+mn-cs"/>
              </a:rPr>
              <a:t>Øyvind</a:t>
            </a:r>
            <a:r>
              <a:rPr lang="en-US" sz="1100" kern="1200" dirty="0" smtClean="0">
                <a:solidFill>
                  <a:schemeClr val="tx1"/>
                </a:solidFill>
                <a:effectLst/>
                <a:latin typeface="+mn-lt"/>
                <a:ea typeface="+mn-ea"/>
                <a:cs typeface="+mn-cs"/>
              </a:rPr>
              <a:t> Holmstad</a:t>
            </a:r>
            <a:r>
              <a:rPr lang="en" baseline="0" dirty="0" smtClean="0"/>
              <a:t>, Wikimedia Commons </a:t>
            </a:r>
            <a:r>
              <a:rPr lang="en-US" baseline="0" dirty="0" smtClean="0"/>
              <a:t>https://commons.wikimedia.org/wiki/File:Taksperrer_i_reisverksbygg.JPG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 track support in Redding CA) 2011 Charles M. Carlson. Used with permission.</a:t>
            </a:r>
            <a:endParaRPr lang="en" dirty="0" smtClean="0"/>
          </a:p>
          <a:p>
            <a:pPr lvl="0">
              <a:spcBef>
                <a:spcPts val="0"/>
              </a:spcBef>
              <a:buNone/>
            </a:pPr>
            <a:r>
              <a:rPr lang="en" dirty="0" smtClean="0"/>
              <a:t>(Italian</a:t>
            </a:r>
            <a:r>
              <a:rPr lang="en" baseline="0" dirty="0" smtClean="0"/>
              <a:t> b</a:t>
            </a:r>
            <a:r>
              <a:rPr lang="en" dirty="0" smtClean="0"/>
              <a:t>asilica ceiling) 2009 sailko, Wikimedia Commons </a:t>
            </a:r>
            <a:r>
              <a:rPr lang="en-US" dirty="0" smtClean="0"/>
              <a:t>https://commons.wikimedia.org/wiki/File:Santa_croce,_navata,_capriate.JPG </a:t>
            </a:r>
          </a:p>
        </p:txBody>
      </p:sp>
    </p:spTree>
    <p:extLst>
      <p:ext uri="{BB962C8B-B14F-4D97-AF65-F5344CB8AC3E}">
        <p14:creationId xmlns:p14="http://schemas.microsoft.com/office/powerpoint/2010/main" val="316352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6158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Photo source: </a:t>
            </a:r>
          </a:p>
          <a:p>
            <a:pPr lvl="0">
              <a:spcBef>
                <a:spcPts val="0"/>
              </a:spcBef>
              <a:buNone/>
            </a:pPr>
            <a:r>
              <a:rPr lang="en" dirty="0" smtClean="0"/>
              <a:t>(truss under </a:t>
            </a:r>
            <a:r>
              <a:rPr lang="en" baseline="0" dirty="0" smtClean="0"/>
              <a:t>Golden Gate Bridge) 2013 Denise W. Carlson. Used with permission.</a:t>
            </a:r>
            <a:endParaRPr lang="en" dirty="0"/>
          </a:p>
        </p:txBody>
      </p:sp>
    </p:spTree>
    <p:extLst>
      <p:ext uri="{BB962C8B-B14F-4D97-AF65-F5344CB8AC3E}">
        <p14:creationId xmlns:p14="http://schemas.microsoft.com/office/powerpoint/2010/main" val="304624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149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Planar (simple) truss: members and nodes in the 2D plane (bike frame, roofing, rafters)</a:t>
            </a:r>
          </a:p>
          <a:p>
            <a:pPr lvl="0">
              <a:spcBef>
                <a:spcPts val="0"/>
              </a:spcBef>
              <a:buNone/>
            </a:pPr>
            <a:r>
              <a:rPr lang="en"/>
              <a:t>Space truss: members and nodes in the 3D plane </a:t>
            </a:r>
          </a:p>
        </p:txBody>
      </p:sp>
    </p:spTree>
    <p:extLst>
      <p:ext uri="{BB962C8B-B14F-4D97-AF65-F5344CB8AC3E}">
        <p14:creationId xmlns:p14="http://schemas.microsoft.com/office/powerpoint/2010/main" val="279198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4261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latin typeface="Calibri" panose="020F0502020204030204" pitchFamily="34" charset="0"/>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latin typeface="Calibri" panose="020F0502020204030204" pitchFamily="34" charset="0"/>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Calibri" panose="020F0502020204030204" pitchFamily="34" charset="0"/>
                <a:ea typeface="Calibri" panose="020F0502020204030204" pitchFamily="34" charset="0"/>
                <a:cs typeface="Calibri" panose="020F0502020204030204" pitchFamily="34" charset="0"/>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dirty="0"/>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Calibri" panose="020F0502020204030204" pitchFamily="34" charset="0"/>
                <a:ea typeface="Calibri" panose="020F0502020204030204" pitchFamily="34" charset="0"/>
                <a:cs typeface="Calibri" panose="020F0502020204030204" pitchFamily="34" charset="0"/>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latin typeface="Calibri" panose="020F0502020204030204" pitchFamily="34" charset="0"/>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Calibri" panose="020F0502020204030204" pitchFamily="34" charset="0"/>
                <a:ea typeface="Calibri" panose="020F0502020204030204" pitchFamily="34" charset="0"/>
                <a:cs typeface="Calibri" panose="020F0502020204030204" pitchFamily="34" charset="0"/>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point">
    <p:bg>
      <p:bgPr>
        <a:solidFill>
          <a:schemeClr val="accent3"/>
        </a:solidFill>
        <a:effectLst/>
      </p:bgPr>
    </p:bg>
    <p:spTree>
      <p:nvGrpSpPr>
        <p:cNvPr id="1" name="Shape 35"/>
        <p:cNvGrpSpPr/>
        <p:nvPr/>
      </p:nvGrpSpPr>
      <p:grpSpPr>
        <a:xfrm>
          <a:off x="0" y="0"/>
          <a:ext cx="0" cy="0"/>
          <a:chOff x="0" y="0"/>
          <a:chExt cx="0" cy="0"/>
        </a:xfrm>
      </p:grpSpPr>
      <p:sp>
        <p:nvSpPr>
          <p:cNvPr id="5"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atin typeface="Calibri" panose="020F0502020204030204" pitchFamily="34" charset="0"/>
              </a:defRPr>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dirty="0"/>
          </a:p>
        </p:txBody>
      </p:sp>
      <p:sp>
        <p:nvSpPr>
          <p:cNvPr id="6"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atin typeface="Calibri" panose="020F0502020204030204" pitchFamily="34" charset="0"/>
              </a:defRPr>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dirty="0"/>
          </a:p>
        </p:txBody>
      </p:sp>
      <p:sp>
        <p:nvSpPr>
          <p:cNvPr id="7"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266700"/>
            <a:ext cx="8520600" cy="751025"/>
          </a:xfrm>
          <a:prstGeom prst="rect">
            <a:avLst/>
          </a:prstGeom>
        </p:spPr>
        <p:txBody>
          <a:bodyPr lIns="91425" tIns="91425" rIns="91425" bIns="91425" anchor="t" anchorCtr="0"/>
          <a:lstStyle>
            <a:lvl1pPr lvl="0">
              <a:spcBef>
                <a:spcPts val="0"/>
              </a:spcBef>
              <a:defRPr sz="4800">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wo columns">
    <p:spTree>
      <p:nvGrpSpPr>
        <p:cNvPr id="1" name="Shape 23"/>
        <p:cNvGrpSpPr/>
        <p:nvPr/>
      </p:nvGrpSpPr>
      <p:grpSpPr>
        <a:xfrm>
          <a:off x="0" y="0"/>
          <a:ext cx="0" cy="0"/>
          <a:chOff x="0" y="0"/>
          <a:chExt cx="0" cy="0"/>
        </a:xfrm>
      </p:grpSpPr>
      <p:sp>
        <p:nvSpPr>
          <p:cNvPr id="7" name="Shape 21"/>
          <p:cNvSpPr txBox="1">
            <a:spLocks noGrp="1"/>
          </p:cNvSpPr>
          <p:nvPr>
            <p:ph type="body" idx="1"/>
          </p:nvPr>
        </p:nvSpPr>
        <p:spPr>
          <a:xfrm>
            <a:off x="311700" y="1234075"/>
            <a:ext cx="4234900" cy="3334800"/>
          </a:xfrm>
          <a:prstGeom prst="rect">
            <a:avLst/>
          </a:prstGeom>
        </p:spPr>
        <p:txBody>
          <a:bodyPr lIns="91425" tIns="91425" rIns="91425" bIns="91425" anchor="t" anchorCtr="0"/>
          <a:lstStyle>
            <a:lvl1pPr lvl="0">
              <a:spcBef>
                <a:spcPts val="0"/>
              </a:spcBef>
              <a:defRPr>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 name="Shape 21"/>
          <p:cNvSpPr txBox="1">
            <a:spLocks noGrp="1"/>
          </p:cNvSpPr>
          <p:nvPr>
            <p:ph type="body" idx="10"/>
          </p:nvPr>
        </p:nvSpPr>
        <p:spPr>
          <a:xfrm>
            <a:off x="4749800" y="1234075"/>
            <a:ext cx="4082500" cy="3334800"/>
          </a:xfrm>
          <a:prstGeom prst="rect">
            <a:avLst/>
          </a:prstGeom>
        </p:spPr>
        <p:txBody>
          <a:bodyPr lIns="91425" tIns="91425" rIns="91425" bIns="91425" anchor="t" anchorCtr="0"/>
          <a:lstStyle>
            <a:lvl1pPr lvl="0">
              <a:spcBef>
                <a:spcPts val="0"/>
              </a:spcBef>
              <a:defRPr>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20"/>
          <p:cNvSpPr txBox="1">
            <a:spLocks noGrp="1"/>
          </p:cNvSpPr>
          <p:nvPr>
            <p:ph type="title"/>
          </p:nvPr>
        </p:nvSpPr>
        <p:spPr>
          <a:xfrm>
            <a:off x="311700" y="266700"/>
            <a:ext cx="8520600" cy="751025"/>
          </a:xfrm>
          <a:prstGeom prst="rect">
            <a:avLst/>
          </a:prstGeom>
        </p:spPr>
        <p:txBody>
          <a:bodyPr lIns="91425" tIns="91425" rIns="91425" bIns="91425" anchor="t" anchorCtr="0"/>
          <a:lstStyle>
            <a:lvl1pPr lvl="0">
              <a:spcBef>
                <a:spcPts val="0"/>
              </a:spcBef>
              <a:defRPr sz="4800">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aption">
    <p:spTree>
      <p:nvGrpSpPr>
        <p:cNvPr id="1" name="Shape 45"/>
        <p:cNvGrpSpPr/>
        <p:nvPr/>
      </p:nvGrpSpPr>
      <p:grpSpPr>
        <a:xfrm>
          <a:off x="0" y="0"/>
          <a:ext cx="0" cy="0"/>
          <a:chOff x="0" y="0"/>
          <a:chExt cx="0" cy="0"/>
        </a:xfrm>
      </p:grpSpPr>
      <p:sp>
        <p:nvSpPr>
          <p:cNvPr id="5"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dirty="0"/>
          </a:p>
        </p:txBody>
      </p:sp>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52"/>
        <p:cNvGrpSpPr/>
        <p:nvPr/>
      </p:nvGrpSpPr>
      <p:grpSpPr>
        <a:xfrm>
          <a:off x="0" y="0"/>
          <a:ext cx="0" cy="0"/>
          <a:chOff x="0" y="0"/>
          <a:chExt cx="0" cy="0"/>
        </a:xfrm>
      </p:grpSpPr>
      <p:sp>
        <p:nvSpPr>
          <p:cNvPr id="3" name="Shape 20"/>
          <p:cNvSpPr txBox="1">
            <a:spLocks noGrp="1"/>
          </p:cNvSpPr>
          <p:nvPr>
            <p:ph type="title"/>
          </p:nvPr>
        </p:nvSpPr>
        <p:spPr>
          <a:xfrm>
            <a:off x="311700" y="266700"/>
            <a:ext cx="8520600" cy="751025"/>
          </a:xfrm>
          <a:prstGeom prst="rect">
            <a:avLst/>
          </a:prstGeom>
        </p:spPr>
        <p:txBody>
          <a:bodyPr lIns="91425" tIns="91425" rIns="91425" bIns="91425" anchor="t" anchorCtr="0"/>
          <a:lstStyle>
            <a:lvl1pPr lvl="0">
              <a:spcBef>
                <a:spcPts val="0"/>
              </a:spcBef>
              <a:defRPr sz="4800">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atin typeface="Calibri" panose="020F050202020403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0" r:id="rId4"/>
    <p:sldLayoutId id="2147483651" r:id="rId5"/>
    <p:sldLayoutId id="2147483656" r:id="rId6"/>
    <p:sldLayoutId id="2147483658"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4400" b="0" i="0" u="none" strike="noStrike" cap="none">
          <a:solidFill>
            <a:srgbClr val="000000"/>
          </a:solidFill>
          <a:latin typeface="Calibri" panose="020F0502020204030204" pitchFamily="34" charset="0"/>
          <a:ea typeface="Calibri" panose="020F050202020403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L="457200" marR="0" lvl="1" indent="-457200" algn="l" rtl="0">
        <a:lnSpc>
          <a:spcPct val="100000"/>
        </a:lnSpc>
        <a:spcBef>
          <a:spcPts val="0"/>
        </a:spcBef>
        <a:spcAft>
          <a:spcPts val="0"/>
        </a:spcAft>
        <a:buFont typeface="Arial" panose="020B0604020202020204" pitchFamily="34" charset="0"/>
        <a:buChar char="•"/>
        <a:defRPr sz="2800" b="0" i="0" u="none" strike="noStrike" cap="none">
          <a:solidFill>
            <a:srgbClr val="000000"/>
          </a:solidFill>
          <a:latin typeface="Arial"/>
          <a:ea typeface="Calibri" panose="020F0502020204030204" pitchFamily="34" charset="0"/>
          <a:cs typeface="Arial"/>
          <a:sym typeface="Arial"/>
        </a:defRPr>
      </a:lvl2pPr>
      <a:lvl3pPr marL="342900" marR="0" lvl="2" indent="-342900" algn="l" rtl="0">
        <a:lnSpc>
          <a:spcPct val="100000"/>
        </a:lnSpc>
        <a:spcBef>
          <a:spcPts val="0"/>
        </a:spcBef>
        <a:spcAft>
          <a:spcPts val="0"/>
        </a:spcAft>
        <a:buFont typeface="Arial" panose="020B0604020202020204" pitchFamily="34" charset="0"/>
        <a:buChar char="•"/>
        <a:defRPr sz="2400" b="0" i="0" u="none" strike="noStrike" cap="none">
          <a:solidFill>
            <a:srgbClr val="000000"/>
          </a:solidFill>
          <a:latin typeface="Arial"/>
          <a:ea typeface="Calibri" panose="020F0502020204030204" pitchFamily="34" charset="0"/>
          <a:cs typeface="Arial"/>
          <a:sym typeface="Arial"/>
        </a:defRPr>
      </a:lvl3pPr>
      <a:lvl4pPr marL="342900" marR="0" lvl="3" indent="-342900" algn="l" rtl="0">
        <a:lnSpc>
          <a:spcPct val="100000"/>
        </a:lnSpc>
        <a:spcBef>
          <a:spcPts val="0"/>
        </a:spcBef>
        <a:spcAft>
          <a:spcPts val="0"/>
        </a:spcAft>
        <a:buFont typeface="Arial" panose="020B0604020202020204" pitchFamily="34" charset="0"/>
        <a:buChar char="•"/>
        <a:defRPr sz="2000" b="0" i="0" u="none" strike="noStrike" cap="none">
          <a:solidFill>
            <a:srgbClr val="000000"/>
          </a:solidFill>
          <a:latin typeface="Arial"/>
          <a:ea typeface="Calibri" panose="020F0502020204030204" pitchFamily="34" charset="0"/>
          <a:cs typeface="Arial"/>
          <a:sym typeface="Arial"/>
        </a:defRPr>
      </a:lvl4pPr>
      <a:lvl5pPr marL="342900" marR="0" lvl="4" indent="-342900" algn="l" rtl="0">
        <a:lnSpc>
          <a:spcPct val="100000"/>
        </a:lnSpc>
        <a:spcBef>
          <a:spcPts val="0"/>
        </a:spcBef>
        <a:spcAft>
          <a:spcPts val="0"/>
        </a:spcAft>
        <a:buFont typeface="Arial" panose="020B0604020202020204" pitchFamily="34" charset="0"/>
        <a:buChar char="•"/>
        <a:defRPr sz="2000" b="0" i="0" u="none" strike="noStrike" cap="none">
          <a:solidFill>
            <a:srgbClr val="000000"/>
          </a:solidFill>
          <a:latin typeface="Arial"/>
          <a:ea typeface="Calibri" panose="020F0502020204030204" pitchFamily="34" charset="0"/>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dirty="0">
                <a:latin typeface="Calibri" panose="020F0502020204030204" pitchFamily="34" charset="0"/>
              </a:rPr>
              <a:t>Introduction to Trusses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4294967295"/>
          </p:nvPr>
        </p:nvSpPr>
        <p:spPr>
          <a:xfrm>
            <a:off x="1566646" y="4160840"/>
            <a:ext cx="5998800" cy="605100"/>
          </a:xfrm>
          <a:prstGeom prst="rect">
            <a:avLst/>
          </a:prstGeom>
        </p:spPr>
        <p:txBody>
          <a:bodyPr lIns="91425" tIns="91425" rIns="91425" bIns="91425" anchor="ctr" anchorCtr="0">
            <a:noAutofit/>
          </a:bodyPr>
          <a:lstStyle/>
          <a:p>
            <a:pPr lvl="0" algn="ctr">
              <a:spcBef>
                <a:spcPts val="0"/>
              </a:spcBef>
              <a:buNone/>
            </a:pPr>
            <a:r>
              <a:rPr lang="en" sz="4000" b="1" dirty="0">
                <a:solidFill>
                  <a:schemeClr val="accent3"/>
                </a:solidFill>
                <a:latin typeface="Calibri" panose="020F0502020204030204" pitchFamily="34" charset="0"/>
              </a:rPr>
              <a:t>Which is which? </a:t>
            </a:r>
          </a:p>
        </p:txBody>
      </p:sp>
      <p:pic>
        <p:nvPicPr>
          <p:cNvPr id="107" name="Shape 107"/>
          <p:cNvPicPr preferRelativeResize="0"/>
          <p:nvPr/>
        </p:nvPicPr>
        <p:blipFill>
          <a:blip r:embed="rId3">
            <a:alphaModFix/>
          </a:blip>
          <a:stretch>
            <a:fillRect/>
          </a:stretch>
        </p:blipFill>
        <p:spPr>
          <a:xfrm>
            <a:off x="249380" y="731837"/>
            <a:ext cx="4268170" cy="3201128"/>
          </a:xfrm>
          <a:prstGeom prst="rect">
            <a:avLst/>
          </a:prstGeom>
          <a:noFill/>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7787" b="7232"/>
          <a:stretch/>
        </p:blipFill>
        <p:spPr>
          <a:xfrm>
            <a:off x="4649171" y="745409"/>
            <a:ext cx="4224669" cy="31875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4294967295"/>
          </p:nvPr>
        </p:nvSpPr>
        <p:spPr>
          <a:xfrm>
            <a:off x="3121848" y="2117057"/>
            <a:ext cx="1309475" cy="919299"/>
          </a:xfrm>
          <a:prstGeom prst="rect">
            <a:avLst/>
          </a:prstGeom>
        </p:spPr>
        <p:txBody>
          <a:bodyPr lIns="91425" tIns="91425" rIns="91425" bIns="91425" anchor="ctr" anchorCtr="0">
            <a:noAutofit/>
          </a:bodyPr>
          <a:lstStyle/>
          <a:p>
            <a:pPr lvl="0">
              <a:spcBef>
                <a:spcPts val="0"/>
              </a:spcBef>
              <a:buNone/>
            </a:pPr>
            <a:r>
              <a:rPr lang="en" sz="2000" b="1" dirty="0" smtClean="0">
                <a:solidFill>
                  <a:schemeClr val="accent3"/>
                </a:solidFill>
                <a:latin typeface="Calibri" panose="020F0502020204030204" pitchFamily="34" charset="0"/>
                <a:sym typeface="Wingdings" panose="05000000000000000000" pitchFamily="2" charset="2"/>
              </a:rPr>
              <a:t></a:t>
            </a:r>
            <a:r>
              <a:rPr lang="en" sz="2000" b="1" dirty="0" smtClean="0">
                <a:solidFill>
                  <a:schemeClr val="accent3"/>
                </a:solidFill>
                <a:latin typeface="Calibri" panose="020F0502020204030204" pitchFamily="34" charset="0"/>
              </a:rPr>
              <a:t>pitched </a:t>
            </a:r>
            <a:r>
              <a:rPr lang="en" sz="1800" b="1" dirty="0" smtClean="0">
                <a:solidFill>
                  <a:schemeClr val="accent3"/>
                </a:solidFill>
                <a:latin typeface="Calibri" panose="020F0502020204030204" pitchFamily="34" charset="0"/>
              </a:rPr>
              <a:t>(common</a:t>
            </a:r>
            <a:r>
              <a:rPr lang="en" sz="1800" b="1" dirty="0">
                <a:solidFill>
                  <a:schemeClr val="accent3"/>
                </a:solidFill>
                <a:latin typeface="Calibri" panose="020F0502020204030204" pitchFamily="34" charset="0"/>
              </a:rPr>
              <a:t>) </a:t>
            </a:r>
            <a:r>
              <a:rPr lang="en" sz="2000" b="1" dirty="0" smtClean="0">
                <a:solidFill>
                  <a:schemeClr val="accent3"/>
                </a:solidFill>
                <a:latin typeface="Calibri" panose="020F0502020204030204" pitchFamily="34" charset="0"/>
              </a:rPr>
              <a:t>truss </a:t>
            </a:r>
            <a:endParaRPr lang="en" sz="2000" b="1" dirty="0">
              <a:solidFill>
                <a:schemeClr val="accent3"/>
              </a:solidFill>
              <a:latin typeface="Calibri" panose="020F0502020204030204" pitchFamily="34" charset="0"/>
            </a:endParaRPr>
          </a:p>
        </p:txBody>
      </p:sp>
      <p:pic>
        <p:nvPicPr>
          <p:cNvPr id="119" name="Shape 119"/>
          <p:cNvPicPr preferRelativeResize="0"/>
          <p:nvPr/>
        </p:nvPicPr>
        <p:blipFill rotWithShape="1">
          <a:blip r:embed="rId3">
            <a:alphaModFix/>
          </a:blip>
          <a:srcRect t="14821" b="7786"/>
          <a:stretch/>
        </p:blipFill>
        <p:spPr>
          <a:xfrm>
            <a:off x="421375" y="1779056"/>
            <a:ext cx="2627989" cy="2514601"/>
          </a:xfrm>
          <a:prstGeom prst="rect">
            <a:avLst/>
          </a:prstGeom>
          <a:noFill/>
          <a:ln>
            <a:noFill/>
          </a:ln>
        </p:spPr>
      </p:pic>
      <p:sp>
        <p:nvSpPr>
          <p:cNvPr id="120" name="Shape 120"/>
          <p:cNvSpPr txBox="1">
            <a:spLocks noGrp="1"/>
          </p:cNvSpPr>
          <p:nvPr>
            <p:ph type="body" idx="4294967295"/>
          </p:nvPr>
        </p:nvSpPr>
        <p:spPr>
          <a:xfrm>
            <a:off x="3090273" y="3064492"/>
            <a:ext cx="1706811" cy="438364"/>
          </a:xfrm>
          <a:prstGeom prst="rect">
            <a:avLst/>
          </a:prstGeom>
        </p:spPr>
        <p:txBody>
          <a:bodyPr lIns="91425" tIns="91425" rIns="91425" bIns="91425" anchor="ctr" anchorCtr="0">
            <a:noAutofit/>
          </a:bodyPr>
          <a:lstStyle/>
          <a:p>
            <a:pPr lvl="0" rtl="0">
              <a:spcBef>
                <a:spcPts val="0"/>
              </a:spcBef>
              <a:buNone/>
            </a:pPr>
            <a:r>
              <a:rPr lang="en" sz="2000" b="1" dirty="0" smtClean="0">
                <a:solidFill>
                  <a:schemeClr val="accent3"/>
                </a:solidFill>
                <a:latin typeface="Calibri" panose="020F0502020204030204" pitchFamily="34" charset="0"/>
                <a:sym typeface="Wingdings" panose="05000000000000000000" pitchFamily="2" charset="2"/>
              </a:rPr>
              <a:t> </a:t>
            </a:r>
            <a:r>
              <a:rPr lang="en" sz="2000" b="1" dirty="0" smtClean="0">
                <a:solidFill>
                  <a:schemeClr val="accent3"/>
                </a:solidFill>
                <a:latin typeface="Calibri" panose="020F0502020204030204" pitchFamily="34" charset="0"/>
              </a:rPr>
              <a:t>Howe truss</a:t>
            </a:r>
            <a:endParaRPr lang="en" sz="2000" b="1" dirty="0">
              <a:solidFill>
                <a:schemeClr val="accent3"/>
              </a:solidFill>
              <a:latin typeface="Calibri" panose="020F0502020204030204" pitchFamily="34" charset="0"/>
            </a:endParaRPr>
          </a:p>
        </p:txBody>
      </p:sp>
      <p:sp>
        <p:nvSpPr>
          <p:cNvPr id="9" name="Shape 129"/>
          <p:cNvSpPr txBox="1">
            <a:spLocks noGrp="1"/>
          </p:cNvSpPr>
          <p:nvPr>
            <p:ph type="title"/>
          </p:nvPr>
        </p:nvSpPr>
        <p:spPr>
          <a:xfrm>
            <a:off x="413300" y="126050"/>
            <a:ext cx="7930600" cy="786875"/>
          </a:xfrm>
          <a:prstGeom prst="rect">
            <a:avLst/>
          </a:prstGeom>
        </p:spPr>
        <p:txBody>
          <a:bodyPr lIns="91425" tIns="91425" rIns="91425" bIns="91425" anchor="t" anchorCtr="0">
            <a:noAutofit/>
          </a:bodyPr>
          <a:lstStyle/>
          <a:p>
            <a:pPr lvl="0" algn="l">
              <a:spcBef>
                <a:spcPts val="0"/>
              </a:spcBef>
              <a:buNone/>
            </a:pPr>
            <a:r>
              <a:rPr lang="en" sz="4400" dirty="0" smtClean="0">
                <a:solidFill>
                  <a:schemeClr val="accent3"/>
                </a:solidFill>
                <a:latin typeface="Calibri" panose="020F0502020204030204" pitchFamily="34" charset="0"/>
              </a:rPr>
              <a:t>Many more truss designs</a:t>
            </a:r>
            <a:endParaRPr lang="en" sz="4400" dirty="0">
              <a:solidFill>
                <a:schemeClr val="accent3"/>
              </a:solidFill>
              <a:latin typeface="Calibri" panose="020F0502020204030204" pitchFamily="34" charset="0"/>
            </a:endParaRPr>
          </a:p>
        </p:txBody>
      </p:sp>
      <p:pic>
        <p:nvPicPr>
          <p:cNvPr id="1026" name="Picture 2" descr="A line drawing shows side profiles of 1 different bridge types: Baltimore Truss, Baily Truss, Bowstring Truss, Camelback Truss, Warren Quadrangular or Lattice Truss, Whipple Truss, Parker Truss, Pennsylvania Petit Truss, Pauli or Lenticular Truss, Thatcher Truss. All the designs include repeated patterns composed of triangle shapes made from smaller straight pie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084" y="997334"/>
            <a:ext cx="4159226" cy="3952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57775"/>
            <a:ext cx="8281200" cy="785225"/>
          </a:xfrm>
        </p:spPr>
        <p:txBody>
          <a:bodyPr>
            <a:normAutofit fontScale="90000"/>
          </a:bodyPr>
          <a:lstStyle/>
          <a:p>
            <a:pPr algn="l"/>
            <a:r>
              <a:rPr lang="en-US" dirty="0" smtClean="0">
                <a:solidFill>
                  <a:schemeClr val="bg1"/>
                </a:solidFill>
                <a:latin typeface="Calibri" panose="020F0502020204030204" pitchFamily="34" charset="0"/>
              </a:rPr>
              <a:t>Engineering Terminology</a:t>
            </a:r>
            <a:endParaRPr lang="en-US" dirty="0">
              <a:solidFill>
                <a:schemeClr val="bg1"/>
              </a:solidFill>
              <a:latin typeface="Calibri" panose="020F0502020204030204" pitchFamily="34" charset="0"/>
            </a:endParaRPr>
          </a:p>
        </p:txBody>
      </p:sp>
      <p:sp>
        <p:nvSpPr>
          <p:cNvPr id="3" name="Subtitle 2"/>
          <p:cNvSpPr>
            <a:spLocks noGrp="1"/>
          </p:cNvSpPr>
          <p:nvPr>
            <p:ph type="subTitle" idx="1"/>
          </p:nvPr>
        </p:nvSpPr>
        <p:spPr>
          <a:xfrm>
            <a:off x="858128" y="1409700"/>
            <a:ext cx="3452571" cy="3276600"/>
          </a:xfrm>
          <a:solidFill>
            <a:schemeClr val="accent5"/>
          </a:solidFill>
          <a:ln>
            <a:noFill/>
          </a:ln>
        </p:spPr>
        <p:txBody>
          <a:bodyPr/>
          <a:lstStyle/>
          <a:p>
            <a:pPr algn="l"/>
            <a:r>
              <a:rPr lang="en-US" sz="3200" b="1" dirty="0" smtClean="0">
                <a:solidFill>
                  <a:schemeClr val="bg2"/>
                </a:solidFill>
                <a:latin typeface="Calibri" panose="020F0502020204030204" pitchFamily="34" charset="0"/>
              </a:rPr>
              <a:t>Load</a:t>
            </a:r>
          </a:p>
          <a:p>
            <a:pPr algn="l"/>
            <a:endParaRPr lang="en-US" sz="2800" dirty="0" smtClean="0">
              <a:solidFill>
                <a:schemeClr val="bg2"/>
              </a:solidFill>
              <a:latin typeface="Calibri" panose="020F0502020204030204" pitchFamily="34" charset="0"/>
            </a:endParaRPr>
          </a:p>
          <a:p>
            <a:pPr algn="l"/>
            <a:r>
              <a:rPr lang="en-US" sz="2800" dirty="0" smtClean="0">
                <a:solidFill>
                  <a:schemeClr val="bg2"/>
                </a:solidFill>
                <a:latin typeface="Calibri" panose="020F0502020204030204" pitchFamily="34" charset="0"/>
              </a:rPr>
              <a:t>Applied weight or force on a structure</a:t>
            </a:r>
          </a:p>
          <a:p>
            <a:pPr algn="l"/>
            <a:endParaRPr lang="en-US" sz="2800" dirty="0" smtClean="0">
              <a:solidFill>
                <a:schemeClr val="bg2"/>
              </a:solidFill>
              <a:latin typeface="Calibri" panose="020F0502020204030204" pitchFamily="34" charset="0"/>
            </a:endParaRPr>
          </a:p>
          <a:p>
            <a:pPr algn="l"/>
            <a:r>
              <a:rPr lang="en-US" sz="2800" dirty="0" smtClean="0">
                <a:solidFill>
                  <a:schemeClr val="bg2"/>
                </a:solidFill>
                <a:latin typeface="Calibri" panose="020F0502020204030204" pitchFamily="34" charset="0"/>
              </a:rPr>
              <a:t>Example: vehicles and wind on a bridge</a:t>
            </a:r>
            <a:endParaRPr lang="en-US" sz="2800" dirty="0">
              <a:solidFill>
                <a:schemeClr val="bg2"/>
              </a:solidFill>
              <a:latin typeface="Calibri" panose="020F0502020204030204" pitchFamily="34" charset="0"/>
            </a:endParaRPr>
          </a:p>
        </p:txBody>
      </p:sp>
      <p:sp>
        <p:nvSpPr>
          <p:cNvPr id="4" name="Text Placeholder 3"/>
          <p:cNvSpPr>
            <a:spLocks noGrp="1"/>
          </p:cNvSpPr>
          <p:nvPr>
            <p:ph type="body" idx="2"/>
          </p:nvPr>
        </p:nvSpPr>
        <p:spPr>
          <a:xfrm>
            <a:off x="4811142" y="1409700"/>
            <a:ext cx="3585522" cy="3276600"/>
          </a:xfrm>
          <a:solidFill>
            <a:schemeClr val="tx1"/>
          </a:solidFill>
        </p:spPr>
        <p:txBody>
          <a:bodyPr anchor="t">
            <a:normAutofit/>
          </a:bodyPr>
          <a:lstStyle/>
          <a:p>
            <a:r>
              <a:rPr lang="en-US" sz="3200" b="1" dirty="0" smtClean="0">
                <a:solidFill>
                  <a:schemeClr val="bg2"/>
                </a:solidFill>
                <a:latin typeface="Calibri" panose="020F0502020204030204" pitchFamily="34" charset="0"/>
              </a:rPr>
              <a:t>Structural Member</a:t>
            </a:r>
          </a:p>
          <a:p>
            <a:pPr algn="ctr"/>
            <a:endParaRPr lang="en-US" sz="3200" dirty="0" smtClean="0">
              <a:solidFill>
                <a:schemeClr val="bg2"/>
              </a:solidFill>
              <a:latin typeface="Calibri" panose="020F0502020204030204" pitchFamily="34" charset="0"/>
            </a:endParaRPr>
          </a:p>
          <a:p>
            <a:r>
              <a:rPr lang="en-US" sz="2800" dirty="0" smtClean="0">
                <a:solidFill>
                  <a:schemeClr val="bg2"/>
                </a:solidFill>
                <a:latin typeface="Calibri" panose="020F0502020204030204" pitchFamily="34" charset="0"/>
              </a:rPr>
              <a:t>A physical piece of a larger structure</a:t>
            </a:r>
          </a:p>
          <a:p>
            <a:pPr algn="ctr"/>
            <a:endParaRPr lang="en-US" sz="2800" dirty="0" smtClean="0">
              <a:solidFill>
                <a:schemeClr val="bg2"/>
              </a:solidFill>
              <a:latin typeface="Calibri" panose="020F0502020204030204" pitchFamily="34" charset="0"/>
            </a:endParaRPr>
          </a:p>
          <a:p>
            <a:r>
              <a:rPr lang="en-US" sz="2800" dirty="0" smtClean="0">
                <a:solidFill>
                  <a:schemeClr val="bg2"/>
                </a:solidFill>
                <a:latin typeface="Calibri" panose="020F0502020204030204" pitchFamily="34" charset="0"/>
              </a:rPr>
              <a:t>Example: a steel beam</a:t>
            </a:r>
            <a:endParaRPr lang="en-US" sz="3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963686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4"/>
            <a:ext cx="7930600" cy="786875"/>
          </a:xfrm>
          <a:prstGeom prst="rect">
            <a:avLst/>
          </a:prstGeom>
        </p:spPr>
        <p:txBody>
          <a:bodyPr lIns="91425" tIns="91425" rIns="91425" bIns="91425" anchor="t" anchorCtr="0">
            <a:noAutofit/>
          </a:bodyPr>
          <a:lstStyle/>
          <a:p>
            <a:pPr lvl="0">
              <a:spcBef>
                <a:spcPts val="0"/>
              </a:spcBef>
              <a:buNone/>
            </a:pPr>
            <a:r>
              <a:rPr lang="en" sz="4400" dirty="0">
                <a:solidFill>
                  <a:schemeClr val="accent3"/>
                </a:solidFill>
                <a:latin typeface="Calibri" panose="020F0502020204030204" pitchFamily="34" charset="0"/>
              </a:rPr>
              <a:t>Compression and Tension</a:t>
            </a:r>
          </a:p>
        </p:txBody>
      </p:sp>
      <p:pic>
        <p:nvPicPr>
          <p:cNvPr id="131" name="Shape 131" descr="Tug_Of_War_Tension.png"/>
          <p:cNvPicPr preferRelativeResize="0"/>
          <p:nvPr/>
        </p:nvPicPr>
        <p:blipFill>
          <a:blip r:embed="rId3">
            <a:alphaModFix/>
          </a:blip>
          <a:stretch>
            <a:fillRect/>
          </a:stretch>
        </p:blipFill>
        <p:spPr>
          <a:xfrm>
            <a:off x="3739559" y="1627453"/>
            <a:ext cx="4889175" cy="2318575"/>
          </a:xfrm>
          <a:prstGeom prst="rect">
            <a:avLst/>
          </a:prstGeom>
          <a:noFill/>
          <a:ln>
            <a:noFill/>
          </a:ln>
        </p:spPr>
      </p:pic>
      <p:pic>
        <p:nvPicPr>
          <p:cNvPr id="1026" name="Picture 2" descr="File:Tension, compression, she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6134" r="45254" b="11444"/>
          <a:stretch/>
        </p:blipFill>
        <p:spPr bwMode="auto">
          <a:xfrm rot="5400000">
            <a:off x="1697259" y="3620376"/>
            <a:ext cx="620483" cy="1729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ress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2577" y="1387192"/>
            <a:ext cx="2479697" cy="2637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Tension, compression, shear.png"/>
          <p:cNvPicPr>
            <a:picLocks noChangeAspect="1" noChangeArrowheads="1"/>
          </p:cNvPicPr>
          <p:nvPr/>
        </p:nvPicPr>
        <p:blipFill rotWithShape="1">
          <a:blip r:embed="rId4">
            <a:extLst>
              <a:ext uri="{28A0092B-C50C-407E-A947-70E740481C1C}">
                <a14:useLocalDpi xmlns:a14="http://schemas.microsoft.com/office/drawing/2010/main" val="0"/>
              </a:ext>
            </a:extLst>
          </a:blip>
          <a:srcRect r="81044" b="11961"/>
          <a:stretch/>
        </p:blipFill>
        <p:spPr bwMode="auto">
          <a:xfrm rot="5400000">
            <a:off x="5302537" y="3625421"/>
            <a:ext cx="631973" cy="1719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etch shows an arrow pointing down on the top of horizontal beam balanced on two columns. Beam compression and tension forces are noted with arro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061" y="130290"/>
            <a:ext cx="2541204" cy="1416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0"/>
          <p:cNvSpPr txBox="1">
            <a:spLocks/>
          </p:cNvSpPr>
          <p:nvPr/>
        </p:nvSpPr>
        <p:spPr>
          <a:xfrm>
            <a:off x="753151" y="2537961"/>
            <a:ext cx="1616259" cy="368077"/>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 sz="2000" b="1" dirty="0" smtClean="0">
                <a:solidFill>
                  <a:schemeClr val="accent3"/>
                </a:solidFill>
                <a:sym typeface="Wingdings" panose="05000000000000000000" pitchFamily="2" charset="2"/>
              </a:rPr>
              <a:t> </a:t>
            </a:r>
            <a:r>
              <a:rPr lang="en" sz="2000" b="1" dirty="0" smtClean="0">
                <a:solidFill>
                  <a:schemeClr val="accent3"/>
                </a:solidFill>
              </a:rPr>
              <a:t>Pratt truss</a:t>
            </a:r>
            <a:endParaRPr lang="en" sz="2000" b="1" dirty="0">
              <a:solidFill>
                <a:schemeClr val="accent3"/>
              </a:solidFill>
            </a:endParaRPr>
          </a:p>
        </p:txBody>
      </p:sp>
      <p:sp>
        <p:nvSpPr>
          <p:cNvPr id="6" name="Shape 124"/>
          <p:cNvSpPr txBox="1"/>
          <p:nvPr/>
        </p:nvSpPr>
        <p:spPr>
          <a:xfrm>
            <a:off x="311700" y="3073978"/>
            <a:ext cx="8486012" cy="1736855"/>
          </a:xfrm>
          <a:prstGeom prst="rect">
            <a:avLst/>
          </a:prstGeom>
          <a:noFill/>
          <a:ln>
            <a:noFill/>
          </a:ln>
        </p:spPr>
        <p:txBody>
          <a:bodyPr lIns="91425" tIns="91425" rIns="91425" bIns="91425" anchor="t" anchorCtr="0">
            <a:noAutofit/>
          </a:bodyPr>
          <a:lstStyle/>
          <a:p>
            <a:pPr marL="457200" lvl="0" indent="-457200">
              <a:spcBef>
                <a:spcPts val="0"/>
              </a:spcBef>
              <a:spcAft>
                <a:spcPts val="1200"/>
              </a:spcAft>
              <a:buFont typeface="Arial" panose="020B0604020202020204" pitchFamily="34" charset="0"/>
              <a:buChar char="•"/>
            </a:pPr>
            <a:r>
              <a:rPr lang="en" sz="3000" dirty="0">
                <a:solidFill>
                  <a:schemeClr val="dk2"/>
                </a:solidFill>
                <a:latin typeface="Calibri" panose="020F0502020204030204" pitchFamily="34" charset="0"/>
                <a:ea typeface="Playfair Display"/>
                <a:cs typeface="Playfair Display"/>
                <a:sym typeface="Playfair Display"/>
              </a:rPr>
              <a:t>Uses vertical members </a:t>
            </a:r>
            <a:r>
              <a:rPr lang="en" sz="3000" dirty="0">
                <a:solidFill>
                  <a:srgbClr val="FFC000"/>
                </a:solidFill>
                <a:latin typeface="Calibri" panose="020F0502020204030204" pitchFamily="34" charset="0"/>
                <a:ea typeface="Playfair Display"/>
                <a:cs typeface="Playfair Display"/>
                <a:sym typeface="Playfair Display"/>
              </a:rPr>
              <a:t>in </a:t>
            </a:r>
            <a:r>
              <a:rPr lang="en" sz="3000" b="1" dirty="0">
                <a:solidFill>
                  <a:srgbClr val="FFC000"/>
                </a:solidFill>
                <a:latin typeface="Calibri" panose="020F0502020204030204" pitchFamily="34" charset="0"/>
                <a:ea typeface="Playfair Display"/>
                <a:cs typeface="Playfair Display"/>
                <a:sym typeface="Playfair Display"/>
              </a:rPr>
              <a:t>compression </a:t>
            </a:r>
            <a:r>
              <a:rPr lang="en" sz="3000" b="1" dirty="0" smtClean="0">
                <a:solidFill>
                  <a:schemeClr val="dk2"/>
                </a:solidFill>
                <a:latin typeface="Calibri" panose="020F0502020204030204" pitchFamily="34" charset="0"/>
                <a:ea typeface="Playfair Display"/>
                <a:cs typeface="Playfair Display"/>
                <a:sym typeface="Playfair Display"/>
              </a:rPr>
              <a:t/>
            </a:r>
            <a:br>
              <a:rPr lang="en" sz="3000" b="1" dirty="0" smtClean="0">
                <a:solidFill>
                  <a:schemeClr val="dk2"/>
                </a:solidFill>
                <a:latin typeface="Calibri" panose="020F0502020204030204" pitchFamily="34" charset="0"/>
                <a:ea typeface="Playfair Display"/>
                <a:cs typeface="Playfair Display"/>
                <a:sym typeface="Playfair Display"/>
              </a:rPr>
            </a:br>
            <a:r>
              <a:rPr lang="en" sz="3000" dirty="0" smtClean="0">
                <a:solidFill>
                  <a:schemeClr val="dk2"/>
                </a:solidFill>
                <a:latin typeface="Calibri" panose="020F0502020204030204" pitchFamily="34" charset="0"/>
                <a:ea typeface="Playfair Display"/>
                <a:cs typeface="Playfair Display"/>
                <a:sym typeface="Playfair Display"/>
              </a:rPr>
              <a:t>and </a:t>
            </a:r>
            <a:r>
              <a:rPr lang="en" sz="3000" dirty="0">
                <a:solidFill>
                  <a:schemeClr val="dk2"/>
                </a:solidFill>
                <a:latin typeface="Calibri" panose="020F0502020204030204" pitchFamily="34" charset="0"/>
                <a:ea typeface="Playfair Display"/>
                <a:cs typeface="Playfair Display"/>
                <a:sym typeface="Playfair Display"/>
              </a:rPr>
              <a:t>horizontal members </a:t>
            </a:r>
            <a:r>
              <a:rPr lang="en" sz="3000" dirty="0">
                <a:solidFill>
                  <a:srgbClr val="CC00FF"/>
                </a:solidFill>
                <a:latin typeface="Calibri" panose="020F0502020204030204" pitchFamily="34" charset="0"/>
                <a:ea typeface="Playfair Display"/>
                <a:cs typeface="Playfair Display"/>
                <a:sym typeface="Playfair Display"/>
              </a:rPr>
              <a:t>in </a:t>
            </a:r>
            <a:r>
              <a:rPr lang="en" sz="3000" b="1" dirty="0" smtClean="0">
                <a:solidFill>
                  <a:srgbClr val="CC00FF"/>
                </a:solidFill>
                <a:latin typeface="Calibri" panose="020F0502020204030204" pitchFamily="34" charset="0"/>
                <a:ea typeface="Playfair Display"/>
                <a:cs typeface="Playfair Display"/>
                <a:sym typeface="Playfair Display"/>
              </a:rPr>
              <a:t>tension</a:t>
            </a:r>
            <a:endParaRPr lang="en" sz="3000" dirty="0" smtClean="0">
              <a:solidFill>
                <a:schemeClr val="dk2"/>
              </a:solidFill>
              <a:latin typeface="Calibri" panose="020F0502020204030204" pitchFamily="34" charset="0"/>
              <a:ea typeface="Playfair Display"/>
              <a:cs typeface="Playfair Display"/>
              <a:sym typeface="Playfair Display"/>
            </a:endParaRPr>
          </a:p>
          <a:p>
            <a:pPr marL="457200" lvl="0" indent="-457200">
              <a:spcBef>
                <a:spcPts val="0"/>
              </a:spcBef>
              <a:spcAft>
                <a:spcPts val="1200"/>
              </a:spcAft>
              <a:buClr>
                <a:schemeClr val="dk2"/>
              </a:buClr>
              <a:buFont typeface="Arial" panose="020B0604020202020204" pitchFamily="34" charset="0"/>
              <a:buChar char="•"/>
            </a:pPr>
            <a:r>
              <a:rPr lang="en" sz="3000" dirty="0" smtClean="0">
                <a:solidFill>
                  <a:schemeClr val="dk2"/>
                </a:solidFill>
                <a:latin typeface="Calibri" panose="020F0502020204030204" pitchFamily="34" charset="0"/>
                <a:ea typeface="Playfair Display"/>
                <a:cs typeface="Playfair Display"/>
                <a:sym typeface="Playfair Display"/>
              </a:rPr>
              <a:t>Most </a:t>
            </a:r>
            <a:r>
              <a:rPr lang="en" sz="3000" dirty="0">
                <a:solidFill>
                  <a:schemeClr val="dk2"/>
                </a:solidFill>
                <a:latin typeface="Calibri" panose="020F0502020204030204" pitchFamily="34" charset="0"/>
                <a:ea typeface="Playfair Display"/>
                <a:cs typeface="Playfair Display"/>
                <a:sym typeface="Playfair Display"/>
              </a:rPr>
              <a:t>efficient under </a:t>
            </a:r>
            <a:r>
              <a:rPr lang="en" sz="3000" dirty="0" smtClean="0">
                <a:solidFill>
                  <a:schemeClr val="dk2"/>
                </a:solidFill>
                <a:latin typeface="Calibri" panose="020F0502020204030204" pitchFamily="34" charset="0"/>
                <a:ea typeface="Playfair Display"/>
                <a:cs typeface="Playfair Display"/>
                <a:sym typeface="Playfair Display"/>
              </a:rPr>
              <a:t>vertical-loading compression</a:t>
            </a:r>
            <a:endParaRPr lang="en" sz="3000" dirty="0">
              <a:solidFill>
                <a:schemeClr val="dk2"/>
              </a:solidFill>
              <a:latin typeface="Calibri" panose="020F0502020204030204" pitchFamily="34" charset="0"/>
              <a:ea typeface="Playfair Display"/>
              <a:cs typeface="Playfair Display"/>
              <a:sym typeface="Playfair Display"/>
            </a:endParaRPr>
          </a:p>
        </p:txBody>
      </p:sp>
      <p:sp>
        <p:nvSpPr>
          <p:cNvPr id="7" name="Shape 129"/>
          <p:cNvSpPr txBox="1">
            <a:spLocks noGrp="1"/>
          </p:cNvSpPr>
          <p:nvPr>
            <p:ph type="title"/>
          </p:nvPr>
        </p:nvSpPr>
        <p:spPr>
          <a:xfrm>
            <a:off x="311700" y="445024"/>
            <a:ext cx="8573712" cy="786875"/>
          </a:xfrm>
          <a:prstGeom prst="rect">
            <a:avLst/>
          </a:prstGeom>
        </p:spPr>
        <p:txBody>
          <a:bodyPr lIns="91425" tIns="91425" rIns="91425" bIns="91425" anchor="t" anchorCtr="0">
            <a:noAutofit/>
          </a:bodyPr>
          <a:lstStyle/>
          <a:p>
            <a:pPr lvl="0">
              <a:spcBef>
                <a:spcPts val="0"/>
              </a:spcBef>
              <a:buNone/>
            </a:pPr>
            <a:r>
              <a:rPr lang="en" sz="4400" dirty="0" smtClean="0">
                <a:solidFill>
                  <a:schemeClr val="accent3"/>
                </a:solidFill>
                <a:latin typeface="Calibri" panose="020F0502020204030204" pitchFamily="34" charset="0"/>
              </a:rPr>
              <a:t>Truss in Compression </a:t>
            </a:r>
            <a:r>
              <a:rPr lang="en" sz="4400" dirty="0">
                <a:solidFill>
                  <a:schemeClr val="accent3"/>
                </a:solidFill>
                <a:latin typeface="Calibri" panose="020F0502020204030204" pitchFamily="34" charset="0"/>
              </a:rPr>
              <a:t>and Tension</a:t>
            </a:r>
          </a:p>
        </p:txBody>
      </p:sp>
      <p:pic>
        <p:nvPicPr>
          <p:cNvPr id="2050" name="Picture 2" descr="File:Pratt truss.PNG"/>
          <p:cNvPicPr>
            <a:picLocks noChangeAspect="1" noChangeArrowheads="1"/>
          </p:cNvPicPr>
          <p:nvPr/>
        </p:nvPicPr>
        <p:blipFill rotWithShape="1">
          <a:blip r:embed="rId3">
            <a:extLst>
              <a:ext uri="{28A0092B-C50C-407E-A947-70E740481C1C}">
                <a14:useLocalDpi xmlns:a14="http://schemas.microsoft.com/office/drawing/2010/main" val="0"/>
              </a:ext>
            </a:extLst>
          </a:blip>
          <a:srcRect l="2215" t="14777" r="2416" b="12647"/>
          <a:stretch/>
        </p:blipFill>
        <p:spPr bwMode="auto">
          <a:xfrm>
            <a:off x="288758" y="1479884"/>
            <a:ext cx="8686800" cy="101065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1145836" y="1589789"/>
            <a:ext cx="697031" cy="687143"/>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46876" y="1598674"/>
            <a:ext cx="697031" cy="687143"/>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53214" y="1601824"/>
            <a:ext cx="697031" cy="687143"/>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45484" y="1603856"/>
            <a:ext cx="697031" cy="687143"/>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15593" y="1571764"/>
            <a:ext cx="697031" cy="687143"/>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623510" y="1612507"/>
            <a:ext cx="669259" cy="67531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29486" y="1587502"/>
            <a:ext cx="697031" cy="6871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27008" y="1578557"/>
            <a:ext cx="693124" cy="70726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19288"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826713"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28057"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518460"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20774"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13664"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425994"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22369"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16774"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24623"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744850" y="1600841"/>
            <a:ext cx="669259" cy="67531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338865" y="1596525"/>
            <a:ext cx="669259" cy="67531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043267" y="1585639"/>
            <a:ext cx="669259" cy="67531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436980" y="1600216"/>
            <a:ext cx="669259" cy="67531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30661" y="2276931"/>
            <a:ext cx="8412480" cy="0"/>
          </a:xfrm>
          <a:prstGeom prst="line">
            <a:avLst/>
          </a:prstGeom>
          <a:ln w="57150">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25767" y="1549575"/>
            <a:ext cx="3173" cy="7315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16339" y="1570044"/>
            <a:ext cx="704088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9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spcBef>
                <a:spcPts val="0"/>
              </a:spcBef>
              <a:buClr>
                <a:schemeClr val="dk2"/>
              </a:buClr>
              <a:buSzPct val="45833"/>
              <a:buFont typeface="Arial"/>
              <a:buNone/>
            </a:pPr>
            <a:r>
              <a:rPr lang="en" sz="2800" dirty="0">
                <a:latin typeface="Calibri" panose="020F0502020204030204" pitchFamily="34" charset="0"/>
              </a:rPr>
              <a:t>Have you ever walked across a simple footbridge made of boards or a rope bridge and noticed how </a:t>
            </a:r>
            <a:r>
              <a:rPr lang="en" sz="2800" dirty="0">
                <a:solidFill>
                  <a:srgbClr val="CC00FF"/>
                </a:solidFill>
                <a:latin typeface="Calibri" panose="020F0502020204030204" pitchFamily="34" charset="0"/>
              </a:rPr>
              <a:t>the bridge changes shape (bends)</a:t>
            </a:r>
            <a:r>
              <a:rPr lang="en" sz="2800" dirty="0">
                <a:latin typeface="Calibri" panose="020F0502020204030204" pitchFamily="34" charset="0"/>
              </a:rPr>
              <a:t> as you walk across </a:t>
            </a:r>
            <a:r>
              <a:rPr lang="en" sz="2800" dirty="0" smtClean="0">
                <a:latin typeface="Calibri" panose="020F0502020204030204" pitchFamily="34" charset="0"/>
              </a:rPr>
              <a:t>its center</a:t>
            </a:r>
            <a:r>
              <a:rPr lang="en" sz="2800" dirty="0">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63470"/>
            <a:ext cx="8520600" cy="774915"/>
          </a:xfrm>
          <a:prstGeom prst="rect">
            <a:avLst/>
          </a:prstGeom>
        </p:spPr>
        <p:txBody>
          <a:bodyPr lIns="91425" tIns="91425" rIns="91425" bIns="91425" anchor="t" anchorCtr="0">
            <a:noAutofit/>
          </a:bodyPr>
          <a:lstStyle/>
          <a:p>
            <a:pPr lvl="0">
              <a:spcBef>
                <a:spcPts val="0"/>
              </a:spcBef>
              <a:buNone/>
            </a:pPr>
            <a:r>
              <a:rPr lang="en" sz="4400" dirty="0" smtClean="0">
                <a:solidFill>
                  <a:srgbClr val="CC00FF"/>
                </a:solidFill>
                <a:latin typeface="Calibri" panose="020F0502020204030204" pitchFamily="34" charset="0"/>
              </a:rPr>
              <a:t>Deformation</a:t>
            </a:r>
            <a:endParaRPr lang="en" sz="4400" dirty="0">
              <a:solidFill>
                <a:srgbClr val="CC00FF"/>
              </a:solidFill>
              <a:latin typeface="Calibri" panose="020F0502020204030204" pitchFamily="34" charset="0"/>
            </a:endParaRPr>
          </a:p>
        </p:txBody>
      </p:sp>
      <p:sp>
        <p:nvSpPr>
          <p:cNvPr id="148" name="Shape 148"/>
          <p:cNvSpPr txBox="1">
            <a:spLocks noGrp="1"/>
          </p:cNvSpPr>
          <p:nvPr>
            <p:ph type="body" idx="1"/>
          </p:nvPr>
        </p:nvSpPr>
        <p:spPr>
          <a:xfrm>
            <a:off x="311700" y="1632857"/>
            <a:ext cx="3465643" cy="3269343"/>
          </a:xfrm>
          <a:prstGeom prst="rect">
            <a:avLst/>
          </a:prstGeom>
        </p:spPr>
        <p:txBody>
          <a:bodyPr lIns="91425" tIns="91425" rIns="91425" bIns="91425" anchor="t" anchorCtr="0">
            <a:noAutofit/>
          </a:bodyPr>
          <a:lstStyle/>
          <a:p>
            <a:pPr lvl="0" algn="l" rtl="0">
              <a:lnSpc>
                <a:spcPct val="100000"/>
              </a:lnSpc>
              <a:spcBef>
                <a:spcPts val="0"/>
              </a:spcBef>
              <a:spcAft>
                <a:spcPts val="1800"/>
              </a:spcAft>
              <a:buNone/>
            </a:pPr>
            <a:r>
              <a:rPr lang="en" sz="2000" b="1" dirty="0" smtClean="0">
                <a:solidFill>
                  <a:srgbClr val="EB1E95"/>
                </a:solidFill>
                <a:latin typeface="Calibri" panose="020F0502020204030204" pitchFamily="34" charset="0"/>
              </a:rPr>
              <a:t>Deformation</a:t>
            </a:r>
            <a:r>
              <a:rPr lang="en" sz="2000" dirty="0" smtClean="0">
                <a:solidFill>
                  <a:srgbClr val="EB1E95"/>
                </a:solidFill>
                <a:latin typeface="Calibri" panose="020F0502020204030204" pitchFamily="34" charset="0"/>
              </a:rPr>
              <a:t> </a:t>
            </a:r>
            <a:r>
              <a:rPr lang="en" sz="2000" dirty="0">
                <a:latin typeface="Calibri" panose="020F0502020204030204" pitchFamily="34" charset="0"/>
              </a:rPr>
              <a:t>refers to something that changes shape when </a:t>
            </a:r>
            <a:r>
              <a:rPr lang="en" sz="2000" dirty="0" smtClean="0">
                <a:latin typeface="Calibri" panose="020F0502020204030204" pitchFamily="34" charset="0"/>
              </a:rPr>
              <a:t>pressure </a:t>
            </a:r>
            <a:r>
              <a:rPr lang="en" sz="2000" dirty="0">
                <a:latin typeface="Calibri" panose="020F0502020204030204" pitchFamily="34" charset="0"/>
              </a:rPr>
              <a:t>is applied. </a:t>
            </a:r>
            <a:endParaRPr lang="en" sz="2000" dirty="0" smtClean="0">
              <a:latin typeface="Calibri" panose="020F0502020204030204" pitchFamily="34" charset="0"/>
            </a:endParaRPr>
          </a:p>
          <a:p>
            <a:pPr lvl="0" algn="l" rtl="0">
              <a:lnSpc>
                <a:spcPct val="100000"/>
              </a:lnSpc>
              <a:spcBef>
                <a:spcPts val="0"/>
              </a:spcBef>
              <a:spcAft>
                <a:spcPts val="1800"/>
              </a:spcAft>
              <a:buNone/>
            </a:pPr>
            <a:r>
              <a:rPr lang="en" sz="2000" dirty="0" smtClean="0"/>
              <a:t>As we design and test trusses today, w</a:t>
            </a:r>
            <a:r>
              <a:rPr lang="en" sz="2000" dirty="0" smtClean="0">
                <a:latin typeface="Calibri" panose="020F0502020204030204" pitchFamily="34" charset="0"/>
              </a:rPr>
              <a:t>e </a:t>
            </a:r>
            <a:r>
              <a:rPr lang="en" sz="2000" dirty="0">
                <a:latin typeface="Calibri" panose="020F0502020204030204" pitchFamily="34" charset="0"/>
              </a:rPr>
              <a:t>will </a:t>
            </a:r>
            <a:r>
              <a:rPr lang="en" sz="2000" dirty="0" smtClean="0">
                <a:latin typeface="Calibri" panose="020F0502020204030204" pitchFamily="34" charset="0"/>
              </a:rPr>
              <a:t>apply </a:t>
            </a:r>
            <a:r>
              <a:rPr lang="en" sz="2000" dirty="0">
                <a:latin typeface="Calibri" panose="020F0502020204030204" pitchFamily="34" charset="0"/>
              </a:rPr>
              <a:t>weight (in </a:t>
            </a:r>
            <a:r>
              <a:rPr lang="en" sz="2000" dirty="0" smtClean="0">
                <a:latin typeface="Calibri" panose="020F0502020204030204" pitchFamily="34" charset="0"/>
              </a:rPr>
              <a:t>the form of books</a:t>
            </a:r>
            <a:r>
              <a:rPr lang="en" sz="2000" dirty="0">
                <a:latin typeface="Calibri" panose="020F0502020204030204" pitchFamily="34" charset="0"/>
              </a:rPr>
              <a:t>) to our trusses and </a:t>
            </a:r>
            <a:r>
              <a:rPr lang="en" sz="2000" dirty="0" smtClean="0">
                <a:latin typeface="Calibri" panose="020F0502020204030204" pitchFamily="34" charset="0"/>
              </a:rPr>
              <a:t>observe </a:t>
            </a:r>
            <a:r>
              <a:rPr lang="en" sz="2000" dirty="0">
                <a:latin typeface="Calibri" panose="020F0502020204030204" pitchFamily="34" charset="0"/>
              </a:rPr>
              <a:t>how the </a:t>
            </a:r>
            <a:r>
              <a:rPr lang="en" sz="2000" b="1" dirty="0">
                <a:solidFill>
                  <a:srgbClr val="EB1E95"/>
                </a:solidFill>
              </a:rPr>
              <a:t>angles deflect </a:t>
            </a:r>
            <a:r>
              <a:rPr lang="en" sz="2000" dirty="0">
                <a:latin typeface="Calibri" panose="020F0502020204030204" pitchFamily="34" charset="0"/>
              </a:rPr>
              <a:t>when subjected to a </a:t>
            </a:r>
            <a:r>
              <a:rPr lang="en" sz="2000" b="1" dirty="0">
                <a:solidFill>
                  <a:srgbClr val="00B050"/>
                </a:solidFill>
                <a:latin typeface="Calibri" panose="020F0502020204030204" pitchFamily="34" charset="0"/>
              </a:rPr>
              <a:t>load</a:t>
            </a:r>
            <a:r>
              <a:rPr lang="en" sz="2000" dirty="0">
                <a:latin typeface="Calibri" panose="020F0502020204030204" pitchFamily="34" charset="0"/>
              </a:rPr>
              <a:t>. </a:t>
            </a:r>
            <a:endParaRPr lang="en" sz="2000" dirty="0" smtClean="0">
              <a:latin typeface="Calibri" panose="020F0502020204030204" pitchFamily="34" charset="0"/>
            </a:endParaRPr>
          </a:p>
        </p:txBody>
      </p:sp>
      <p:sp>
        <p:nvSpPr>
          <p:cNvPr id="4" name="Shape 148"/>
          <p:cNvSpPr txBox="1">
            <a:spLocks/>
          </p:cNvSpPr>
          <p:nvPr/>
        </p:nvSpPr>
        <p:spPr>
          <a:xfrm>
            <a:off x="4147457" y="1632857"/>
            <a:ext cx="4684842" cy="3269342"/>
          </a:xfrm>
          <a:prstGeom prst="rect">
            <a:avLst/>
          </a:prstGeom>
        </p:spPr>
        <p:txBody>
          <a:bodyPr vert="horz"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L="457200" marR="0" lvl="1" indent="-457200" algn="l" rtl="0">
              <a:lnSpc>
                <a:spcPct val="100000"/>
              </a:lnSpc>
              <a:spcBef>
                <a:spcPts val="0"/>
              </a:spcBef>
              <a:spcAft>
                <a:spcPts val="0"/>
              </a:spcAft>
              <a:buFont typeface="Arial" panose="020B0604020202020204" pitchFamily="34" charset="0"/>
              <a:buChar char="•"/>
              <a:defRPr sz="2800" b="0" i="0" u="none" strike="noStrike" cap="none">
                <a:solidFill>
                  <a:srgbClr val="000000"/>
                </a:solidFill>
                <a:latin typeface="Arial"/>
                <a:ea typeface="Calibri" panose="020F0502020204030204" pitchFamily="34" charset="0"/>
                <a:cs typeface="Arial"/>
                <a:sym typeface="Arial"/>
              </a:defRPr>
            </a:lvl2pPr>
            <a:lvl3pPr marL="342900" marR="0" lvl="2" indent="-342900" algn="l" rtl="0">
              <a:lnSpc>
                <a:spcPct val="100000"/>
              </a:lnSpc>
              <a:spcBef>
                <a:spcPts val="0"/>
              </a:spcBef>
              <a:spcAft>
                <a:spcPts val="0"/>
              </a:spcAft>
              <a:buFont typeface="Arial" panose="020B0604020202020204" pitchFamily="34" charset="0"/>
              <a:buChar char="•"/>
              <a:defRPr sz="2400" b="0" i="0" u="none" strike="noStrike" cap="none">
                <a:solidFill>
                  <a:srgbClr val="000000"/>
                </a:solidFill>
                <a:latin typeface="Arial"/>
                <a:ea typeface="Calibri" panose="020F0502020204030204" pitchFamily="34" charset="0"/>
                <a:cs typeface="Arial"/>
                <a:sym typeface="Arial"/>
              </a:defRPr>
            </a:lvl3pPr>
            <a:lvl4pPr marL="342900" marR="0" lvl="3" indent="-342900" algn="l" rtl="0">
              <a:lnSpc>
                <a:spcPct val="100000"/>
              </a:lnSpc>
              <a:spcBef>
                <a:spcPts val="0"/>
              </a:spcBef>
              <a:spcAft>
                <a:spcPts val="0"/>
              </a:spcAft>
              <a:buFont typeface="Arial" panose="020B0604020202020204" pitchFamily="34" charset="0"/>
              <a:buChar char="•"/>
              <a:defRPr sz="2000" b="0" i="0" u="none" strike="noStrike" cap="none">
                <a:solidFill>
                  <a:srgbClr val="000000"/>
                </a:solidFill>
                <a:latin typeface="Arial"/>
                <a:ea typeface="Calibri" panose="020F0502020204030204" pitchFamily="34" charset="0"/>
                <a:cs typeface="Arial"/>
                <a:sym typeface="Arial"/>
              </a:defRPr>
            </a:lvl4pPr>
            <a:lvl5pPr marL="342900" marR="0" lvl="4" indent="-342900" algn="l" rtl="0">
              <a:lnSpc>
                <a:spcPct val="100000"/>
              </a:lnSpc>
              <a:spcBef>
                <a:spcPts val="0"/>
              </a:spcBef>
              <a:spcAft>
                <a:spcPts val="0"/>
              </a:spcAft>
              <a:buFont typeface="Arial" panose="020B0604020202020204" pitchFamily="34" charset="0"/>
              <a:buChar char="•"/>
              <a:defRPr sz="2000" b="0" i="0" u="none" strike="noStrike" cap="none">
                <a:solidFill>
                  <a:srgbClr val="000000"/>
                </a:solidFill>
                <a:latin typeface="Arial"/>
                <a:ea typeface="Calibri" panose="020F0502020204030204" pitchFamily="34" charset="0"/>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1800"/>
              </a:spcAft>
            </a:pPr>
            <a:r>
              <a:rPr lang="en-US" sz="2000" dirty="0" smtClean="0"/>
              <a:t>We will measure some of the angles in our truss—both before and after a load is applied—in order to </a:t>
            </a:r>
            <a:r>
              <a:rPr lang="en-US" sz="2000" b="1" dirty="0" smtClean="0">
                <a:solidFill>
                  <a:schemeClr val="accent6"/>
                </a:solidFill>
              </a:rPr>
              <a:t>calculate the amount of deflection</a:t>
            </a:r>
            <a:r>
              <a:rPr lang="en-US" sz="2000" dirty="0" smtClean="0"/>
              <a:t>. </a:t>
            </a:r>
          </a:p>
          <a:p>
            <a:pPr>
              <a:spcAft>
                <a:spcPts val="1800"/>
              </a:spcAft>
            </a:pPr>
            <a:r>
              <a:rPr lang="en-US" sz="2000" dirty="0" smtClean="0"/>
              <a:t>Engineers consider many factors in bridge design, including the </a:t>
            </a:r>
            <a:r>
              <a:rPr lang="en-US" sz="2000" b="1" dirty="0" smtClean="0">
                <a:solidFill>
                  <a:schemeClr val="accent5"/>
                </a:solidFill>
              </a:rPr>
              <a:t>maximum load it can support</a:t>
            </a:r>
            <a:r>
              <a:rPr lang="en-US" sz="2000" dirty="0" smtClean="0"/>
              <a:t> and </a:t>
            </a:r>
            <a:r>
              <a:rPr lang="en-US" sz="2000" b="1" dirty="0" smtClean="0">
                <a:solidFill>
                  <a:srgbClr val="EB1E95"/>
                </a:solidFill>
              </a:rPr>
              <a:t>how much deformation</a:t>
            </a:r>
            <a:r>
              <a:rPr lang="en-US" sz="2000" dirty="0" smtClean="0"/>
              <a:t> the bridge materials can withstand before breaking.</a:t>
            </a:r>
            <a:endParaRPr lang="en-US" sz="2000" dirty="0"/>
          </a:p>
        </p:txBody>
      </p:sp>
      <p:sp>
        <p:nvSpPr>
          <p:cNvPr id="5" name="Shape 148"/>
          <p:cNvSpPr txBox="1">
            <a:spLocks/>
          </p:cNvSpPr>
          <p:nvPr/>
        </p:nvSpPr>
        <p:spPr>
          <a:xfrm>
            <a:off x="333472" y="1038385"/>
            <a:ext cx="7794172" cy="522514"/>
          </a:xfrm>
          <a:prstGeom prst="rect">
            <a:avLst/>
          </a:prstGeom>
        </p:spPr>
        <p:txBody>
          <a:bodyPr vert="horz"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L="457200" marR="0" lvl="1" indent="-457200" algn="l" rtl="0">
              <a:lnSpc>
                <a:spcPct val="100000"/>
              </a:lnSpc>
              <a:spcBef>
                <a:spcPts val="0"/>
              </a:spcBef>
              <a:spcAft>
                <a:spcPts val="0"/>
              </a:spcAft>
              <a:buFont typeface="Arial" panose="020B0604020202020204" pitchFamily="34" charset="0"/>
              <a:buChar char="•"/>
              <a:defRPr sz="2800" b="0" i="0" u="none" strike="noStrike" cap="none">
                <a:solidFill>
                  <a:srgbClr val="000000"/>
                </a:solidFill>
                <a:latin typeface="Arial"/>
                <a:ea typeface="Calibri" panose="020F0502020204030204" pitchFamily="34" charset="0"/>
                <a:cs typeface="Arial"/>
                <a:sym typeface="Arial"/>
              </a:defRPr>
            </a:lvl2pPr>
            <a:lvl3pPr marL="342900" marR="0" lvl="2" indent="-342900" algn="l" rtl="0">
              <a:lnSpc>
                <a:spcPct val="100000"/>
              </a:lnSpc>
              <a:spcBef>
                <a:spcPts val="0"/>
              </a:spcBef>
              <a:spcAft>
                <a:spcPts val="0"/>
              </a:spcAft>
              <a:buFont typeface="Arial" panose="020B0604020202020204" pitchFamily="34" charset="0"/>
              <a:buChar char="•"/>
              <a:defRPr sz="2400" b="0" i="0" u="none" strike="noStrike" cap="none">
                <a:solidFill>
                  <a:srgbClr val="000000"/>
                </a:solidFill>
                <a:latin typeface="Arial"/>
                <a:ea typeface="Calibri" panose="020F0502020204030204" pitchFamily="34" charset="0"/>
                <a:cs typeface="Arial"/>
                <a:sym typeface="Arial"/>
              </a:defRPr>
            </a:lvl3pPr>
            <a:lvl4pPr marL="342900" marR="0" lvl="3" indent="-342900" algn="l" rtl="0">
              <a:lnSpc>
                <a:spcPct val="100000"/>
              </a:lnSpc>
              <a:spcBef>
                <a:spcPts val="0"/>
              </a:spcBef>
              <a:spcAft>
                <a:spcPts val="0"/>
              </a:spcAft>
              <a:buFont typeface="Arial" panose="020B0604020202020204" pitchFamily="34" charset="0"/>
              <a:buChar char="•"/>
              <a:defRPr sz="2000" b="0" i="0" u="none" strike="noStrike" cap="none">
                <a:solidFill>
                  <a:srgbClr val="000000"/>
                </a:solidFill>
                <a:latin typeface="Arial"/>
                <a:ea typeface="Calibri" panose="020F0502020204030204" pitchFamily="34" charset="0"/>
                <a:cs typeface="Arial"/>
                <a:sym typeface="Arial"/>
              </a:defRPr>
            </a:lvl4pPr>
            <a:lvl5pPr marL="342900" marR="0" lvl="4" indent="-342900" algn="l" rtl="0">
              <a:lnSpc>
                <a:spcPct val="100000"/>
              </a:lnSpc>
              <a:spcBef>
                <a:spcPts val="0"/>
              </a:spcBef>
              <a:spcAft>
                <a:spcPts val="0"/>
              </a:spcAft>
              <a:buFont typeface="Arial" panose="020B0604020202020204" pitchFamily="34" charset="0"/>
              <a:buChar char="•"/>
              <a:defRPr sz="2000" b="0" i="0" u="none" strike="noStrike" cap="none">
                <a:solidFill>
                  <a:srgbClr val="000000"/>
                </a:solidFill>
                <a:latin typeface="Arial"/>
                <a:ea typeface="Calibri" panose="020F0502020204030204" pitchFamily="34" charset="0"/>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1800"/>
              </a:spcAft>
            </a:pPr>
            <a:r>
              <a:rPr lang="en" sz="2400" dirty="0" smtClean="0"/>
              <a:t>This bending of the bridge is called </a:t>
            </a:r>
            <a:r>
              <a:rPr lang="en" sz="2400" i="1" dirty="0" smtClean="0"/>
              <a:t>deformation</a:t>
            </a:r>
            <a:r>
              <a:rPr lang="en" sz="2400" dirty="0" smtClean="0"/>
              <a:t>. </a:t>
            </a:r>
            <a:endParaRPr lang="en" sz="2000" dirty="0" smtClean="0"/>
          </a:p>
        </p:txBody>
      </p:sp>
      <p:pic>
        <p:nvPicPr>
          <p:cNvPr id="6" name="Picture 2" descr="Sketch shows an arrow pointing down on the top of horizontal beam balanced on two columns. Beam compression and tension forces are noted with 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061" y="130290"/>
            <a:ext cx="2541204" cy="1416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44250" y="424950"/>
            <a:ext cx="8455500" cy="1155877"/>
          </a:xfrm>
          <a:prstGeom prst="rect">
            <a:avLst/>
          </a:prstGeom>
        </p:spPr>
        <p:txBody>
          <a:bodyPr lIns="91425" tIns="91425" rIns="91425" bIns="91425" anchor="ctr" anchorCtr="0">
            <a:noAutofit/>
          </a:bodyPr>
          <a:lstStyle/>
          <a:p>
            <a:pPr lvl="0">
              <a:spcBef>
                <a:spcPts val="0"/>
              </a:spcBef>
              <a:buNone/>
            </a:pPr>
            <a:r>
              <a:rPr lang="en" sz="4400" dirty="0" smtClean="0">
                <a:solidFill>
                  <a:srgbClr val="CC00FF"/>
                </a:solidFill>
              </a:rPr>
              <a:t>Your Engineering Design Challenge</a:t>
            </a:r>
            <a:endParaRPr lang="en" sz="4400" dirty="0">
              <a:solidFill>
                <a:srgbClr val="CC00FF"/>
              </a:solidFill>
            </a:endParaRPr>
          </a:p>
        </p:txBody>
      </p:sp>
      <p:pic>
        <p:nvPicPr>
          <p:cNvPr id="3" name="Picture 2" descr="C:\Users\Denise\Documents\Documents\4d cub e+ Polygons, Angles and Trusses 1321\activity 2\cub_polygons_lesson01_activity2_image1web.jpg"/>
          <p:cNvPicPr/>
          <p:nvPr/>
        </p:nvPicPr>
        <p:blipFill>
          <a:blip r:embed="rId3">
            <a:extLst>
              <a:ext uri="{28A0092B-C50C-407E-A947-70E740481C1C}">
                <a14:useLocalDpi xmlns:a14="http://schemas.microsoft.com/office/drawing/2010/main" val="0"/>
              </a:ext>
            </a:extLst>
          </a:blip>
          <a:srcRect/>
          <a:stretch>
            <a:fillRect/>
          </a:stretch>
        </p:blipFill>
        <p:spPr bwMode="auto">
          <a:xfrm>
            <a:off x="344250" y="1723755"/>
            <a:ext cx="4586240" cy="2987729"/>
          </a:xfrm>
          <a:prstGeom prst="rect">
            <a:avLst/>
          </a:prstGeom>
          <a:noFill/>
          <a:ln>
            <a:noFill/>
          </a:ln>
        </p:spPr>
      </p:pic>
      <p:sp>
        <p:nvSpPr>
          <p:cNvPr id="4" name="Shape 153"/>
          <p:cNvSpPr txBox="1">
            <a:spLocks/>
          </p:cNvSpPr>
          <p:nvPr/>
        </p:nvSpPr>
        <p:spPr>
          <a:xfrm>
            <a:off x="5052447" y="2277163"/>
            <a:ext cx="3747303" cy="1296771"/>
          </a:xfrm>
          <a:prstGeom prst="rect">
            <a:avLst/>
          </a:prstGeom>
          <a:solidFill>
            <a:srgbClr val="FFFFFF"/>
          </a:solidFill>
        </p:spPr>
        <p:txBody>
          <a:bodyPr vert="horz" lIns="91425" tIns="91425" rIns="91425" bIns="91425" rtlCol="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SzPct val="100000"/>
              <a:buFont typeface="Playfair Display"/>
              <a:buNone/>
              <a:defRPr sz="48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pPr>
              <a:buClr>
                <a:schemeClr val="dk2"/>
              </a:buClr>
              <a:buSzPct val="36666"/>
              <a:buFont typeface="Arial"/>
              <a:buNone/>
            </a:pPr>
            <a:r>
              <a:rPr lang="en" sz="3000" dirty="0" smtClean="0"/>
              <a:t>You are going to </a:t>
            </a:r>
            <a:br>
              <a:rPr lang="en" sz="3000" dirty="0" smtClean="0"/>
            </a:br>
            <a:r>
              <a:rPr lang="en" sz="3000" dirty="0" smtClean="0"/>
              <a:t>make a space truss!</a:t>
            </a:r>
            <a:endParaRPr lang="en" sz="3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6" name="Rectangle 5"/>
          <p:cNvSpPr/>
          <p:nvPr/>
        </p:nvSpPr>
        <p:spPr>
          <a:xfrm>
            <a:off x="2992354" y="1146804"/>
            <a:ext cx="1188720" cy="1188720"/>
          </a:xfrm>
          <a:prstGeom prst="rect">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gular Pentagon 6"/>
          <p:cNvSpPr/>
          <p:nvPr/>
        </p:nvSpPr>
        <p:spPr>
          <a:xfrm>
            <a:off x="4661580" y="1138780"/>
            <a:ext cx="1263686" cy="1204768"/>
          </a:xfrm>
          <a:prstGeom prst="pentagon">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Hexagon 7"/>
          <p:cNvSpPr/>
          <p:nvPr/>
        </p:nvSpPr>
        <p:spPr>
          <a:xfrm>
            <a:off x="6504982" y="1146487"/>
            <a:ext cx="1379223" cy="1189354"/>
          </a:xfrm>
          <a:prstGeom prst="hexagon">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Isosceles Triangle 1"/>
          <p:cNvSpPr/>
          <p:nvPr/>
        </p:nvSpPr>
        <p:spPr>
          <a:xfrm>
            <a:off x="1139875" y="1149796"/>
            <a:ext cx="1371973" cy="1182736"/>
          </a:xfrm>
          <a:prstGeom prst="triangle">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ptagon 2"/>
          <p:cNvSpPr/>
          <p:nvPr/>
        </p:nvSpPr>
        <p:spPr>
          <a:xfrm>
            <a:off x="1294188" y="3139546"/>
            <a:ext cx="1203130" cy="1203130"/>
          </a:xfrm>
          <a:prstGeom prst="heptagon">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ctagon 8"/>
          <p:cNvSpPr/>
          <p:nvPr/>
        </p:nvSpPr>
        <p:spPr>
          <a:xfrm>
            <a:off x="3121300" y="3146751"/>
            <a:ext cx="1188720" cy="1188720"/>
          </a:xfrm>
          <a:prstGeom prst="octagon">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ecagon 9"/>
          <p:cNvSpPr/>
          <p:nvPr/>
        </p:nvSpPr>
        <p:spPr>
          <a:xfrm>
            <a:off x="6504982" y="3146751"/>
            <a:ext cx="1188720" cy="1188720"/>
          </a:xfrm>
          <a:prstGeom prst="decagon">
            <a:avLst/>
          </a:prstGeom>
          <a:solidFill>
            <a:schemeClr val="bg1">
              <a:lumMod val="95000"/>
            </a:schemeClr>
          </a:solidFill>
          <a:ln w="57150">
            <a:solidFill>
              <a:srgbClr val="EB1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164"/>
          <p:cNvSpPr txBox="1">
            <a:spLocks/>
          </p:cNvSpPr>
          <p:nvPr/>
        </p:nvSpPr>
        <p:spPr>
          <a:xfrm>
            <a:off x="1382486" y="4357243"/>
            <a:ext cx="6583680" cy="461286"/>
          </a:xfrm>
          <a:prstGeom prst="rect">
            <a:avLst/>
          </a:prstGeom>
          <a:noFill/>
        </p:spPr>
        <p:txBody>
          <a:bodyPr vert="horz"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4400" b="0" i="0" u="none" strike="noStrike" cap="none">
                <a:solidFill>
                  <a:srgbClr val="000000"/>
                </a:solidFill>
                <a:latin typeface="Calibri" panose="020F0502020204030204" pitchFamily="34" charset="0"/>
                <a:ea typeface="Calibri" panose="020F0502020204030204" pitchFamily="34" charset="0"/>
                <a:cs typeface="Arial"/>
                <a:sym typeface="Arial"/>
              </a:defRPr>
            </a:lvl1pPr>
          </a:lstStyle>
          <a:p>
            <a:r>
              <a:rPr lang="en-US" sz="2000" dirty="0" smtClean="0"/>
              <a:t>Heptagon	 Octagon</a:t>
            </a:r>
            <a:r>
              <a:rPr lang="en-US" sz="2000" dirty="0"/>
              <a:t> </a:t>
            </a:r>
            <a:r>
              <a:rPr lang="en-US" sz="2000" dirty="0" smtClean="0"/>
              <a:t>            Nonagon	            Decagon</a:t>
            </a:r>
            <a:endParaRPr lang="en" sz="2000" dirty="0"/>
          </a:p>
        </p:txBody>
      </p:sp>
      <p:sp>
        <p:nvSpPr>
          <p:cNvPr id="15" name="Shape 164"/>
          <p:cNvSpPr txBox="1">
            <a:spLocks/>
          </p:cNvSpPr>
          <p:nvPr/>
        </p:nvSpPr>
        <p:spPr>
          <a:xfrm>
            <a:off x="1382486" y="2369404"/>
            <a:ext cx="6583680" cy="461286"/>
          </a:xfrm>
          <a:prstGeom prst="rect">
            <a:avLst/>
          </a:prstGeom>
          <a:noFill/>
        </p:spPr>
        <p:txBody>
          <a:bodyPr vert="horz"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4400" b="0" i="0" u="none" strike="noStrike" cap="none">
                <a:solidFill>
                  <a:srgbClr val="000000"/>
                </a:solidFill>
                <a:latin typeface="Calibri" panose="020F0502020204030204" pitchFamily="34" charset="0"/>
                <a:ea typeface="Calibri" panose="020F0502020204030204" pitchFamily="34" charset="0"/>
                <a:cs typeface="Arial"/>
                <a:sym typeface="Arial"/>
              </a:defRPr>
            </a:lvl1pPr>
          </a:lstStyle>
          <a:p>
            <a:r>
              <a:rPr lang="en-US" sz="2000" dirty="0" smtClean="0"/>
              <a:t>Triangle	         Quadrilateral</a:t>
            </a:r>
            <a:r>
              <a:rPr lang="en-US" sz="2000" dirty="0"/>
              <a:t> </a:t>
            </a:r>
            <a:r>
              <a:rPr lang="en-US" sz="2000" dirty="0" smtClean="0"/>
              <a:t>         Pentagon</a:t>
            </a:r>
            <a:r>
              <a:rPr lang="en-US" sz="2000" dirty="0"/>
              <a:t>	 </a:t>
            </a:r>
            <a:r>
              <a:rPr lang="en-US" sz="2000" dirty="0" smtClean="0"/>
              <a:t>            Hexagon</a:t>
            </a:r>
            <a:endParaRPr lang="en" sz="2000" dirty="0"/>
          </a:p>
        </p:txBody>
      </p:sp>
      <p:sp>
        <p:nvSpPr>
          <p:cNvPr id="13" name="Title 12"/>
          <p:cNvSpPr>
            <a:spLocks noGrp="1"/>
          </p:cNvSpPr>
          <p:nvPr>
            <p:ph type="title"/>
          </p:nvPr>
        </p:nvSpPr>
        <p:spPr>
          <a:xfrm>
            <a:off x="359229" y="241981"/>
            <a:ext cx="8079919" cy="616832"/>
          </a:xfrm>
        </p:spPr>
        <p:txBody>
          <a:bodyPr>
            <a:normAutofit fontScale="90000"/>
          </a:bodyPr>
          <a:lstStyle/>
          <a:p>
            <a:r>
              <a:rPr lang="en-US" dirty="0" smtClean="0">
                <a:solidFill>
                  <a:srgbClr val="CC00FF"/>
                </a:solidFill>
              </a:rPr>
              <a:t>Choose from these regular polygons:</a:t>
            </a:r>
            <a:endParaRPr lang="en-US" dirty="0">
              <a:solidFill>
                <a:srgbClr val="CC00FF"/>
              </a:solidFill>
            </a:endParaRPr>
          </a:p>
        </p:txBody>
      </p:sp>
      <p:pic>
        <p:nvPicPr>
          <p:cNvPr id="1028" name="Picture 4" descr="File:Regular polygon 9 annotate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96" y="3084145"/>
            <a:ext cx="1369894" cy="1372591"/>
          </a:xfrm>
          <a:prstGeom prst="rect">
            <a:avLst/>
          </a:prstGeom>
          <a:noFill/>
          <a:extLst>
            <a:ext uri="{909E8E84-426E-40DD-AFC4-6F175D3DCCD1}">
              <a14:hiddenFill xmlns:a14="http://schemas.microsoft.com/office/drawing/2010/main">
                <a:solidFill>
                  <a:srgbClr val="FFFFFF"/>
                </a:solidFill>
              </a14:hiddenFill>
            </a:ext>
          </a:extLst>
        </p:spPr>
      </p:pic>
      <p:sp>
        <p:nvSpPr>
          <p:cNvPr id="17" name="Decagon 16"/>
          <p:cNvSpPr/>
          <p:nvPr/>
        </p:nvSpPr>
        <p:spPr>
          <a:xfrm>
            <a:off x="4802276" y="3148764"/>
            <a:ext cx="1292534" cy="1243352"/>
          </a:xfrm>
          <a:prstGeom prst="decagon">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450311" y="3088136"/>
            <a:ext cx="457997" cy="169040"/>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grpSp>
        <p:nvGrpSpPr>
          <p:cNvPr id="1041" name="Group 1040"/>
          <p:cNvGrpSpPr/>
          <p:nvPr/>
        </p:nvGrpSpPr>
        <p:grpSpPr>
          <a:xfrm>
            <a:off x="4776147" y="3084144"/>
            <a:ext cx="1333828" cy="1346524"/>
            <a:chOff x="4776147" y="3084144"/>
            <a:chExt cx="1333828" cy="1346524"/>
          </a:xfrm>
        </p:grpSpPr>
        <p:cxnSp>
          <p:nvCxnSpPr>
            <p:cNvPr id="22" name="Straight Connector 21"/>
            <p:cNvCxnSpPr/>
            <p:nvPr/>
          </p:nvCxnSpPr>
          <p:spPr>
            <a:xfrm>
              <a:off x="5890474" y="3241948"/>
              <a:ext cx="209099" cy="415693"/>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93390" y="3084144"/>
              <a:ext cx="465936" cy="182842"/>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32383" y="3088136"/>
              <a:ext cx="457997" cy="169040"/>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780910" y="3246569"/>
              <a:ext cx="224298" cy="389605"/>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03384" y="4421142"/>
              <a:ext cx="516379" cy="0"/>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679311" y="4138903"/>
              <a:ext cx="341588" cy="291765"/>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76147" y="3619259"/>
              <a:ext cx="78036" cy="517425"/>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35426" y="4096783"/>
              <a:ext cx="388098" cy="321401"/>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018465" y="3655144"/>
              <a:ext cx="91510" cy="495829"/>
            </a:xfrm>
            <a:prstGeom prst="line">
              <a:avLst/>
            </a:prstGeom>
            <a:ln w="57150">
              <a:solidFill>
                <a:srgbClr val="EB1E9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5" name="Shape 147"/>
          <p:cNvSpPr txBox="1">
            <a:spLocks/>
          </p:cNvSpPr>
          <p:nvPr/>
        </p:nvSpPr>
        <p:spPr>
          <a:xfrm>
            <a:off x="1589315" y="377896"/>
            <a:ext cx="2677886" cy="1625075"/>
          </a:xfrm>
          <a:prstGeom prst="rect">
            <a:avLst/>
          </a:prstGeom>
          <a:noFill/>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r"/>
            <a:r>
              <a:rPr lang="en" sz="4400" dirty="0" smtClean="0">
                <a:solidFill>
                  <a:srgbClr val="CC00FF"/>
                </a:solidFill>
                <a:latin typeface="Calibri" panose="020F0502020204030204" pitchFamily="34" charset="0"/>
              </a:rPr>
              <a:t>Example Trusses</a:t>
            </a:r>
            <a:endParaRPr lang="en" sz="4400" dirty="0">
              <a:solidFill>
                <a:srgbClr val="CC00FF"/>
              </a:solidFill>
              <a:latin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6179" r="51422" b="50787"/>
          <a:stretch/>
        </p:blipFill>
        <p:spPr>
          <a:xfrm>
            <a:off x="4557981" y="153674"/>
            <a:ext cx="4049485" cy="2560242"/>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671" t="76271" b="1976"/>
          <a:stretch/>
        </p:blipFill>
        <p:spPr>
          <a:xfrm>
            <a:off x="682089" y="1919260"/>
            <a:ext cx="3739904" cy="2198914"/>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1954" b="78927"/>
          <a:stretch/>
        </p:blipFill>
        <p:spPr>
          <a:xfrm>
            <a:off x="4557981" y="2904528"/>
            <a:ext cx="3642590" cy="21301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rtl="0">
              <a:spcBef>
                <a:spcPts val="0"/>
              </a:spcBef>
              <a:buNone/>
            </a:pPr>
            <a:r>
              <a:rPr lang="en" dirty="0">
                <a:latin typeface="Calibri" panose="020F0502020204030204" pitchFamily="34" charset="0"/>
              </a:rPr>
              <a:t>What is a truss?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l="3694" t="26175" r="2974"/>
          <a:stretch/>
        </p:blipFill>
        <p:spPr>
          <a:xfrm>
            <a:off x="425676" y="1320800"/>
            <a:ext cx="8292649" cy="2703500"/>
          </a:xfrm>
          <a:prstGeom prst="rect">
            <a:avLst/>
          </a:prstGeom>
          <a:noFill/>
          <a:ln>
            <a:noFill/>
          </a:ln>
        </p:spPr>
      </p:pic>
      <p:sp>
        <p:nvSpPr>
          <p:cNvPr id="3" name="Shape 147"/>
          <p:cNvSpPr txBox="1">
            <a:spLocks/>
          </p:cNvSpPr>
          <p:nvPr/>
        </p:nvSpPr>
        <p:spPr>
          <a:xfrm>
            <a:off x="546100" y="356125"/>
            <a:ext cx="7035800" cy="78905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4400" dirty="0" smtClean="0">
                <a:solidFill>
                  <a:srgbClr val="CC00FF"/>
                </a:solidFill>
                <a:latin typeface="Calibri" panose="020F0502020204030204" pitchFamily="34" charset="0"/>
              </a:rPr>
              <a:t>Data Collection </a:t>
            </a:r>
            <a:endParaRPr lang="en" sz="4400" dirty="0">
              <a:solidFill>
                <a:srgbClr val="CC00F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sz="4400" dirty="0">
                <a:latin typeface="Calibri" panose="020F0502020204030204" pitchFamily="34" charset="0"/>
              </a:rPr>
              <a:t>Sum of interior </a:t>
            </a:r>
            <a:r>
              <a:rPr lang="en" sz="4400" dirty="0" smtClean="0">
                <a:latin typeface="Calibri" panose="020F0502020204030204" pitchFamily="34" charset="0"/>
              </a:rPr>
              <a:t>angles = </a:t>
            </a:r>
            <a:r>
              <a:rPr lang="en" sz="4400" dirty="0">
                <a:latin typeface="Calibri" panose="020F0502020204030204" pitchFamily="34" charset="0"/>
              </a:rPr>
              <a:t>(n-2)*180</a:t>
            </a:r>
          </a:p>
          <a:p>
            <a:pPr lvl="0">
              <a:spcBef>
                <a:spcPts val="0"/>
              </a:spcBef>
              <a:buNone/>
            </a:pPr>
            <a:r>
              <a:rPr lang="en" sz="4400" dirty="0">
                <a:latin typeface="Calibri" panose="020F0502020204030204" pitchFamily="34" charset="0"/>
              </a:rPr>
              <a:t>n=number of sides in your polygon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4294967295"/>
          </p:nvPr>
        </p:nvSpPr>
        <p:spPr>
          <a:xfrm>
            <a:off x="772886" y="1397308"/>
            <a:ext cx="3735614" cy="605100"/>
          </a:xfrm>
          <a:prstGeom prst="rect">
            <a:avLst/>
          </a:prstGeom>
        </p:spPr>
        <p:txBody>
          <a:bodyPr lIns="91425" tIns="91425" rIns="91425" bIns="91425" anchor="ctr" anchorCtr="0">
            <a:noAutofit/>
          </a:bodyPr>
          <a:lstStyle/>
          <a:p>
            <a:pPr lvl="0">
              <a:spcBef>
                <a:spcPts val="0"/>
              </a:spcBef>
              <a:buNone/>
            </a:pPr>
            <a:r>
              <a:rPr lang="en" sz="2800" dirty="0" smtClean="0"/>
              <a:t>Your </a:t>
            </a:r>
            <a:r>
              <a:rPr lang="en" sz="2800" dirty="0"/>
              <a:t>Target Angles</a:t>
            </a:r>
          </a:p>
        </p:txBody>
      </p:sp>
      <p:pic>
        <p:nvPicPr>
          <p:cNvPr id="182" name="Shape 182"/>
          <p:cNvPicPr preferRelativeResize="0"/>
          <p:nvPr/>
        </p:nvPicPr>
        <p:blipFill rotWithShape="1">
          <a:blip r:embed="rId3">
            <a:alphaModFix/>
          </a:blip>
          <a:srcRect t="26041" b="29595"/>
          <a:stretch/>
        </p:blipFill>
        <p:spPr>
          <a:xfrm>
            <a:off x="250371" y="2275855"/>
            <a:ext cx="5650495" cy="1880072"/>
          </a:xfrm>
          <a:prstGeom prst="rect">
            <a:avLst/>
          </a:prstGeom>
          <a:noFill/>
          <a:ln>
            <a:noFill/>
          </a:ln>
        </p:spPr>
      </p:pic>
      <p:pic>
        <p:nvPicPr>
          <p:cNvPr id="183" name="Shape 183"/>
          <p:cNvPicPr preferRelativeResize="0"/>
          <p:nvPr/>
        </p:nvPicPr>
        <p:blipFill rotWithShape="1">
          <a:blip r:embed="rId4">
            <a:alphaModFix/>
          </a:blip>
          <a:srcRect b="22059"/>
          <a:stretch/>
        </p:blipFill>
        <p:spPr>
          <a:xfrm>
            <a:off x="6050741" y="3121025"/>
            <a:ext cx="3093259" cy="1811873"/>
          </a:xfrm>
          <a:prstGeom prst="rect">
            <a:avLst/>
          </a:prstGeom>
          <a:noFill/>
          <a:ln>
            <a:noFill/>
          </a:ln>
        </p:spPr>
      </p:pic>
      <p:pic>
        <p:nvPicPr>
          <p:cNvPr id="184" name="Shape 184"/>
          <p:cNvPicPr preferRelativeResize="0"/>
          <p:nvPr/>
        </p:nvPicPr>
        <p:blipFill rotWithShape="1">
          <a:blip r:embed="rId5">
            <a:alphaModFix/>
          </a:blip>
          <a:srcRect t="16129" b="11673"/>
          <a:stretch/>
        </p:blipFill>
        <p:spPr>
          <a:xfrm>
            <a:off x="6057391" y="317355"/>
            <a:ext cx="2754972" cy="2652087"/>
          </a:xfrm>
          <a:prstGeom prst="rect">
            <a:avLst/>
          </a:prstGeom>
          <a:noFill/>
          <a:ln>
            <a:noFill/>
          </a:ln>
        </p:spPr>
      </p:pic>
      <p:sp>
        <p:nvSpPr>
          <p:cNvPr id="6" name="Shape 147"/>
          <p:cNvSpPr txBox="1">
            <a:spLocks/>
          </p:cNvSpPr>
          <p:nvPr/>
        </p:nvSpPr>
        <p:spPr>
          <a:xfrm>
            <a:off x="469898" y="819620"/>
            <a:ext cx="5767616" cy="78905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4400" dirty="0" smtClean="0">
                <a:solidFill>
                  <a:srgbClr val="CC00FF"/>
                </a:solidFill>
                <a:latin typeface="Calibri" panose="020F0502020204030204" pitchFamily="34" charset="0"/>
              </a:rPr>
              <a:t>Tagging and Measuring</a:t>
            </a:r>
            <a:endParaRPr lang="en" sz="4400" dirty="0">
              <a:solidFill>
                <a:srgbClr val="CC00F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3509" y="526349"/>
            <a:ext cx="8543108" cy="4359159"/>
          </a:xfrm>
          <a:prstGeom prst="rect">
            <a:avLst/>
          </a:prstGeom>
        </p:spPr>
        <p:txBody>
          <a:bodyPr lIns="91425" tIns="91425" rIns="91425" bIns="91425" anchor="ctr" anchorCtr="0">
            <a:noAutofit/>
          </a:bodyPr>
          <a:lstStyle/>
          <a:p>
            <a:pPr lvl="0"/>
            <a:r>
              <a:rPr lang="en" sz="3600" dirty="0">
                <a:solidFill>
                  <a:schemeClr val="bg1"/>
                </a:solidFill>
                <a:latin typeface="Calibri" panose="020F0502020204030204" pitchFamily="34" charset="0"/>
              </a:rPr>
              <a:t>A truss is </a:t>
            </a:r>
            <a:r>
              <a:rPr lang="en" sz="3600" dirty="0" smtClean="0">
                <a:solidFill>
                  <a:schemeClr val="bg1"/>
                </a:solidFill>
                <a:latin typeface="Calibri" panose="020F0502020204030204" pitchFamily="34" charset="0"/>
              </a:rPr>
              <a:t>a structural unit made from </a:t>
            </a:r>
            <a:br>
              <a:rPr lang="en" sz="3600" dirty="0" smtClean="0">
                <a:solidFill>
                  <a:schemeClr val="bg1"/>
                </a:solidFill>
                <a:latin typeface="Calibri" panose="020F0502020204030204" pitchFamily="34" charset="0"/>
              </a:rPr>
            </a:br>
            <a:r>
              <a:rPr lang="en" sz="3600" dirty="0" smtClean="0">
                <a:solidFill>
                  <a:schemeClr val="bg1"/>
                </a:solidFill>
                <a:latin typeface="Calibri" panose="020F0502020204030204" pitchFamily="34" charset="0"/>
              </a:rPr>
              <a:t>straight bars that </a:t>
            </a:r>
            <a:r>
              <a:rPr lang="en" sz="3600" dirty="0">
                <a:solidFill>
                  <a:schemeClr val="bg1"/>
                </a:solidFill>
                <a:latin typeface="Calibri" panose="020F0502020204030204" pitchFamily="34" charset="0"/>
              </a:rPr>
              <a:t>form </a:t>
            </a:r>
            <a:r>
              <a:rPr lang="en" sz="3600" dirty="0" smtClean="0">
                <a:solidFill>
                  <a:schemeClr val="bg1"/>
                </a:solidFill>
                <a:latin typeface="Calibri" panose="020F0502020204030204" pitchFamily="34" charset="0"/>
              </a:rPr>
              <a:t>triangles</a:t>
            </a:r>
            <a:br>
              <a:rPr lang="en" sz="3600" dirty="0" smtClean="0">
                <a:solidFill>
                  <a:schemeClr val="bg1"/>
                </a:solidFill>
                <a:latin typeface="Calibri" panose="020F0502020204030204" pitchFamily="34" charset="0"/>
              </a:rPr>
            </a:br>
            <a:r>
              <a:rPr lang="en" sz="3600" dirty="0" smtClean="0">
                <a:solidFill>
                  <a:schemeClr val="bg1"/>
                </a:solidFill>
                <a:latin typeface="Calibri" panose="020F0502020204030204" pitchFamily="34" charset="0"/>
              </a:rPr>
              <a:t>or </a:t>
            </a:r>
            <a:r>
              <a:rPr lang="en" sz="3600" dirty="0">
                <a:solidFill>
                  <a:schemeClr val="bg1"/>
                </a:solidFill>
                <a:latin typeface="Calibri" panose="020F0502020204030204" pitchFamily="34" charset="0"/>
              </a:rPr>
              <a:t>other stable, rigid shapes. </a:t>
            </a:r>
            <a:r>
              <a:rPr lang="en" sz="3600" dirty="0" smtClean="0">
                <a:solidFill>
                  <a:schemeClr val="bg1"/>
                </a:solidFill>
                <a:latin typeface="Calibri" panose="020F0502020204030204" pitchFamily="34" charset="0"/>
              </a:rPr>
              <a:t/>
            </a:r>
            <a:br>
              <a:rPr lang="en" sz="3600" dirty="0" smtClean="0">
                <a:solidFill>
                  <a:schemeClr val="bg1"/>
                </a:solidFill>
                <a:latin typeface="Calibri" panose="020F0502020204030204" pitchFamily="34" charset="0"/>
              </a:rPr>
            </a:br>
            <a:r>
              <a:rPr lang="en" sz="3600" dirty="0" smtClean="0">
                <a:solidFill>
                  <a:schemeClr val="bg1"/>
                </a:solidFill>
                <a:latin typeface="Calibri" panose="020F0502020204030204" pitchFamily="34" charset="0"/>
              </a:rPr>
              <a:t/>
            </a:r>
            <a:br>
              <a:rPr lang="en" sz="3600" dirty="0" smtClean="0">
                <a:solidFill>
                  <a:schemeClr val="bg1"/>
                </a:solidFill>
                <a:latin typeface="Calibri" panose="020F0502020204030204" pitchFamily="34" charset="0"/>
              </a:rPr>
            </a:br>
            <a:r>
              <a:rPr lang="en-US" sz="3600" dirty="0" smtClean="0">
                <a:solidFill>
                  <a:schemeClr val="bg1"/>
                </a:solidFill>
                <a:latin typeface="Calibri" panose="020F0502020204030204" pitchFamily="34" charset="0"/>
              </a:rPr>
              <a:t>The </a:t>
            </a:r>
            <a:r>
              <a:rPr lang="en-US" sz="3600" dirty="0">
                <a:solidFill>
                  <a:schemeClr val="bg1"/>
                </a:solidFill>
                <a:latin typeface="Calibri" panose="020F0502020204030204" pitchFamily="34" charset="0"/>
              </a:rPr>
              <a:t>simplest form of a truss </a:t>
            </a:r>
            <a:r>
              <a:rPr lang="en-US" sz="3600" dirty="0" smtClean="0">
                <a:solidFill>
                  <a:schemeClr val="bg1"/>
                </a:solidFill>
                <a:latin typeface="Calibri" panose="020F0502020204030204" pitchFamily="34" charset="0"/>
              </a:rPr>
              <a:t/>
            </a:r>
            <a:br>
              <a:rPr lang="en-US" sz="3600" dirty="0" smtClean="0">
                <a:solidFill>
                  <a:schemeClr val="bg1"/>
                </a:solidFill>
                <a:latin typeface="Calibri" panose="020F0502020204030204" pitchFamily="34" charset="0"/>
              </a:rPr>
            </a:br>
            <a:r>
              <a:rPr lang="en-US" sz="3600" dirty="0" smtClean="0">
                <a:solidFill>
                  <a:schemeClr val="bg1"/>
                </a:solidFill>
                <a:latin typeface="Calibri" panose="020F0502020204030204" pitchFamily="34" charset="0"/>
              </a:rPr>
              <a:t>is </a:t>
            </a:r>
            <a:r>
              <a:rPr lang="en-US" sz="3600" dirty="0">
                <a:solidFill>
                  <a:schemeClr val="bg1"/>
                </a:solidFill>
                <a:latin typeface="Calibri" panose="020F0502020204030204" pitchFamily="34" charset="0"/>
              </a:rPr>
              <a:t>one single triangle.</a:t>
            </a:r>
            <a:r>
              <a:rPr lang="en-US" sz="3600" dirty="0">
                <a:latin typeface="Calibri" panose="020F0502020204030204" pitchFamily="34" charset="0"/>
              </a:rPr>
              <a:t> </a:t>
            </a:r>
            <a:r>
              <a:rPr lang="en" sz="3600" dirty="0" smtClean="0">
                <a:solidFill>
                  <a:schemeClr val="bg1"/>
                </a:solidFill>
                <a:latin typeface="Calibri" panose="020F0502020204030204" pitchFamily="34" charset="0"/>
              </a:rPr>
              <a:t> </a:t>
            </a:r>
            <a:endParaRPr lang="en" sz="360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14" name="Shape 76"/>
          <p:cNvSpPr txBox="1"/>
          <p:nvPr/>
        </p:nvSpPr>
        <p:spPr>
          <a:xfrm>
            <a:off x="0" y="0"/>
            <a:ext cx="9144000" cy="3287730"/>
          </a:xfrm>
          <a:prstGeom prst="rect">
            <a:avLst/>
          </a:prstGeom>
          <a:solidFill>
            <a:srgbClr val="00B0F0"/>
          </a:solidFill>
          <a:ln>
            <a:noFill/>
          </a:ln>
        </p:spPr>
        <p:txBody>
          <a:bodyPr lIns="91425" tIns="91425" rIns="91425" bIns="91425" anchor="t" anchorCtr="0">
            <a:noAutofit/>
          </a:bodyPr>
          <a:lstStyle/>
          <a:p>
            <a:pPr lvl="0" algn="r" rtl="0">
              <a:spcBef>
                <a:spcPts val="0"/>
              </a:spcBef>
              <a:buNone/>
            </a:pPr>
            <a:endParaRPr lang="en" sz="1600" b="1" dirty="0">
              <a:solidFill>
                <a:schemeClr val="accent3"/>
              </a:solidFill>
              <a:latin typeface="Calibri" panose="020F0502020204030204" pitchFamily="34" charset="0"/>
            </a:endParaRPr>
          </a:p>
        </p:txBody>
      </p:sp>
      <p:sp>
        <p:nvSpPr>
          <p:cNvPr id="15" name="Shape 76"/>
          <p:cNvSpPr txBox="1"/>
          <p:nvPr/>
        </p:nvSpPr>
        <p:spPr>
          <a:xfrm>
            <a:off x="4389" y="2065106"/>
            <a:ext cx="9144000" cy="4259275"/>
          </a:xfrm>
          <a:prstGeom prst="rect">
            <a:avLst/>
          </a:prstGeom>
          <a:solidFill>
            <a:schemeClr val="tx1"/>
          </a:solidFill>
          <a:ln>
            <a:noFill/>
          </a:ln>
        </p:spPr>
        <p:txBody>
          <a:bodyPr lIns="91425" tIns="91425" rIns="91425" bIns="91425" anchor="t" anchorCtr="0">
            <a:noAutofit/>
          </a:bodyPr>
          <a:lstStyle/>
          <a:p>
            <a:pPr lvl="0" algn="r" rtl="0">
              <a:spcBef>
                <a:spcPts val="0"/>
              </a:spcBef>
              <a:buNone/>
            </a:pPr>
            <a:endParaRPr lang="en" sz="1600" b="1" dirty="0">
              <a:solidFill>
                <a:schemeClr val="accent3"/>
              </a:solidFill>
              <a:latin typeface="Calibri" panose="020F0502020204030204" pitchFamily="34" charset="0"/>
            </a:endParaRPr>
          </a:p>
        </p:txBody>
      </p:sp>
      <p:pic>
        <p:nvPicPr>
          <p:cNvPr id="73" name="Shape 73"/>
          <p:cNvPicPr preferRelativeResize="0"/>
          <p:nvPr/>
        </p:nvPicPr>
        <p:blipFill>
          <a:blip r:embed="rId3">
            <a:alphaModFix/>
          </a:blip>
          <a:stretch>
            <a:fillRect/>
          </a:stretch>
        </p:blipFill>
        <p:spPr>
          <a:xfrm>
            <a:off x="4565503" y="444500"/>
            <a:ext cx="3022600" cy="3960190"/>
          </a:xfrm>
          <a:prstGeom prst="rect">
            <a:avLst/>
          </a:prstGeom>
          <a:noFill/>
          <a:ln>
            <a:noFill/>
          </a:ln>
        </p:spPr>
      </p:pic>
      <p:sp>
        <p:nvSpPr>
          <p:cNvPr id="74" name="Shape 74"/>
          <p:cNvSpPr txBox="1"/>
          <p:nvPr/>
        </p:nvSpPr>
        <p:spPr>
          <a:xfrm>
            <a:off x="5671335" y="4404690"/>
            <a:ext cx="2046309" cy="447300"/>
          </a:xfrm>
          <a:prstGeom prst="rect">
            <a:avLst/>
          </a:prstGeom>
          <a:noFill/>
          <a:ln>
            <a:noFill/>
          </a:ln>
        </p:spPr>
        <p:txBody>
          <a:bodyPr lIns="91425" tIns="91425" rIns="91425" bIns="91425" anchor="t" anchorCtr="0">
            <a:noAutofit/>
          </a:bodyPr>
          <a:lstStyle/>
          <a:p>
            <a:pPr lvl="0" algn="ctr">
              <a:spcBef>
                <a:spcPts val="0"/>
              </a:spcBef>
              <a:buNone/>
            </a:pPr>
            <a:r>
              <a:rPr lang="en" sz="2000" b="1" dirty="0">
                <a:solidFill>
                  <a:schemeClr val="accent3"/>
                </a:solidFill>
                <a:latin typeface="Calibri" panose="020F0502020204030204" pitchFamily="34" charset="0"/>
              </a:rPr>
              <a:t>A </a:t>
            </a:r>
            <a:r>
              <a:rPr lang="en" sz="2000" b="1" dirty="0" smtClean="0">
                <a:solidFill>
                  <a:schemeClr val="accent3"/>
                </a:solidFill>
                <a:latin typeface="Calibri" panose="020F0502020204030204" pitchFamily="34" charset="0"/>
              </a:rPr>
              <a:t>church ceiling</a:t>
            </a:r>
            <a:endParaRPr lang="en" sz="2000" b="1" dirty="0">
              <a:solidFill>
                <a:schemeClr val="accent3"/>
              </a:solidFill>
              <a:latin typeface="Calibri" panose="020F0502020204030204" pitchFamily="34" charset="0"/>
            </a:endParaRPr>
          </a:p>
        </p:txBody>
      </p:sp>
      <p:sp>
        <p:nvSpPr>
          <p:cNvPr id="76" name="Shape 76"/>
          <p:cNvSpPr txBox="1"/>
          <p:nvPr/>
        </p:nvSpPr>
        <p:spPr>
          <a:xfrm>
            <a:off x="177947" y="2046326"/>
            <a:ext cx="1799731" cy="715647"/>
          </a:xfrm>
          <a:prstGeom prst="rect">
            <a:avLst/>
          </a:prstGeom>
          <a:noFill/>
          <a:ln>
            <a:noFill/>
          </a:ln>
        </p:spPr>
        <p:txBody>
          <a:bodyPr lIns="91425" tIns="91425" rIns="91425" bIns="91425" anchor="t" anchorCtr="0">
            <a:noAutofit/>
          </a:bodyPr>
          <a:lstStyle/>
          <a:p>
            <a:pPr lvl="0" rtl="0">
              <a:spcBef>
                <a:spcPts val="0"/>
              </a:spcBef>
              <a:buNone/>
            </a:pPr>
            <a:r>
              <a:rPr lang="en" sz="2000" b="1" dirty="0" smtClean="0">
                <a:solidFill>
                  <a:schemeClr val="accent3"/>
                </a:solidFill>
                <a:latin typeface="Calibri" panose="020F0502020204030204" pitchFamily="34" charset="0"/>
              </a:rPr>
              <a:t>For roof construction </a:t>
            </a:r>
            <a:endParaRPr lang="en" sz="2000" b="1" dirty="0">
              <a:solidFill>
                <a:schemeClr val="accent3"/>
              </a:solidFill>
              <a:latin typeface="Calibri" panose="020F0502020204030204" pitchFamily="34" charset="0"/>
            </a:endParaRPr>
          </a:p>
        </p:txBody>
      </p:sp>
      <p:pic>
        <p:nvPicPr>
          <p:cNvPr id="1028" name="Picture 4" descr="https://upload.wikimedia.org/wikipedia/commons/thumb/a/a1/Taksperrer_i_reisverksbygg.JPG/320px-Taksperrer_i_reisverksbyg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354" y="260959"/>
            <a:ext cx="3250532" cy="21636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6356" r="29727" b="27102"/>
          <a:stretch/>
        </p:blipFill>
        <p:spPr>
          <a:xfrm>
            <a:off x="2338863" y="2530650"/>
            <a:ext cx="2119023" cy="2275965"/>
          </a:xfrm>
          <a:prstGeom prst="rect">
            <a:avLst/>
          </a:prstGeom>
        </p:spPr>
      </p:pic>
      <p:sp>
        <p:nvSpPr>
          <p:cNvPr id="9" name="Shape 76"/>
          <p:cNvSpPr txBox="1"/>
          <p:nvPr/>
        </p:nvSpPr>
        <p:spPr>
          <a:xfrm>
            <a:off x="860781" y="3750067"/>
            <a:ext cx="1457534" cy="1101924"/>
          </a:xfrm>
          <a:prstGeom prst="rect">
            <a:avLst/>
          </a:prstGeom>
          <a:noFill/>
          <a:ln>
            <a:noFill/>
          </a:ln>
        </p:spPr>
        <p:txBody>
          <a:bodyPr lIns="91425" tIns="91425" rIns="91425" bIns="91425" anchor="t" anchorCtr="0">
            <a:noAutofit/>
          </a:bodyPr>
          <a:lstStyle/>
          <a:p>
            <a:pPr lvl="0" algn="r" rtl="0">
              <a:spcBef>
                <a:spcPts val="0"/>
              </a:spcBef>
              <a:buNone/>
            </a:pPr>
            <a:r>
              <a:rPr lang="en" sz="2000" b="1" dirty="0" smtClean="0">
                <a:solidFill>
                  <a:schemeClr val="accent3"/>
                </a:solidFill>
                <a:latin typeface="Calibri" panose="020F0502020204030204" pitchFamily="34" charset="0"/>
              </a:rPr>
              <a:t>Support for elevated train tracks</a:t>
            </a:r>
            <a:endParaRPr lang="en" sz="2000" b="1" dirty="0">
              <a:solidFill>
                <a:schemeClr val="accent3"/>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dirty="0">
                <a:latin typeface="Calibri" panose="020F0502020204030204" pitchFamily="34" charset="0"/>
              </a:rPr>
              <a:t>Tell me </a:t>
            </a:r>
            <a:r>
              <a:rPr lang="en" dirty="0" smtClean="0">
                <a:latin typeface="Calibri" panose="020F0502020204030204" pitchFamily="34" charset="0"/>
              </a:rPr>
              <a:t>an example </a:t>
            </a:r>
            <a:br>
              <a:rPr lang="en" dirty="0" smtClean="0">
                <a:latin typeface="Calibri" panose="020F0502020204030204" pitchFamily="34" charset="0"/>
              </a:rPr>
            </a:br>
            <a:r>
              <a:rPr lang="en" dirty="0" smtClean="0">
                <a:latin typeface="Calibri" panose="020F0502020204030204" pitchFamily="34" charset="0"/>
              </a:rPr>
              <a:t>of a truss you have seen. </a:t>
            </a:r>
            <a:endParaRPr lang="en"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5534526" y="548437"/>
            <a:ext cx="3265224" cy="3857626"/>
          </a:xfrm>
          <a:prstGeom prst="rect">
            <a:avLst/>
          </a:prstGeom>
        </p:spPr>
        <p:txBody>
          <a:bodyPr lIns="91425" tIns="91425" rIns="91425" bIns="91425" anchor="ctr" anchorCtr="0">
            <a:noAutofit/>
          </a:bodyPr>
          <a:lstStyle/>
          <a:p>
            <a:pPr lvl="0" rtl="0">
              <a:spcBef>
                <a:spcPts val="0"/>
              </a:spcBef>
              <a:buNone/>
            </a:pPr>
            <a:r>
              <a:rPr lang="en" dirty="0">
                <a:latin typeface="Calibri" panose="020F0502020204030204" pitchFamily="34" charset="0"/>
              </a:rPr>
              <a:t>What makes </a:t>
            </a:r>
            <a:r>
              <a:rPr lang="en" dirty="0" smtClean="0">
                <a:latin typeface="Calibri" panose="020F0502020204030204" pitchFamily="34" charset="0"/>
              </a:rPr>
              <a:t>up</a:t>
            </a:r>
            <a:br>
              <a:rPr lang="en" dirty="0" smtClean="0">
                <a:latin typeface="Calibri" panose="020F0502020204030204" pitchFamily="34" charset="0"/>
              </a:rPr>
            </a:br>
            <a:r>
              <a:rPr lang="en" dirty="0" smtClean="0">
                <a:latin typeface="Calibri" panose="020F0502020204030204" pitchFamily="34" charset="0"/>
              </a:rPr>
              <a:t>a </a:t>
            </a:r>
            <a:r>
              <a:rPr lang="en" dirty="0">
                <a:latin typeface="Calibri" panose="020F0502020204030204" pitchFamily="34" charset="0"/>
              </a:rPr>
              <a:t>truss?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62513" y="-94500"/>
            <a:ext cx="3857625" cy="5143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3509" y="361951"/>
            <a:ext cx="8543108" cy="4523558"/>
          </a:xfrm>
          <a:prstGeom prst="rect">
            <a:avLst/>
          </a:prstGeom>
        </p:spPr>
        <p:txBody>
          <a:bodyPr lIns="91425" tIns="91425" rIns="91425" bIns="91425" anchor="t" anchorCtr="0">
            <a:noAutofit/>
          </a:bodyPr>
          <a:lstStyle/>
          <a:p>
            <a:pPr lvl="0" algn="l">
              <a:spcAft>
                <a:spcPts val="1200"/>
              </a:spcAft>
            </a:pPr>
            <a:r>
              <a:rPr lang="en" sz="3200" dirty="0">
                <a:solidFill>
                  <a:schemeClr val="bg1"/>
                </a:solidFill>
                <a:latin typeface="Calibri" panose="020F0502020204030204" pitchFamily="34" charset="0"/>
              </a:rPr>
              <a:t>A truss is </a:t>
            </a:r>
            <a:r>
              <a:rPr lang="en" sz="3200" dirty="0" smtClean="0">
                <a:solidFill>
                  <a:schemeClr val="bg1"/>
                </a:solidFill>
                <a:latin typeface="Calibri" panose="020F0502020204030204" pitchFamily="34" charset="0"/>
              </a:rPr>
              <a:t>a </a:t>
            </a:r>
            <a:r>
              <a:rPr lang="en" sz="3200" dirty="0">
                <a:solidFill>
                  <a:schemeClr val="bg1"/>
                </a:solidFill>
                <a:latin typeface="Calibri" panose="020F0502020204030204" pitchFamily="34" charset="0"/>
              </a:rPr>
              <a:t>series of straight </a:t>
            </a:r>
            <a:r>
              <a:rPr lang="en" sz="3200" dirty="0" smtClean="0">
                <a:solidFill>
                  <a:schemeClr val="bg1"/>
                </a:solidFill>
                <a:latin typeface="Calibri" panose="020F0502020204030204" pitchFamily="34" charset="0"/>
              </a:rPr>
              <a:t>bars that </a:t>
            </a:r>
            <a:r>
              <a:rPr lang="en" sz="3200" dirty="0">
                <a:solidFill>
                  <a:schemeClr val="bg1"/>
                </a:solidFill>
                <a:latin typeface="Calibri" panose="020F0502020204030204" pitchFamily="34" charset="0"/>
              </a:rPr>
              <a:t>form triangles or other stable, rigid shapes. </a:t>
            </a:r>
            <a:r>
              <a:rPr lang="en" sz="3200" dirty="0" smtClean="0">
                <a:solidFill>
                  <a:schemeClr val="bg1"/>
                </a:solidFill>
                <a:latin typeface="Calibri" panose="020F0502020204030204" pitchFamily="34" charset="0"/>
              </a:rPr>
              <a:t/>
            </a:r>
            <a:br>
              <a:rPr lang="en" sz="3200" dirty="0" smtClean="0">
                <a:solidFill>
                  <a:schemeClr val="bg1"/>
                </a:solidFill>
                <a:latin typeface="Calibri" panose="020F0502020204030204" pitchFamily="34" charset="0"/>
              </a:rPr>
            </a:br>
            <a:r>
              <a:rPr lang="en" sz="1800" dirty="0">
                <a:solidFill>
                  <a:schemeClr val="bg1"/>
                </a:solidFill>
                <a:latin typeface="Calibri" panose="020F0502020204030204" pitchFamily="34" charset="0"/>
              </a:rPr>
              <a:t/>
            </a:r>
            <a:br>
              <a:rPr lang="en" sz="1800" dirty="0">
                <a:solidFill>
                  <a:schemeClr val="bg1"/>
                </a:solidFill>
                <a:latin typeface="Calibri" panose="020F0502020204030204" pitchFamily="34" charset="0"/>
              </a:rPr>
            </a:br>
            <a:r>
              <a:rPr lang="en" sz="3200" dirty="0" smtClean="0">
                <a:solidFill>
                  <a:schemeClr val="bg1"/>
                </a:solidFill>
                <a:latin typeface="Calibri" panose="020F0502020204030204" pitchFamily="34" charset="0"/>
              </a:rPr>
              <a:t>A </a:t>
            </a:r>
            <a:r>
              <a:rPr lang="en" sz="3200" dirty="0">
                <a:solidFill>
                  <a:schemeClr val="bg1"/>
                </a:solidFill>
                <a:latin typeface="Calibri" panose="020F0502020204030204" pitchFamily="34" charset="0"/>
              </a:rPr>
              <a:t>truss is composed of:</a:t>
            </a:r>
            <a:br>
              <a:rPr lang="en" sz="3200" dirty="0">
                <a:solidFill>
                  <a:schemeClr val="bg1"/>
                </a:solidFill>
                <a:latin typeface="Calibri" panose="020F0502020204030204" pitchFamily="34" charset="0"/>
              </a:rPr>
            </a:br>
            <a:r>
              <a:rPr lang="en" sz="3200" dirty="0" smtClean="0">
                <a:solidFill>
                  <a:schemeClr val="bg1"/>
                </a:solidFill>
                <a:latin typeface="Calibri" panose="020F0502020204030204" pitchFamily="34" charset="0"/>
              </a:rPr>
              <a:t/>
            </a:r>
            <a:br>
              <a:rPr lang="en" sz="3200" dirty="0" smtClean="0">
                <a:solidFill>
                  <a:schemeClr val="bg1"/>
                </a:solidFill>
                <a:latin typeface="Calibri" panose="020F0502020204030204" pitchFamily="34" charset="0"/>
              </a:rPr>
            </a:br>
            <a:r>
              <a:rPr lang="en" sz="3200" dirty="0">
                <a:solidFill>
                  <a:schemeClr val="bg1"/>
                </a:solidFill>
                <a:latin typeface="Calibri" panose="020F0502020204030204" pitchFamily="34" charset="0"/>
              </a:rPr>
              <a:t/>
            </a:r>
            <a:br>
              <a:rPr lang="en" sz="3200" dirty="0">
                <a:solidFill>
                  <a:schemeClr val="bg1"/>
                </a:solidFill>
                <a:latin typeface="Calibri" panose="020F0502020204030204" pitchFamily="34" charset="0"/>
              </a:rPr>
            </a:br>
            <a:r>
              <a:rPr lang="en" sz="3200" dirty="0" smtClean="0">
                <a:solidFill>
                  <a:schemeClr val="bg1"/>
                </a:solidFill>
                <a:latin typeface="Calibri" panose="020F0502020204030204" pitchFamily="34" charset="0"/>
              </a:rPr>
              <a:t/>
            </a:r>
            <a:br>
              <a:rPr lang="en" sz="3200" dirty="0" smtClean="0">
                <a:solidFill>
                  <a:schemeClr val="bg1"/>
                </a:solidFill>
                <a:latin typeface="Calibri" panose="020F0502020204030204" pitchFamily="34" charset="0"/>
              </a:rPr>
            </a:br>
            <a:r>
              <a:rPr lang="en" sz="3000" dirty="0" smtClean="0">
                <a:solidFill>
                  <a:schemeClr val="bg1"/>
                </a:solidFill>
                <a:latin typeface="Calibri" panose="020F0502020204030204" pitchFamily="34" charset="0"/>
              </a:rPr>
              <a:t>Due to their geometry and rigidity, trusses can distribute a single point of weight over </a:t>
            </a:r>
            <a:r>
              <a:rPr lang="en" sz="3000" dirty="0">
                <a:solidFill>
                  <a:schemeClr val="bg1"/>
                </a:solidFill>
                <a:latin typeface="Calibri" panose="020F0502020204030204" pitchFamily="34" charset="0"/>
              </a:rPr>
              <a:t>a wider area.  </a:t>
            </a:r>
          </a:p>
        </p:txBody>
      </p:sp>
      <p:sp>
        <p:nvSpPr>
          <p:cNvPr id="3" name="Shape 91"/>
          <p:cNvSpPr txBox="1">
            <a:spLocks/>
          </p:cNvSpPr>
          <p:nvPr/>
        </p:nvSpPr>
        <p:spPr>
          <a:xfrm>
            <a:off x="4406900" y="1661705"/>
            <a:ext cx="3803650" cy="192405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SzPct val="100000"/>
              <a:buNone/>
              <a:defRPr sz="42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pPr marL="457200" indent="-533400" algn="l">
              <a:buFontTx/>
              <a:buChar char="●"/>
            </a:pPr>
            <a:r>
              <a:rPr lang="en" sz="2800" dirty="0" smtClean="0">
                <a:solidFill>
                  <a:schemeClr val="bg1"/>
                </a:solidFill>
              </a:rPr>
              <a:t>structural members</a:t>
            </a:r>
          </a:p>
          <a:p>
            <a:pPr marL="457200" indent="-533400" algn="l">
              <a:buFontTx/>
              <a:buChar char="●"/>
            </a:pPr>
            <a:r>
              <a:rPr lang="en" sz="2800" dirty="0" smtClean="0">
                <a:solidFill>
                  <a:schemeClr val="bg1"/>
                </a:solidFill>
              </a:rPr>
              <a:t>joints or nodes</a:t>
            </a:r>
          </a:p>
          <a:p>
            <a:pPr marL="457200" indent="-533400" algn="l">
              <a:buFontTx/>
              <a:buChar char="●"/>
            </a:pPr>
            <a:r>
              <a:rPr lang="en" sz="2800" dirty="0" smtClean="0">
                <a:solidFill>
                  <a:schemeClr val="bg1"/>
                </a:solidFill>
              </a:rPr>
              <a:t>angles</a:t>
            </a:r>
          </a:p>
          <a:p>
            <a:pPr marL="457200" indent="-533400" algn="l">
              <a:buFontTx/>
              <a:buChar char="●"/>
            </a:pPr>
            <a:r>
              <a:rPr lang="en" sz="2800" dirty="0" smtClean="0">
                <a:solidFill>
                  <a:schemeClr val="bg1"/>
                </a:solidFill>
              </a:rPr>
              <a:t>polygons</a:t>
            </a:r>
            <a:endParaRPr lang="en" sz="2800" dirty="0">
              <a:solidFill>
                <a:schemeClr val="bg1"/>
              </a:solidFill>
            </a:endParaRPr>
          </a:p>
        </p:txBody>
      </p:sp>
    </p:spTree>
    <p:extLst>
      <p:ext uri="{BB962C8B-B14F-4D97-AF65-F5344CB8AC3E}">
        <p14:creationId xmlns:p14="http://schemas.microsoft.com/office/powerpoint/2010/main" val="489160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44250" y="1130300"/>
            <a:ext cx="8455500" cy="2420350"/>
          </a:xfrm>
          <a:prstGeom prst="rect">
            <a:avLst/>
          </a:prstGeom>
        </p:spPr>
        <p:txBody>
          <a:bodyPr lIns="91425" tIns="91425" rIns="91425" bIns="91425" anchor="ctr" anchorCtr="0">
            <a:noAutofit/>
          </a:bodyPr>
          <a:lstStyle/>
          <a:p>
            <a:pPr lvl="0">
              <a:spcBef>
                <a:spcPts val="0"/>
              </a:spcBef>
              <a:buNone/>
            </a:pPr>
            <a:r>
              <a:rPr lang="en" dirty="0">
                <a:latin typeface="Calibri" panose="020F0502020204030204" pitchFamily="34" charset="0"/>
              </a:rPr>
              <a:t>What is the difference between a planar truss and a space truss?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092200" y="526350"/>
            <a:ext cx="7188200" cy="4090800"/>
          </a:xfrm>
          <a:prstGeom prst="rect">
            <a:avLst/>
          </a:prstGeom>
        </p:spPr>
        <p:txBody>
          <a:bodyPr lIns="91425" tIns="91425" rIns="91425" bIns="91425" anchor="ctr" anchorCtr="0">
            <a:noAutofit/>
          </a:bodyPr>
          <a:lstStyle/>
          <a:p>
            <a:pPr lvl="0" rtl="0">
              <a:spcBef>
                <a:spcPts val="0"/>
              </a:spcBef>
              <a:buNone/>
            </a:pPr>
            <a:r>
              <a:rPr lang="en" sz="4800" b="1" dirty="0" smtClean="0">
                <a:solidFill>
                  <a:srgbClr val="FFFFFF"/>
                </a:solidFill>
                <a:latin typeface="Calibri" panose="020F0502020204030204" pitchFamily="34" charset="0"/>
              </a:rPr>
              <a:t>planar </a:t>
            </a:r>
            <a:r>
              <a:rPr lang="en" sz="4800" b="1" dirty="0">
                <a:solidFill>
                  <a:srgbClr val="FFFFFF"/>
                </a:solidFill>
                <a:latin typeface="Calibri" panose="020F0502020204030204" pitchFamily="34" charset="0"/>
              </a:rPr>
              <a:t>(simple) </a:t>
            </a:r>
            <a:r>
              <a:rPr lang="en" sz="4800" b="1" dirty="0" smtClean="0">
                <a:solidFill>
                  <a:srgbClr val="FFFFFF"/>
                </a:solidFill>
                <a:latin typeface="Calibri" panose="020F0502020204030204" pitchFamily="34" charset="0"/>
              </a:rPr>
              <a:t>truss</a:t>
            </a:r>
            <a:r>
              <a:rPr lang="en" sz="3000" b="1" dirty="0" smtClean="0">
                <a:solidFill>
                  <a:srgbClr val="FFFFFF"/>
                </a:solidFill>
                <a:latin typeface="Calibri" panose="020F0502020204030204" pitchFamily="34" charset="0"/>
              </a:rPr>
              <a:t/>
            </a:r>
            <a:br>
              <a:rPr lang="en" sz="3000" b="1" dirty="0" smtClean="0">
                <a:solidFill>
                  <a:srgbClr val="FFFFFF"/>
                </a:solidFill>
                <a:latin typeface="Calibri" panose="020F0502020204030204" pitchFamily="34" charset="0"/>
              </a:rPr>
            </a:br>
            <a:r>
              <a:rPr lang="en" sz="3000" dirty="0" smtClean="0">
                <a:solidFill>
                  <a:srgbClr val="FFFFFF"/>
                </a:solidFill>
                <a:latin typeface="Calibri" panose="020F0502020204030204" pitchFamily="34" charset="0"/>
              </a:rPr>
              <a:t>Members </a:t>
            </a:r>
            <a:r>
              <a:rPr lang="en" sz="3000" dirty="0">
                <a:solidFill>
                  <a:srgbClr val="FFFFFF"/>
                </a:solidFill>
                <a:latin typeface="Calibri" panose="020F0502020204030204" pitchFamily="34" charset="0"/>
              </a:rPr>
              <a:t>and nodes in the </a:t>
            </a:r>
            <a:r>
              <a:rPr lang="en" sz="3000" dirty="0">
                <a:solidFill>
                  <a:schemeClr val="tx1">
                    <a:lumMod val="40000"/>
                    <a:lumOff val="60000"/>
                  </a:schemeClr>
                </a:solidFill>
                <a:latin typeface="Calibri" panose="020F0502020204030204" pitchFamily="34" charset="0"/>
              </a:rPr>
              <a:t>2D plane </a:t>
            </a:r>
            <a:r>
              <a:rPr lang="en" sz="3000" dirty="0" smtClean="0">
                <a:solidFill>
                  <a:srgbClr val="FFFFFF"/>
                </a:solidFill>
                <a:latin typeface="Calibri" panose="020F0502020204030204" pitchFamily="34" charset="0"/>
              </a:rPr>
              <a:t/>
            </a:r>
            <a:br>
              <a:rPr lang="en" sz="3000" dirty="0" smtClean="0">
                <a:solidFill>
                  <a:srgbClr val="FFFFFF"/>
                </a:solidFill>
                <a:latin typeface="Calibri" panose="020F0502020204030204" pitchFamily="34" charset="0"/>
              </a:rPr>
            </a:br>
            <a:r>
              <a:rPr lang="en" sz="3000" i="1" dirty="0" smtClean="0">
                <a:solidFill>
                  <a:srgbClr val="FFFFFF"/>
                </a:solidFill>
                <a:latin typeface="Calibri" panose="020F0502020204030204" pitchFamily="34" charset="0"/>
              </a:rPr>
              <a:t>Examples: </a:t>
            </a:r>
            <a:r>
              <a:rPr lang="en" sz="3000" dirty="0" smtClean="0">
                <a:solidFill>
                  <a:srgbClr val="FFFFFF"/>
                </a:solidFill>
                <a:latin typeface="Calibri" panose="020F0502020204030204" pitchFamily="34" charset="0"/>
              </a:rPr>
              <a:t>bicycle frame</a:t>
            </a:r>
            <a:r>
              <a:rPr lang="en" sz="3000" dirty="0">
                <a:solidFill>
                  <a:srgbClr val="FFFFFF"/>
                </a:solidFill>
                <a:latin typeface="Calibri" panose="020F0502020204030204" pitchFamily="34" charset="0"/>
              </a:rPr>
              <a:t>, roofing, </a:t>
            </a:r>
            <a:r>
              <a:rPr lang="en" sz="3000" dirty="0" smtClean="0">
                <a:solidFill>
                  <a:srgbClr val="FFFFFF"/>
                </a:solidFill>
                <a:latin typeface="Calibri" panose="020F0502020204030204" pitchFamily="34" charset="0"/>
              </a:rPr>
              <a:t>rafters</a:t>
            </a:r>
            <a:endParaRPr lang="en" sz="3000" dirty="0">
              <a:solidFill>
                <a:srgbClr val="FFFFFF"/>
              </a:solidFill>
              <a:latin typeface="Calibri" panose="020F0502020204030204" pitchFamily="34" charset="0"/>
            </a:endParaRPr>
          </a:p>
          <a:p>
            <a:pPr lvl="0">
              <a:spcBef>
                <a:spcPts val="0"/>
              </a:spcBef>
              <a:buClr>
                <a:schemeClr val="dk2"/>
              </a:buClr>
              <a:buSzPct val="36666"/>
              <a:buFont typeface="Arial"/>
              <a:buNone/>
            </a:pPr>
            <a:endParaRPr sz="3000" dirty="0">
              <a:solidFill>
                <a:srgbClr val="FFFFFF"/>
              </a:solidFill>
              <a:latin typeface="Calibri" panose="020F0502020204030204" pitchFamily="34" charset="0"/>
            </a:endParaRPr>
          </a:p>
          <a:p>
            <a:pPr lvl="0">
              <a:spcBef>
                <a:spcPts val="0"/>
              </a:spcBef>
              <a:buClr>
                <a:schemeClr val="dk2"/>
              </a:buClr>
              <a:buSzPct val="36666"/>
              <a:buFont typeface="Arial"/>
              <a:buNone/>
            </a:pPr>
            <a:r>
              <a:rPr lang="en" sz="4800" b="1" dirty="0" smtClean="0">
                <a:solidFill>
                  <a:srgbClr val="FFFFFF"/>
                </a:solidFill>
                <a:latin typeface="Calibri" panose="020F0502020204030204" pitchFamily="34" charset="0"/>
              </a:rPr>
              <a:t>space truss</a:t>
            </a:r>
            <a:r>
              <a:rPr lang="en" sz="3000" b="1" dirty="0" smtClean="0">
                <a:solidFill>
                  <a:srgbClr val="FFFFFF"/>
                </a:solidFill>
                <a:latin typeface="Calibri" panose="020F0502020204030204" pitchFamily="34" charset="0"/>
              </a:rPr>
              <a:t/>
            </a:r>
            <a:br>
              <a:rPr lang="en" sz="3000" b="1" dirty="0" smtClean="0">
                <a:solidFill>
                  <a:srgbClr val="FFFFFF"/>
                </a:solidFill>
                <a:latin typeface="Calibri" panose="020F0502020204030204" pitchFamily="34" charset="0"/>
              </a:rPr>
            </a:br>
            <a:r>
              <a:rPr lang="en" sz="3000" dirty="0" smtClean="0">
                <a:solidFill>
                  <a:srgbClr val="FFFFFF"/>
                </a:solidFill>
                <a:latin typeface="Calibri" panose="020F0502020204030204" pitchFamily="34" charset="0"/>
              </a:rPr>
              <a:t>Members </a:t>
            </a:r>
            <a:r>
              <a:rPr lang="en" sz="3000" dirty="0">
                <a:solidFill>
                  <a:srgbClr val="FFFFFF"/>
                </a:solidFill>
                <a:latin typeface="Calibri" panose="020F0502020204030204" pitchFamily="34" charset="0"/>
              </a:rPr>
              <a:t>and nodes in the </a:t>
            </a:r>
            <a:r>
              <a:rPr lang="en" sz="3000" dirty="0">
                <a:solidFill>
                  <a:schemeClr val="tx1">
                    <a:lumMod val="40000"/>
                    <a:lumOff val="60000"/>
                  </a:schemeClr>
                </a:solidFill>
                <a:latin typeface="Calibri" panose="020F0502020204030204" pitchFamily="34" charset="0"/>
              </a:rPr>
              <a:t>3D plane </a:t>
            </a:r>
            <a:r>
              <a:rPr lang="en" sz="3000" dirty="0" smtClean="0">
                <a:solidFill>
                  <a:schemeClr val="tx1">
                    <a:lumMod val="40000"/>
                    <a:lumOff val="60000"/>
                  </a:schemeClr>
                </a:solidFill>
                <a:latin typeface="Calibri" panose="020F0502020204030204" pitchFamily="34" charset="0"/>
              </a:rPr>
              <a:t/>
            </a:r>
            <a:br>
              <a:rPr lang="en" sz="3000" dirty="0" smtClean="0">
                <a:solidFill>
                  <a:schemeClr val="tx1">
                    <a:lumMod val="40000"/>
                    <a:lumOff val="60000"/>
                  </a:schemeClr>
                </a:solidFill>
                <a:latin typeface="Calibri" panose="020F0502020204030204" pitchFamily="34" charset="0"/>
              </a:rPr>
            </a:br>
            <a:r>
              <a:rPr lang="en" sz="3000" i="1" dirty="0" smtClean="0">
                <a:solidFill>
                  <a:srgbClr val="FFFFFF"/>
                </a:solidFill>
                <a:latin typeface="Calibri" panose="020F0502020204030204" pitchFamily="34" charset="0"/>
              </a:rPr>
              <a:t>Examples: </a:t>
            </a:r>
            <a:r>
              <a:rPr lang="en" sz="3000" dirty="0" smtClean="0">
                <a:solidFill>
                  <a:srgbClr val="FFFFFF"/>
                </a:solidFill>
                <a:latin typeface="Calibri" panose="020F0502020204030204" pitchFamily="34" charset="0"/>
              </a:rPr>
              <a:t>bridges</a:t>
            </a:r>
            <a:r>
              <a:rPr lang="en" sz="3000" dirty="0">
                <a:solidFill>
                  <a:srgbClr val="FFFFFF"/>
                </a:solidFill>
                <a:latin typeface="Calibri" panose="020F0502020204030204" pitchFamily="34" charset="0"/>
              </a:rPr>
              <a:t>, transmission </a:t>
            </a:r>
            <a:r>
              <a:rPr lang="en" sz="3000" dirty="0" smtClean="0">
                <a:solidFill>
                  <a:srgbClr val="FFFFFF"/>
                </a:solidFill>
                <a:latin typeface="Calibri" panose="020F0502020204030204" pitchFamily="34" charset="0"/>
              </a:rPr>
              <a:t>towers</a:t>
            </a:r>
            <a:endParaRPr sz="3000" dirty="0">
              <a:solidFill>
                <a:srgbClr val="FFFFFF"/>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1035</Words>
  <Application>Microsoft Office PowerPoint</Application>
  <PresentationFormat>On-screen Show (16:9)</PresentationFormat>
  <Paragraphs>113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Playfair Display</vt:lpstr>
      <vt:lpstr>Arial</vt:lpstr>
      <vt:lpstr>Wingdings</vt:lpstr>
      <vt:lpstr>Calibri</vt:lpstr>
      <vt:lpstr>Montserrat</vt:lpstr>
      <vt:lpstr>pop</vt:lpstr>
      <vt:lpstr>Introduction to Trusses </vt:lpstr>
      <vt:lpstr>What is a truss? </vt:lpstr>
      <vt:lpstr>A truss is a structural unit made from  straight bars that form triangles or other stable, rigid shapes.   The simplest form of a truss  is one single triangle.  </vt:lpstr>
      <vt:lpstr>PowerPoint Presentation</vt:lpstr>
      <vt:lpstr>Tell me an example  of a truss you have seen. </vt:lpstr>
      <vt:lpstr>What makes up a truss? </vt:lpstr>
      <vt:lpstr>A truss is a series of straight bars that form triangles or other stable, rigid shapes.   A truss is composed of:    Due to their geometry and rigidity, trusses can distribute a single point of weight over a wider area.  </vt:lpstr>
      <vt:lpstr>What is the difference between a planar truss and a space truss? </vt:lpstr>
      <vt:lpstr>planar (simple) truss Members and nodes in the 2D plane  Examples: bicycle frame, roofing, rafters  space truss Members and nodes in the 3D plane  Examples: bridges, transmission towers</vt:lpstr>
      <vt:lpstr>PowerPoint Presentation</vt:lpstr>
      <vt:lpstr>Many more truss designs</vt:lpstr>
      <vt:lpstr>Engineering Terminology</vt:lpstr>
      <vt:lpstr>Compression and Tension</vt:lpstr>
      <vt:lpstr>Truss in Compression and Tension</vt:lpstr>
      <vt:lpstr>Have you ever walked across a simple footbridge made of boards or a rope bridge and noticed how the bridge changes shape (bends) as you walk across its center?</vt:lpstr>
      <vt:lpstr>Deformation</vt:lpstr>
      <vt:lpstr>Your Engineering Design Challenge</vt:lpstr>
      <vt:lpstr>Choose from these regular polygons:</vt:lpstr>
      <vt:lpstr>PowerPoint Presentation</vt:lpstr>
      <vt:lpstr>PowerPoint Presentation</vt:lpstr>
      <vt:lpstr>Sum of interior angles = (n-2)*180 n=number of sides in your polygon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Trusses</dc:title>
  <dc:creator>Denise</dc:creator>
  <cp:lastModifiedBy>Denise</cp:lastModifiedBy>
  <cp:revision>60</cp:revision>
  <dcterms:modified xsi:type="dcterms:W3CDTF">2016-12-17T01:06:51Z</dcterms:modified>
</cp:coreProperties>
</file>