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8" r:id="rId7"/>
    <p:sldId id="264" r:id="rId8"/>
    <p:sldId id="265" r:id="rId9"/>
    <p:sldId id="266" r:id="rId10"/>
    <p:sldId id="267" r:id="rId11"/>
    <p:sldId id="261" r:id="rId12"/>
    <p:sldId id="269" r:id="rId13"/>
    <p:sldId id="262" r:id="rId14"/>
    <p:sldId id="2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5D9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68" autoAdjust="0"/>
    <p:restoredTop sz="83673" autoAdjust="0"/>
  </p:normalViewPr>
  <p:slideViewPr>
    <p:cSldViewPr snapToGrid="0" snapToObjects="1">
      <p:cViewPr varScale="1">
        <p:scale>
          <a:sx n="65" d="100"/>
          <a:sy n="65" d="100"/>
        </p:scale>
        <p:origin x="72"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8BFEE-C00E-AE45-A4D4-9807AA4EFFF1}" type="datetimeFigureOut">
              <a:rPr lang="en-US" smtClean="0"/>
              <a:pPr/>
              <a:t>12/30/2014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79148-364D-2841-AEC6-4C147C32EAFA}" type="slidenum">
              <a:rPr lang="en-US" smtClean="0"/>
              <a:pPr/>
              <a:t>‹#›</a:t>
            </a:fld>
            <a:endParaRPr lang="en-US"/>
          </a:p>
        </p:txBody>
      </p:sp>
    </p:spTree>
    <p:extLst>
      <p:ext uri="{BB962C8B-B14F-4D97-AF65-F5344CB8AC3E}">
        <p14:creationId xmlns:p14="http://schemas.microsoft.com/office/powerpoint/2010/main" val="2255497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Renewable Energy: Sail Cars! Presentation</a:t>
            </a:r>
          </a:p>
          <a:p>
            <a:r>
              <a:rPr lang="en-US" dirty="0" smtClean="0"/>
              <a:t>Gone with the Wind – Sail Cars! activity &gt; TeachEngineering.org</a:t>
            </a:r>
          </a:p>
          <a:p>
            <a:r>
              <a:rPr lang="en-US" dirty="0" smtClean="0"/>
              <a:t>~</a:t>
            </a:r>
          </a:p>
          <a:p>
            <a:r>
              <a:rPr lang="en-US" dirty="0" smtClean="0"/>
              <a:t>Image source</a:t>
            </a:r>
            <a:r>
              <a:rPr lang="en-US" baseline="0" dirty="0" smtClean="0"/>
              <a:t> (wind surfer) Microsoft clipart: http://office.microsoft.com/en-us/images/results.aspx?qu=sail&amp;ex=1#ai:MP900448351|mt:2|</a:t>
            </a:r>
            <a:endParaRPr lang="en-US" dirty="0"/>
          </a:p>
        </p:txBody>
      </p:sp>
      <p:sp>
        <p:nvSpPr>
          <p:cNvPr id="4" name="Slide Number Placeholder 3"/>
          <p:cNvSpPr>
            <a:spLocks noGrp="1"/>
          </p:cNvSpPr>
          <p:nvPr>
            <p:ph type="sldNum" sz="quarter" idx="10"/>
          </p:nvPr>
        </p:nvSpPr>
        <p:spPr/>
        <p:txBody>
          <a:bodyPr/>
          <a:lstStyle/>
          <a:p>
            <a:fld id="{B2579148-364D-2841-AEC6-4C147C32EAFA}" type="slidenum">
              <a:rPr lang="en-US" smtClean="0"/>
              <a:pPr/>
              <a:t>1</a:t>
            </a:fld>
            <a:endParaRPr lang="en-US"/>
          </a:p>
        </p:txBody>
      </p:sp>
    </p:spTree>
    <p:extLst>
      <p:ext uri="{BB962C8B-B14F-4D97-AF65-F5344CB8AC3E}">
        <p14:creationId xmlns:p14="http://schemas.microsoft.com/office/powerpoint/2010/main" val="95760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t>
            </a:r>
            <a:r>
              <a:rPr lang="en-US" sz="1200" kern="1200" dirty="0" smtClean="0">
                <a:solidFill>
                  <a:schemeClr val="tx1"/>
                </a:solidFill>
                <a:effectLst/>
                <a:latin typeface="+mn-lt"/>
                <a:ea typeface="+mn-ea"/>
                <a:cs typeface="+mn-cs"/>
              </a:rPr>
              <a:t>2014 Wyatt Champion, College of Engineering and Applied Science, University of Colorado Boulder</a:t>
            </a:r>
            <a:endParaRPr lang="en-US" dirty="0"/>
          </a:p>
        </p:txBody>
      </p:sp>
      <p:sp>
        <p:nvSpPr>
          <p:cNvPr id="4" name="Slide Number Placeholder 3"/>
          <p:cNvSpPr>
            <a:spLocks noGrp="1"/>
          </p:cNvSpPr>
          <p:nvPr>
            <p:ph type="sldNum" sz="quarter" idx="10"/>
          </p:nvPr>
        </p:nvSpPr>
        <p:spPr/>
        <p:txBody>
          <a:bodyPr/>
          <a:lstStyle/>
          <a:p>
            <a:fld id="{B2579148-364D-2841-AEC6-4C147C32EAFA}" type="slidenum">
              <a:rPr lang="en-US" smtClean="0"/>
              <a:pPr/>
              <a:t>11</a:t>
            </a:fld>
            <a:endParaRPr lang="en-US"/>
          </a:p>
        </p:txBody>
      </p:sp>
    </p:spTree>
    <p:extLst>
      <p:ext uri="{BB962C8B-B14F-4D97-AF65-F5344CB8AC3E}">
        <p14:creationId xmlns:p14="http://schemas.microsoft.com/office/powerpoint/2010/main" val="652598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sources:</a:t>
            </a:r>
          </a:p>
          <a:p>
            <a:r>
              <a:rPr lang="en-US" dirty="0" smtClean="0"/>
              <a:t>(Oracle sailboat) U.S. National Park Service</a:t>
            </a:r>
            <a:r>
              <a:rPr lang="en-US" baseline="0" dirty="0" smtClean="0"/>
              <a:t> </a:t>
            </a:r>
            <a:r>
              <a:rPr lang="en-US" dirty="0" smtClean="0"/>
              <a:t>http://www.nps.gov/safr/images/ac_45_blog_post.jpg</a:t>
            </a:r>
          </a:p>
          <a:p>
            <a:r>
              <a:rPr lang="en-US" dirty="0" smtClean="0"/>
              <a:t>(sailboat) Chris </a:t>
            </a:r>
            <a:r>
              <a:rPr lang="en-US" dirty="0" err="1" smtClean="0"/>
              <a:t>Cotschalk</a:t>
            </a:r>
            <a:r>
              <a:rPr lang="en-US" dirty="0" smtClean="0"/>
              <a:t>, NOAA </a:t>
            </a:r>
            <a:r>
              <a:rPr lang="ro-RO" dirty="0" smtClean="0"/>
              <a:t>http://sanctuaries.noaa.gov/pgallery/pgchannel/human/sailboat_100.jpg</a:t>
            </a:r>
            <a:endParaRPr lang="en-US" dirty="0" smtClean="0"/>
          </a:p>
        </p:txBody>
      </p:sp>
      <p:sp>
        <p:nvSpPr>
          <p:cNvPr id="4" name="Slide Number Placeholder 3"/>
          <p:cNvSpPr>
            <a:spLocks noGrp="1"/>
          </p:cNvSpPr>
          <p:nvPr>
            <p:ph type="sldNum" sz="quarter" idx="10"/>
          </p:nvPr>
        </p:nvSpPr>
        <p:spPr/>
        <p:txBody>
          <a:bodyPr/>
          <a:lstStyle/>
          <a:p>
            <a:fld id="{B2579148-364D-2841-AEC6-4C147C32EAFA}" type="slidenum">
              <a:rPr lang="en-US" smtClean="0"/>
              <a:pPr/>
              <a:t>12</a:t>
            </a:fld>
            <a:endParaRPr lang="en-US"/>
          </a:p>
        </p:txBody>
      </p:sp>
    </p:spTree>
    <p:extLst>
      <p:ext uri="{BB962C8B-B14F-4D97-AF65-F5344CB8AC3E}">
        <p14:creationId xmlns:p14="http://schemas.microsoft.com/office/powerpoint/2010/main" val="271989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source: (woman wind surfing) Microsoft clipart http://office.microsoft.com/en-us/images/results.aspx?qu=wind&amp;ex=1#ai:MP900448372|mt:2|</a:t>
            </a:r>
            <a:endParaRPr lang="en-US" dirty="0"/>
          </a:p>
        </p:txBody>
      </p:sp>
      <p:sp>
        <p:nvSpPr>
          <p:cNvPr id="4" name="Slide Number Placeholder 3"/>
          <p:cNvSpPr>
            <a:spLocks noGrp="1"/>
          </p:cNvSpPr>
          <p:nvPr>
            <p:ph type="sldNum" sz="quarter" idx="10"/>
          </p:nvPr>
        </p:nvSpPr>
        <p:spPr/>
        <p:txBody>
          <a:bodyPr/>
          <a:lstStyle/>
          <a:p>
            <a:fld id="{B2579148-364D-2841-AEC6-4C147C32EAFA}" type="slidenum">
              <a:rPr lang="en-US" smtClean="0"/>
              <a:pPr/>
              <a:t>13</a:t>
            </a:fld>
            <a:endParaRPr lang="en-US"/>
          </a:p>
        </p:txBody>
      </p:sp>
    </p:spTree>
    <p:extLst>
      <p:ext uri="{BB962C8B-B14F-4D97-AF65-F5344CB8AC3E}">
        <p14:creationId xmlns:p14="http://schemas.microsoft.com/office/powerpoint/2010/main" val="2112914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(steps</a:t>
            </a:r>
            <a:r>
              <a:rPr lang="en-US" baseline="0" dirty="0" smtClean="0"/>
              <a:t> of the engineering design process) </a:t>
            </a:r>
            <a:r>
              <a:rPr lang="en-US" dirty="0" smtClean="0"/>
              <a:t>TeachEngineering</a:t>
            </a:r>
            <a:r>
              <a:rPr lang="en-US" baseline="0" dirty="0" smtClean="0"/>
              <a:t> https://www.teachengineering.org/engrdesignprocess.php</a:t>
            </a:r>
            <a:endParaRPr lang="en-US" dirty="0"/>
          </a:p>
        </p:txBody>
      </p:sp>
      <p:sp>
        <p:nvSpPr>
          <p:cNvPr id="4" name="Slide Number Placeholder 3"/>
          <p:cNvSpPr>
            <a:spLocks noGrp="1"/>
          </p:cNvSpPr>
          <p:nvPr>
            <p:ph type="sldNum" sz="quarter" idx="10"/>
          </p:nvPr>
        </p:nvSpPr>
        <p:spPr/>
        <p:txBody>
          <a:bodyPr/>
          <a:lstStyle/>
          <a:p>
            <a:fld id="{B2579148-364D-2841-AEC6-4C147C32EAFA}" type="slidenum">
              <a:rPr lang="en-US" smtClean="0"/>
              <a:pPr/>
              <a:t>14</a:t>
            </a:fld>
            <a:endParaRPr lang="en-US"/>
          </a:p>
        </p:txBody>
      </p:sp>
    </p:spTree>
    <p:extLst>
      <p:ext uri="{BB962C8B-B14F-4D97-AF65-F5344CB8AC3E}">
        <p14:creationId xmlns:p14="http://schemas.microsoft.com/office/powerpoint/2010/main" val="41465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sources: </a:t>
            </a:r>
          </a:p>
          <a:p>
            <a:r>
              <a:rPr lang="en-US" dirty="0" smtClean="0"/>
              <a:t>(snowmobile)</a:t>
            </a:r>
            <a:r>
              <a:rPr lang="en-US" baseline="0" dirty="0" smtClean="0"/>
              <a:t> Microsoft clipart: http://office.microsoft.com/en-us/images/results.aspx?qu=sports&amp;ex=1#ai:MP900448662|mt:2|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(blue/green bulbs) Microsoft clipart: http://office.microsoft.com/en-us/images/results.aspx?qu=light&amp;ex=1#ai:MP900382836|mt:2|</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(lightning storm) Microsoft clipart: http://office.microsoft.com/en-us/images/results.aspx?qu=storm&amp;ex=1#ai:MP900407566|mt:2|</a:t>
            </a:r>
            <a:endParaRPr lang="en-US" dirty="0"/>
          </a:p>
        </p:txBody>
      </p:sp>
      <p:sp>
        <p:nvSpPr>
          <p:cNvPr id="4" name="Slide Number Placeholder 3"/>
          <p:cNvSpPr>
            <a:spLocks noGrp="1"/>
          </p:cNvSpPr>
          <p:nvPr>
            <p:ph type="sldNum" sz="quarter" idx="10"/>
          </p:nvPr>
        </p:nvSpPr>
        <p:spPr/>
        <p:txBody>
          <a:bodyPr/>
          <a:lstStyle/>
          <a:p>
            <a:fld id="{B2579148-364D-2841-AEC6-4C147C32EAFA}" type="slidenum">
              <a:rPr lang="en-US" smtClean="0"/>
              <a:pPr/>
              <a:t>2</a:t>
            </a:fld>
            <a:endParaRPr lang="en-US"/>
          </a:p>
        </p:txBody>
      </p:sp>
    </p:spTree>
    <p:extLst>
      <p:ext uri="{BB962C8B-B14F-4D97-AF65-F5344CB8AC3E}">
        <p14:creationId xmlns:p14="http://schemas.microsoft.com/office/powerpoint/2010/main" val="189205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sources:</a:t>
            </a:r>
          </a:p>
          <a:p>
            <a:r>
              <a:rPr lang="en-US" dirty="0" smtClean="0"/>
              <a:t>(wheel showing</a:t>
            </a:r>
            <a:r>
              <a:rPr lang="en-US" baseline="0" dirty="0" smtClean="0"/>
              <a:t> renewable energy types) U.S. Green Building Council, North Carolina Chapter</a:t>
            </a:r>
          </a:p>
          <a:p>
            <a:r>
              <a:rPr lang="en-US" dirty="0" smtClean="0"/>
              <a:t>https://usgbccrc.site-ym.com/store/ViewProduct.aspx?id=836649</a:t>
            </a:r>
          </a:p>
          <a:p>
            <a:r>
              <a:rPr lang="en-US" dirty="0" smtClean="0"/>
              <a:t>(coal</a:t>
            </a:r>
            <a:r>
              <a:rPr lang="en-US" baseline="0" dirty="0" smtClean="0"/>
              <a:t> chunks) Office of Surface Mining, Reclamation and Enforcement, U.S. Department of the Interior </a:t>
            </a:r>
            <a:r>
              <a:rPr lang="en-US" dirty="0" smtClean="0"/>
              <a:t>http://arri.osmre.gov/Partnerships/Coffee_Coal/Images/coal_chunks.jpg</a:t>
            </a:r>
            <a:endParaRPr lang="en-US" dirty="0"/>
          </a:p>
        </p:txBody>
      </p:sp>
      <p:sp>
        <p:nvSpPr>
          <p:cNvPr id="4" name="Slide Number Placeholder 3"/>
          <p:cNvSpPr>
            <a:spLocks noGrp="1"/>
          </p:cNvSpPr>
          <p:nvPr>
            <p:ph type="sldNum" sz="quarter" idx="10"/>
          </p:nvPr>
        </p:nvSpPr>
        <p:spPr/>
        <p:txBody>
          <a:bodyPr/>
          <a:lstStyle/>
          <a:p>
            <a:fld id="{B2579148-364D-2841-AEC6-4C147C32EAFA}" type="slidenum">
              <a:rPr lang="en-US" smtClean="0"/>
              <a:pPr/>
              <a:t>4</a:t>
            </a:fld>
            <a:endParaRPr lang="en-US"/>
          </a:p>
        </p:txBody>
      </p:sp>
    </p:spTree>
    <p:extLst>
      <p:ext uri="{BB962C8B-B14F-4D97-AF65-F5344CB8AC3E}">
        <p14:creationId xmlns:p14="http://schemas.microsoft.com/office/powerpoint/2010/main" val="44776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a:t>
            </a:r>
          </a:p>
          <a:p>
            <a:r>
              <a:rPr lang="de-DE" dirty="0" smtClean="0"/>
              <a:t>Bureau of Ocean Energy Management,</a:t>
            </a:r>
            <a:r>
              <a:rPr lang="de-DE" baseline="0" dirty="0" smtClean="0"/>
              <a:t> Department of the Interior http://www.boem.gov/Renewable-Energy-Program/Renewable-Energy-Guide/index.aspx</a:t>
            </a:r>
            <a:endParaRPr lang="en-US" dirty="0"/>
          </a:p>
        </p:txBody>
      </p:sp>
      <p:sp>
        <p:nvSpPr>
          <p:cNvPr id="4" name="Slide Number Placeholder 3"/>
          <p:cNvSpPr>
            <a:spLocks noGrp="1"/>
          </p:cNvSpPr>
          <p:nvPr>
            <p:ph type="sldNum" sz="quarter" idx="10"/>
          </p:nvPr>
        </p:nvSpPr>
        <p:spPr/>
        <p:txBody>
          <a:bodyPr/>
          <a:lstStyle/>
          <a:p>
            <a:fld id="{B2579148-364D-2841-AEC6-4C147C32EAFA}" type="slidenum">
              <a:rPr lang="en-US" smtClean="0"/>
              <a:pPr/>
              <a:t>5</a:t>
            </a:fld>
            <a:endParaRPr lang="en-US"/>
          </a:p>
        </p:txBody>
      </p:sp>
    </p:spTree>
    <p:extLst>
      <p:ext uri="{BB962C8B-B14F-4D97-AF65-F5344CB8AC3E}">
        <p14:creationId xmlns:p14="http://schemas.microsoft.com/office/powerpoint/2010/main" val="63137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a:t>
            </a:r>
          </a:p>
          <a:p>
            <a:r>
              <a:rPr lang="en-US" dirty="0" smtClean="0"/>
              <a:t>Energy</a:t>
            </a:r>
            <a:r>
              <a:rPr lang="en-US" baseline="0" dirty="0" smtClean="0"/>
              <a:t> Quest, California Energy Commission </a:t>
            </a:r>
            <a:endParaRPr lang="en-US" dirty="0" smtClean="0"/>
          </a:p>
          <a:p>
            <a:r>
              <a:rPr lang="en-US" dirty="0" smtClean="0"/>
              <a:t>http://www.energyquest.ca.gov/story/images/chap01_convection.png</a:t>
            </a:r>
            <a:endParaRPr lang="en-US" dirty="0"/>
          </a:p>
        </p:txBody>
      </p:sp>
      <p:sp>
        <p:nvSpPr>
          <p:cNvPr id="4" name="Slide Number Placeholder 3"/>
          <p:cNvSpPr>
            <a:spLocks noGrp="1"/>
          </p:cNvSpPr>
          <p:nvPr>
            <p:ph type="sldNum" sz="quarter" idx="10"/>
          </p:nvPr>
        </p:nvSpPr>
        <p:spPr/>
        <p:txBody>
          <a:bodyPr/>
          <a:lstStyle/>
          <a:p>
            <a:fld id="{B2579148-364D-2841-AEC6-4C147C32EAFA}" type="slidenum">
              <a:rPr lang="en-US" smtClean="0"/>
              <a:pPr/>
              <a:t>6</a:t>
            </a:fld>
            <a:endParaRPr lang="en-US"/>
          </a:p>
        </p:txBody>
      </p:sp>
    </p:spTree>
    <p:extLst>
      <p:ext uri="{BB962C8B-B14F-4D97-AF65-F5344CB8AC3E}">
        <p14:creationId xmlns:p14="http://schemas.microsoft.com/office/powerpoint/2010/main" val="385072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sources:</a:t>
            </a:r>
          </a:p>
          <a:p>
            <a:r>
              <a:rPr lang="en-US" dirty="0" smtClean="0"/>
              <a:t>(PV cells on roof) Lawrence Berkeley Lab,</a:t>
            </a:r>
            <a:r>
              <a:rPr lang="en-US" baseline="0" dirty="0" smtClean="0"/>
              <a:t> U.S. Department of Energy </a:t>
            </a:r>
            <a:r>
              <a:rPr lang="en-US" dirty="0" smtClean="0"/>
              <a:t>http://carboncycle2.lbl.gov/lib/img/articles/psc-installing-solar.jpg</a:t>
            </a:r>
          </a:p>
          <a:p>
            <a:r>
              <a:rPr lang="en-US" dirty="0" smtClean="0"/>
              <a:t>(concentrated</a:t>
            </a:r>
            <a:r>
              <a:rPr lang="en-US" baseline="0" dirty="0" smtClean="0"/>
              <a:t> solar farm) U.S. Energy Information Administration </a:t>
            </a:r>
            <a:r>
              <a:rPr lang="en-US" dirty="0" smtClean="0"/>
              <a:t>http://www.eia.gov/todayinenergy/images/2011.03.16/concentrating_solar.png</a:t>
            </a:r>
          </a:p>
        </p:txBody>
      </p:sp>
      <p:sp>
        <p:nvSpPr>
          <p:cNvPr id="4" name="Slide Number Placeholder 3"/>
          <p:cNvSpPr>
            <a:spLocks noGrp="1"/>
          </p:cNvSpPr>
          <p:nvPr>
            <p:ph type="sldNum" sz="quarter" idx="10"/>
          </p:nvPr>
        </p:nvSpPr>
        <p:spPr/>
        <p:txBody>
          <a:bodyPr/>
          <a:lstStyle/>
          <a:p>
            <a:fld id="{B2579148-364D-2841-AEC6-4C147C32EAFA}" type="slidenum">
              <a:rPr lang="en-US" smtClean="0"/>
              <a:pPr/>
              <a:t>7</a:t>
            </a:fld>
            <a:endParaRPr lang="en-US"/>
          </a:p>
        </p:txBody>
      </p:sp>
    </p:spTree>
    <p:extLst>
      <p:ext uri="{BB962C8B-B14F-4D97-AF65-F5344CB8AC3E}">
        <p14:creationId xmlns:p14="http://schemas.microsoft.com/office/powerpoint/2010/main" val="34470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sources:</a:t>
            </a:r>
          </a:p>
          <a:p>
            <a:r>
              <a:rPr lang="en-US" dirty="0" smtClean="0"/>
              <a:t>(man</a:t>
            </a:r>
            <a:r>
              <a:rPr lang="en-US" baseline="0" dirty="0" smtClean="0"/>
              <a:t> stands on wind turbine as blades are attached) Dennis Schroeder, National Renewable Energy Laboratory </a:t>
            </a:r>
            <a:r>
              <a:rPr lang="en-US" dirty="0" smtClean="0"/>
              <a:t> http://www.nrel.gov/news/features/feature_detail.cfm/feature_id=1498 </a:t>
            </a:r>
          </a:p>
          <a:p>
            <a:r>
              <a:rPr lang="en-US" dirty="0" smtClean="0"/>
              <a:t>(two men work inside a wind turbine) Energy.gov http://energy.gov/eere/wind/career-map-wind-technician</a:t>
            </a:r>
          </a:p>
          <a:p>
            <a:r>
              <a:rPr lang="en-US" dirty="0" smtClean="0"/>
              <a:t>(wind</a:t>
            </a:r>
            <a:r>
              <a:rPr lang="en-US" baseline="0" dirty="0" smtClean="0"/>
              <a:t> turbine components diagram) U.S. Bureau of Labor Statistics, U.S. Department of Labor, Center on Globalization, Governance and Competitiveness, Duke University </a:t>
            </a:r>
            <a:r>
              <a:rPr lang="en-US" dirty="0" smtClean="0"/>
              <a:t>http://www.bls.gov/green/wind_energy/diagram_2_resize.png</a:t>
            </a:r>
          </a:p>
        </p:txBody>
      </p:sp>
      <p:sp>
        <p:nvSpPr>
          <p:cNvPr id="4" name="Slide Number Placeholder 3"/>
          <p:cNvSpPr>
            <a:spLocks noGrp="1"/>
          </p:cNvSpPr>
          <p:nvPr>
            <p:ph type="sldNum" sz="quarter" idx="10"/>
          </p:nvPr>
        </p:nvSpPr>
        <p:spPr/>
        <p:txBody>
          <a:bodyPr/>
          <a:lstStyle/>
          <a:p>
            <a:fld id="{B2579148-364D-2841-AEC6-4C147C32EAFA}" type="slidenum">
              <a:rPr lang="en-US" smtClean="0"/>
              <a:pPr/>
              <a:t>8</a:t>
            </a:fld>
            <a:endParaRPr lang="en-US"/>
          </a:p>
        </p:txBody>
      </p:sp>
    </p:spTree>
    <p:extLst>
      <p:ext uri="{BB962C8B-B14F-4D97-AF65-F5344CB8AC3E}">
        <p14:creationId xmlns:p14="http://schemas.microsoft.com/office/powerpoint/2010/main" val="19554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sources:</a:t>
            </a:r>
          </a:p>
          <a:p>
            <a:r>
              <a:rPr lang="en-US" dirty="0" smtClean="0"/>
              <a:t>(Hoover dam under construction) </a:t>
            </a:r>
            <a:r>
              <a:rPr lang="en-US" baseline="0" dirty="0" smtClean="0"/>
              <a:t>Bureau of Reclamation, U.S. Department of the Interior </a:t>
            </a:r>
            <a:r>
              <a:rPr lang="en-US" dirty="0" smtClean="0"/>
              <a:t>http://www.usbr.gov/lc/images/gallery/hoover/Wash-No-2857.jpg</a:t>
            </a:r>
          </a:p>
          <a:p>
            <a:r>
              <a:rPr lang="en-US" dirty="0" smtClean="0"/>
              <a:t>(hydroelectric</a:t>
            </a:r>
            <a:r>
              <a:rPr lang="en-US" baseline="0" dirty="0" smtClean="0"/>
              <a:t> dam side view diagram) Tennessee Valley Authority </a:t>
            </a:r>
            <a:r>
              <a:rPr lang="en-US" dirty="0" smtClean="0"/>
              <a:t>http://www.tva.gov/power/images/hydro.gif</a:t>
            </a:r>
            <a:endParaRPr lang="en-US" dirty="0"/>
          </a:p>
        </p:txBody>
      </p:sp>
      <p:sp>
        <p:nvSpPr>
          <p:cNvPr id="4" name="Slide Number Placeholder 3"/>
          <p:cNvSpPr>
            <a:spLocks noGrp="1"/>
          </p:cNvSpPr>
          <p:nvPr>
            <p:ph type="sldNum" sz="quarter" idx="10"/>
          </p:nvPr>
        </p:nvSpPr>
        <p:spPr/>
        <p:txBody>
          <a:bodyPr/>
          <a:lstStyle/>
          <a:p>
            <a:fld id="{B2579148-364D-2841-AEC6-4C147C32EAFA}" type="slidenum">
              <a:rPr lang="en-US" smtClean="0"/>
              <a:pPr/>
              <a:t>9</a:t>
            </a:fld>
            <a:endParaRPr lang="en-US"/>
          </a:p>
        </p:txBody>
      </p:sp>
    </p:spTree>
    <p:extLst>
      <p:ext uri="{BB962C8B-B14F-4D97-AF65-F5344CB8AC3E}">
        <p14:creationId xmlns:p14="http://schemas.microsoft.com/office/powerpoint/2010/main" val="386973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sources:</a:t>
            </a:r>
          </a:p>
          <a:p>
            <a:r>
              <a:rPr lang="en-US" dirty="0" smtClean="0"/>
              <a:t>(tide coming in drawing) Climate Kids, NASA</a:t>
            </a:r>
            <a:r>
              <a:rPr lang="en-US" baseline="0" dirty="0" smtClean="0"/>
              <a:t> </a:t>
            </a:r>
            <a:r>
              <a:rPr lang="en-US" dirty="0" smtClean="0"/>
              <a:t>http://climatekids.nasa.gov/review/tidal-energy/Tidal-power-300.jpg</a:t>
            </a:r>
          </a:p>
          <a:p>
            <a:r>
              <a:rPr lang="en-US" dirty="0" smtClean="0"/>
              <a:t>(geothermal</a:t>
            </a:r>
            <a:r>
              <a:rPr lang="en-US" baseline="0" dirty="0" smtClean="0"/>
              <a:t> power plant) Texas Office of Public Utilities </a:t>
            </a:r>
            <a:r>
              <a:rPr lang="en-US" dirty="0" smtClean="0"/>
              <a:t>http://www.opuc.texas.gov/images/geothermal_power_plant.jpg</a:t>
            </a:r>
          </a:p>
          <a:p>
            <a:r>
              <a:rPr lang="en-US" dirty="0" smtClean="0"/>
              <a:t>(biofuels supply chain diagram) NIST</a:t>
            </a:r>
            <a:r>
              <a:rPr lang="en-US" baseline="0" dirty="0" smtClean="0"/>
              <a:t> </a:t>
            </a:r>
            <a:r>
              <a:rPr lang="en-US" dirty="0" smtClean="0"/>
              <a:t>http://www.nist.gov/mml/csd/images/biofuel1c_1.jpg</a:t>
            </a:r>
            <a:endParaRPr lang="en-US" dirty="0"/>
          </a:p>
        </p:txBody>
      </p:sp>
      <p:sp>
        <p:nvSpPr>
          <p:cNvPr id="4" name="Slide Number Placeholder 3"/>
          <p:cNvSpPr>
            <a:spLocks noGrp="1"/>
          </p:cNvSpPr>
          <p:nvPr>
            <p:ph type="sldNum" sz="quarter" idx="10"/>
          </p:nvPr>
        </p:nvSpPr>
        <p:spPr/>
        <p:txBody>
          <a:bodyPr/>
          <a:lstStyle/>
          <a:p>
            <a:fld id="{B2579148-364D-2841-AEC6-4C147C32EAFA}" type="slidenum">
              <a:rPr lang="en-US" smtClean="0"/>
              <a:pPr/>
              <a:t>10</a:t>
            </a:fld>
            <a:endParaRPr lang="en-US"/>
          </a:p>
        </p:txBody>
      </p:sp>
    </p:spTree>
    <p:extLst>
      <p:ext uri="{BB962C8B-B14F-4D97-AF65-F5344CB8AC3E}">
        <p14:creationId xmlns:p14="http://schemas.microsoft.com/office/powerpoint/2010/main" val="307392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D3C5893-C391-5249-BF1B-22D2DBE1D215}" type="datetimeFigureOut">
              <a:rPr lang="en-US" smtClean="0"/>
              <a:pPr/>
              <a:t>12/30/2014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2E2BF42-E85E-694A-9C24-6603900989DE}"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C5893-C391-5249-BF1B-22D2DBE1D215}" type="datetimeFigureOut">
              <a:rPr lang="en-US" smtClean="0"/>
              <a:pPr/>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2BF42-E85E-694A-9C24-6603900989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3C5893-C391-5249-BF1B-22D2DBE1D215}" type="datetimeFigureOut">
              <a:rPr lang="en-US" smtClean="0"/>
              <a:pPr/>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2E2BF42-E85E-694A-9C24-6603900989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3C5893-C391-5249-BF1B-22D2DBE1D215}" type="datetimeFigureOut">
              <a:rPr lang="en-US" smtClean="0"/>
              <a:pPr/>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2BF42-E85E-694A-9C24-6603900989DE}"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D3C5893-C391-5249-BF1B-22D2DBE1D215}" type="datetimeFigureOut">
              <a:rPr lang="en-US" smtClean="0"/>
              <a:pPr/>
              <a:t>12/30/2014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2E2BF42-E85E-694A-9C24-6603900989DE}"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3C5893-C391-5249-BF1B-22D2DBE1D215}" type="datetimeFigureOut">
              <a:rPr lang="en-US" smtClean="0"/>
              <a:pPr/>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2BF42-E85E-694A-9C24-6603900989D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3C5893-C391-5249-BF1B-22D2DBE1D215}" type="datetimeFigureOut">
              <a:rPr lang="en-US" smtClean="0"/>
              <a:pPr/>
              <a:t>12/30/2014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2BF42-E85E-694A-9C24-6603900989DE}"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3C5893-C391-5249-BF1B-22D2DBE1D215}" type="datetimeFigureOut">
              <a:rPr lang="en-US" smtClean="0"/>
              <a:pPr/>
              <a:t>12/30/2014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2BF42-E85E-694A-9C24-6603900989DE}"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D3C5893-C391-5249-BF1B-22D2DBE1D215}" type="datetimeFigureOut">
              <a:rPr lang="en-US" smtClean="0"/>
              <a:pPr/>
              <a:t>12/30/2014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2BF42-E85E-694A-9C24-6603900989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C5893-C391-5249-BF1B-22D2DBE1D215}" type="datetimeFigureOut">
              <a:rPr lang="en-US" smtClean="0"/>
              <a:pPr/>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2E2BF42-E85E-694A-9C24-6603900989DE}"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C5893-C391-5249-BF1B-22D2DBE1D215}" type="datetimeFigureOut">
              <a:rPr lang="en-US" smtClean="0"/>
              <a:pPr/>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2BF42-E85E-694A-9C24-6603900989DE}"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D3C5893-C391-5249-BF1B-22D2DBE1D215}" type="datetimeFigureOut">
              <a:rPr lang="en-US" smtClean="0"/>
              <a:pPr/>
              <a:t>12/30/2014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2E2BF42-E85E-694A-9C24-6603900989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2509" y="4616246"/>
            <a:ext cx="6449291" cy="1704108"/>
          </a:xfrm>
        </p:spPr>
        <p:txBody>
          <a:bodyPr/>
          <a:lstStyle/>
          <a:p>
            <a:pPr algn="l"/>
            <a:r>
              <a:rPr lang="en-US" sz="5400" dirty="0" smtClean="0"/>
              <a:t>Renewable Energy:</a:t>
            </a:r>
            <a:br>
              <a:rPr lang="en-US" sz="5400" dirty="0" smtClean="0"/>
            </a:br>
            <a:r>
              <a:rPr lang="en-US" sz="5400" dirty="0" smtClean="0"/>
              <a:t>Sail Cars!</a:t>
            </a:r>
            <a:endParaRPr lang="en-US" sz="5400" dirty="0"/>
          </a:p>
        </p:txBody>
      </p:sp>
      <p:pic>
        <p:nvPicPr>
          <p:cNvPr id="1028" name="Picture 4" descr="fotolia,oceans,water sports,women,windsurfing,leisure,recreation"/>
          <p:cNvPicPr>
            <a:picLocks noChangeAspect="1" noChangeArrowheads="1"/>
          </p:cNvPicPr>
          <p:nvPr/>
        </p:nvPicPr>
        <p:blipFill rotWithShape="1">
          <a:blip r:embed="rId3">
            <a:extLst>
              <a:ext uri="{28A0092B-C50C-407E-A947-70E740481C1C}">
                <a14:useLocalDpi xmlns:a14="http://schemas.microsoft.com/office/drawing/2010/main" val="0"/>
              </a:ext>
            </a:extLst>
          </a:blip>
          <a:srcRect l="1256" t="17057" r="3504" b="18149"/>
          <a:stretch/>
        </p:blipFill>
        <p:spPr bwMode="auto">
          <a:xfrm>
            <a:off x="2979173" y="519126"/>
            <a:ext cx="5669280" cy="385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18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160" b="1160"/>
          <a:stretch/>
        </p:blipFill>
        <p:spPr>
          <a:xfrm>
            <a:off x="388136" y="1823189"/>
            <a:ext cx="3756273" cy="4695349"/>
          </a:xfrm>
        </p:spPr>
      </p:pic>
      <p:pic>
        <p:nvPicPr>
          <p:cNvPr id="5" name="Picture 4"/>
          <p:cNvPicPr>
            <a:picLocks noChangeAspect="1"/>
          </p:cNvPicPr>
          <p:nvPr/>
        </p:nvPicPr>
        <p:blipFill>
          <a:blip r:embed="rId4"/>
          <a:stretch>
            <a:fillRect/>
          </a:stretch>
        </p:blipFill>
        <p:spPr>
          <a:xfrm>
            <a:off x="4413738" y="1843302"/>
            <a:ext cx="4327406" cy="2986650"/>
          </a:xfrm>
          <a:prstGeom prst="rect">
            <a:avLst/>
          </a:prstGeom>
        </p:spPr>
      </p:pic>
      <p:pic>
        <p:nvPicPr>
          <p:cNvPr id="6" name="Picture 5"/>
          <p:cNvPicPr>
            <a:picLocks noChangeAspect="1"/>
          </p:cNvPicPr>
          <p:nvPr/>
        </p:nvPicPr>
        <p:blipFill rotWithShape="1">
          <a:blip r:embed="rId5"/>
          <a:srcRect t="21805"/>
          <a:stretch/>
        </p:blipFill>
        <p:spPr>
          <a:xfrm>
            <a:off x="4413739" y="4987630"/>
            <a:ext cx="4327406" cy="1509456"/>
          </a:xfrm>
          <a:prstGeom prst="rect">
            <a:avLst/>
          </a:prstGeom>
        </p:spPr>
      </p:pic>
      <p:sp>
        <p:nvSpPr>
          <p:cNvPr id="2" name="Title 1"/>
          <p:cNvSpPr>
            <a:spLocks noGrp="1"/>
          </p:cNvSpPr>
          <p:nvPr>
            <p:ph type="title"/>
          </p:nvPr>
        </p:nvSpPr>
        <p:spPr/>
        <p:txBody>
          <a:bodyPr/>
          <a:lstStyle/>
          <a:p>
            <a:r>
              <a:rPr lang="en-US" sz="4000" dirty="0" smtClean="0"/>
              <a:t>Other Types of Renewable Energy</a:t>
            </a:r>
            <a:endParaRPr lang="en-US" sz="4000" dirty="0"/>
          </a:p>
        </p:txBody>
      </p:sp>
      <p:sp>
        <p:nvSpPr>
          <p:cNvPr id="7" name="TextBox 6"/>
          <p:cNvSpPr txBox="1"/>
          <p:nvPr/>
        </p:nvSpPr>
        <p:spPr>
          <a:xfrm>
            <a:off x="5008416" y="6207694"/>
            <a:ext cx="3276600" cy="338554"/>
          </a:xfrm>
          <a:prstGeom prst="rect">
            <a:avLst/>
          </a:prstGeom>
          <a:noFill/>
        </p:spPr>
        <p:txBody>
          <a:bodyPr wrap="square" rtlCol="0">
            <a:spAutoFit/>
          </a:bodyPr>
          <a:lstStyle/>
          <a:p>
            <a:pPr algn="ctr"/>
            <a:r>
              <a:rPr lang="en-US" sz="1600" dirty="0" smtClean="0">
                <a:solidFill>
                  <a:schemeClr val="bg1">
                    <a:lumMod val="50000"/>
                  </a:schemeClr>
                </a:solidFill>
              </a:rPr>
              <a:t>Biofuels Supply Chain</a:t>
            </a:r>
            <a:endParaRPr lang="en-US" sz="1600" dirty="0">
              <a:solidFill>
                <a:schemeClr val="bg1">
                  <a:lumMod val="50000"/>
                </a:schemeClr>
              </a:solidFill>
            </a:endParaRPr>
          </a:p>
        </p:txBody>
      </p:sp>
      <p:sp>
        <p:nvSpPr>
          <p:cNvPr id="8" name="TextBox 7"/>
          <p:cNvSpPr txBox="1"/>
          <p:nvPr/>
        </p:nvSpPr>
        <p:spPr>
          <a:xfrm rot="21273018">
            <a:off x="548545" y="4023917"/>
            <a:ext cx="2355065" cy="584775"/>
          </a:xfrm>
          <a:prstGeom prst="rect">
            <a:avLst/>
          </a:prstGeom>
          <a:noFill/>
        </p:spPr>
        <p:txBody>
          <a:bodyPr wrap="square" rtlCol="0">
            <a:spAutoFit/>
          </a:bodyPr>
          <a:lstStyle/>
          <a:p>
            <a:pPr algn="ctr"/>
            <a:r>
              <a:rPr lang="en-US" sz="3200" dirty="0" smtClean="0">
                <a:solidFill>
                  <a:schemeClr val="accent1"/>
                </a:solidFill>
              </a:rPr>
              <a:t>hydro/tidal</a:t>
            </a:r>
            <a:endParaRPr lang="en-US" sz="3200" dirty="0">
              <a:solidFill>
                <a:schemeClr val="accent1"/>
              </a:solidFill>
            </a:endParaRPr>
          </a:p>
        </p:txBody>
      </p:sp>
      <p:sp>
        <p:nvSpPr>
          <p:cNvPr id="9" name="TextBox 8"/>
          <p:cNvSpPr txBox="1"/>
          <p:nvPr/>
        </p:nvSpPr>
        <p:spPr>
          <a:xfrm rot="21039349">
            <a:off x="4144409" y="6033178"/>
            <a:ext cx="1569025" cy="584775"/>
          </a:xfrm>
          <a:prstGeom prst="rect">
            <a:avLst/>
          </a:prstGeom>
          <a:noFill/>
        </p:spPr>
        <p:txBody>
          <a:bodyPr wrap="square" rtlCol="0">
            <a:spAutoFit/>
          </a:bodyPr>
          <a:lstStyle/>
          <a:p>
            <a:pPr algn="ctr"/>
            <a:r>
              <a:rPr lang="en-US" sz="3200" dirty="0" smtClean="0">
                <a:solidFill>
                  <a:schemeClr val="accent1"/>
                </a:solidFill>
              </a:rPr>
              <a:t>biofuels</a:t>
            </a:r>
            <a:endParaRPr lang="en-US" sz="3200" dirty="0">
              <a:solidFill>
                <a:schemeClr val="accent1"/>
              </a:solidFill>
            </a:endParaRPr>
          </a:p>
        </p:txBody>
      </p:sp>
      <p:sp>
        <p:nvSpPr>
          <p:cNvPr id="10" name="TextBox 9"/>
          <p:cNvSpPr txBox="1"/>
          <p:nvPr/>
        </p:nvSpPr>
        <p:spPr>
          <a:xfrm rot="21291372">
            <a:off x="5713434" y="2091386"/>
            <a:ext cx="3276600" cy="584775"/>
          </a:xfrm>
          <a:prstGeom prst="rect">
            <a:avLst/>
          </a:prstGeom>
          <a:noFill/>
        </p:spPr>
        <p:txBody>
          <a:bodyPr wrap="square" rtlCol="0">
            <a:spAutoFit/>
          </a:bodyPr>
          <a:lstStyle/>
          <a:p>
            <a:pPr algn="ctr"/>
            <a:r>
              <a:rPr lang="en-US" sz="3200" dirty="0" smtClean="0">
                <a:solidFill>
                  <a:schemeClr val="accent1"/>
                </a:solidFill>
              </a:rPr>
              <a:t>geothermal</a:t>
            </a:r>
            <a:endParaRPr lang="en-US" sz="3200" dirty="0">
              <a:solidFill>
                <a:schemeClr val="accent1"/>
              </a:solidFill>
            </a:endParaRPr>
          </a:p>
        </p:txBody>
      </p:sp>
    </p:spTree>
    <p:extLst>
      <p:ext uri="{BB962C8B-B14F-4D97-AF65-F5344CB8AC3E}">
        <p14:creationId xmlns:p14="http://schemas.microsoft.com/office/powerpoint/2010/main" val="101904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729" y="1663651"/>
            <a:ext cx="8719084" cy="932689"/>
          </a:xfrm>
        </p:spPr>
        <p:txBody>
          <a:bodyPr>
            <a:noAutofit/>
          </a:bodyPr>
          <a:lstStyle/>
          <a:p>
            <a:pPr>
              <a:buNone/>
            </a:pPr>
            <a:r>
              <a:rPr lang="en-US" sz="2800" dirty="0" smtClean="0">
                <a:solidFill>
                  <a:srgbClr val="CC3300"/>
                </a:solidFill>
              </a:rPr>
              <a:t>In </a:t>
            </a:r>
            <a:r>
              <a:rPr lang="en-US" sz="2800" dirty="0">
                <a:solidFill>
                  <a:srgbClr val="CC3300"/>
                </a:solidFill>
              </a:rPr>
              <a:t>groups of two, design a sail to propel your car forward using the wind from a box fan!</a:t>
            </a:r>
          </a:p>
        </p:txBody>
      </p:sp>
      <p:sp>
        <p:nvSpPr>
          <p:cNvPr id="6" name="Content Placeholder 1"/>
          <p:cNvSpPr txBox="1">
            <a:spLocks/>
          </p:cNvSpPr>
          <p:nvPr/>
        </p:nvSpPr>
        <p:spPr>
          <a:xfrm>
            <a:off x="4168215" y="2773680"/>
            <a:ext cx="4673791" cy="3672840"/>
          </a:xfrm>
          <a:prstGeom prst="rect">
            <a:avLst/>
          </a:prstGeom>
        </p:spPr>
        <p:txBody>
          <a:bodyPr vert="horz" lIns="91440" tIns="45720" rIns="91440" bIns="45720" rtlCol="0">
            <a:noAutofit/>
          </a:bodyPr>
          <a:lstStyle/>
          <a:p>
            <a:pPr marL="388620" lvl="0" indent="-342900" defTabSz="914400">
              <a:spcBef>
                <a:spcPct val="20000"/>
              </a:spcBef>
              <a:buClr>
                <a:schemeClr val="accent1"/>
              </a:buClr>
              <a:buFont typeface="Arial" panose="020B0604020202020204" pitchFamily="34" charset="0"/>
              <a:buChar char="•"/>
              <a:defRPr/>
            </a:pPr>
            <a:r>
              <a:rPr kumimoji="0" lang="en-US" sz="2400" b="0" i="0" u="none" strike="noStrike" kern="1200" cap="none" spc="150" normalizeH="0" baseline="0" noProof="0" dirty="0" smtClean="0">
                <a:ln>
                  <a:noFill/>
                </a:ln>
                <a:solidFill>
                  <a:schemeClr val="tx2"/>
                </a:solidFill>
                <a:effectLst/>
                <a:uLnTx/>
                <a:uFillTx/>
              </a:rPr>
              <a:t>Each group receives a base </a:t>
            </a:r>
            <a:r>
              <a:rPr kumimoji="0" lang="en-US" sz="2400" b="0" i="0" u="none" strike="noStrike" kern="1200" cap="none" spc="150" normalizeH="0" noProof="0" dirty="0" smtClean="0">
                <a:ln>
                  <a:noFill/>
                </a:ln>
                <a:solidFill>
                  <a:schemeClr val="tx2"/>
                </a:solidFill>
                <a:effectLst/>
                <a:uLnTx/>
                <a:uFillTx/>
              </a:rPr>
              <a:t> </a:t>
            </a:r>
            <a:r>
              <a:rPr kumimoji="0" lang="en-US" sz="2400" b="0" i="0" u="none" strike="noStrike" kern="1200" cap="none" spc="150" normalizeH="0" baseline="0" noProof="0" dirty="0" smtClean="0">
                <a:ln>
                  <a:noFill/>
                </a:ln>
                <a:solidFill>
                  <a:schemeClr val="tx2"/>
                </a:solidFill>
                <a:effectLst/>
                <a:uLnTx/>
                <a:uFillTx/>
              </a:rPr>
              <a:t>with </a:t>
            </a:r>
            <a:r>
              <a:rPr lang="en-US" sz="2400" spc="150" dirty="0">
                <a:solidFill>
                  <a:schemeClr val="tx2"/>
                </a:solidFill>
              </a:rPr>
              <a:t>axles and </a:t>
            </a:r>
            <a:r>
              <a:rPr kumimoji="0" lang="en-US" sz="2400" b="0" i="0" u="none" strike="noStrike" kern="1200" cap="none" spc="150" normalizeH="0" baseline="0" noProof="0" dirty="0" smtClean="0">
                <a:ln>
                  <a:noFill/>
                </a:ln>
                <a:solidFill>
                  <a:schemeClr val="tx2"/>
                </a:solidFill>
                <a:effectLst/>
                <a:uLnTx/>
                <a:uFillTx/>
              </a:rPr>
              <a:t>wheels.</a:t>
            </a:r>
          </a:p>
          <a:p>
            <a:pPr marL="388620" marR="0" lvl="0" indent="-3429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endParaRPr kumimoji="0" lang="en-US" sz="1200" b="0" i="0" u="none" strike="noStrike" kern="1200" cap="none" spc="150" normalizeH="0" baseline="0" noProof="0" dirty="0" smtClean="0">
              <a:ln>
                <a:noFill/>
              </a:ln>
              <a:solidFill>
                <a:schemeClr val="tx2"/>
              </a:solidFill>
              <a:effectLst/>
              <a:uLnTx/>
              <a:uFillTx/>
            </a:endParaRPr>
          </a:p>
          <a:p>
            <a:pPr marL="388620" marR="0" lvl="0" indent="-3429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kumimoji="0" lang="en-US" sz="2400" b="0" i="0" u="none" strike="noStrike" kern="1200" cap="none" spc="150" normalizeH="0" baseline="0" noProof="0" dirty="0" smtClean="0">
                <a:ln>
                  <a:noFill/>
                </a:ln>
                <a:solidFill>
                  <a:schemeClr val="tx2"/>
                </a:solidFill>
                <a:effectLst/>
                <a:uLnTx/>
                <a:uFillTx/>
              </a:rPr>
              <a:t>Use the given materials to design a mast and sail that propels your “sail car” forward.</a:t>
            </a:r>
          </a:p>
          <a:p>
            <a:pPr marL="388620" marR="0" lvl="0" indent="-3429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endParaRPr lang="en-US" sz="1200" spc="150" dirty="0">
              <a:solidFill>
                <a:schemeClr val="tx2"/>
              </a:solidFill>
            </a:endParaRPr>
          </a:p>
          <a:p>
            <a:pPr marL="388620" marR="0" lvl="0" indent="-3429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kumimoji="0" lang="en-US" sz="2400" b="0" i="0" u="none" strike="noStrike" kern="1200" cap="none" spc="150" normalizeH="0" baseline="0" noProof="0" dirty="0" smtClean="0">
                <a:ln>
                  <a:noFill/>
                </a:ln>
                <a:solidFill>
                  <a:schemeClr val="tx2"/>
                </a:solidFill>
                <a:effectLst/>
                <a:uLnTx/>
                <a:uFillTx/>
              </a:rPr>
              <a:t>Be creative</a:t>
            </a:r>
            <a:r>
              <a:rPr kumimoji="0" lang="en-US" sz="2400" b="0" i="0" u="none" strike="noStrike" kern="1200" cap="none" spc="150" normalizeH="0" noProof="0" dirty="0" smtClean="0">
                <a:ln>
                  <a:noFill/>
                </a:ln>
                <a:solidFill>
                  <a:schemeClr val="tx2"/>
                </a:solidFill>
                <a:effectLst/>
                <a:uLnTx/>
                <a:uFillTx/>
              </a:rPr>
              <a:t> and don’t give up!</a:t>
            </a:r>
            <a:endParaRPr kumimoji="0" lang="en-US" sz="2400" b="0" i="0" u="none" strike="noStrike" kern="1200" cap="none" spc="150" normalizeH="0" baseline="0" noProof="0" dirty="0">
              <a:ln>
                <a:noFill/>
              </a:ln>
              <a:solidFill>
                <a:schemeClr val="tx2"/>
              </a:solidFill>
              <a:effectLst/>
              <a:uLnTx/>
              <a:uFillTx/>
            </a:endParaRPr>
          </a:p>
        </p:txBody>
      </p:sp>
      <p:pic>
        <p:nvPicPr>
          <p:cNvPr id="4" name="Picture 3"/>
          <p:cNvPicPr>
            <a:picLocks noChangeAspect="1"/>
          </p:cNvPicPr>
          <p:nvPr/>
        </p:nvPicPr>
        <p:blipFill rotWithShape="1">
          <a:blip r:embed="rId3"/>
          <a:srcRect b="17783"/>
          <a:stretch/>
        </p:blipFill>
        <p:spPr>
          <a:xfrm>
            <a:off x="394527" y="2651760"/>
            <a:ext cx="3604893" cy="3968098"/>
          </a:xfrm>
          <a:prstGeom prst="rect">
            <a:avLst/>
          </a:prstGeom>
        </p:spPr>
      </p:pic>
      <p:sp>
        <p:nvSpPr>
          <p:cNvPr id="5" name="Title 4"/>
          <p:cNvSpPr>
            <a:spLocks noGrp="1"/>
          </p:cNvSpPr>
          <p:nvPr>
            <p:ph type="title"/>
          </p:nvPr>
        </p:nvSpPr>
        <p:spPr/>
        <p:txBody>
          <a:bodyPr/>
          <a:lstStyle/>
          <a:p>
            <a:r>
              <a:rPr lang="en-US" dirty="0" smtClean="0"/>
              <a:t>Sail Car Challenge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 t="250" r="-514" b="469"/>
          <a:stretch/>
        </p:blipFill>
        <p:spPr>
          <a:xfrm>
            <a:off x="1015921" y="1791875"/>
            <a:ext cx="3178474" cy="4814141"/>
          </a:xfrm>
        </p:spPr>
      </p:pic>
      <p:pic>
        <p:nvPicPr>
          <p:cNvPr id="5" name="Picture 4"/>
          <p:cNvPicPr>
            <a:picLocks noChangeAspect="1"/>
          </p:cNvPicPr>
          <p:nvPr/>
        </p:nvPicPr>
        <p:blipFill>
          <a:blip r:embed="rId4"/>
          <a:stretch>
            <a:fillRect/>
          </a:stretch>
        </p:blipFill>
        <p:spPr>
          <a:xfrm>
            <a:off x="4942372" y="1791874"/>
            <a:ext cx="3145087" cy="4814141"/>
          </a:xfrm>
          <a:prstGeom prst="rect">
            <a:avLst/>
          </a:prstGeom>
        </p:spPr>
      </p:pic>
      <p:sp>
        <p:nvSpPr>
          <p:cNvPr id="2" name="Title 1"/>
          <p:cNvSpPr>
            <a:spLocks noGrp="1"/>
          </p:cNvSpPr>
          <p:nvPr>
            <p:ph type="title"/>
          </p:nvPr>
        </p:nvSpPr>
        <p:spPr/>
        <p:txBody>
          <a:bodyPr/>
          <a:lstStyle/>
          <a:p>
            <a:r>
              <a:rPr lang="en-US" dirty="0" smtClean="0"/>
              <a:t>Sail Types</a:t>
            </a:r>
            <a:endParaRPr lang="en-US" dirty="0"/>
          </a:p>
        </p:txBody>
      </p:sp>
    </p:spTree>
    <p:extLst>
      <p:ext uri="{BB962C8B-B14F-4D97-AF65-F5344CB8AC3E}">
        <p14:creationId xmlns:p14="http://schemas.microsoft.com/office/powerpoint/2010/main" val="4210298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45502"/>
          </a:xfrm>
        </p:spPr>
        <p:txBody>
          <a:bodyPr>
            <a:normAutofit/>
          </a:bodyPr>
          <a:lstStyle/>
          <a:p>
            <a:r>
              <a:rPr lang="en-US" dirty="0" smtClean="0"/>
              <a:t>What are our </a:t>
            </a:r>
            <a:r>
              <a:rPr lang="en-US" b="1" dirty="0" smtClean="0">
                <a:solidFill>
                  <a:srgbClr val="C00000"/>
                </a:solidFill>
              </a:rPr>
              <a:t>constants</a:t>
            </a:r>
            <a:r>
              <a:rPr lang="en-US" dirty="0" smtClean="0"/>
              <a:t>?</a:t>
            </a:r>
          </a:p>
          <a:p>
            <a:pPr lvl="1"/>
            <a:r>
              <a:rPr lang="en-US" dirty="0" smtClean="0"/>
              <a:t>car base – cardboard rectangle of the same size and shape</a:t>
            </a:r>
          </a:p>
          <a:p>
            <a:pPr lvl="1"/>
            <a:r>
              <a:rPr lang="en-US" dirty="0" smtClean="0"/>
              <a:t>axles – coffee stirrers</a:t>
            </a:r>
          </a:p>
          <a:p>
            <a:pPr lvl="1"/>
            <a:r>
              <a:rPr lang="en-US" dirty="0" smtClean="0"/>
              <a:t>wheels – Lifesavers® mint candies</a:t>
            </a:r>
          </a:p>
          <a:p>
            <a:pPr lvl="1"/>
            <a:endParaRPr lang="en-US" dirty="0" smtClean="0"/>
          </a:p>
          <a:p>
            <a:r>
              <a:rPr lang="en-US" dirty="0" smtClean="0"/>
              <a:t>What are our </a:t>
            </a:r>
            <a:r>
              <a:rPr lang="en-US" b="1" dirty="0" smtClean="0">
                <a:solidFill>
                  <a:srgbClr val="C00000"/>
                </a:solidFill>
              </a:rPr>
              <a:t>variables</a:t>
            </a:r>
            <a:r>
              <a:rPr lang="en-US" dirty="0" smtClean="0"/>
              <a:t>?</a:t>
            </a:r>
          </a:p>
          <a:p>
            <a:pPr lvl="1"/>
            <a:r>
              <a:rPr lang="en-US" dirty="0" smtClean="0"/>
              <a:t>sail material</a:t>
            </a:r>
          </a:p>
          <a:p>
            <a:pPr lvl="1"/>
            <a:r>
              <a:rPr lang="en-US" dirty="0" smtClean="0"/>
              <a:t>sail design</a:t>
            </a:r>
          </a:p>
          <a:p>
            <a:pPr lvl="1"/>
            <a:r>
              <a:rPr lang="en-US" dirty="0" smtClean="0"/>
              <a:t>mast material</a:t>
            </a:r>
          </a:p>
          <a:p>
            <a:pPr lvl="1"/>
            <a:r>
              <a:rPr lang="en-US" dirty="0" smtClean="0"/>
              <a:t>mast design</a:t>
            </a:r>
          </a:p>
          <a:p>
            <a:pPr lvl="1"/>
            <a:endParaRPr lang="en-US" dirty="0"/>
          </a:p>
          <a:p>
            <a:r>
              <a:rPr lang="en-US" dirty="0" smtClean="0"/>
              <a:t>Can you think of any other constants?</a:t>
            </a:r>
          </a:p>
          <a:p>
            <a:endParaRPr lang="en-US" dirty="0" smtClean="0"/>
          </a:p>
          <a:p>
            <a:r>
              <a:rPr lang="en-US" dirty="0" smtClean="0"/>
              <a:t>Can you think of any other variables?</a:t>
            </a:r>
            <a:endParaRPr lang="en-US" dirty="0"/>
          </a:p>
        </p:txBody>
      </p:sp>
      <p:sp>
        <p:nvSpPr>
          <p:cNvPr id="4" name="Title 3"/>
          <p:cNvSpPr>
            <a:spLocks noGrp="1"/>
          </p:cNvSpPr>
          <p:nvPr>
            <p:ph type="title"/>
          </p:nvPr>
        </p:nvSpPr>
        <p:spPr/>
        <p:txBody>
          <a:bodyPr/>
          <a:lstStyle/>
          <a:p>
            <a:r>
              <a:rPr lang="en-US" dirty="0" smtClean="0"/>
              <a:t>Scientific Method</a:t>
            </a:r>
            <a:endParaRPr lang="en-US" dirty="0"/>
          </a:p>
        </p:txBody>
      </p:sp>
      <p:pic>
        <p:nvPicPr>
          <p:cNvPr id="1026" name="Picture 2" descr="fotolia,oceans,water sports,women,windsurfing,leisure,recreation"/>
          <p:cNvPicPr>
            <a:picLocks noChangeAspect="1" noChangeArrowheads="1"/>
          </p:cNvPicPr>
          <p:nvPr/>
        </p:nvPicPr>
        <p:blipFill rotWithShape="1">
          <a:blip r:embed="rId3">
            <a:extLst>
              <a:ext uri="{28A0092B-C50C-407E-A947-70E740481C1C}">
                <a14:useLocalDpi xmlns:a14="http://schemas.microsoft.com/office/drawing/2010/main" val="0"/>
              </a:ext>
            </a:extLst>
          </a:blip>
          <a:srcRect t="21988" b="22461"/>
          <a:stretch/>
        </p:blipFill>
        <p:spPr bwMode="auto">
          <a:xfrm>
            <a:off x="5396316" y="3425590"/>
            <a:ext cx="3095625" cy="171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5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animEffect transition="in" filter="fade">
                                      <p:cBhvr>
                                        <p:cTn id="34" dur="500"/>
                                        <p:tgtEl>
                                          <p:spTgt spid="2">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animEffect transition="in" filter="fade">
                                      <p:cBhvr>
                                        <p:cTn id="39"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225"/>
            <a:ext cx="6951946" cy="6371304"/>
          </a:xfrm>
          <a:prstGeom prst="rect">
            <a:avLst/>
          </a:prstGeom>
        </p:spPr>
      </p:pic>
    </p:spTree>
    <p:extLst>
      <p:ext uri="{BB962C8B-B14F-4D97-AF65-F5344CB8AC3E}">
        <p14:creationId xmlns:p14="http://schemas.microsoft.com/office/powerpoint/2010/main" val="1375805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69744"/>
            <a:ext cx="8407893" cy="4612943"/>
          </a:xfrm>
        </p:spPr>
        <p:txBody>
          <a:bodyPr>
            <a:noAutofit/>
          </a:bodyPr>
          <a:lstStyle/>
          <a:p>
            <a:pPr marL="45720" indent="0">
              <a:buNone/>
            </a:pPr>
            <a:r>
              <a:rPr lang="en-US" sz="3200" dirty="0" smtClean="0"/>
              <a:t>Answer: </a:t>
            </a:r>
            <a:r>
              <a:rPr lang="en-US" sz="3400" dirty="0" smtClean="0"/>
              <a:t>Energy is the ability to do work.</a:t>
            </a:r>
          </a:p>
          <a:p>
            <a:pPr marL="45720" indent="0">
              <a:buNone/>
            </a:pPr>
            <a:endParaRPr lang="en-US" sz="2800" b="1" i="1" dirty="0" smtClean="0">
              <a:solidFill>
                <a:srgbClr val="D16349"/>
              </a:solidFill>
            </a:endParaRPr>
          </a:p>
          <a:p>
            <a:pPr marL="45720" indent="0">
              <a:buNone/>
            </a:pPr>
            <a:endParaRPr lang="en-US" sz="2800" b="1" i="1" dirty="0" smtClean="0">
              <a:solidFill>
                <a:srgbClr val="D16349"/>
              </a:solidFill>
            </a:endParaRPr>
          </a:p>
          <a:p>
            <a:pPr marL="45720" indent="0">
              <a:buNone/>
            </a:pPr>
            <a:endParaRPr lang="en-US" sz="2800" b="1" i="1" dirty="0" smtClean="0">
              <a:solidFill>
                <a:srgbClr val="D16349"/>
              </a:solidFill>
            </a:endParaRPr>
          </a:p>
          <a:p>
            <a:pPr marL="45720" indent="0">
              <a:buNone/>
            </a:pPr>
            <a:endParaRPr lang="en-US" sz="2800" b="1" i="1" dirty="0">
              <a:solidFill>
                <a:srgbClr val="D16349"/>
              </a:solidFill>
            </a:endParaRPr>
          </a:p>
          <a:p>
            <a:pPr marL="45720" indent="0">
              <a:buNone/>
            </a:pPr>
            <a:endParaRPr lang="en-US" sz="2800" b="1" i="1" dirty="0" smtClean="0">
              <a:solidFill>
                <a:srgbClr val="D16349"/>
              </a:solidFill>
            </a:endParaRPr>
          </a:p>
          <a:p>
            <a:pPr marL="45720" indent="0">
              <a:buNone/>
            </a:pPr>
            <a:r>
              <a:rPr lang="en-US" sz="2800" dirty="0" smtClean="0">
                <a:solidFill>
                  <a:srgbClr val="D16349"/>
                </a:solidFill>
              </a:rPr>
              <a:t>Energy comes in many forms: chemical energy, electrical energy, heat energy, light energy, mechanical energy and nuclear energy.</a:t>
            </a:r>
          </a:p>
          <a:p>
            <a:endParaRPr lang="en-US" sz="2800" dirty="0"/>
          </a:p>
          <a:p>
            <a:pPr marL="45720" indent="0">
              <a:buNone/>
            </a:pPr>
            <a:endParaRPr lang="en-US" sz="2800" dirty="0"/>
          </a:p>
        </p:txBody>
      </p:sp>
      <p:sp>
        <p:nvSpPr>
          <p:cNvPr id="4" name="Title 3"/>
          <p:cNvSpPr>
            <a:spLocks noGrp="1"/>
          </p:cNvSpPr>
          <p:nvPr>
            <p:ph type="title"/>
          </p:nvPr>
        </p:nvSpPr>
        <p:spPr/>
        <p:txBody>
          <a:bodyPr/>
          <a:lstStyle/>
          <a:p>
            <a:r>
              <a:rPr lang="en-US" dirty="0" smtClean="0"/>
              <a:t>Question: What Is Energy?</a:t>
            </a:r>
            <a:endParaRPr lang="en-US" dirty="0"/>
          </a:p>
        </p:txBody>
      </p:sp>
      <p:pic>
        <p:nvPicPr>
          <p:cNvPr id="2050" name="Picture 2" descr="landscapes,lightning,bolts,nature,sites,storms,weather"/>
          <p:cNvPicPr>
            <a:picLocks noChangeAspect="1" noChangeArrowheads="1"/>
          </p:cNvPicPr>
          <p:nvPr/>
        </p:nvPicPr>
        <p:blipFill rotWithShape="1">
          <a:blip r:embed="rId3">
            <a:extLst>
              <a:ext uri="{28A0092B-C50C-407E-A947-70E740481C1C}">
                <a14:useLocalDpi xmlns:a14="http://schemas.microsoft.com/office/drawing/2010/main" val="0"/>
              </a:ext>
            </a:extLst>
          </a:blip>
          <a:srcRect t="18021" b="18493"/>
          <a:stretch/>
        </p:blipFill>
        <p:spPr bwMode="auto">
          <a:xfrm>
            <a:off x="5205836" y="2713091"/>
            <a:ext cx="3456778" cy="21945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ld,fast,fotolia,machines,men,races,riding,skidoo,winter sports"/>
          <p:cNvPicPr>
            <a:picLocks noChangeAspect="1" noChangeArrowheads="1"/>
          </p:cNvPicPr>
          <p:nvPr/>
        </p:nvPicPr>
        <p:blipFill rotWithShape="1">
          <a:blip r:embed="rId4">
            <a:extLst>
              <a:ext uri="{28A0092B-C50C-407E-A947-70E740481C1C}">
                <a14:useLocalDpi xmlns:a14="http://schemas.microsoft.com/office/drawing/2010/main" val="0"/>
              </a:ext>
            </a:extLst>
          </a:blip>
          <a:srcRect t="12752" r="25228" b="15826"/>
          <a:stretch/>
        </p:blipFill>
        <p:spPr bwMode="auto">
          <a:xfrm>
            <a:off x="380999" y="2713091"/>
            <a:ext cx="2297524" cy="21945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lights,holidays,lights,Photographs,special occasions"/>
          <p:cNvPicPr>
            <a:picLocks noChangeAspect="1" noChangeArrowheads="1"/>
          </p:cNvPicPr>
          <p:nvPr/>
        </p:nvPicPr>
        <p:blipFill rotWithShape="1">
          <a:blip r:embed="rId5">
            <a:extLst>
              <a:ext uri="{28A0092B-C50C-407E-A947-70E740481C1C}">
                <a14:useLocalDpi xmlns:a14="http://schemas.microsoft.com/office/drawing/2010/main" val="0"/>
              </a:ext>
            </a:extLst>
          </a:blip>
          <a:srcRect l="14814" r="15529" b="24588"/>
          <a:stretch/>
        </p:blipFill>
        <p:spPr bwMode="auto">
          <a:xfrm>
            <a:off x="2954084" y="2713091"/>
            <a:ext cx="2027106"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40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563088"/>
            <a:ext cx="8407893" cy="3897347"/>
          </a:xfrm>
        </p:spPr>
        <p:txBody>
          <a:bodyPr>
            <a:noAutofit/>
          </a:bodyPr>
          <a:lstStyle/>
          <a:p>
            <a:pPr algn="ctr">
              <a:buNone/>
            </a:pPr>
            <a:r>
              <a:rPr lang="en-US" sz="5400" dirty="0" smtClean="0"/>
              <a:t>“Energy is neither created nor destroyed.”</a:t>
            </a:r>
          </a:p>
          <a:p>
            <a:pPr algn="ctr">
              <a:buNone/>
            </a:pPr>
            <a:endParaRPr lang="en-US" sz="4000" dirty="0" smtClean="0"/>
          </a:p>
          <a:p>
            <a:pPr algn="ctr">
              <a:buNone/>
            </a:pPr>
            <a:r>
              <a:rPr lang="en-US" sz="4000" dirty="0" smtClean="0"/>
              <a:t>The amount of energy in a system is conserved over time.</a:t>
            </a:r>
            <a:endParaRPr lang="en-US" sz="4000" dirty="0"/>
          </a:p>
        </p:txBody>
      </p:sp>
      <p:sp>
        <p:nvSpPr>
          <p:cNvPr id="4" name="Title 3"/>
          <p:cNvSpPr>
            <a:spLocks noGrp="1"/>
          </p:cNvSpPr>
          <p:nvPr>
            <p:ph type="title"/>
          </p:nvPr>
        </p:nvSpPr>
        <p:spPr/>
        <p:txBody>
          <a:bodyPr/>
          <a:lstStyle/>
          <a:p>
            <a:r>
              <a:rPr lang="en-US" dirty="0" smtClean="0"/>
              <a:t>Conservation of Energy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rri.osmre.gov/Partnerships/Coffee_Coal/Images/coal_chunks.jpg"/>
          <p:cNvPicPr>
            <a:picLocks noChangeAspect="1" noChangeArrowheads="1"/>
          </p:cNvPicPr>
          <p:nvPr/>
        </p:nvPicPr>
        <p:blipFill>
          <a:blip r:embed="rId3"/>
          <a:srcRect/>
          <a:stretch>
            <a:fillRect/>
          </a:stretch>
        </p:blipFill>
        <p:spPr bwMode="auto">
          <a:xfrm>
            <a:off x="4386348" y="2197536"/>
            <a:ext cx="4114799" cy="2743200"/>
          </a:xfrm>
          <a:prstGeom prst="rect">
            <a:avLst/>
          </a:prstGeom>
          <a:noFill/>
        </p:spPr>
      </p:pic>
      <p:sp>
        <p:nvSpPr>
          <p:cNvPr id="6" name="Rectangle 5"/>
          <p:cNvSpPr/>
          <p:nvPr/>
        </p:nvSpPr>
        <p:spPr>
          <a:xfrm>
            <a:off x="658888" y="5051573"/>
            <a:ext cx="3599575" cy="1323439"/>
          </a:xfrm>
          <a:prstGeom prst="rect">
            <a:avLst/>
          </a:prstGeom>
        </p:spPr>
        <p:txBody>
          <a:bodyPr wrap="none">
            <a:spAutoFit/>
          </a:bodyPr>
          <a:lstStyle/>
          <a:p>
            <a:r>
              <a:rPr lang="en-US" sz="2000" dirty="0" smtClean="0">
                <a:solidFill>
                  <a:schemeClr val="bg2">
                    <a:lumMod val="50000"/>
                  </a:schemeClr>
                </a:solidFill>
              </a:rPr>
              <a:t>Examples of renewable </a:t>
            </a:r>
            <a:r>
              <a:rPr lang="en-US" sz="2000" dirty="0">
                <a:solidFill>
                  <a:schemeClr val="bg2">
                    <a:lumMod val="50000"/>
                  </a:schemeClr>
                </a:solidFill>
              </a:rPr>
              <a:t>e</a:t>
            </a:r>
            <a:r>
              <a:rPr lang="en-US" sz="2000" dirty="0" smtClean="0">
                <a:solidFill>
                  <a:schemeClr val="bg2">
                    <a:lumMod val="50000"/>
                  </a:schemeClr>
                </a:solidFill>
              </a:rPr>
              <a:t>nergy:</a:t>
            </a:r>
          </a:p>
          <a:p>
            <a:r>
              <a:rPr lang="en-US" sz="2000" dirty="0" smtClean="0">
                <a:solidFill>
                  <a:schemeClr val="accent5">
                    <a:lumMod val="75000"/>
                  </a:schemeClr>
                </a:solidFill>
              </a:rPr>
              <a:t>solar, biofuel, wind,</a:t>
            </a:r>
          </a:p>
          <a:p>
            <a:r>
              <a:rPr lang="en-US" sz="2000" dirty="0" smtClean="0">
                <a:solidFill>
                  <a:schemeClr val="accent5">
                    <a:lumMod val="75000"/>
                  </a:schemeClr>
                </a:solidFill>
              </a:rPr>
              <a:t>geothermal, hydropower</a:t>
            </a:r>
          </a:p>
          <a:p>
            <a:pPr algn="ctr"/>
            <a:r>
              <a:rPr lang="en-US" sz="2000" i="1" dirty="0" smtClean="0">
                <a:solidFill>
                  <a:srgbClr val="CC3300"/>
                </a:solidFill>
              </a:rPr>
              <a:t>LIMITLESS</a:t>
            </a:r>
          </a:p>
        </p:txBody>
      </p:sp>
      <p:sp>
        <p:nvSpPr>
          <p:cNvPr id="7" name="Rectangle 6"/>
          <p:cNvSpPr/>
          <p:nvPr/>
        </p:nvSpPr>
        <p:spPr>
          <a:xfrm>
            <a:off x="4386348" y="5032382"/>
            <a:ext cx="4098821" cy="1323439"/>
          </a:xfrm>
          <a:prstGeom prst="rect">
            <a:avLst/>
          </a:prstGeom>
        </p:spPr>
        <p:txBody>
          <a:bodyPr wrap="square">
            <a:spAutoFit/>
          </a:bodyPr>
          <a:lstStyle/>
          <a:p>
            <a:r>
              <a:rPr lang="en-US" sz="2000" dirty="0" smtClean="0">
                <a:solidFill>
                  <a:schemeClr val="bg2">
                    <a:lumMod val="50000"/>
                  </a:schemeClr>
                </a:solidFill>
              </a:rPr>
              <a:t>Examples of nonrenewable energy: </a:t>
            </a:r>
          </a:p>
          <a:p>
            <a:r>
              <a:rPr lang="en-US" sz="2000" dirty="0" smtClean="0">
                <a:solidFill>
                  <a:schemeClr val="accent5">
                    <a:lumMod val="75000"/>
                  </a:schemeClr>
                </a:solidFill>
              </a:rPr>
              <a:t>fossil </a:t>
            </a:r>
            <a:r>
              <a:rPr lang="en-US" sz="2000" dirty="0">
                <a:solidFill>
                  <a:schemeClr val="accent5">
                    <a:lumMod val="75000"/>
                  </a:schemeClr>
                </a:solidFill>
              </a:rPr>
              <a:t>f</a:t>
            </a:r>
            <a:r>
              <a:rPr lang="en-US" sz="2000" dirty="0" smtClean="0">
                <a:solidFill>
                  <a:schemeClr val="accent5">
                    <a:lumMod val="75000"/>
                  </a:schemeClr>
                </a:solidFill>
              </a:rPr>
              <a:t>uels (coal, oil, natural gas)</a:t>
            </a:r>
          </a:p>
          <a:p>
            <a:endParaRPr lang="en-US" sz="2000" dirty="0" smtClean="0">
              <a:solidFill>
                <a:schemeClr val="bg2">
                  <a:lumMod val="50000"/>
                </a:schemeClr>
              </a:solidFill>
            </a:endParaRPr>
          </a:p>
          <a:p>
            <a:pPr algn="ctr"/>
            <a:r>
              <a:rPr lang="en-US" sz="2000" i="1" dirty="0" smtClean="0">
                <a:solidFill>
                  <a:srgbClr val="CC3300"/>
                </a:solidFill>
              </a:rPr>
              <a:t>LIMITED</a:t>
            </a:r>
          </a:p>
        </p:txBody>
      </p:sp>
      <p:pic>
        <p:nvPicPr>
          <p:cNvPr id="2" name="Picture 1"/>
          <p:cNvPicPr>
            <a:picLocks noChangeAspect="1"/>
          </p:cNvPicPr>
          <p:nvPr/>
        </p:nvPicPr>
        <p:blipFill>
          <a:blip r:embed="rId4"/>
          <a:stretch>
            <a:fillRect/>
          </a:stretch>
        </p:blipFill>
        <p:spPr>
          <a:xfrm>
            <a:off x="936777" y="1933376"/>
            <a:ext cx="3043798" cy="3007360"/>
          </a:xfrm>
          <a:prstGeom prst="rect">
            <a:avLst/>
          </a:prstGeom>
        </p:spPr>
      </p:pic>
      <p:sp>
        <p:nvSpPr>
          <p:cNvPr id="4" name="Title 3"/>
          <p:cNvSpPr>
            <a:spLocks noGrp="1"/>
          </p:cNvSpPr>
          <p:nvPr>
            <p:ph type="title"/>
          </p:nvPr>
        </p:nvSpPr>
        <p:spPr/>
        <p:txBody>
          <a:bodyPr/>
          <a:lstStyle/>
          <a:p>
            <a:r>
              <a:rPr lang="en-US" dirty="0" smtClean="0"/>
              <a:t>Renewable vs. Nonrenewable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29091" y="2035875"/>
            <a:ext cx="4426539" cy="3556000"/>
          </a:xfrm>
        </p:spPr>
        <p:txBody>
          <a:bodyPr>
            <a:noAutofit/>
          </a:bodyPr>
          <a:lstStyle/>
          <a:p>
            <a:pPr marL="45720" indent="0">
              <a:buNone/>
            </a:pPr>
            <a:r>
              <a:rPr lang="en-US" sz="3200" dirty="0" smtClean="0"/>
              <a:t>A type of renewable energy provided by the wind.</a:t>
            </a:r>
          </a:p>
          <a:p>
            <a:pPr>
              <a:buFontTx/>
              <a:buChar char="-"/>
            </a:pPr>
            <a:endParaRPr lang="en-US" sz="2500" dirty="0" smtClean="0"/>
          </a:p>
          <a:p>
            <a:pPr>
              <a:buFontTx/>
              <a:buChar char="-"/>
            </a:pPr>
            <a:endParaRPr lang="en-US" sz="2500" dirty="0" smtClean="0"/>
          </a:p>
          <a:p>
            <a:pPr>
              <a:buFontTx/>
              <a:buChar char="-"/>
            </a:pPr>
            <a:endParaRPr lang="en-US" sz="2500" dirty="0" smtClean="0"/>
          </a:p>
          <a:p>
            <a:pPr algn="r">
              <a:buNone/>
            </a:pPr>
            <a:r>
              <a:rPr lang="en-US" sz="1800" dirty="0" smtClean="0"/>
              <a:t>Wind turbines </a:t>
            </a:r>
            <a:r>
              <a:rPr lang="en-US" sz="1800" dirty="0" smtClean="0">
                <a:sym typeface="Wingdings" panose="05000000000000000000" pitchFamily="2" charset="2"/>
              </a:rPr>
              <a:t></a:t>
            </a:r>
            <a:endParaRPr lang="en-US" sz="1800" dirty="0" smtClean="0"/>
          </a:p>
          <a:p>
            <a:pPr>
              <a:buNone/>
            </a:pPr>
            <a:endParaRPr lang="en-US" sz="2800" dirty="0" smtClean="0"/>
          </a:p>
        </p:txBody>
      </p:sp>
      <p:sp>
        <p:nvSpPr>
          <p:cNvPr id="6" name="Rectangle 5"/>
          <p:cNvSpPr/>
          <p:nvPr/>
        </p:nvSpPr>
        <p:spPr>
          <a:xfrm>
            <a:off x="243838" y="5992458"/>
            <a:ext cx="8651733" cy="646331"/>
          </a:xfrm>
          <a:prstGeom prst="rect">
            <a:avLst/>
          </a:prstGeom>
        </p:spPr>
        <p:txBody>
          <a:bodyPr wrap="square">
            <a:spAutoFit/>
          </a:bodyPr>
          <a:lstStyle/>
          <a:p>
            <a:r>
              <a:rPr lang="en-US" dirty="0" err="1" smtClean="0">
                <a:solidFill>
                  <a:srgbClr val="CC3300"/>
                </a:solidFill>
              </a:rPr>
              <a:t>Brainpop</a:t>
            </a:r>
            <a:r>
              <a:rPr lang="en-US" dirty="0" smtClean="0">
                <a:solidFill>
                  <a:srgbClr val="CC3300"/>
                </a:solidFill>
              </a:rPr>
              <a:t>:</a:t>
            </a:r>
          </a:p>
          <a:p>
            <a:r>
              <a:rPr lang="en-US" dirty="0" smtClean="0">
                <a:solidFill>
                  <a:srgbClr val="CC3300"/>
                </a:solidFill>
              </a:rPr>
              <a:t>http://www.brainpop.com/technology/energytechnology/windenergy/</a:t>
            </a:r>
            <a:endParaRPr lang="en-US" dirty="0">
              <a:solidFill>
                <a:srgbClr val="CC3300"/>
              </a:solidFill>
            </a:endParaRPr>
          </a:p>
        </p:txBody>
      </p:sp>
      <p:sp>
        <p:nvSpPr>
          <p:cNvPr id="5" name="Title 4"/>
          <p:cNvSpPr>
            <a:spLocks noGrp="1"/>
          </p:cNvSpPr>
          <p:nvPr>
            <p:ph type="title"/>
          </p:nvPr>
        </p:nvSpPr>
        <p:spPr/>
        <p:txBody>
          <a:bodyPr/>
          <a:lstStyle/>
          <a:p>
            <a:r>
              <a:rPr lang="en-US" dirty="0" smtClean="0"/>
              <a:t>Wind Energy</a:t>
            </a:r>
            <a:endParaRPr lang="en-US" dirty="0"/>
          </a:p>
        </p:txBody>
      </p:sp>
      <p:pic>
        <p:nvPicPr>
          <p:cNvPr id="2050" name="Picture 2" descr="windturbineS"/>
          <p:cNvPicPr>
            <a:picLocks noChangeAspect="1" noChangeArrowheads="1"/>
          </p:cNvPicPr>
          <p:nvPr/>
        </p:nvPicPr>
        <p:blipFill rotWithShape="1">
          <a:blip r:embed="rId3">
            <a:extLst>
              <a:ext uri="{28A0092B-C50C-407E-A947-70E740481C1C}">
                <a14:useLocalDpi xmlns:a14="http://schemas.microsoft.com/office/drawing/2010/main" val="0"/>
              </a:ext>
            </a:extLst>
          </a:blip>
          <a:srcRect t="8264" r="15639"/>
          <a:stretch/>
        </p:blipFill>
        <p:spPr bwMode="auto">
          <a:xfrm>
            <a:off x="4801313" y="1825572"/>
            <a:ext cx="3948575" cy="4293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3"/>
          <a:srcRect t="808" b="-957"/>
          <a:stretch/>
        </p:blipFill>
        <p:spPr>
          <a:xfrm>
            <a:off x="1455174" y="524491"/>
            <a:ext cx="6317226" cy="5999648"/>
          </a:xfrm>
        </p:spPr>
      </p:pic>
    </p:spTree>
    <p:extLst>
      <p:ext uri="{BB962C8B-B14F-4D97-AF65-F5344CB8AC3E}">
        <p14:creationId xmlns:p14="http://schemas.microsoft.com/office/powerpoint/2010/main" val="546054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88502" y="5371899"/>
            <a:ext cx="3873757" cy="584775"/>
          </a:xfrm>
          <a:prstGeom prst="rect">
            <a:avLst/>
          </a:prstGeom>
          <a:noFill/>
        </p:spPr>
        <p:txBody>
          <a:bodyPr wrap="square" rtlCol="0">
            <a:spAutoFit/>
          </a:bodyPr>
          <a:lstStyle/>
          <a:p>
            <a:pPr algn="ctr"/>
            <a:r>
              <a:rPr lang="en-US" sz="3200" dirty="0" smtClean="0">
                <a:solidFill>
                  <a:schemeClr val="accent1"/>
                </a:solidFill>
              </a:rPr>
              <a:t>Concentrated Solar</a:t>
            </a:r>
            <a:endParaRPr lang="en-US" sz="3200" dirty="0">
              <a:solidFill>
                <a:schemeClr val="accent1"/>
              </a:solidFill>
            </a:endParaRPr>
          </a:p>
        </p:txBody>
      </p:sp>
      <p:sp>
        <p:nvSpPr>
          <p:cNvPr id="7" name="TextBox 6"/>
          <p:cNvSpPr txBox="1"/>
          <p:nvPr/>
        </p:nvSpPr>
        <p:spPr>
          <a:xfrm>
            <a:off x="696686" y="5418679"/>
            <a:ext cx="3276600" cy="584775"/>
          </a:xfrm>
          <a:prstGeom prst="rect">
            <a:avLst/>
          </a:prstGeom>
          <a:noFill/>
        </p:spPr>
        <p:txBody>
          <a:bodyPr wrap="square" rtlCol="0">
            <a:spAutoFit/>
          </a:bodyPr>
          <a:lstStyle/>
          <a:p>
            <a:pPr algn="ctr"/>
            <a:r>
              <a:rPr lang="en-US" sz="3200" dirty="0" smtClean="0">
                <a:solidFill>
                  <a:schemeClr val="accent1"/>
                </a:solidFill>
              </a:rPr>
              <a:t>PV Cells</a:t>
            </a:r>
            <a:endParaRPr lang="en-US" sz="3200" dirty="0">
              <a:solidFill>
                <a:schemeClr val="accent1"/>
              </a:solidFill>
            </a:endParaRPr>
          </a:p>
        </p:txBody>
      </p:sp>
      <p:pic>
        <p:nvPicPr>
          <p:cNvPr id="2" name="Picture 1"/>
          <p:cNvPicPr>
            <a:picLocks noChangeAspect="1"/>
          </p:cNvPicPr>
          <p:nvPr/>
        </p:nvPicPr>
        <p:blipFill>
          <a:blip r:embed="rId3"/>
          <a:stretch>
            <a:fillRect/>
          </a:stretch>
        </p:blipFill>
        <p:spPr>
          <a:xfrm>
            <a:off x="268104" y="2198764"/>
            <a:ext cx="4816843" cy="3213997"/>
          </a:xfrm>
          <a:prstGeom prst="rect">
            <a:avLst/>
          </a:prstGeom>
        </p:spPr>
      </p:pic>
      <p:pic>
        <p:nvPicPr>
          <p:cNvPr id="6" name="Content Placeholder 5"/>
          <p:cNvPicPr>
            <a:picLocks noGrp="1" noChangeAspect="1"/>
          </p:cNvPicPr>
          <p:nvPr>
            <p:ph idx="1"/>
          </p:nvPr>
        </p:nvPicPr>
        <p:blipFill rotWithShape="1">
          <a:blip r:embed="rId4"/>
          <a:srcRect l="940" t="184" r="38710" b="-184"/>
          <a:stretch/>
        </p:blipFill>
        <p:spPr>
          <a:xfrm>
            <a:off x="4563234" y="2198765"/>
            <a:ext cx="4317010" cy="3219914"/>
          </a:xfrm>
        </p:spPr>
      </p:pic>
      <p:sp>
        <p:nvSpPr>
          <p:cNvPr id="5" name="Title 4"/>
          <p:cNvSpPr>
            <a:spLocks noGrp="1"/>
          </p:cNvSpPr>
          <p:nvPr>
            <p:ph type="title"/>
          </p:nvPr>
        </p:nvSpPr>
        <p:spPr/>
        <p:txBody>
          <a:bodyPr/>
          <a:lstStyle/>
          <a:p>
            <a:r>
              <a:rPr lang="en-US" dirty="0" smtClean="0"/>
              <a:t>Solar Energy</a:t>
            </a:r>
            <a:endParaRPr lang="en-US" dirty="0"/>
          </a:p>
        </p:txBody>
      </p:sp>
    </p:spTree>
    <p:extLst>
      <p:ext uri="{BB962C8B-B14F-4D97-AF65-F5344CB8AC3E}">
        <p14:creationId xmlns:p14="http://schemas.microsoft.com/office/powerpoint/2010/main" val="2044234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Turbines</a:t>
            </a:r>
            <a:endParaRPr lang="en-US" dirty="0"/>
          </a:p>
        </p:txBody>
      </p:sp>
      <p:grpSp>
        <p:nvGrpSpPr>
          <p:cNvPr id="8" name="Group 7"/>
          <p:cNvGrpSpPr/>
          <p:nvPr/>
        </p:nvGrpSpPr>
        <p:grpSpPr>
          <a:xfrm>
            <a:off x="3309345" y="1773566"/>
            <a:ext cx="5673329" cy="4806571"/>
            <a:chOff x="3309345" y="1828158"/>
            <a:chExt cx="5673329" cy="4806571"/>
          </a:xfrm>
        </p:grpSpPr>
        <p:pic>
          <p:nvPicPr>
            <p:cNvPr id="5" name="Picture 4"/>
            <p:cNvPicPr>
              <a:picLocks noChangeAspect="1"/>
            </p:cNvPicPr>
            <p:nvPr/>
          </p:nvPicPr>
          <p:blipFill>
            <a:blip r:embed="rId3"/>
            <a:stretch>
              <a:fillRect/>
            </a:stretch>
          </p:blipFill>
          <p:spPr>
            <a:xfrm>
              <a:off x="3309345" y="1828158"/>
              <a:ext cx="5673329" cy="4806571"/>
            </a:xfrm>
            <a:prstGeom prst="rect">
              <a:avLst/>
            </a:prstGeom>
          </p:spPr>
        </p:pic>
        <p:sp>
          <p:nvSpPr>
            <p:cNvPr id="7" name="TextBox 6"/>
            <p:cNvSpPr txBox="1"/>
            <p:nvPr/>
          </p:nvSpPr>
          <p:spPr>
            <a:xfrm>
              <a:off x="3477491" y="1828158"/>
              <a:ext cx="1271650" cy="584775"/>
            </a:xfrm>
            <a:prstGeom prst="rect">
              <a:avLst/>
            </a:prstGeom>
            <a:solidFill>
              <a:schemeClr val="bg1"/>
            </a:solidFill>
          </p:spPr>
          <p:txBody>
            <a:bodyPr wrap="square" rtlCol="0">
              <a:spAutoFit/>
            </a:bodyPr>
            <a:lstStyle/>
            <a:p>
              <a:pPr algn="ctr"/>
              <a:endParaRPr lang="en-US" sz="3200" dirty="0"/>
            </a:p>
          </p:txBody>
        </p:sp>
      </p:grpSp>
      <p:pic>
        <p:nvPicPr>
          <p:cNvPr id="3074" name="Picture 2" descr="In this photo, a worker stands erect on the hub of the wind turbine near to where the blades are attached. An orange harness is wrapped around one of the blades and attached to the crane's pulley system. The man's height is approximately equal to the width of the blade."/>
          <p:cNvPicPr>
            <a:picLocks noChangeAspect="1" noChangeArrowheads="1"/>
          </p:cNvPicPr>
          <p:nvPr/>
        </p:nvPicPr>
        <p:blipFill rotWithShape="1">
          <a:blip r:embed="rId4">
            <a:extLst>
              <a:ext uri="{28A0092B-C50C-407E-A947-70E740481C1C}">
                <a14:useLocalDpi xmlns:a14="http://schemas.microsoft.com/office/drawing/2010/main" val="0"/>
              </a:ext>
            </a:extLst>
          </a:blip>
          <a:srcRect l="1947" t="2576" r="3837" b="6472"/>
          <a:stretch/>
        </p:blipFill>
        <p:spPr bwMode="auto">
          <a:xfrm>
            <a:off x="272953" y="2101754"/>
            <a:ext cx="2926080" cy="1883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wo wind technicians work inside the nacelle of a wind turbin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932" y="4185323"/>
            <a:ext cx="2926080" cy="210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089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6933" t="1131" r="18747" b="506"/>
          <a:stretch/>
        </p:blipFill>
        <p:spPr>
          <a:xfrm>
            <a:off x="341024" y="2003875"/>
            <a:ext cx="3524398" cy="4311935"/>
          </a:xfrm>
        </p:spPr>
      </p:pic>
      <p:pic>
        <p:nvPicPr>
          <p:cNvPr id="4098" name="Picture 2" descr="http://www.alternative-energy-news.info/images/technical/hydro-power.jpg"/>
          <p:cNvPicPr>
            <a:picLocks noChangeAspect="1" noChangeArrowheads="1"/>
          </p:cNvPicPr>
          <p:nvPr/>
        </p:nvPicPr>
        <p:blipFill rotWithShape="1">
          <a:blip r:embed="rId4">
            <a:extLst>
              <a:ext uri="{28A0092B-C50C-407E-A947-70E740481C1C}">
                <a14:useLocalDpi xmlns:a14="http://schemas.microsoft.com/office/drawing/2010/main" val="0"/>
              </a:ext>
            </a:extLst>
          </a:blip>
          <a:srcRect r="5662"/>
          <a:stretch/>
        </p:blipFill>
        <p:spPr bwMode="auto">
          <a:xfrm>
            <a:off x="4003960" y="2003875"/>
            <a:ext cx="4775866" cy="431193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Hydropower</a:t>
            </a:r>
            <a:endParaRPr lang="en-US" dirty="0"/>
          </a:p>
        </p:txBody>
      </p:sp>
    </p:spTree>
    <p:extLst>
      <p:ext uri="{BB962C8B-B14F-4D97-AF65-F5344CB8AC3E}">
        <p14:creationId xmlns:p14="http://schemas.microsoft.com/office/powerpoint/2010/main" val="33857327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1256</TotalTime>
  <Words>662</Words>
  <Application>Microsoft Office PowerPoint</Application>
  <PresentationFormat>On-screen Show (4:3)</PresentationFormat>
  <Paragraphs>113</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Franklin Gothic Medium</vt:lpstr>
      <vt:lpstr>Wingdings</vt:lpstr>
      <vt:lpstr>Wingdings 2</vt:lpstr>
      <vt:lpstr>Grid</vt:lpstr>
      <vt:lpstr>Renewable Energy: Sail Cars!</vt:lpstr>
      <vt:lpstr>Question: What Is Energy?</vt:lpstr>
      <vt:lpstr>Conservation of Energy</vt:lpstr>
      <vt:lpstr>Renewable vs. Nonrenewable</vt:lpstr>
      <vt:lpstr>Wind Energy</vt:lpstr>
      <vt:lpstr>PowerPoint Presentation</vt:lpstr>
      <vt:lpstr>Solar Energy</vt:lpstr>
      <vt:lpstr>Wind Turbines</vt:lpstr>
      <vt:lpstr>Hydropower</vt:lpstr>
      <vt:lpstr>Other Types of Renewable Energy</vt:lpstr>
      <vt:lpstr>Sail Car Challenge</vt:lpstr>
      <vt:lpstr>Sail Types</vt:lpstr>
      <vt:lpstr>Scientific Method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Spahr</dc:creator>
  <cp:lastModifiedBy>Denise</cp:lastModifiedBy>
  <cp:revision>46</cp:revision>
  <dcterms:created xsi:type="dcterms:W3CDTF">2012-09-26T18:41:18Z</dcterms:created>
  <dcterms:modified xsi:type="dcterms:W3CDTF">2014-12-31T02:39:09Z</dcterms:modified>
</cp:coreProperties>
</file>