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9144000" cy="5143500" type="screen16x9"/>
  <p:notesSz cx="6858000" cy="9144000"/>
  <p:embeddedFontLst>
    <p:embeddedFont>
      <p:font typeface="Open Sans" panose="020B06060305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81B"/>
    <a:srgbClr val="9FCC3B"/>
    <a:srgbClr val="609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67"/>
    <p:restoredTop sz="87281"/>
  </p:normalViewPr>
  <p:slideViewPr>
    <p:cSldViewPr snapToGrid="0">
      <p:cViewPr>
        <p:scale>
          <a:sx n="84" d="100"/>
          <a:sy n="84" d="100"/>
        </p:scale>
        <p:origin x="2824" y="7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Renewable Energy: Sail Cars! Presentation</a:t>
            </a:r>
          </a:p>
          <a:p>
            <a:r>
              <a:rPr lang="en-US" dirty="0"/>
              <a:t>Gone with the Wind – Sail Cars! activity &gt; </a:t>
            </a:r>
            <a:r>
              <a:rPr lang="en-US" dirty="0" err="1"/>
              <a:t>TeachEngineering.org</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sources:</a:t>
            </a:r>
          </a:p>
          <a:p>
            <a:r>
              <a:rPr lang="en-US" dirty="0"/>
              <a:t>(tide coming in drawing) Climate Kids, NASA</a:t>
            </a:r>
            <a:r>
              <a:rPr lang="en-US" baseline="0" dirty="0"/>
              <a:t> </a:t>
            </a:r>
            <a:r>
              <a:rPr lang="en-US" dirty="0"/>
              <a:t>http://</a:t>
            </a:r>
            <a:r>
              <a:rPr lang="en-US" dirty="0" err="1"/>
              <a:t>climatekids.nasa.gov</a:t>
            </a:r>
            <a:r>
              <a:rPr lang="en-US" dirty="0"/>
              <a:t>/review/tidal-energy/Tidal-power-300.jpg</a:t>
            </a:r>
          </a:p>
          <a:p>
            <a:r>
              <a:rPr lang="en-US" dirty="0"/>
              <a:t>(geothermal</a:t>
            </a:r>
            <a:r>
              <a:rPr lang="en-US" baseline="0" dirty="0"/>
              <a:t> power plant) Texas Office of Public Utilities </a:t>
            </a:r>
            <a:r>
              <a:rPr lang="en-US" dirty="0"/>
              <a:t>http://</a:t>
            </a:r>
            <a:r>
              <a:rPr lang="en-US" dirty="0" err="1"/>
              <a:t>www.opuc.texas.gov</a:t>
            </a:r>
            <a:r>
              <a:rPr lang="en-US" dirty="0"/>
              <a:t>/images/</a:t>
            </a:r>
            <a:r>
              <a:rPr lang="en-US" dirty="0" err="1"/>
              <a:t>geothermal_power_plant.jpg</a:t>
            </a:r>
            <a:endParaRPr lang="en-US" dirty="0"/>
          </a:p>
          <a:p>
            <a:r>
              <a:rPr lang="en-US" dirty="0"/>
              <a:t>(biofuels supply chain diagram) NIST</a:t>
            </a:r>
            <a:r>
              <a:rPr lang="en-US" baseline="0" dirty="0"/>
              <a:t> </a:t>
            </a:r>
            <a:r>
              <a:rPr lang="en-US" dirty="0"/>
              <a:t>http://</a:t>
            </a:r>
            <a:r>
              <a:rPr lang="en-US" dirty="0" err="1"/>
              <a:t>www.nist.gov</a:t>
            </a:r>
            <a:r>
              <a:rPr lang="en-US" dirty="0"/>
              <a:t>/mml/</a:t>
            </a:r>
            <a:r>
              <a:rPr lang="en-US" dirty="0" err="1"/>
              <a:t>csd</a:t>
            </a:r>
            <a:r>
              <a:rPr lang="en-US" dirty="0"/>
              <a:t>/images/biofuel1c_1.jpg</a:t>
            </a:r>
          </a:p>
        </p:txBody>
      </p:sp>
    </p:spTree>
    <p:extLst>
      <p:ext uri="{BB962C8B-B14F-4D97-AF65-F5344CB8AC3E}">
        <p14:creationId xmlns:p14="http://schemas.microsoft.com/office/powerpoint/2010/main" val="390085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source: </a:t>
            </a:r>
            <a:r>
              <a:rPr lang="en-US" sz="1100" b="0" i="0" u="none" strike="noStrike" kern="1200" cap="none" dirty="0">
                <a:solidFill>
                  <a:schemeClr val="tx1"/>
                </a:solidFill>
                <a:effectLst/>
                <a:latin typeface="Arial"/>
                <a:ea typeface="Arial"/>
                <a:cs typeface="Arial"/>
                <a:sym typeface="Arial"/>
              </a:rPr>
              <a:t>2014 Wyatt Champion, College of Engineering and Applied Science, University of Colorado Boulder</a:t>
            </a:r>
            <a:endParaRPr lang="en-US" dirty="0"/>
          </a:p>
        </p:txBody>
      </p:sp>
    </p:spTree>
    <p:extLst>
      <p:ext uri="{BB962C8B-B14F-4D97-AF65-F5344CB8AC3E}">
        <p14:creationId xmlns:p14="http://schemas.microsoft.com/office/powerpoint/2010/main" val="200842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sources:</a:t>
            </a:r>
          </a:p>
          <a:p>
            <a:r>
              <a:rPr lang="en-US" dirty="0"/>
              <a:t>(Oracle sailboat) U.S. National Park Service</a:t>
            </a:r>
            <a:r>
              <a:rPr lang="en-US" baseline="0" dirty="0"/>
              <a:t> </a:t>
            </a:r>
            <a:r>
              <a:rPr lang="en-US" dirty="0"/>
              <a:t>http://</a:t>
            </a:r>
            <a:r>
              <a:rPr lang="en-US" dirty="0" err="1"/>
              <a:t>www.nps.gov</a:t>
            </a:r>
            <a:r>
              <a:rPr lang="en-US" dirty="0"/>
              <a:t>/</a:t>
            </a:r>
            <a:r>
              <a:rPr lang="en-US" dirty="0" err="1"/>
              <a:t>safr</a:t>
            </a:r>
            <a:r>
              <a:rPr lang="en-US" dirty="0"/>
              <a:t>/images/ac_45_blog_post.jpg</a:t>
            </a:r>
          </a:p>
          <a:p>
            <a:r>
              <a:rPr lang="en-US" dirty="0"/>
              <a:t>(sailboat) Chris </a:t>
            </a:r>
            <a:r>
              <a:rPr lang="en-US" dirty="0" err="1"/>
              <a:t>Cotschalk</a:t>
            </a:r>
            <a:r>
              <a:rPr lang="en-US" dirty="0"/>
              <a:t>, NOAA </a:t>
            </a:r>
            <a:r>
              <a:rPr lang="ro-RO" dirty="0" err="1"/>
              <a:t>http</a:t>
            </a:r>
            <a:r>
              <a:rPr lang="ro-RO" dirty="0"/>
              <a:t>://</a:t>
            </a:r>
            <a:r>
              <a:rPr lang="ro-RO" dirty="0" err="1"/>
              <a:t>sanctuaries.noaa.gov</a:t>
            </a:r>
            <a:r>
              <a:rPr lang="ro-RO" dirty="0"/>
              <a:t>/</a:t>
            </a:r>
            <a:r>
              <a:rPr lang="ro-RO" dirty="0" err="1"/>
              <a:t>pgallery</a:t>
            </a:r>
            <a:r>
              <a:rPr lang="ro-RO" dirty="0"/>
              <a:t>/</a:t>
            </a:r>
            <a:r>
              <a:rPr lang="ro-RO" dirty="0" err="1"/>
              <a:t>pgchannel</a:t>
            </a:r>
            <a:r>
              <a:rPr lang="ro-RO" dirty="0"/>
              <a:t>/</a:t>
            </a:r>
            <a:r>
              <a:rPr lang="ro-RO" dirty="0" err="1"/>
              <a:t>human</a:t>
            </a:r>
            <a:r>
              <a:rPr lang="ro-RO" dirty="0"/>
              <a:t>/sailboat_100.jpg</a:t>
            </a:r>
            <a:endParaRPr lang="en-US" dirty="0"/>
          </a:p>
        </p:txBody>
      </p:sp>
    </p:spTree>
    <p:extLst>
      <p:ext uri="{BB962C8B-B14F-4D97-AF65-F5344CB8AC3E}">
        <p14:creationId xmlns:p14="http://schemas.microsoft.com/office/powerpoint/2010/main" val="774844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a:t>
            </a:r>
            <a:r>
              <a:rPr lang="en-US" baseline="0" dirty="0"/>
              <a:t> source: (woman wind surfing) Microsoft clipart http://</a:t>
            </a:r>
            <a:r>
              <a:rPr lang="en-US" baseline="0" dirty="0" err="1"/>
              <a:t>office.microsoft.com</a:t>
            </a:r>
            <a:r>
              <a:rPr lang="en-US" baseline="0" dirty="0"/>
              <a:t>/</a:t>
            </a:r>
            <a:r>
              <a:rPr lang="en-US" baseline="0" dirty="0" err="1"/>
              <a:t>en</a:t>
            </a:r>
            <a:r>
              <a:rPr lang="en-US" baseline="0" dirty="0"/>
              <a:t>-us/images/</a:t>
            </a:r>
            <a:r>
              <a:rPr lang="en-US" baseline="0" dirty="0" err="1"/>
              <a:t>results.aspx?qu</a:t>
            </a:r>
            <a:r>
              <a:rPr lang="en-US" baseline="0" dirty="0"/>
              <a:t>=</a:t>
            </a:r>
            <a:r>
              <a:rPr lang="en-US" baseline="0" dirty="0" err="1"/>
              <a:t>wind&amp;ex</a:t>
            </a:r>
            <a:r>
              <a:rPr lang="en-US" baseline="0" dirty="0"/>
              <a:t>=1#ai:MP900448372|mt:2|</a:t>
            </a:r>
            <a:endParaRPr lang="en-US" dirty="0"/>
          </a:p>
        </p:txBody>
      </p:sp>
    </p:spTree>
    <p:extLst>
      <p:ext uri="{BB962C8B-B14F-4D97-AF65-F5344CB8AC3E}">
        <p14:creationId xmlns:p14="http://schemas.microsoft.com/office/powerpoint/2010/main" val="1440214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Image source: (steps</a:t>
            </a:r>
            <a:r>
              <a:rPr lang="en-US" baseline="0" dirty="0"/>
              <a:t> of the engineering design process) </a:t>
            </a:r>
            <a:r>
              <a:rPr lang="en-US" dirty="0" err="1"/>
              <a:t>TeachEngineering</a:t>
            </a:r>
            <a:r>
              <a:rPr lang="en-US" baseline="0" dirty="0"/>
              <a:t> https://</a:t>
            </a:r>
            <a:r>
              <a:rPr lang="en-US" baseline="0" dirty="0" err="1"/>
              <a:t>www.teachengineering.org</a:t>
            </a:r>
            <a:r>
              <a:rPr lang="en-US" baseline="0" dirty="0"/>
              <a:t>/</a:t>
            </a:r>
            <a:r>
              <a:rPr lang="en-US" baseline="0" dirty="0" err="1"/>
              <a:t>engrdesignprocess.php</a:t>
            </a:r>
            <a:endParaRPr lang="en-US" dirty="0"/>
          </a:p>
        </p:txBody>
      </p:sp>
    </p:spTree>
    <p:extLst>
      <p:ext uri="{BB962C8B-B14F-4D97-AF65-F5344CB8AC3E}">
        <p14:creationId xmlns:p14="http://schemas.microsoft.com/office/powerpoint/2010/main" val="385257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sources: </a:t>
            </a:r>
          </a:p>
          <a:p>
            <a:r>
              <a:rPr lang="en-US" dirty="0"/>
              <a:t>(snowmobile)</a:t>
            </a:r>
            <a:r>
              <a:rPr lang="en-US" baseline="0" dirty="0"/>
              <a:t> Microsoft clipart: http://</a:t>
            </a:r>
            <a:r>
              <a:rPr lang="en-US" baseline="0" dirty="0" err="1"/>
              <a:t>office.microsoft.com</a:t>
            </a:r>
            <a:r>
              <a:rPr lang="en-US" baseline="0" dirty="0"/>
              <a:t>/</a:t>
            </a:r>
            <a:r>
              <a:rPr lang="en-US" baseline="0" dirty="0" err="1"/>
              <a:t>en</a:t>
            </a:r>
            <a:r>
              <a:rPr lang="en-US" baseline="0" dirty="0"/>
              <a:t>-us/images/</a:t>
            </a:r>
            <a:r>
              <a:rPr lang="en-US" baseline="0" dirty="0" err="1"/>
              <a:t>results.aspx?qu</a:t>
            </a:r>
            <a:r>
              <a:rPr lang="en-US" baseline="0" dirty="0"/>
              <a:t>=</a:t>
            </a:r>
            <a:r>
              <a:rPr lang="en-US" baseline="0" dirty="0" err="1"/>
              <a:t>sports&amp;ex</a:t>
            </a:r>
            <a:r>
              <a:rPr lang="en-US" baseline="0" dirty="0"/>
              <a:t>=1#ai:MP900448662|mt:2|</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(blue/green bulbs) Microsoft clipart: http://</a:t>
            </a:r>
            <a:r>
              <a:rPr lang="en-US" baseline="0" dirty="0" err="1"/>
              <a:t>office.microsoft.com</a:t>
            </a:r>
            <a:r>
              <a:rPr lang="en-US" baseline="0" dirty="0"/>
              <a:t>/</a:t>
            </a:r>
            <a:r>
              <a:rPr lang="en-US" baseline="0" dirty="0" err="1"/>
              <a:t>en</a:t>
            </a:r>
            <a:r>
              <a:rPr lang="en-US" baseline="0" dirty="0"/>
              <a:t>-us/images/</a:t>
            </a:r>
            <a:r>
              <a:rPr lang="en-US" baseline="0" dirty="0" err="1"/>
              <a:t>results.aspx?qu</a:t>
            </a:r>
            <a:r>
              <a:rPr lang="en-US" baseline="0" dirty="0"/>
              <a:t>=</a:t>
            </a:r>
            <a:r>
              <a:rPr lang="en-US" baseline="0" dirty="0" err="1"/>
              <a:t>light&amp;ex</a:t>
            </a:r>
            <a:r>
              <a:rPr lang="en-US" baseline="0" dirty="0"/>
              <a:t>=1#ai:MP900382836|mt:2|</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(lightning storm) Microsoft clipart: http://</a:t>
            </a:r>
            <a:r>
              <a:rPr lang="en-US" dirty="0" err="1"/>
              <a:t>office.microsoft.com</a:t>
            </a:r>
            <a:r>
              <a:rPr lang="en-US" dirty="0"/>
              <a:t>/</a:t>
            </a:r>
            <a:r>
              <a:rPr lang="en-US" dirty="0" err="1"/>
              <a:t>en</a:t>
            </a:r>
            <a:r>
              <a:rPr lang="en-US" dirty="0"/>
              <a:t>-us/images/</a:t>
            </a:r>
            <a:r>
              <a:rPr lang="en-US" dirty="0" err="1"/>
              <a:t>results.aspx?qu</a:t>
            </a:r>
            <a:r>
              <a:rPr lang="en-US" dirty="0"/>
              <a:t>=</a:t>
            </a:r>
            <a:r>
              <a:rPr lang="en-US" dirty="0" err="1"/>
              <a:t>storm&amp;ex</a:t>
            </a:r>
            <a:r>
              <a:rPr lang="en-US" dirty="0"/>
              <a:t>=1#ai:MP900407566|mt:2|</a:t>
            </a:r>
          </a:p>
        </p:txBody>
      </p:sp>
    </p:spTree>
    <p:extLst>
      <p:ext uri="{BB962C8B-B14F-4D97-AF65-F5344CB8AC3E}">
        <p14:creationId xmlns:p14="http://schemas.microsoft.com/office/powerpoint/2010/main" val="206684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Image sources: </a:t>
            </a:r>
          </a:p>
          <a:p>
            <a:pPr marL="158750" indent="0">
              <a:buNone/>
            </a:pPr>
            <a:r>
              <a:rPr lang="en-US" dirty="0"/>
              <a:t>(snowmobile)</a:t>
            </a:r>
            <a:r>
              <a:rPr lang="en-US" baseline="0" dirty="0"/>
              <a:t> Microsoft clipart: http://</a:t>
            </a:r>
            <a:r>
              <a:rPr lang="en-US" baseline="0" dirty="0" err="1"/>
              <a:t>office.microsoft.com</a:t>
            </a:r>
            <a:r>
              <a:rPr lang="en-US" baseline="0" dirty="0"/>
              <a:t>/</a:t>
            </a:r>
            <a:r>
              <a:rPr lang="en-US" baseline="0" dirty="0" err="1"/>
              <a:t>en</a:t>
            </a:r>
            <a:r>
              <a:rPr lang="en-US" baseline="0" dirty="0"/>
              <a:t>-us/images/</a:t>
            </a:r>
            <a:r>
              <a:rPr lang="en-US" baseline="0" dirty="0" err="1"/>
              <a:t>results.aspx?qu</a:t>
            </a:r>
            <a:r>
              <a:rPr lang="en-US" baseline="0" dirty="0"/>
              <a:t>=</a:t>
            </a:r>
            <a:r>
              <a:rPr lang="en-US" baseline="0" dirty="0" err="1"/>
              <a:t>sports&amp;ex</a:t>
            </a:r>
            <a:r>
              <a:rPr lang="en-US" baseline="0" dirty="0"/>
              <a:t>=1#ai:MP900448662|mt:2|</a:t>
            </a:r>
          </a:p>
          <a:p>
            <a:pPr marL="0" marR="0" indent="0" algn="l" defTabSz="457200" rtl="0" eaLnBrk="1" fontAlgn="auto" latinLnBrk="0" hangingPunct="1">
              <a:lnSpc>
                <a:spcPct val="100000"/>
              </a:lnSpc>
              <a:spcBef>
                <a:spcPts val="0"/>
              </a:spcBef>
              <a:spcAft>
                <a:spcPts val="0"/>
              </a:spcAft>
              <a:buClrTx/>
              <a:buSzTx/>
              <a:buNone/>
              <a:tabLst/>
              <a:defRPr/>
            </a:pPr>
            <a:r>
              <a:rPr lang="en-US" baseline="0" dirty="0"/>
              <a:t>(blue/green bulbs) Microsoft clipart: http://</a:t>
            </a:r>
            <a:r>
              <a:rPr lang="en-US" baseline="0" dirty="0" err="1"/>
              <a:t>office.microsoft.com</a:t>
            </a:r>
            <a:r>
              <a:rPr lang="en-US" baseline="0" dirty="0"/>
              <a:t>/</a:t>
            </a:r>
            <a:r>
              <a:rPr lang="en-US" baseline="0" dirty="0" err="1"/>
              <a:t>en</a:t>
            </a:r>
            <a:r>
              <a:rPr lang="en-US" baseline="0" dirty="0"/>
              <a:t>-us/images/</a:t>
            </a:r>
            <a:r>
              <a:rPr lang="en-US" baseline="0" dirty="0" err="1"/>
              <a:t>results.aspx?qu</a:t>
            </a:r>
            <a:r>
              <a:rPr lang="en-US" baseline="0" dirty="0"/>
              <a:t>=</a:t>
            </a:r>
            <a:r>
              <a:rPr lang="en-US" baseline="0" dirty="0" err="1"/>
              <a:t>light&amp;ex</a:t>
            </a:r>
            <a:r>
              <a:rPr lang="en-US" baseline="0" dirty="0"/>
              <a:t>=1#ai:MP900382836|mt:2|</a:t>
            </a:r>
          </a:p>
          <a:p>
            <a:pPr marL="0" marR="0" indent="0" algn="l" defTabSz="457200" rtl="0" eaLnBrk="1" fontAlgn="auto" latinLnBrk="0" hangingPunct="1">
              <a:lnSpc>
                <a:spcPct val="100000"/>
              </a:lnSpc>
              <a:spcBef>
                <a:spcPts val="0"/>
              </a:spcBef>
              <a:spcAft>
                <a:spcPts val="0"/>
              </a:spcAft>
              <a:buClrTx/>
              <a:buSzTx/>
              <a:buNone/>
              <a:tabLst/>
              <a:defRPr/>
            </a:pPr>
            <a:r>
              <a:rPr lang="en-US" dirty="0"/>
              <a:t>(lightning storm) Microsoft clipart: http://</a:t>
            </a:r>
            <a:r>
              <a:rPr lang="en-US" dirty="0" err="1"/>
              <a:t>office.microsoft.com</a:t>
            </a:r>
            <a:r>
              <a:rPr lang="en-US" dirty="0"/>
              <a:t>/</a:t>
            </a:r>
            <a:r>
              <a:rPr lang="en-US" dirty="0" err="1"/>
              <a:t>en</a:t>
            </a:r>
            <a:r>
              <a:rPr lang="en-US" dirty="0"/>
              <a:t>-us/images/</a:t>
            </a:r>
            <a:r>
              <a:rPr lang="en-US" dirty="0" err="1"/>
              <a:t>results.aspx?qu</a:t>
            </a:r>
            <a:r>
              <a:rPr lang="en-US" dirty="0"/>
              <a:t>=</a:t>
            </a:r>
            <a:r>
              <a:rPr lang="en-US" dirty="0" err="1"/>
              <a:t>storm&amp;ex</a:t>
            </a:r>
            <a:r>
              <a:rPr lang="en-US" dirty="0"/>
              <a:t>=1#ai:MP900407566|mt:2|</a:t>
            </a:r>
          </a:p>
        </p:txBody>
      </p:sp>
    </p:spTree>
    <p:extLst>
      <p:ext uri="{BB962C8B-B14F-4D97-AF65-F5344CB8AC3E}">
        <p14:creationId xmlns:p14="http://schemas.microsoft.com/office/powerpoint/2010/main" val="87738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sources:</a:t>
            </a:r>
          </a:p>
          <a:p>
            <a:r>
              <a:rPr lang="en-US" dirty="0"/>
              <a:t>(wheel showing</a:t>
            </a:r>
            <a:r>
              <a:rPr lang="en-US" baseline="0" dirty="0"/>
              <a:t> renewable energy types) U.S. Green Building Council, North Carolina Chapter</a:t>
            </a:r>
          </a:p>
          <a:p>
            <a:r>
              <a:rPr lang="en-US" dirty="0"/>
              <a:t>https://</a:t>
            </a:r>
            <a:r>
              <a:rPr lang="en-US" dirty="0" err="1"/>
              <a:t>usgbccrc.site-ym.com</a:t>
            </a:r>
            <a:r>
              <a:rPr lang="en-US" dirty="0"/>
              <a:t>/store/</a:t>
            </a:r>
            <a:r>
              <a:rPr lang="en-US" dirty="0" err="1"/>
              <a:t>ViewProduct.aspx?id</a:t>
            </a:r>
            <a:r>
              <a:rPr lang="en-US" dirty="0"/>
              <a:t>=836649</a:t>
            </a:r>
          </a:p>
          <a:p>
            <a:r>
              <a:rPr lang="en-US" dirty="0"/>
              <a:t>(coal</a:t>
            </a:r>
            <a:r>
              <a:rPr lang="en-US" baseline="0" dirty="0"/>
              <a:t> chunks) Office of Surface Mining, Reclamation and Enforcement, U.S. Department of the Interior </a:t>
            </a:r>
            <a:r>
              <a:rPr lang="en-US" dirty="0"/>
              <a:t>http://</a:t>
            </a:r>
            <a:r>
              <a:rPr lang="en-US" dirty="0" err="1"/>
              <a:t>arri.osmre.gov</a:t>
            </a:r>
            <a:r>
              <a:rPr lang="en-US" dirty="0"/>
              <a:t>/Partnerships/</a:t>
            </a:r>
            <a:r>
              <a:rPr lang="en-US" dirty="0" err="1"/>
              <a:t>Coffee_Coal</a:t>
            </a:r>
            <a:r>
              <a:rPr lang="en-US" dirty="0"/>
              <a:t>/Images/</a:t>
            </a:r>
            <a:r>
              <a:rPr lang="en-US" dirty="0" err="1"/>
              <a:t>coal_chunks.jpg</a:t>
            </a:r>
            <a:endParaRPr lang="en-US" dirty="0"/>
          </a:p>
        </p:txBody>
      </p:sp>
    </p:spTree>
    <p:extLst>
      <p:ext uri="{BB962C8B-B14F-4D97-AF65-F5344CB8AC3E}">
        <p14:creationId xmlns:p14="http://schemas.microsoft.com/office/powerpoint/2010/main" val="90143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source:</a:t>
            </a:r>
          </a:p>
          <a:p>
            <a:r>
              <a:rPr lang="de-DE" dirty="0"/>
              <a:t>Bureau </a:t>
            </a:r>
            <a:r>
              <a:rPr lang="de-DE" dirty="0" err="1"/>
              <a:t>of</a:t>
            </a:r>
            <a:r>
              <a:rPr lang="de-DE" dirty="0"/>
              <a:t> </a:t>
            </a:r>
            <a:r>
              <a:rPr lang="de-DE" dirty="0" err="1"/>
              <a:t>Ocean</a:t>
            </a:r>
            <a:r>
              <a:rPr lang="de-DE" dirty="0"/>
              <a:t> </a:t>
            </a:r>
            <a:r>
              <a:rPr lang="de-DE" dirty="0" err="1"/>
              <a:t>Energy</a:t>
            </a:r>
            <a:r>
              <a:rPr lang="de-DE" dirty="0"/>
              <a:t> Management,</a:t>
            </a:r>
            <a:r>
              <a:rPr lang="de-DE" baseline="0" dirty="0"/>
              <a:t> Department </a:t>
            </a:r>
            <a:r>
              <a:rPr lang="de-DE" baseline="0" dirty="0" err="1"/>
              <a:t>of</a:t>
            </a:r>
            <a:r>
              <a:rPr lang="de-DE" baseline="0" dirty="0"/>
              <a:t> </a:t>
            </a:r>
            <a:r>
              <a:rPr lang="de-DE" baseline="0" dirty="0" err="1"/>
              <a:t>the</a:t>
            </a:r>
            <a:r>
              <a:rPr lang="de-DE" baseline="0" dirty="0"/>
              <a:t> </a:t>
            </a:r>
            <a:r>
              <a:rPr lang="de-DE" baseline="0" dirty="0" err="1"/>
              <a:t>Interior</a:t>
            </a:r>
            <a:r>
              <a:rPr lang="de-DE" baseline="0" dirty="0"/>
              <a:t> http://</a:t>
            </a:r>
            <a:r>
              <a:rPr lang="de-DE" baseline="0" dirty="0" err="1"/>
              <a:t>www.boem.gov</a:t>
            </a:r>
            <a:r>
              <a:rPr lang="de-DE" baseline="0" dirty="0"/>
              <a:t>/</a:t>
            </a:r>
            <a:r>
              <a:rPr lang="de-DE" baseline="0" dirty="0" err="1"/>
              <a:t>Renewable-Energy-Program</a:t>
            </a:r>
            <a:r>
              <a:rPr lang="de-DE" baseline="0" dirty="0"/>
              <a:t>/</a:t>
            </a:r>
            <a:r>
              <a:rPr lang="de-DE" baseline="0" dirty="0" err="1"/>
              <a:t>Renewable</a:t>
            </a:r>
            <a:r>
              <a:rPr lang="de-DE" baseline="0" dirty="0"/>
              <a:t>-</a:t>
            </a:r>
            <a:r>
              <a:rPr lang="de-DE" baseline="0" dirty="0" err="1"/>
              <a:t>Energy</a:t>
            </a:r>
            <a:r>
              <a:rPr lang="de-DE" baseline="0" dirty="0"/>
              <a:t>-Guide/</a:t>
            </a:r>
            <a:r>
              <a:rPr lang="de-DE" baseline="0" dirty="0" err="1"/>
              <a:t>index.aspx</a:t>
            </a:r>
            <a:endParaRPr lang="en-US" dirty="0"/>
          </a:p>
        </p:txBody>
      </p:sp>
    </p:spTree>
    <p:extLst>
      <p:ext uri="{BB962C8B-B14F-4D97-AF65-F5344CB8AC3E}">
        <p14:creationId xmlns:p14="http://schemas.microsoft.com/office/powerpoint/2010/main" val="1975923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source:</a:t>
            </a:r>
          </a:p>
          <a:p>
            <a:r>
              <a:rPr lang="en-US" dirty="0"/>
              <a:t>Energy</a:t>
            </a:r>
            <a:r>
              <a:rPr lang="en-US" baseline="0" dirty="0"/>
              <a:t> Quest, California Energy Commission </a:t>
            </a:r>
            <a:endParaRPr lang="en-US" dirty="0"/>
          </a:p>
          <a:p>
            <a:r>
              <a:rPr lang="en-US" dirty="0"/>
              <a:t>http://</a:t>
            </a:r>
            <a:r>
              <a:rPr lang="en-US" dirty="0" err="1"/>
              <a:t>www.energyquest.ca.gov</a:t>
            </a:r>
            <a:r>
              <a:rPr lang="en-US" dirty="0"/>
              <a:t>/story/images/chap01_convection.png</a:t>
            </a:r>
          </a:p>
        </p:txBody>
      </p:sp>
    </p:spTree>
    <p:extLst>
      <p:ext uri="{BB962C8B-B14F-4D97-AF65-F5344CB8AC3E}">
        <p14:creationId xmlns:p14="http://schemas.microsoft.com/office/powerpoint/2010/main" val="1009833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sources:</a:t>
            </a:r>
          </a:p>
          <a:p>
            <a:r>
              <a:rPr lang="en-US" dirty="0"/>
              <a:t>(PV cells on roof) Lawrence Berkeley Lab,</a:t>
            </a:r>
            <a:r>
              <a:rPr lang="en-US" baseline="0" dirty="0"/>
              <a:t> U.S. Department of Energy </a:t>
            </a:r>
            <a:r>
              <a:rPr lang="en-US" dirty="0"/>
              <a:t>http://carboncycle2.lbl.gov/lib/</a:t>
            </a:r>
            <a:r>
              <a:rPr lang="en-US" dirty="0" err="1"/>
              <a:t>img</a:t>
            </a:r>
            <a:r>
              <a:rPr lang="en-US" dirty="0"/>
              <a:t>/articles/</a:t>
            </a:r>
            <a:r>
              <a:rPr lang="en-US" dirty="0" err="1"/>
              <a:t>psc</a:t>
            </a:r>
            <a:r>
              <a:rPr lang="en-US" dirty="0"/>
              <a:t>-installing-</a:t>
            </a:r>
            <a:r>
              <a:rPr lang="en-US" dirty="0" err="1"/>
              <a:t>solar.jpg</a:t>
            </a:r>
            <a:endParaRPr lang="en-US" dirty="0"/>
          </a:p>
          <a:p>
            <a:r>
              <a:rPr lang="en-US" dirty="0"/>
              <a:t>(concentrated</a:t>
            </a:r>
            <a:r>
              <a:rPr lang="en-US" baseline="0" dirty="0"/>
              <a:t> solar farm) U.S. Energy Information Administration </a:t>
            </a:r>
            <a:r>
              <a:rPr lang="en-US" dirty="0"/>
              <a:t>http://</a:t>
            </a:r>
            <a:r>
              <a:rPr lang="en-US" dirty="0" err="1"/>
              <a:t>www.eia.gov</a:t>
            </a:r>
            <a:r>
              <a:rPr lang="en-US" dirty="0"/>
              <a:t>/</a:t>
            </a:r>
            <a:r>
              <a:rPr lang="en-US" dirty="0" err="1"/>
              <a:t>todayinenergy</a:t>
            </a:r>
            <a:r>
              <a:rPr lang="en-US" dirty="0"/>
              <a:t>/images/2011.03.16/</a:t>
            </a:r>
            <a:r>
              <a:rPr lang="en-US" dirty="0" err="1"/>
              <a:t>concentrating_solar.png</a:t>
            </a:r>
            <a:endParaRPr lang="en-US" dirty="0"/>
          </a:p>
        </p:txBody>
      </p:sp>
    </p:spTree>
    <p:extLst>
      <p:ext uri="{BB962C8B-B14F-4D97-AF65-F5344CB8AC3E}">
        <p14:creationId xmlns:p14="http://schemas.microsoft.com/office/powerpoint/2010/main" val="3164460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sources:</a:t>
            </a:r>
          </a:p>
          <a:p>
            <a:r>
              <a:rPr lang="en-US" dirty="0"/>
              <a:t>(man</a:t>
            </a:r>
            <a:r>
              <a:rPr lang="en-US" baseline="0" dirty="0"/>
              <a:t> stands on wind turbine as blades are attached) Dennis Schroeder, National Renewable Energy Laboratory </a:t>
            </a:r>
            <a:r>
              <a:rPr lang="en-US" dirty="0"/>
              <a:t> http://</a:t>
            </a:r>
            <a:r>
              <a:rPr lang="en-US" dirty="0" err="1"/>
              <a:t>www.nrel.gov</a:t>
            </a:r>
            <a:r>
              <a:rPr lang="en-US" dirty="0"/>
              <a:t>/news/features/</a:t>
            </a:r>
            <a:r>
              <a:rPr lang="en-US" dirty="0" err="1"/>
              <a:t>feature_detail.cfm</a:t>
            </a:r>
            <a:r>
              <a:rPr lang="en-US" dirty="0"/>
              <a:t>/</a:t>
            </a:r>
            <a:r>
              <a:rPr lang="en-US" dirty="0" err="1"/>
              <a:t>feature_id</a:t>
            </a:r>
            <a:r>
              <a:rPr lang="en-US" dirty="0"/>
              <a:t>=1498 </a:t>
            </a:r>
          </a:p>
          <a:p>
            <a:r>
              <a:rPr lang="en-US" dirty="0"/>
              <a:t>(two men work inside a wind turbine) </a:t>
            </a:r>
            <a:r>
              <a:rPr lang="en-US" dirty="0" err="1"/>
              <a:t>Energy.gov</a:t>
            </a:r>
            <a:r>
              <a:rPr lang="en-US" dirty="0"/>
              <a:t> http://</a:t>
            </a:r>
            <a:r>
              <a:rPr lang="en-US" dirty="0" err="1"/>
              <a:t>energy.gov</a:t>
            </a:r>
            <a:r>
              <a:rPr lang="en-US" dirty="0"/>
              <a:t>/</a:t>
            </a:r>
            <a:r>
              <a:rPr lang="en-US" dirty="0" err="1"/>
              <a:t>eere</a:t>
            </a:r>
            <a:r>
              <a:rPr lang="en-US" dirty="0"/>
              <a:t>/wind/career-map-wind-technician</a:t>
            </a:r>
          </a:p>
          <a:p>
            <a:r>
              <a:rPr lang="en-US" dirty="0"/>
              <a:t>(wind</a:t>
            </a:r>
            <a:r>
              <a:rPr lang="en-US" baseline="0" dirty="0"/>
              <a:t> turbine components diagram) U.S. Bureau of Labor Statistics, U.S. Department of Labor, Center on Globalization, Governance and Competitiveness, Duke University </a:t>
            </a:r>
            <a:r>
              <a:rPr lang="en-US" dirty="0"/>
              <a:t>http://</a:t>
            </a:r>
            <a:r>
              <a:rPr lang="en-US" dirty="0" err="1"/>
              <a:t>www.bls.gov</a:t>
            </a:r>
            <a:r>
              <a:rPr lang="en-US" dirty="0"/>
              <a:t>/green/</a:t>
            </a:r>
            <a:r>
              <a:rPr lang="en-US" dirty="0" err="1"/>
              <a:t>wind_energy</a:t>
            </a:r>
            <a:r>
              <a:rPr lang="en-US" dirty="0"/>
              <a:t>/diagram_2_resize.png</a:t>
            </a:r>
          </a:p>
        </p:txBody>
      </p:sp>
    </p:spTree>
    <p:extLst>
      <p:ext uri="{BB962C8B-B14F-4D97-AF65-F5344CB8AC3E}">
        <p14:creationId xmlns:p14="http://schemas.microsoft.com/office/powerpoint/2010/main" val="5714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sources:</a:t>
            </a:r>
          </a:p>
          <a:p>
            <a:r>
              <a:rPr lang="en-US" dirty="0"/>
              <a:t>(Hoover dam under construction) </a:t>
            </a:r>
            <a:r>
              <a:rPr lang="en-US" baseline="0" dirty="0"/>
              <a:t>Bureau of Reclamation, U.S. Department of the Interior </a:t>
            </a:r>
            <a:r>
              <a:rPr lang="en-US" dirty="0"/>
              <a:t>http://</a:t>
            </a:r>
            <a:r>
              <a:rPr lang="en-US" dirty="0" err="1"/>
              <a:t>www.usbr.gov</a:t>
            </a:r>
            <a:r>
              <a:rPr lang="en-US" dirty="0"/>
              <a:t>/</a:t>
            </a:r>
            <a:r>
              <a:rPr lang="en-US" dirty="0" err="1"/>
              <a:t>lc</a:t>
            </a:r>
            <a:r>
              <a:rPr lang="en-US" dirty="0"/>
              <a:t>/images/gallery/hoover/Wash-No-2857.jpg</a:t>
            </a:r>
          </a:p>
          <a:p>
            <a:r>
              <a:rPr lang="en-US" dirty="0"/>
              <a:t>(hydroelectric</a:t>
            </a:r>
            <a:r>
              <a:rPr lang="en-US" baseline="0" dirty="0"/>
              <a:t> dam side view diagram) Tennessee Valley Authority </a:t>
            </a:r>
            <a:r>
              <a:rPr lang="en-US" dirty="0"/>
              <a:t>http://</a:t>
            </a:r>
            <a:r>
              <a:rPr lang="en-US" dirty="0" err="1"/>
              <a:t>www.tva.gov</a:t>
            </a:r>
            <a:r>
              <a:rPr lang="en-US" dirty="0"/>
              <a:t>/power/images/</a:t>
            </a:r>
            <a:r>
              <a:rPr lang="en-US" dirty="0" err="1"/>
              <a:t>hydro.gif</a:t>
            </a:r>
            <a:endParaRPr lang="en-US" dirty="0"/>
          </a:p>
        </p:txBody>
      </p:sp>
    </p:spTree>
    <p:extLst>
      <p:ext uri="{BB962C8B-B14F-4D97-AF65-F5344CB8AC3E}">
        <p14:creationId xmlns:p14="http://schemas.microsoft.com/office/powerpoint/2010/main" val="2948002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Renewable Energy: Sail Cars</a:t>
            </a:r>
            <a:endParaRPr sz="1600" b="1"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D9F4-296A-7F4A-B77F-7B4B6F4716FF}"/>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Other Types of Renewable Energy</a:t>
            </a:r>
            <a:endParaRPr lang="en-US" dirty="0">
              <a:solidFill>
                <a:srgbClr val="6091BA"/>
              </a:solidFill>
            </a:endParaRPr>
          </a:p>
        </p:txBody>
      </p:sp>
      <p:pic>
        <p:nvPicPr>
          <p:cNvPr id="6" name="Content Placeholder 3">
            <a:extLst>
              <a:ext uri="{FF2B5EF4-FFF2-40B4-BE49-F238E27FC236}">
                <a16:creationId xmlns:a16="http://schemas.microsoft.com/office/drawing/2014/main" id="{AFDD0687-3061-8D4F-8359-1250CA272295}"/>
              </a:ext>
            </a:extLst>
          </p:cNvPr>
          <p:cNvPicPr>
            <a:picLocks noChangeAspect="1"/>
          </p:cNvPicPr>
          <p:nvPr/>
        </p:nvPicPr>
        <p:blipFill rotWithShape="1">
          <a:blip r:embed="rId3"/>
          <a:srcRect t="160" b="1160"/>
          <a:stretch/>
        </p:blipFill>
        <p:spPr>
          <a:xfrm>
            <a:off x="1145798" y="1148328"/>
            <a:ext cx="2840113" cy="355014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E600544-E7EC-EF43-BD2F-874C8C5DB01F}"/>
              </a:ext>
            </a:extLst>
          </p:cNvPr>
          <p:cNvPicPr>
            <a:picLocks noChangeAspect="1"/>
          </p:cNvPicPr>
          <p:nvPr/>
        </p:nvPicPr>
        <p:blipFill>
          <a:blip r:embed="rId4"/>
          <a:stretch>
            <a:fillRect/>
          </a:stretch>
        </p:blipFill>
        <p:spPr>
          <a:xfrm>
            <a:off x="5061922" y="1148328"/>
            <a:ext cx="3271946" cy="225820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A3BDA74-CF7A-8143-96D1-986C79D7CF87}"/>
              </a:ext>
            </a:extLst>
          </p:cNvPr>
          <p:cNvPicPr>
            <a:picLocks noChangeAspect="1"/>
          </p:cNvPicPr>
          <p:nvPr/>
        </p:nvPicPr>
        <p:blipFill rotWithShape="1">
          <a:blip r:embed="rId5"/>
          <a:srcRect t="21805"/>
          <a:stretch/>
        </p:blipFill>
        <p:spPr>
          <a:xfrm>
            <a:off x="5061922" y="3557177"/>
            <a:ext cx="3271947" cy="1141298"/>
          </a:xfrm>
          <a:prstGeom prst="rect">
            <a:avLst/>
          </a:prstGeom>
          <a:ln>
            <a:noFill/>
          </a:ln>
          <a:effectLst>
            <a:outerShdw blurRad="292100" dist="139700" dir="2700000" algn="tl" rotWithShape="0">
              <a:srgbClr val="333333">
                <a:alpha val="65000"/>
              </a:srgbClr>
            </a:outerShdw>
          </a:effectLst>
        </p:spPr>
      </p:pic>
      <p:sp>
        <p:nvSpPr>
          <p:cNvPr id="10" name="Text Placeholder 2">
            <a:extLst>
              <a:ext uri="{FF2B5EF4-FFF2-40B4-BE49-F238E27FC236}">
                <a16:creationId xmlns:a16="http://schemas.microsoft.com/office/drawing/2014/main" id="{AE3D01B6-0385-B94C-8620-AF0E74FCF4F4}"/>
              </a:ext>
            </a:extLst>
          </p:cNvPr>
          <p:cNvSpPr txBox="1">
            <a:spLocks/>
          </p:cNvSpPr>
          <p:nvPr/>
        </p:nvSpPr>
        <p:spPr>
          <a:xfrm rot="16200000">
            <a:off x="-104487" y="3545089"/>
            <a:ext cx="1829679" cy="477092"/>
          </a:xfrm>
          <a:prstGeom prst="rect">
            <a:avLst/>
          </a:prstGeom>
          <a:solidFill>
            <a:srgbClr val="F8A81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US" b="1" dirty="0">
                <a:solidFill>
                  <a:schemeClr val="bg1"/>
                </a:solidFill>
                <a:latin typeface="Open Sans"/>
                <a:ea typeface="Open Sans"/>
                <a:cs typeface="Open Sans"/>
                <a:sym typeface="Open Sans"/>
              </a:rPr>
              <a:t>hydro / tidal</a:t>
            </a:r>
            <a:endParaRPr lang="en-US" b="1" dirty="0">
              <a:solidFill>
                <a:schemeClr val="bg1"/>
              </a:solidFill>
            </a:endParaRPr>
          </a:p>
        </p:txBody>
      </p:sp>
      <p:sp>
        <p:nvSpPr>
          <p:cNvPr id="12" name="Text Placeholder 2">
            <a:extLst>
              <a:ext uri="{FF2B5EF4-FFF2-40B4-BE49-F238E27FC236}">
                <a16:creationId xmlns:a16="http://schemas.microsoft.com/office/drawing/2014/main" id="{376DFF20-AD9B-0846-814A-CC00B04D81C8}"/>
              </a:ext>
            </a:extLst>
          </p:cNvPr>
          <p:cNvSpPr txBox="1">
            <a:spLocks/>
          </p:cNvSpPr>
          <p:nvPr/>
        </p:nvSpPr>
        <p:spPr>
          <a:xfrm rot="16200000">
            <a:off x="3823853" y="2253145"/>
            <a:ext cx="1829679" cy="477092"/>
          </a:xfrm>
          <a:prstGeom prst="rect">
            <a:avLst/>
          </a:prstGeom>
          <a:solidFill>
            <a:srgbClr val="F8A81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US" b="1" dirty="0">
                <a:solidFill>
                  <a:schemeClr val="bg1"/>
                </a:solidFill>
                <a:latin typeface="Open Sans"/>
                <a:ea typeface="Open Sans"/>
                <a:cs typeface="Open Sans"/>
                <a:sym typeface="Open Sans"/>
              </a:rPr>
              <a:t>geothermal</a:t>
            </a:r>
            <a:endParaRPr lang="en-US" b="1" dirty="0">
              <a:solidFill>
                <a:schemeClr val="bg1"/>
              </a:solidFill>
            </a:endParaRPr>
          </a:p>
        </p:txBody>
      </p:sp>
      <p:sp>
        <p:nvSpPr>
          <p:cNvPr id="13" name="Text Placeholder 2">
            <a:extLst>
              <a:ext uri="{FF2B5EF4-FFF2-40B4-BE49-F238E27FC236}">
                <a16:creationId xmlns:a16="http://schemas.microsoft.com/office/drawing/2014/main" id="{9D442CEE-B3DE-4A4F-AEF4-0A1DADBDB6FD}"/>
              </a:ext>
            </a:extLst>
          </p:cNvPr>
          <p:cNvSpPr txBox="1">
            <a:spLocks/>
          </p:cNvSpPr>
          <p:nvPr/>
        </p:nvSpPr>
        <p:spPr>
          <a:xfrm rot="16200000">
            <a:off x="4168922" y="3888402"/>
            <a:ext cx="1139543" cy="477092"/>
          </a:xfrm>
          <a:prstGeom prst="rect">
            <a:avLst/>
          </a:prstGeom>
          <a:solidFill>
            <a:srgbClr val="F8A81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US" b="1" dirty="0">
                <a:solidFill>
                  <a:schemeClr val="bg1"/>
                </a:solidFill>
                <a:latin typeface="Open Sans"/>
                <a:ea typeface="Open Sans"/>
                <a:cs typeface="Open Sans"/>
                <a:sym typeface="Open Sans"/>
              </a:rPr>
              <a:t>biofuels</a:t>
            </a:r>
            <a:endParaRPr lang="en-US" b="1" dirty="0">
              <a:solidFill>
                <a:schemeClr val="bg1"/>
              </a:solidFill>
            </a:endParaRPr>
          </a:p>
        </p:txBody>
      </p:sp>
      <p:pic>
        <p:nvPicPr>
          <p:cNvPr id="9" name="Google Shape;64;p14">
            <a:extLst>
              <a:ext uri="{FF2B5EF4-FFF2-40B4-BE49-F238E27FC236}">
                <a16:creationId xmlns:a16="http://schemas.microsoft.com/office/drawing/2014/main" id="{49AEEEFE-EC2D-C340-8BC0-A65BCFD7E827}"/>
              </a:ext>
            </a:extLst>
          </p:cNvPr>
          <p:cNvPicPr preferRelativeResize="0"/>
          <p:nvPr/>
        </p:nvPicPr>
        <p:blipFill>
          <a:blip r:embed="rId6">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88619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D9F4-296A-7F4A-B77F-7B4B6F4716FF}"/>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Sail Car Challenge</a:t>
            </a:r>
            <a:endParaRPr lang="en-US" dirty="0"/>
          </a:p>
        </p:txBody>
      </p:sp>
      <p:sp>
        <p:nvSpPr>
          <p:cNvPr id="3" name="Text Placeholder 2">
            <a:extLst>
              <a:ext uri="{FF2B5EF4-FFF2-40B4-BE49-F238E27FC236}">
                <a16:creationId xmlns:a16="http://schemas.microsoft.com/office/drawing/2014/main" id="{7C5C8AEA-9493-A14F-A9B6-6D01F2ADF313}"/>
              </a:ext>
            </a:extLst>
          </p:cNvPr>
          <p:cNvSpPr>
            <a:spLocks noGrp="1"/>
          </p:cNvSpPr>
          <p:nvPr>
            <p:ph type="body" idx="1"/>
          </p:nvPr>
        </p:nvSpPr>
        <p:spPr>
          <a:xfrm>
            <a:off x="403480" y="1017725"/>
            <a:ext cx="8336223" cy="730052"/>
          </a:xfrm>
          <a:solidFill>
            <a:srgbClr val="9FCC3B"/>
          </a:solidFill>
        </p:spPr>
        <p:txBody>
          <a:bodyPr/>
          <a:lstStyle/>
          <a:p>
            <a:pPr marL="0" lvl="0" indent="0">
              <a:buNone/>
            </a:pPr>
            <a:r>
              <a:rPr lang="en-US" sz="1700" b="1" dirty="0">
                <a:solidFill>
                  <a:schemeClr val="bg1"/>
                </a:solidFill>
                <a:latin typeface="Open Sans"/>
                <a:ea typeface="Open Sans"/>
                <a:cs typeface="Open Sans"/>
                <a:sym typeface="Open Sans"/>
              </a:rPr>
              <a:t>In groups of two, design a sail to propel your car forward using the wind from a box fan!</a:t>
            </a:r>
            <a:endParaRPr lang="en-US" sz="1700" b="1" dirty="0">
              <a:solidFill>
                <a:schemeClr val="bg1"/>
              </a:solidFill>
            </a:endParaRPr>
          </a:p>
        </p:txBody>
      </p:sp>
      <p:sp>
        <p:nvSpPr>
          <p:cNvPr id="7" name="Text Placeholder 2">
            <a:extLst>
              <a:ext uri="{FF2B5EF4-FFF2-40B4-BE49-F238E27FC236}">
                <a16:creationId xmlns:a16="http://schemas.microsoft.com/office/drawing/2014/main" id="{9FA84F0D-C981-774C-BFDF-2ACA8243325B}"/>
              </a:ext>
            </a:extLst>
          </p:cNvPr>
          <p:cNvSpPr txBox="1">
            <a:spLocks/>
          </p:cNvSpPr>
          <p:nvPr/>
        </p:nvSpPr>
        <p:spPr>
          <a:xfrm>
            <a:off x="3183853" y="1859925"/>
            <a:ext cx="5556666" cy="2783229"/>
          </a:xfrm>
          <a:prstGeom prst="rect">
            <a:avLst/>
          </a:prstGeom>
          <a:solidFill>
            <a:srgbClr val="F8A81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buClr>
                <a:schemeClr val="bg1"/>
              </a:buClr>
            </a:pPr>
            <a:r>
              <a:rPr lang="en-US" sz="1700" b="1" dirty="0">
                <a:solidFill>
                  <a:schemeClr val="bg1"/>
                </a:solidFill>
                <a:latin typeface="Open Sans"/>
                <a:ea typeface="Open Sans"/>
                <a:cs typeface="Open Sans"/>
                <a:sym typeface="Open Sans"/>
              </a:rPr>
              <a:t>Each group receives a base with axles and wheels.</a:t>
            </a:r>
          </a:p>
          <a:p>
            <a:pPr marL="0" indent="0">
              <a:buClr>
                <a:schemeClr val="bg1"/>
              </a:buClr>
              <a:buNone/>
            </a:pPr>
            <a:endParaRPr lang="en-US" sz="1700" b="1" dirty="0">
              <a:solidFill>
                <a:schemeClr val="bg1"/>
              </a:solidFill>
              <a:latin typeface="Open Sans"/>
              <a:ea typeface="Open Sans"/>
              <a:cs typeface="Open Sans"/>
              <a:sym typeface="Open Sans"/>
            </a:endParaRPr>
          </a:p>
          <a:p>
            <a:pPr marL="285750" indent="-285750">
              <a:buClr>
                <a:schemeClr val="bg1"/>
              </a:buClr>
            </a:pPr>
            <a:r>
              <a:rPr lang="en-US" sz="1700" b="1" dirty="0">
                <a:solidFill>
                  <a:schemeClr val="bg1"/>
                </a:solidFill>
                <a:latin typeface="Open Sans"/>
                <a:ea typeface="Open Sans"/>
                <a:cs typeface="Open Sans"/>
                <a:sym typeface="Open Sans"/>
              </a:rPr>
              <a:t>Use the given materials to design a mast and sail that propels your “sail car” forward.</a:t>
            </a:r>
          </a:p>
          <a:p>
            <a:pPr marL="0" indent="0">
              <a:buClr>
                <a:schemeClr val="bg1"/>
              </a:buClr>
              <a:buNone/>
            </a:pPr>
            <a:endParaRPr lang="en-US" sz="1700" b="1" dirty="0">
              <a:solidFill>
                <a:schemeClr val="bg1"/>
              </a:solidFill>
              <a:latin typeface="Open Sans"/>
              <a:ea typeface="Open Sans"/>
              <a:cs typeface="Open Sans"/>
              <a:sym typeface="Open Sans"/>
            </a:endParaRPr>
          </a:p>
          <a:p>
            <a:pPr marL="285750" indent="-285750">
              <a:buClr>
                <a:schemeClr val="bg1"/>
              </a:buClr>
            </a:pPr>
            <a:r>
              <a:rPr lang="en-US" sz="1700" b="1" dirty="0">
                <a:solidFill>
                  <a:schemeClr val="bg1"/>
                </a:solidFill>
                <a:latin typeface="Open Sans"/>
                <a:ea typeface="Open Sans"/>
                <a:cs typeface="Open Sans"/>
                <a:sym typeface="Open Sans"/>
              </a:rPr>
              <a:t>Be creative and don’t give up!</a:t>
            </a:r>
            <a:endParaRPr lang="en-US" sz="1700" b="1" dirty="0">
              <a:solidFill>
                <a:schemeClr val="bg1"/>
              </a:solidFill>
            </a:endParaRPr>
          </a:p>
        </p:txBody>
      </p:sp>
      <p:pic>
        <p:nvPicPr>
          <p:cNvPr id="8" name="Picture 7">
            <a:extLst>
              <a:ext uri="{FF2B5EF4-FFF2-40B4-BE49-F238E27FC236}">
                <a16:creationId xmlns:a16="http://schemas.microsoft.com/office/drawing/2014/main" id="{74521B22-D6A3-634E-9076-5749F4EFE770}"/>
              </a:ext>
            </a:extLst>
          </p:cNvPr>
          <p:cNvPicPr>
            <a:picLocks noChangeAspect="1"/>
          </p:cNvPicPr>
          <p:nvPr/>
        </p:nvPicPr>
        <p:blipFill rotWithShape="1">
          <a:blip r:embed="rId3"/>
          <a:srcRect b="17783"/>
          <a:stretch/>
        </p:blipFill>
        <p:spPr>
          <a:xfrm>
            <a:off x="404297" y="1859925"/>
            <a:ext cx="2528477" cy="2783229"/>
          </a:xfrm>
          <a:prstGeom prst="rect">
            <a:avLst/>
          </a:prstGeom>
          <a:ln>
            <a:noFill/>
          </a:ln>
          <a:effectLst>
            <a:outerShdw blurRad="292100" dist="139700" dir="2700000" algn="tl" rotWithShape="0">
              <a:srgbClr val="333333">
                <a:alpha val="65000"/>
              </a:srgbClr>
            </a:outerShdw>
          </a:effectLst>
        </p:spPr>
      </p:pic>
      <p:pic>
        <p:nvPicPr>
          <p:cNvPr id="6" name="Google Shape;64;p14">
            <a:extLst>
              <a:ext uri="{FF2B5EF4-FFF2-40B4-BE49-F238E27FC236}">
                <a16:creationId xmlns:a16="http://schemas.microsoft.com/office/drawing/2014/main" id="{BBF169F3-1F6E-D945-BD3C-948F91203A58}"/>
              </a:ext>
            </a:extLst>
          </p:cNvPr>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571872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E0FDE3-9851-9A40-9E37-9FD04D6EB34D}"/>
              </a:ext>
            </a:extLst>
          </p:cNvPr>
          <p:cNvSpPr/>
          <p:nvPr/>
        </p:nvSpPr>
        <p:spPr>
          <a:xfrm>
            <a:off x="1" y="0"/>
            <a:ext cx="9144000" cy="4541520"/>
          </a:xfrm>
          <a:prstGeom prst="rect">
            <a:avLst/>
          </a:prstGeom>
          <a:solidFill>
            <a:srgbClr val="6091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10D9F4-296A-7F4A-B77F-7B4B6F4716FF}"/>
              </a:ext>
            </a:extLst>
          </p:cNvPr>
          <p:cNvSpPr>
            <a:spLocks noGrp="1"/>
          </p:cNvSpPr>
          <p:nvPr>
            <p:ph type="title"/>
          </p:nvPr>
        </p:nvSpPr>
        <p:spPr/>
        <p:txBody>
          <a:bodyPr/>
          <a:lstStyle/>
          <a:p>
            <a:r>
              <a:rPr lang="en" b="1" dirty="0">
                <a:solidFill>
                  <a:schemeClr val="bg1"/>
                </a:solidFill>
                <a:latin typeface="Open Sans"/>
                <a:ea typeface="Open Sans"/>
                <a:cs typeface="Open Sans"/>
                <a:sym typeface="Open Sans"/>
              </a:rPr>
              <a:t>Sail Types</a:t>
            </a:r>
            <a:endParaRPr lang="en-US" dirty="0">
              <a:solidFill>
                <a:schemeClr val="bg1"/>
              </a:solidFill>
            </a:endParaRPr>
          </a:p>
        </p:txBody>
      </p:sp>
      <p:pic>
        <p:nvPicPr>
          <p:cNvPr id="6" name="Content Placeholder 3">
            <a:extLst>
              <a:ext uri="{FF2B5EF4-FFF2-40B4-BE49-F238E27FC236}">
                <a16:creationId xmlns:a16="http://schemas.microsoft.com/office/drawing/2014/main" id="{A8039DF3-AFAA-6B45-A034-338304967A27}"/>
              </a:ext>
            </a:extLst>
          </p:cNvPr>
          <p:cNvPicPr>
            <a:picLocks noChangeAspect="1"/>
          </p:cNvPicPr>
          <p:nvPr/>
        </p:nvPicPr>
        <p:blipFill rotWithShape="1">
          <a:blip r:embed="rId3"/>
          <a:srcRect l="-1" t="250" r="-514" b="469"/>
          <a:stretch/>
        </p:blipFill>
        <p:spPr>
          <a:xfrm>
            <a:off x="1852875" y="1057037"/>
            <a:ext cx="2179841" cy="330160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803BB0E-97A5-0E41-A8A8-2C31BA98564F}"/>
              </a:ext>
            </a:extLst>
          </p:cNvPr>
          <p:cNvPicPr>
            <a:picLocks noChangeAspect="1"/>
          </p:cNvPicPr>
          <p:nvPr/>
        </p:nvPicPr>
        <p:blipFill>
          <a:blip r:embed="rId4"/>
          <a:stretch>
            <a:fillRect/>
          </a:stretch>
        </p:blipFill>
        <p:spPr>
          <a:xfrm>
            <a:off x="5111285" y="1057037"/>
            <a:ext cx="2156944" cy="3301604"/>
          </a:xfrm>
          <a:prstGeom prst="rect">
            <a:avLst/>
          </a:prstGeom>
          <a:ln>
            <a:noFill/>
          </a:ln>
          <a:effectLst>
            <a:outerShdw blurRad="292100" dist="139700" dir="2700000" algn="tl" rotWithShape="0">
              <a:srgbClr val="333333">
                <a:alpha val="65000"/>
              </a:srgbClr>
            </a:outerShdw>
          </a:effectLst>
        </p:spPr>
      </p:pic>
      <p:pic>
        <p:nvPicPr>
          <p:cNvPr id="8" name="Google Shape;64;p14">
            <a:extLst>
              <a:ext uri="{FF2B5EF4-FFF2-40B4-BE49-F238E27FC236}">
                <a16:creationId xmlns:a16="http://schemas.microsoft.com/office/drawing/2014/main" id="{219FFCEF-6A2B-8F4E-B0C6-EA8F39330744}"/>
              </a:ext>
            </a:extLst>
          </p:cNvPr>
          <p:cNvPicPr preferRelativeResize="0"/>
          <p:nvPr/>
        </p:nvPicPr>
        <p:blipFill>
          <a:blip r:embed="rId5">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40793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246145-6AC8-A746-87E8-71B40B528500}"/>
              </a:ext>
            </a:extLst>
          </p:cNvPr>
          <p:cNvSpPr/>
          <p:nvPr/>
        </p:nvSpPr>
        <p:spPr>
          <a:xfrm>
            <a:off x="1" y="0"/>
            <a:ext cx="9144000" cy="4651025"/>
          </a:xfrm>
          <a:prstGeom prst="rect">
            <a:avLst/>
          </a:prstGeom>
          <a:solidFill>
            <a:srgbClr val="9FC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10D9F4-296A-7F4A-B77F-7B4B6F4716FF}"/>
              </a:ext>
            </a:extLst>
          </p:cNvPr>
          <p:cNvSpPr>
            <a:spLocks noGrp="1"/>
          </p:cNvSpPr>
          <p:nvPr>
            <p:ph type="title"/>
          </p:nvPr>
        </p:nvSpPr>
        <p:spPr/>
        <p:txBody>
          <a:bodyPr/>
          <a:lstStyle/>
          <a:p>
            <a:r>
              <a:rPr lang="en" b="1" dirty="0">
                <a:solidFill>
                  <a:schemeClr val="bg1"/>
                </a:solidFill>
                <a:latin typeface="Open Sans"/>
                <a:ea typeface="Open Sans"/>
                <a:cs typeface="Open Sans"/>
                <a:sym typeface="Open Sans"/>
              </a:rPr>
              <a:t>Scientific Method</a:t>
            </a:r>
            <a:endParaRPr lang="en-US" dirty="0">
              <a:solidFill>
                <a:schemeClr val="bg1"/>
              </a:solidFill>
            </a:endParaRPr>
          </a:p>
        </p:txBody>
      </p:sp>
      <p:sp>
        <p:nvSpPr>
          <p:cNvPr id="3" name="Text Placeholder 2">
            <a:extLst>
              <a:ext uri="{FF2B5EF4-FFF2-40B4-BE49-F238E27FC236}">
                <a16:creationId xmlns:a16="http://schemas.microsoft.com/office/drawing/2014/main" id="{7C5C8AEA-9493-A14F-A9B6-6D01F2ADF313}"/>
              </a:ext>
            </a:extLst>
          </p:cNvPr>
          <p:cNvSpPr>
            <a:spLocks noGrp="1"/>
          </p:cNvSpPr>
          <p:nvPr>
            <p:ph type="body" idx="1"/>
          </p:nvPr>
        </p:nvSpPr>
        <p:spPr>
          <a:xfrm>
            <a:off x="311700" y="1017725"/>
            <a:ext cx="6355318" cy="3778341"/>
          </a:xfrm>
        </p:spPr>
        <p:txBody>
          <a:bodyPr lIns="91440"/>
          <a:lstStyle/>
          <a:p>
            <a:pPr marL="285750" indent="-285750">
              <a:lnSpc>
                <a:spcPct val="150000"/>
              </a:lnSpc>
              <a:buClr>
                <a:srgbClr val="F8A81B"/>
              </a:buClr>
              <a:buFont typeface="Wingdings" pitchFamily="2" charset="2"/>
              <a:buChar char="§"/>
            </a:pPr>
            <a:r>
              <a:rPr lang="en-US" sz="1400" b="1" dirty="0">
                <a:solidFill>
                  <a:schemeClr val="bg1"/>
                </a:solidFill>
                <a:latin typeface="Open Sans"/>
                <a:ea typeface="Open Sans"/>
                <a:cs typeface="Open Sans"/>
                <a:sym typeface="Open Sans"/>
              </a:rPr>
              <a:t>What are our </a:t>
            </a:r>
            <a:r>
              <a:rPr lang="en-US" sz="1400" b="1" i="1" dirty="0">
                <a:solidFill>
                  <a:srgbClr val="7030A0"/>
                </a:solidFill>
                <a:latin typeface="Open Sans"/>
                <a:ea typeface="Open Sans"/>
                <a:cs typeface="Open Sans"/>
                <a:sym typeface="Open Sans"/>
              </a:rPr>
              <a:t>constants</a:t>
            </a:r>
            <a:r>
              <a:rPr lang="en-US" sz="1400" b="1" dirty="0">
                <a:solidFill>
                  <a:schemeClr val="bg1"/>
                </a:solidFill>
                <a:latin typeface="Open Sans"/>
                <a:ea typeface="Open Sans"/>
                <a:cs typeface="Open Sans"/>
                <a:sym typeface="Open Sans"/>
              </a:rPr>
              <a:t>?</a:t>
            </a:r>
          </a:p>
          <a:p>
            <a:pPr marL="742950" lvl="1" indent="-285750">
              <a:lnSpc>
                <a:spcPts val="300"/>
              </a:lnSpc>
              <a:buClr>
                <a:srgbClr val="F8A81B"/>
              </a:buClr>
              <a:buFont typeface="Wingdings" pitchFamily="2" charset="2"/>
              <a:buChar char="§"/>
            </a:pPr>
            <a:r>
              <a:rPr lang="en-US" b="1" dirty="0">
                <a:solidFill>
                  <a:schemeClr val="bg1"/>
                </a:solidFill>
                <a:latin typeface="Open Sans"/>
                <a:ea typeface="Open Sans"/>
                <a:cs typeface="Open Sans"/>
                <a:sym typeface="Open Sans"/>
              </a:rPr>
              <a:t>car base – cardboard rectangle of the same size and shape</a:t>
            </a:r>
          </a:p>
          <a:p>
            <a:pPr marL="742950" lvl="1" indent="-285750">
              <a:lnSpc>
                <a:spcPts val="300"/>
              </a:lnSpc>
              <a:buClr>
                <a:srgbClr val="F8A81B"/>
              </a:buClr>
              <a:buFont typeface="Wingdings" pitchFamily="2" charset="2"/>
              <a:buChar char="§"/>
            </a:pPr>
            <a:r>
              <a:rPr lang="en-US" b="1" dirty="0">
                <a:solidFill>
                  <a:schemeClr val="bg1"/>
                </a:solidFill>
                <a:latin typeface="Open Sans"/>
                <a:ea typeface="Open Sans"/>
                <a:cs typeface="Open Sans"/>
                <a:sym typeface="Open Sans"/>
              </a:rPr>
              <a:t>axles – coffee stirrers</a:t>
            </a:r>
          </a:p>
          <a:p>
            <a:pPr marL="742950" lvl="1" indent="-285750">
              <a:lnSpc>
                <a:spcPts val="300"/>
              </a:lnSpc>
              <a:buClr>
                <a:srgbClr val="F8A81B"/>
              </a:buClr>
              <a:buFont typeface="Wingdings" pitchFamily="2" charset="2"/>
              <a:buChar char="§"/>
            </a:pPr>
            <a:r>
              <a:rPr lang="en-US" b="1" dirty="0">
                <a:solidFill>
                  <a:schemeClr val="bg1"/>
                </a:solidFill>
                <a:latin typeface="Open Sans"/>
                <a:ea typeface="Open Sans"/>
                <a:cs typeface="Open Sans"/>
                <a:sym typeface="Open Sans"/>
              </a:rPr>
              <a:t>wheels – Lifesavers mint candies</a:t>
            </a:r>
          </a:p>
          <a:p>
            <a:pPr marL="742950" lvl="1" indent="-285750">
              <a:lnSpc>
                <a:spcPts val="300"/>
              </a:lnSpc>
              <a:buClr>
                <a:srgbClr val="F8A81B"/>
              </a:buClr>
              <a:buFont typeface="Wingdings" pitchFamily="2" charset="2"/>
              <a:buChar char="§"/>
            </a:pPr>
            <a:endParaRPr lang="en-US" b="1" dirty="0">
              <a:solidFill>
                <a:schemeClr val="bg1"/>
              </a:solidFill>
              <a:latin typeface="Open Sans"/>
              <a:ea typeface="Open Sans"/>
              <a:cs typeface="Open Sans"/>
              <a:sym typeface="Open Sans"/>
            </a:endParaRPr>
          </a:p>
          <a:p>
            <a:pPr marL="285750" indent="-285750">
              <a:lnSpc>
                <a:spcPct val="150000"/>
              </a:lnSpc>
              <a:buClr>
                <a:srgbClr val="F8A81B"/>
              </a:buClr>
              <a:buFont typeface="Wingdings" pitchFamily="2" charset="2"/>
              <a:buChar char="§"/>
            </a:pPr>
            <a:r>
              <a:rPr lang="en-US" sz="1400" b="1" dirty="0">
                <a:solidFill>
                  <a:schemeClr val="bg1"/>
                </a:solidFill>
                <a:latin typeface="Open Sans"/>
                <a:ea typeface="Open Sans"/>
                <a:cs typeface="Open Sans"/>
                <a:sym typeface="Open Sans"/>
              </a:rPr>
              <a:t>What are our </a:t>
            </a:r>
            <a:r>
              <a:rPr lang="en-US" sz="1400" b="1" i="1" dirty="0">
                <a:solidFill>
                  <a:srgbClr val="7030A0"/>
                </a:solidFill>
                <a:latin typeface="Open Sans"/>
                <a:ea typeface="Open Sans"/>
                <a:cs typeface="Open Sans"/>
                <a:sym typeface="Open Sans"/>
              </a:rPr>
              <a:t>variable</a:t>
            </a:r>
            <a:r>
              <a:rPr lang="en-US" sz="1400" b="1" dirty="0">
                <a:solidFill>
                  <a:srgbClr val="7030A0"/>
                </a:solidFill>
                <a:latin typeface="Open Sans"/>
                <a:ea typeface="Open Sans"/>
                <a:cs typeface="Open Sans"/>
                <a:sym typeface="Open Sans"/>
              </a:rPr>
              <a:t>s</a:t>
            </a:r>
            <a:r>
              <a:rPr lang="en-US" sz="1400" b="1" dirty="0">
                <a:solidFill>
                  <a:schemeClr val="bg1"/>
                </a:solidFill>
                <a:latin typeface="Open Sans"/>
                <a:ea typeface="Open Sans"/>
                <a:cs typeface="Open Sans"/>
                <a:sym typeface="Open Sans"/>
              </a:rPr>
              <a:t>?</a:t>
            </a:r>
          </a:p>
          <a:p>
            <a:pPr marL="742950" lvl="1" indent="-285750">
              <a:lnSpc>
                <a:spcPts val="300"/>
              </a:lnSpc>
              <a:buClr>
                <a:srgbClr val="F8A81B"/>
              </a:buClr>
              <a:buFont typeface="Wingdings" pitchFamily="2" charset="2"/>
              <a:buChar char="§"/>
            </a:pPr>
            <a:r>
              <a:rPr lang="en-US" b="1" dirty="0">
                <a:solidFill>
                  <a:schemeClr val="bg1"/>
                </a:solidFill>
                <a:latin typeface="Open Sans"/>
                <a:ea typeface="Open Sans"/>
                <a:cs typeface="Open Sans"/>
                <a:sym typeface="Open Sans"/>
              </a:rPr>
              <a:t>sail material</a:t>
            </a:r>
          </a:p>
          <a:p>
            <a:pPr marL="742950" lvl="1" indent="-285750">
              <a:lnSpc>
                <a:spcPts val="300"/>
              </a:lnSpc>
              <a:buClr>
                <a:srgbClr val="F8A81B"/>
              </a:buClr>
              <a:buFont typeface="Wingdings" pitchFamily="2" charset="2"/>
              <a:buChar char="§"/>
            </a:pPr>
            <a:r>
              <a:rPr lang="en-US" b="1" dirty="0">
                <a:solidFill>
                  <a:schemeClr val="bg1"/>
                </a:solidFill>
                <a:latin typeface="Open Sans"/>
                <a:ea typeface="Open Sans"/>
                <a:cs typeface="Open Sans"/>
                <a:sym typeface="Open Sans"/>
              </a:rPr>
              <a:t>sail design</a:t>
            </a:r>
          </a:p>
          <a:p>
            <a:pPr marL="742950" lvl="1" indent="-285750">
              <a:lnSpc>
                <a:spcPts val="300"/>
              </a:lnSpc>
              <a:buClr>
                <a:srgbClr val="F8A81B"/>
              </a:buClr>
              <a:buFont typeface="Wingdings" pitchFamily="2" charset="2"/>
              <a:buChar char="§"/>
            </a:pPr>
            <a:r>
              <a:rPr lang="en-US" b="1" dirty="0">
                <a:solidFill>
                  <a:schemeClr val="bg1"/>
                </a:solidFill>
                <a:latin typeface="Open Sans"/>
                <a:ea typeface="Open Sans"/>
                <a:cs typeface="Open Sans"/>
                <a:sym typeface="Open Sans"/>
              </a:rPr>
              <a:t>mast material</a:t>
            </a:r>
          </a:p>
          <a:p>
            <a:pPr marL="742950" lvl="1" indent="-285750">
              <a:lnSpc>
                <a:spcPts val="300"/>
              </a:lnSpc>
              <a:buClr>
                <a:srgbClr val="F8A81B"/>
              </a:buClr>
              <a:buFont typeface="Wingdings" pitchFamily="2" charset="2"/>
              <a:buChar char="§"/>
            </a:pPr>
            <a:r>
              <a:rPr lang="en-US" b="1" dirty="0">
                <a:solidFill>
                  <a:schemeClr val="bg1"/>
                </a:solidFill>
                <a:latin typeface="Open Sans"/>
                <a:ea typeface="Open Sans"/>
                <a:cs typeface="Open Sans"/>
                <a:sym typeface="Open Sans"/>
              </a:rPr>
              <a:t>mast design</a:t>
            </a:r>
          </a:p>
          <a:p>
            <a:pPr marL="742950" lvl="1" indent="-285750">
              <a:lnSpc>
                <a:spcPts val="300"/>
              </a:lnSpc>
              <a:buClr>
                <a:srgbClr val="F8A81B"/>
              </a:buClr>
              <a:buFont typeface="Wingdings" pitchFamily="2" charset="2"/>
              <a:buChar char="§"/>
            </a:pPr>
            <a:endParaRPr lang="en-US" b="1" dirty="0">
              <a:solidFill>
                <a:schemeClr val="bg1"/>
              </a:solidFill>
              <a:latin typeface="Open Sans"/>
              <a:ea typeface="Open Sans"/>
              <a:cs typeface="Open Sans"/>
              <a:sym typeface="Open Sans"/>
            </a:endParaRPr>
          </a:p>
          <a:p>
            <a:pPr marL="285750" indent="-285750">
              <a:lnSpc>
                <a:spcPct val="150000"/>
              </a:lnSpc>
              <a:buClr>
                <a:srgbClr val="F8A81B"/>
              </a:buClr>
              <a:buFont typeface="Wingdings" pitchFamily="2" charset="2"/>
              <a:buChar char="§"/>
            </a:pPr>
            <a:r>
              <a:rPr lang="en-US" sz="1400" b="1" dirty="0">
                <a:solidFill>
                  <a:srgbClr val="7030A0"/>
                </a:solidFill>
                <a:latin typeface="Open Sans"/>
                <a:ea typeface="Open Sans"/>
                <a:cs typeface="Open Sans"/>
                <a:sym typeface="Open Sans"/>
              </a:rPr>
              <a:t>Can you think of any other constants?</a:t>
            </a:r>
          </a:p>
          <a:p>
            <a:pPr marL="285750" indent="-285750">
              <a:lnSpc>
                <a:spcPct val="150000"/>
              </a:lnSpc>
              <a:buClr>
                <a:srgbClr val="F8A81B"/>
              </a:buClr>
              <a:buFont typeface="Wingdings" pitchFamily="2" charset="2"/>
              <a:buChar char="§"/>
            </a:pPr>
            <a:r>
              <a:rPr lang="en-US" sz="1400" b="1" dirty="0">
                <a:solidFill>
                  <a:srgbClr val="7030A0"/>
                </a:solidFill>
                <a:latin typeface="Open Sans"/>
                <a:ea typeface="Open Sans"/>
                <a:cs typeface="Open Sans"/>
                <a:sym typeface="Open Sans"/>
              </a:rPr>
              <a:t>Can you think of any other variables?</a:t>
            </a:r>
          </a:p>
        </p:txBody>
      </p:sp>
      <p:pic>
        <p:nvPicPr>
          <p:cNvPr id="8" name="Picture 2" descr="fotolia,oceans,water sports,women,windsurfing,leisure,recreation">
            <a:extLst>
              <a:ext uri="{FF2B5EF4-FFF2-40B4-BE49-F238E27FC236}">
                <a16:creationId xmlns:a16="http://schemas.microsoft.com/office/drawing/2014/main" id="{2BE2B633-4452-6D49-B2BC-FA7BF55525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988" b="22461"/>
          <a:stretch/>
        </p:blipFill>
        <p:spPr bwMode="auto">
          <a:xfrm>
            <a:off x="4907665" y="1970406"/>
            <a:ext cx="3703899" cy="2057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Google Shape;64;p14">
            <a:extLst>
              <a:ext uri="{FF2B5EF4-FFF2-40B4-BE49-F238E27FC236}">
                <a16:creationId xmlns:a16="http://schemas.microsoft.com/office/drawing/2014/main" id="{6661E804-DA8E-8F41-AFD4-33E6D8C0531A}"/>
              </a:ext>
            </a:extLst>
          </p:cNvPr>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68386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7C182A-FEE4-D142-A697-9C75DD972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103" y="225661"/>
            <a:ext cx="5119794" cy="4692177"/>
          </a:xfrm>
          <a:prstGeom prst="rect">
            <a:avLst/>
          </a:prstGeom>
          <a:ln>
            <a:noFill/>
          </a:ln>
          <a:effectLst>
            <a:outerShdw blurRad="292100" dist="139700" dir="2700000" algn="tl" rotWithShape="0">
              <a:srgbClr val="333333">
                <a:alpha val="65000"/>
              </a:srgbClr>
            </a:outerShdw>
          </a:effectLst>
        </p:spPr>
      </p:pic>
      <p:pic>
        <p:nvPicPr>
          <p:cNvPr id="3" name="Google Shape;64;p14">
            <a:extLst>
              <a:ext uri="{FF2B5EF4-FFF2-40B4-BE49-F238E27FC236}">
                <a16:creationId xmlns:a16="http://schemas.microsoft.com/office/drawing/2014/main" id="{5590F706-50A1-9348-97CF-C08B2F58921D}"/>
              </a:ext>
            </a:extLst>
          </p:cNvPr>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55724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D9F4-296A-7F4A-B77F-7B4B6F4716FF}"/>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Question: What Is Energy?</a:t>
            </a:r>
            <a:endParaRPr lang="en-US" dirty="0"/>
          </a:p>
        </p:txBody>
      </p:sp>
      <p:sp>
        <p:nvSpPr>
          <p:cNvPr id="3" name="Text Placeholder 2">
            <a:extLst>
              <a:ext uri="{FF2B5EF4-FFF2-40B4-BE49-F238E27FC236}">
                <a16:creationId xmlns:a16="http://schemas.microsoft.com/office/drawing/2014/main" id="{7C5C8AEA-9493-A14F-A9B6-6D01F2ADF313}"/>
              </a:ext>
            </a:extLst>
          </p:cNvPr>
          <p:cNvSpPr>
            <a:spLocks noGrp="1"/>
          </p:cNvSpPr>
          <p:nvPr>
            <p:ph type="body" idx="1"/>
          </p:nvPr>
        </p:nvSpPr>
        <p:spPr>
          <a:xfrm>
            <a:off x="311700" y="1152475"/>
            <a:ext cx="8520600" cy="572700"/>
          </a:xfrm>
        </p:spPr>
        <p:txBody>
          <a:bodyPr/>
          <a:lstStyle/>
          <a:p>
            <a:pPr marL="0" lvl="0" indent="0">
              <a:buNone/>
            </a:pPr>
            <a:r>
              <a:rPr lang="en-US" b="1" dirty="0">
                <a:solidFill>
                  <a:srgbClr val="000000"/>
                </a:solidFill>
                <a:latin typeface="Open Sans"/>
                <a:ea typeface="Open Sans"/>
                <a:cs typeface="Open Sans"/>
                <a:sym typeface="Open Sans"/>
              </a:rPr>
              <a:t>Answer: Energy is the ability to do work.</a:t>
            </a:r>
            <a:endParaRPr lang="en-US" b="1" dirty="0"/>
          </a:p>
        </p:txBody>
      </p:sp>
      <p:pic>
        <p:nvPicPr>
          <p:cNvPr id="4" name="Picture 2" descr="landscapes,lightning,bolts,nature,sites,storms,weather">
            <a:extLst>
              <a:ext uri="{FF2B5EF4-FFF2-40B4-BE49-F238E27FC236}">
                <a16:creationId xmlns:a16="http://schemas.microsoft.com/office/drawing/2014/main" id="{95D553A8-FD1F-4741-85E3-A4BCF019F3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21" b="18493"/>
          <a:stretch/>
        </p:blipFill>
        <p:spPr bwMode="auto">
          <a:xfrm>
            <a:off x="5528926" y="1725175"/>
            <a:ext cx="3085654" cy="1958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cold,fast,fotolia,machines,men,races,riding,skidoo,winter sports">
            <a:extLst>
              <a:ext uri="{FF2B5EF4-FFF2-40B4-BE49-F238E27FC236}">
                <a16:creationId xmlns:a16="http://schemas.microsoft.com/office/drawing/2014/main" id="{D56E7563-5F15-FE4C-9E63-75D5B8F8C3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752" r="25228" b="15826"/>
          <a:stretch/>
        </p:blipFill>
        <p:spPr bwMode="auto">
          <a:xfrm>
            <a:off x="437443" y="1725175"/>
            <a:ext cx="2050859" cy="1958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6" descr="Christmas lights,holidays,lights,Photographs,special occasions">
            <a:extLst>
              <a:ext uri="{FF2B5EF4-FFF2-40B4-BE49-F238E27FC236}">
                <a16:creationId xmlns:a16="http://schemas.microsoft.com/office/drawing/2014/main" id="{4859F1A1-0841-6840-8A14-D23D2BDDCD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814" r="15529" b="24588"/>
          <a:stretch/>
        </p:blipFill>
        <p:spPr bwMode="auto">
          <a:xfrm>
            <a:off x="3103877" y="1725175"/>
            <a:ext cx="1809473" cy="1958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9FA84F0D-C981-774C-BFDF-2ACA8243325B}"/>
              </a:ext>
            </a:extLst>
          </p:cNvPr>
          <p:cNvSpPr txBox="1">
            <a:spLocks/>
          </p:cNvSpPr>
          <p:nvPr/>
        </p:nvSpPr>
        <p:spPr>
          <a:xfrm>
            <a:off x="311700" y="3866133"/>
            <a:ext cx="8520600" cy="7848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b="1" dirty="0">
                <a:solidFill>
                  <a:srgbClr val="000000"/>
                </a:solidFill>
                <a:latin typeface="Open Sans"/>
                <a:ea typeface="Open Sans"/>
                <a:cs typeface="Open Sans"/>
                <a:sym typeface="Open Sans"/>
              </a:rPr>
              <a:t>Energy comes in many forms: chemical energy, electrical energy, heat energy, light energy, mechanical energy and nuclear energy.</a:t>
            </a:r>
            <a:endParaRPr lang="en-US" b="1" dirty="0"/>
          </a:p>
        </p:txBody>
      </p:sp>
      <p:pic>
        <p:nvPicPr>
          <p:cNvPr id="8" name="Google Shape;64;p14">
            <a:extLst>
              <a:ext uri="{FF2B5EF4-FFF2-40B4-BE49-F238E27FC236}">
                <a16:creationId xmlns:a16="http://schemas.microsoft.com/office/drawing/2014/main" id="{BB583D8F-56E4-F644-9E73-8D4ED7B4FB5F}"/>
              </a:ext>
            </a:extLst>
          </p:cNvPr>
          <p:cNvPicPr preferRelativeResize="0"/>
          <p:nvPr/>
        </p:nvPicPr>
        <p:blipFill>
          <a:blip r:embed="rId6">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27109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FDA85-0358-AC4D-B2DB-4881379E1D8A}"/>
              </a:ext>
            </a:extLst>
          </p:cNvPr>
          <p:cNvSpPr/>
          <p:nvPr/>
        </p:nvSpPr>
        <p:spPr>
          <a:xfrm>
            <a:off x="311700" y="1742521"/>
            <a:ext cx="8520600" cy="1658458"/>
          </a:xfrm>
          <a:prstGeom prst="rect">
            <a:avLst/>
          </a:prstGeom>
          <a:solidFill>
            <a:srgbClr val="6091B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10D9F4-296A-7F4A-B77F-7B4B6F4716FF}"/>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Conservation of Energy</a:t>
            </a:r>
            <a:endParaRPr lang="en-US" dirty="0"/>
          </a:p>
        </p:txBody>
      </p:sp>
      <p:sp>
        <p:nvSpPr>
          <p:cNvPr id="3" name="Text Placeholder 2">
            <a:extLst>
              <a:ext uri="{FF2B5EF4-FFF2-40B4-BE49-F238E27FC236}">
                <a16:creationId xmlns:a16="http://schemas.microsoft.com/office/drawing/2014/main" id="{7C5C8AEA-9493-A14F-A9B6-6D01F2ADF313}"/>
              </a:ext>
            </a:extLst>
          </p:cNvPr>
          <p:cNvSpPr>
            <a:spLocks noGrp="1"/>
          </p:cNvSpPr>
          <p:nvPr>
            <p:ph type="body" idx="1"/>
          </p:nvPr>
        </p:nvSpPr>
        <p:spPr>
          <a:xfrm>
            <a:off x="912206" y="1742521"/>
            <a:ext cx="7319588" cy="1658458"/>
          </a:xfrm>
        </p:spPr>
        <p:txBody>
          <a:bodyPr/>
          <a:lstStyle/>
          <a:p>
            <a:pPr marL="0" lvl="0" indent="0" algn="ctr">
              <a:buNone/>
            </a:pPr>
            <a:r>
              <a:rPr lang="en-US" sz="4000" b="1" dirty="0">
                <a:solidFill>
                  <a:schemeClr val="bg1"/>
                </a:solidFill>
                <a:latin typeface="Open Sans"/>
                <a:ea typeface="Open Sans"/>
                <a:cs typeface="Open Sans"/>
                <a:sym typeface="Open Sans"/>
              </a:rPr>
              <a:t>“Energy is neither created nor destroyed.”</a:t>
            </a:r>
            <a:endParaRPr lang="en-US" sz="4000" b="1" dirty="0">
              <a:solidFill>
                <a:schemeClr val="bg1"/>
              </a:solidFill>
            </a:endParaRPr>
          </a:p>
        </p:txBody>
      </p:sp>
      <p:sp>
        <p:nvSpPr>
          <p:cNvPr id="9" name="Text Placeholder 2">
            <a:extLst>
              <a:ext uri="{FF2B5EF4-FFF2-40B4-BE49-F238E27FC236}">
                <a16:creationId xmlns:a16="http://schemas.microsoft.com/office/drawing/2014/main" id="{F94C65C0-A371-2647-B422-51C7153E9CC0}"/>
              </a:ext>
            </a:extLst>
          </p:cNvPr>
          <p:cNvSpPr txBox="1">
            <a:spLocks/>
          </p:cNvSpPr>
          <p:nvPr/>
        </p:nvSpPr>
        <p:spPr>
          <a:xfrm>
            <a:off x="311700" y="39910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US" b="1" dirty="0">
                <a:solidFill>
                  <a:srgbClr val="000000"/>
                </a:solidFill>
                <a:latin typeface="Open Sans"/>
                <a:ea typeface="Open Sans"/>
                <a:cs typeface="Open Sans"/>
                <a:sym typeface="Open Sans"/>
              </a:rPr>
              <a:t>The amount of energy in a system is conserved over time.</a:t>
            </a:r>
            <a:endParaRPr lang="en-US" b="1" dirty="0"/>
          </a:p>
        </p:txBody>
      </p:sp>
      <p:pic>
        <p:nvPicPr>
          <p:cNvPr id="6" name="Google Shape;64;p14">
            <a:extLst>
              <a:ext uri="{FF2B5EF4-FFF2-40B4-BE49-F238E27FC236}">
                <a16:creationId xmlns:a16="http://schemas.microsoft.com/office/drawing/2014/main" id="{63E5BC86-8ECE-4F4A-A9F4-6A681834627C}"/>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44038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D9F4-296A-7F4A-B77F-7B4B6F4716FF}"/>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Renewable vs. Nonrenewable</a:t>
            </a:r>
            <a:endParaRPr lang="en-US" dirty="0"/>
          </a:p>
        </p:txBody>
      </p:sp>
      <p:sp>
        <p:nvSpPr>
          <p:cNvPr id="7" name="Text Placeholder 2">
            <a:extLst>
              <a:ext uri="{FF2B5EF4-FFF2-40B4-BE49-F238E27FC236}">
                <a16:creationId xmlns:a16="http://schemas.microsoft.com/office/drawing/2014/main" id="{9FA84F0D-C981-774C-BFDF-2ACA8243325B}"/>
              </a:ext>
            </a:extLst>
          </p:cNvPr>
          <p:cNvSpPr txBox="1">
            <a:spLocks/>
          </p:cNvSpPr>
          <p:nvPr/>
        </p:nvSpPr>
        <p:spPr>
          <a:xfrm>
            <a:off x="701785" y="3346693"/>
            <a:ext cx="3007233" cy="1141903"/>
          </a:xfrm>
          <a:prstGeom prst="rect">
            <a:avLst/>
          </a:prstGeom>
          <a:solidFill>
            <a:srgbClr val="9FCC3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400" b="1" dirty="0">
                <a:solidFill>
                  <a:srgbClr val="6091BA"/>
                </a:solidFill>
                <a:latin typeface="Open Sans"/>
                <a:ea typeface="Open Sans"/>
                <a:cs typeface="Open Sans"/>
                <a:sym typeface="Open Sans"/>
              </a:rPr>
              <a:t>Examples of renewable energy:</a:t>
            </a:r>
          </a:p>
          <a:p>
            <a:pPr marL="0" indent="0">
              <a:buFont typeface="Arial"/>
              <a:buNone/>
            </a:pPr>
            <a:r>
              <a:rPr lang="en-US" sz="1400" b="1" dirty="0">
                <a:solidFill>
                  <a:schemeClr val="bg1"/>
                </a:solidFill>
                <a:latin typeface="Open Sans"/>
                <a:ea typeface="Open Sans"/>
                <a:cs typeface="Open Sans"/>
                <a:sym typeface="Open Sans"/>
              </a:rPr>
              <a:t>solar, biofuel, wind, geothermal, hydropower</a:t>
            </a:r>
          </a:p>
          <a:p>
            <a:pPr marL="0" indent="0" algn="ctr">
              <a:buFont typeface="Arial"/>
              <a:buNone/>
            </a:pPr>
            <a:r>
              <a:rPr lang="en-US" sz="1400" b="1" i="1" dirty="0">
                <a:solidFill>
                  <a:srgbClr val="000000"/>
                </a:solidFill>
                <a:latin typeface="Open Sans"/>
                <a:ea typeface="Open Sans"/>
                <a:cs typeface="Open Sans"/>
                <a:sym typeface="Open Sans"/>
              </a:rPr>
              <a:t>LIMITLESS</a:t>
            </a:r>
            <a:endParaRPr lang="en-US" sz="1400" b="1" i="1" dirty="0"/>
          </a:p>
        </p:txBody>
      </p:sp>
      <p:pic>
        <p:nvPicPr>
          <p:cNvPr id="10" name="Picture 4" descr="http://arri.osmre.gov/Partnerships/Coffee_Coal/Images/coal_chunks.jpg">
            <a:extLst>
              <a:ext uri="{FF2B5EF4-FFF2-40B4-BE49-F238E27FC236}">
                <a16:creationId xmlns:a16="http://schemas.microsoft.com/office/drawing/2014/main" id="{5E8A1C18-B9A1-C041-9661-BD77C3A3EAD8}"/>
              </a:ext>
            </a:extLst>
          </p:cNvPr>
          <p:cNvPicPr>
            <a:picLocks noChangeAspect="1" noChangeArrowheads="1"/>
          </p:cNvPicPr>
          <p:nvPr/>
        </p:nvPicPr>
        <p:blipFill>
          <a:blip r:embed="rId3"/>
          <a:srcRect/>
          <a:stretch>
            <a:fillRect/>
          </a:stretch>
        </p:blipFill>
        <p:spPr bwMode="auto">
          <a:xfrm>
            <a:off x="4990220" y="1265873"/>
            <a:ext cx="2593921" cy="1729282"/>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2B7E912-82BA-6040-8A89-C681269C7206}"/>
              </a:ext>
            </a:extLst>
          </p:cNvPr>
          <p:cNvPicPr>
            <a:picLocks noChangeAspect="1"/>
          </p:cNvPicPr>
          <p:nvPr/>
        </p:nvPicPr>
        <p:blipFill>
          <a:blip r:embed="rId4"/>
          <a:stretch>
            <a:fillRect/>
          </a:stretch>
        </p:blipFill>
        <p:spPr>
          <a:xfrm>
            <a:off x="1245133" y="1286716"/>
            <a:ext cx="1920539" cy="1897548"/>
          </a:xfrm>
          <a:prstGeom prst="rect">
            <a:avLst/>
          </a:prstGeom>
          <a:ln>
            <a:noFill/>
          </a:ln>
          <a:effectLst>
            <a:outerShdw blurRad="292100" dist="139700" dir="2700000" algn="tl" rotWithShape="0">
              <a:srgbClr val="333333">
                <a:alpha val="65000"/>
              </a:srgbClr>
            </a:outerShdw>
          </a:effectLst>
        </p:spPr>
      </p:pic>
      <p:sp>
        <p:nvSpPr>
          <p:cNvPr id="12" name="Text Placeholder 2">
            <a:extLst>
              <a:ext uri="{FF2B5EF4-FFF2-40B4-BE49-F238E27FC236}">
                <a16:creationId xmlns:a16="http://schemas.microsoft.com/office/drawing/2014/main" id="{74536860-1902-C146-B88B-088C09694035}"/>
              </a:ext>
            </a:extLst>
          </p:cNvPr>
          <p:cNvSpPr txBox="1">
            <a:spLocks/>
          </p:cNvSpPr>
          <p:nvPr/>
        </p:nvSpPr>
        <p:spPr>
          <a:xfrm>
            <a:off x="4623011" y="3346693"/>
            <a:ext cx="3328338" cy="1141903"/>
          </a:xfrm>
          <a:prstGeom prst="rect">
            <a:avLst/>
          </a:prstGeom>
          <a:solidFill>
            <a:srgbClr val="9FCC3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400" b="1" dirty="0">
                <a:solidFill>
                  <a:srgbClr val="6091BA"/>
                </a:solidFill>
                <a:latin typeface="Open Sans"/>
                <a:ea typeface="Open Sans"/>
                <a:cs typeface="Open Sans"/>
                <a:sym typeface="Open Sans"/>
              </a:rPr>
              <a:t>Examples of nonrenewable energy:</a:t>
            </a:r>
          </a:p>
          <a:p>
            <a:pPr marL="0" indent="0">
              <a:buFont typeface="Arial"/>
              <a:buNone/>
            </a:pPr>
            <a:r>
              <a:rPr lang="en-US" sz="1400" b="1" dirty="0">
                <a:solidFill>
                  <a:schemeClr val="bg1"/>
                </a:solidFill>
                <a:latin typeface="Open Sans"/>
                <a:ea typeface="Open Sans"/>
                <a:cs typeface="Open Sans"/>
                <a:sym typeface="Open Sans"/>
              </a:rPr>
              <a:t>fossil fuels (coal, oil, natural gas)</a:t>
            </a:r>
          </a:p>
          <a:p>
            <a:pPr marL="0" indent="0">
              <a:buFont typeface="Arial"/>
              <a:buNone/>
            </a:pPr>
            <a:endParaRPr lang="en-US" sz="1400" b="1" dirty="0">
              <a:solidFill>
                <a:schemeClr val="bg1"/>
              </a:solidFill>
              <a:latin typeface="Open Sans"/>
              <a:ea typeface="Open Sans"/>
              <a:cs typeface="Open Sans"/>
              <a:sym typeface="Open Sans"/>
            </a:endParaRPr>
          </a:p>
          <a:p>
            <a:pPr marL="0" indent="0" algn="ctr">
              <a:buFont typeface="Arial"/>
              <a:buNone/>
            </a:pPr>
            <a:r>
              <a:rPr lang="en-US" sz="1400" b="1" i="1" dirty="0">
                <a:solidFill>
                  <a:srgbClr val="000000"/>
                </a:solidFill>
                <a:latin typeface="Open Sans"/>
                <a:ea typeface="Open Sans"/>
                <a:cs typeface="Open Sans"/>
                <a:sym typeface="Open Sans"/>
              </a:rPr>
              <a:t>LIMITED</a:t>
            </a:r>
            <a:endParaRPr lang="en-US" sz="1400" b="1" i="1" dirty="0"/>
          </a:p>
        </p:txBody>
      </p:sp>
      <p:pic>
        <p:nvPicPr>
          <p:cNvPr id="8" name="Google Shape;64;p14">
            <a:extLst>
              <a:ext uri="{FF2B5EF4-FFF2-40B4-BE49-F238E27FC236}">
                <a16:creationId xmlns:a16="http://schemas.microsoft.com/office/drawing/2014/main" id="{54C312B4-619D-EC4C-977C-1C37B67BC6AB}"/>
              </a:ext>
            </a:extLst>
          </p:cNvPr>
          <p:cNvPicPr preferRelativeResize="0"/>
          <p:nvPr/>
        </p:nvPicPr>
        <p:blipFill>
          <a:blip r:embed="rId5">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412345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D9F4-296A-7F4A-B77F-7B4B6F4716FF}"/>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Wind Energy</a:t>
            </a:r>
            <a:endParaRPr lang="en-US" dirty="0"/>
          </a:p>
        </p:txBody>
      </p:sp>
      <p:sp>
        <p:nvSpPr>
          <p:cNvPr id="3" name="Text Placeholder 2">
            <a:extLst>
              <a:ext uri="{FF2B5EF4-FFF2-40B4-BE49-F238E27FC236}">
                <a16:creationId xmlns:a16="http://schemas.microsoft.com/office/drawing/2014/main" id="{7C5C8AEA-9493-A14F-A9B6-6D01F2ADF313}"/>
              </a:ext>
            </a:extLst>
          </p:cNvPr>
          <p:cNvSpPr>
            <a:spLocks noGrp="1"/>
          </p:cNvSpPr>
          <p:nvPr>
            <p:ph type="body" idx="1"/>
          </p:nvPr>
        </p:nvSpPr>
        <p:spPr>
          <a:xfrm>
            <a:off x="311700" y="1152474"/>
            <a:ext cx="3313627" cy="848448"/>
          </a:xfrm>
          <a:solidFill>
            <a:srgbClr val="9FCC3B"/>
          </a:solidFill>
        </p:spPr>
        <p:txBody>
          <a:bodyPr/>
          <a:lstStyle/>
          <a:p>
            <a:pPr marL="0" lvl="0" indent="0">
              <a:buNone/>
            </a:pPr>
            <a:r>
              <a:rPr lang="en-US" b="1" dirty="0">
                <a:solidFill>
                  <a:schemeClr val="bg1"/>
                </a:solidFill>
                <a:latin typeface="Open Sans"/>
                <a:ea typeface="Open Sans"/>
                <a:cs typeface="Open Sans"/>
                <a:sym typeface="Open Sans"/>
              </a:rPr>
              <a:t>A type of renewable energy provided by the wind.</a:t>
            </a:r>
            <a:endParaRPr lang="en-US" b="1" dirty="0">
              <a:solidFill>
                <a:schemeClr val="bg1"/>
              </a:solidFill>
            </a:endParaRPr>
          </a:p>
        </p:txBody>
      </p:sp>
      <p:pic>
        <p:nvPicPr>
          <p:cNvPr id="8" name="Picture 2" descr="windturbineS">
            <a:extLst>
              <a:ext uri="{FF2B5EF4-FFF2-40B4-BE49-F238E27FC236}">
                <a16:creationId xmlns:a16="http://schemas.microsoft.com/office/drawing/2014/main" id="{11A81182-2117-7647-9000-98CB7CC670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64" r="15639"/>
          <a:stretch/>
        </p:blipFill>
        <p:spPr bwMode="auto">
          <a:xfrm>
            <a:off x="5056738" y="840769"/>
            <a:ext cx="3183620" cy="3461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0408ED72-3869-744C-B763-2529F90F3323}"/>
              </a:ext>
            </a:extLst>
          </p:cNvPr>
          <p:cNvSpPr txBox="1">
            <a:spLocks/>
          </p:cNvSpPr>
          <p:nvPr/>
        </p:nvSpPr>
        <p:spPr>
          <a:xfrm>
            <a:off x="2850775" y="3610814"/>
            <a:ext cx="1829679" cy="477092"/>
          </a:xfrm>
          <a:prstGeom prst="rect">
            <a:avLst/>
          </a:prstGeom>
          <a:solidFill>
            <a:srgbClr val="6091BA"/>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US" b="1" dirty="0">
                <a:solidFill>
                  <a:schemeClr val="bg1"/>
                </a:solidFill>
                <a:latin typeface="Open Sans"/>
                <a:ea typeface="Open Sans"/>
                <a:cs typeface="Open Sans"/>
                <a:sym typeface="Open Sans"/>
              </a:rPr>
              <a:t>Wind turbines</a:t>
            </a:r>
            <a:endParaRPr lang="en-US" b="1" dirty="0">
              <a:solidFill>
                <a:schemeClr val="bg1"/>
              </a:solidFill>
            </a:endParaRPr>
          </a:p>
        </p:txBody>
      </p:sp>
      <p:sp>
        <p:nvSpPr>
          <p:cNvPr id="10" name="Text Placeholder 2">
            <a:extLst>
              <a:ext uri="{FF2B5EF4-FFF2-40B4-BE49-F238E27FC236}">
                <a16:creationId xmlns:a16="http://schemas.microsoft.com/office/drawing/2014/main" id="{354BC8FD-2CCB-944C-8378-E003AC36124C}"/>
              </a:ext>
            </a:extLst>
          </p:cNvPr>
          <p:cNvSpPr txBox="1">
            <a:spLocks/>
          </p:cNvSpPr>
          <p:nvPr/>
        </p:nvSpPr>
        <p:spPr>
          <a:xfrm>
            <a:off x="311700" y="1152474"/>
            <a:ext cx="3507265" cy="7516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b="1">
                <a:solidFill>
                  <a:srgbClr val="000000"/>
                </a:solidFill>
                <a:latin typeface="Open Sans"/>
                <a:ea typeface="Open Sans"/>
                <a:cs typeface="Open Sans"/>
                <a:sym typeface="Open Sans"/>
              </a:rPr>
              <a:t>A type of renewable energy provided by the wind.</a:t>
            </a:r>
            <a:endParaRPr lang="en-US" b="1" dirty="0"/>
          </a:p>
        </p:txBody>
      </p:sp>
      <p:pic>
        <p:nvPicPr>
          <p:cNvPr id="7" name="Google Shape;64;p14">
            <a:extLst>
              <a:ext uri="{FF2B5EF4-FFF2-40B4-BE49-F238E27FC236}">
                <a16:creationId xmlns:a16="http://schemas.microsoft.com/office/drawing/2014/main" id="{9E93B49B-317F-214E-B5DD-76E5D51170E0}"/>
              </a:ext>
            </a:extLst>
          </p:cNvPr>
          <p:cNvPicPr preferRelativeResize="0"/>
          <p:nvPr/>
        </p:nvPicPr>
        <p:blipFill>
          <a:blip r:embed="rId4">
            <a:alphaModFix/>
          </a:blip>
          <a:stretch>
            <a:fillRect/>
          </a:stretch>
        </p:blipFill>
        <p:spPr>
          <a:xfrm>
            <a:off x="173918" y="4651025"/>
            <a:ext cx="8839196" cy="403010"/>
          </a:xfrm>
          <a:prstGeom prst="rect">
            <a:avLst/>
          </a:prstGeom>
          <a:noFill/>
          <a:ln>
            <a:noFill/>
          </a:ln>
        </p:spPr>
      </p:pic>
    </p:spTree>
    <p:extLst>
      <p:ext uri="{BB962C8B-B14F-4D97-AF65-F5344CB8AC3E}">
        <p14:creationId xmlns:p14="http://schemas.microsoft.com/office/powerpoint/2010/main" val="2962752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CD46B10-26A6-EE4C-B125-1ECDED4375C6}"/>
              </a:ext>
            </a:extLst>
          </p:cNvPr>
          <p:cNvSpPr/>
          <p:nvPr/>
        </p:nvSpPr>
        <p:spPr>
          <a:xfrm>
            <a:off x="-2" y="-492477"/>
            <a:ext cx="9144002" cy="5143502"/>
          </a:xfrm>
          <a:prstGeom prst="rect">
            <a:avLst/>
          </a:prstGeom>
          <a:solidFill>
            <a:srgbClr val="9FC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4">
            <a:extLst>
              <a:ext uri="{FF2B5EF4-FFF2-40B4-BE49-F238E27FC236}">
                <a16:creationId xmlns:a16="http://schemas.microsoft.com/office/drawing/2014/main" id="{6F2AD0EE-E2B3-5245-BFD0-B3B1B4F1C369}"/>
              </a:ext>
            </a:extLst>
          </p:cNvPr>
          <p:cNvPicPr>
            <a:picLocks noChangeAspect="1"/>
          </p:cNvPicPr>
          <p:nvPr/>
        </p:nvPicPr>
        <p:blipFill rotWithShape="1">
          <a:blip r:embed="rId3"/>
          <a:srcRect t="808" b="-957"/>
          <a:stretch/>
        </p:blipFill>
        <p:spPr>
          <a:xfrm>
            <a:off x="2212346" y="330720"/>
            <a:ext cx="4454790" cy="4230840"/>
          </a:xfrm>
          <a:prstGeom prst="rect">
            <a:avLst/>
          </a:prstGeom>
          <a:ln>
            <a:noFill/>
          </a:ln>
          <a:effectLst>
            <a:outerShdw blurRad="292100" dist="139700" dir="2700000" algn="tl" rotWithShape="0">
              <a:srgbClr val="333333">
                <a:alpha val="65000"/>
              </a:srgbClr>
            </a:outerShdw>
          </a:effectLst>
        </p:spPr>
      </p:pic>
      <p:pic>
        <p:nvPicPr>
          <p:cNvPr id="4" name="Google Shape;64;p14">
            <a:extLst>
              <a:ext uri="{FF2B5EF4-FFF2-40B4-BE49-F238E27FC236}">
                <a16:creationId xmlns:a16="http://schemas.microsoft.com/office/drawing/2014/main" id="{15699FBF-2E2B-7048-9230-72C49BD75B98}"/>
              </a:ext>
            </a:extLst>
          </p:cNvPr>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830187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D9F4-296A-7F4A-B77F-7B4B6F4716FF}"/>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Wind Energy</a:t>
            </a:r>
            <a:endParaRPr lang="en-US" dirty="0"/>
          </a:p>
        </p:txBody>
      </p:sp>
      <p:sp>
        <p:nvSpPr>
          <p:cNvPr id="9" name="Text Placeholder 2">
            <a:extLst>
              <a:ext uri="{FF2B5EF4-FFF2-40B4-BE49-F238E27FC236}">
                <a16:creationId xmlns:a16="http://schemas.microsoft.com/office/drawing/2014/main" id="{0408ED72-3869-744C-B763-2529F90F3323}"/>
              </a:ext>
            </a:extLst>
          </p:cNvPr>
          <p:cNvSpPr txBox="1">
            <a:spLocks/>
          </p:cNvSpPr>
          <p:nvPr/>
        </p:nvSpPr>
        <p:spPr>
          <a:xfrm>
            <a:off x="1669001" y="3982837"/>
            <a:ext cx="1829679" cy="477092"/>
          </a:xfrm>
          <a:prstGeom prst="rect">
            <a:avLst/>
          </a:prstGeom>
          <a:solidFill>
            <a:srgbClr val="9FCC3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US" b="1" dirty="0">
                <a:solidFill>
                  <a:schemeClr val="bg1"/>
                </a:solidFill>
                <a:latin typeface="Open Sans"/>
                <a:ea typeface="Open Sans"/>
                <a:cs typeface="Open Sans"/>
                <a:sym typeface="Open Sans"/>
              </a:rPr>
              <a:t>PV Cells</a:t>
            </a:r>
            <a:endParaRPr lang="en-US" b="1" dirty="0">
              <a:solidFill>
                <a:schemeClr val="bg1"/>
              </a:solidFill>
            </a:endParaRPr>
          </a:p>
        </p:txBody>
      </p:sp>
      <p:pic>
        <p:nvPicPr>
          <p:cNvPr id="11" name="Picture 10">
            <a:extLst>
              <a:ext uri="{FF2B5EF4-FFF2-40B4-BE49-F238E27FC236}">
                <a16:creationId xmlns:a16="http://schemas.microsoft.com/office/drawing/2014/main" id="{97965910-27DA-AE49-8C18-BA7C57649D8F}"/>
              </a:ext>
            </a:extLst>
          </p:cNvPr>
          <p:cNvPicPr>
            <a:picLocks noChangeAspect="1"/>
          </p:cNvPicPr>
          <p:nvPr/>
        </p:nvPicPr>
        <p:blipFill>
          <a:blip r:embed="rId3"/>
          <a:stretch>
            <a:fillRect/>
          </a:stretch>
        </p:blipFill>
        <p:spPr>
          <a:xfrm>
            <a:off x="474991" y="1017724"/>
            <a:ext cx="4222710" cy="2817567"/>
          </a:xfrm>
          <a:prstGeom prst="rect">
            <a:avLst/>
          </a:prstGeom>
          <a:ln>
            <a:noFill/>
          </a:ln>
          <a:effectLst>
            <a:outerShdw blurRad="292100" dist="139700" dir="2700000" algn="tl" rotWithShape="0">
              <a:srgbClr val="333333">
                <a:alpha val="65000"/>
              </a:srgbClr>
            </a:outerShdw>
          </a:effectLst>
        </p:spPr>
      </p:pic>
      <p:pic>
        <p:nvPicPr>
          <p:cNvPr id="12" name="Content Placeholder 5">
            <a:extLst>
              <a:ext uri="{FF2B5EF4-FFF2-40B4-BE49-F238E27FC236}">
                <a16:creationId xmlns:a16="http://schemas.microsoft.com/office/drawing/2014/main" id="{BA3B26FF-B87F-1640-B861-D1F6600DB82E}"/>
              </a:ext>
            </a:extLst>
          </p:cNvPr>
          <p:cNvPicPr>
            <a:picLocks noChangeAspect="1"/>
          </p:cNvPicPr>
          <p:nvPr/>
        </p:nvPicPr>
        <p:blipFill rotWithShape="1">
          <a:blip r:embed="rId4"/>
          <a:srcRect l="940" t="184" r="38710" b="-184"/>
          <a:stretch/>
        </p:blipFill>
        <p:spPr>
          <a:xfrm>
            <a:off x="4770120" y="1017725"/>
            <a:ext cx="3784529" cy="2822754"/>
          </a:xfrm>
          <a:prstGeom prst="rect">
            <a:avLst/>
          </a:prstGeom>
          <a:ln>
            <a:noFill/>
          </a:ln>
          <a:effectLst>
            <a:outerShdw blurRad="292100" dist="139700" dir="2700000" algn="tl" rotWithShape="0">
              <a:srgbClr val="333333">
                <a:alpha val="65000"/>
              </a:srgbClr>
            </a:outerShdw>
          </a:effectLst>
        </p:spPr>
      </p:pic>
      <p:sp>
        <p:nvSpPr>
          <p:cNvPr id="13" name="Text Placeholder 2">
            <a:extLst>
              <a:ext uri="{FF2B5EF4-FFF2-40B4-BE49-F238E27FC236}">
                <a16:creationId xmlns:a16="http://schemas.microsoft.com/office/drawing/2014/main" id="{6D62009C-E87D-F14F-8278-3AB247C61A56}"/>
              </a:ext>
            </a:extLst>
          </p:cNvPr>
          <p:cNvSpPr txBox="1">
            <a:spLocks/>
          </p:cNvSpPr>
          <p:nvPr/>
        </p:nvSpPr>
        <p:spPr>
          <a:xfrm>
            <a:off x="5414019" y="3982837"/>
            <a:ext cx="2496730" cy="477092"/>
          </a:xfrm>
          <a:prstGeom prst="rect">
            <a:avLst/>
          </a:prstGeom>
          <a:solidFill>
            <a:srgbClr val="9FCC3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US" b="1" dirty="0">
                <a:solidFill>
                  <a:schemeClr val="bg1"/>
                </a:solidFill>
                <a:latin typeface="Open Sans"/>
                <a:ea typeface="Open Sans"/>
                <a:cs typeface="Open Sans"/>
                <a:sym typeface="Open Sans"/>
              </a:rPr>
              <a:t>Concentrated Solar</a:t>
            </a:r>
            <a:endParaRPr lang="en-US" b="1" dirty="0">
              <a:solidFill>
                <a:schemeClr val="bg1"/>
              </a:solidFill>
            </a:endParaRPr>
          </a:p>
        </p:txBody>
      </p:sp>
      <p:pic>
        <p:nvPicPr>
          <p:cNvPr id="7" name="Google Shape;64;p14">
            <a:extLst>
              <a:ext uri="{FF2B5EF4-FFF2-40B4-BE49-F238E27FC236}">
                <a16:creationId xmlns:a16="http://schemas.microsoft.com/office/drawing/2014/main" id="{76F081C3-6A59-0143-AA54-2199EA46393E}"/>
              </a:ext>
            </a:extLst>
          </p:cNvPr>
          <p:cNvPicPr preferRelativeResize="0"/>
          <p:nvPr/>
        </p:nvPicPr>
        <p:blipFill>
          <a:blip r:embed="rId5">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11672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E0FDE3-9851-9A40-9E37-9FD04D6EB34D}"/>
              </a:ext>
            </a:extLst>
          </p:cNvPr>
          <p:cNvSpPr/>
          <p:nvPr/>
        </p:nvSpPr>
        <p:spPr>
          <a:xfrm>
            <a:off x="1" y="0"/>
            <a:ext cx="9144000" cy="4651025"/>
          </a:xfrm>
          <a:prstGeom prst="rect">
            <a:avLst/>
          </a:prstGeom>
          <a:solidFill>
            <a:srgbClr val="9FC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10D9F4-296A-7F4A-B77F-7B4B6F4716FF}"/>
              </a:ext>
            </a:extLst>
          </p:cNvPr>
          <p:cNvSpPr>
            <a:spLocks noGrp="1"/>
          </p:cNvSpPr>
          <p:nvPr>
            <p:ph type="title"/>
          </p:nvPr>
        </p:nvSpPr>
        <p:spPr/>
        <p:txBody>
          <a:bodyPr/>
          <a:lstStyle/>
          <a:p>
            <a:r>
              <a:rPr lang="en" b="1" dirty="0">
                <a:solidFill>
                  <a:schemeClr val="bg1"/>
                </a:solidFill>
                <a:latin typeface="Open Sans"/>
                <a:ea typeface="Open Sans"/>
                <a:cs typeface="Open Sans"/>
                <a:sym typeface="Open Sans"/>
              </a:rPr>
              <a:t>Wind Turbines</a:t>
            </a:r>
            <a:endParaRPr lang="en-US" dirty="0">
              <a:solidFill>
                <a:schemeClr val="bg1"/>
              </a:solidFill>
            </a:endParaRPr>
          </a:p>
        </p:txBody>
      </p:sp>
      <p:grpSp>
        <p:nvGrpSpPr>
          <p:cNvPr id="7" name="Group 6">
            <a:extLst>
              <a:ext uri="{FF2B5EF4-FFF2-40B4-BE49-F238E27FC236}">
                <a16:creationId xmlns:a16="http://schemas.microsoft.com/office/drawing/2014/main" id="{631BD7AF-738C-AB4D-AFDB-437028C55BDA}"/>
              </a:ext>
            </a:extLst>
          </p:cNvPr>
          <p:cNvGrpSpPr/>
          <p:nvPr/>
        </p:nvGrpSpPr>
        <p:grpSpPr>
          <a:xfrm>
            <a:off x="3550125" y="605408"/>
            <a:ext cx="4289510" cy="3753232"/>
            <a:chOff x="3309345" y="1828158"/>
            <a:chExt cx="5673329" cy="4806571"/>
          </a:xfrm>
        </p:grpSpPr>
        <p:pic>
          <p:nvPicPr>
            <p:cNvPr id="8" name="Picture 7">
              <a:extLst>
                <a:ext uri="{FF2B5EF4-FFF2-40B4-BE49-F238E27FC236}">
                  <a16:creationId xmlns:a16="http://schemas.microsoft.com/office/drawing/2014/main" id="{5020EA1D-4CAB-E540-A1EE-98D38A052988}"/>
                </a:ext>
              </a:extLst>
            </p:cNvPr>
            <p:cNvPicPr>
              <a:picLocks noChangeAspect="1"/>
            </p:cNvPicPr>
            <p:nvPr/>
          </p:nvPicPr>
          <p:blipFill>
            <a:blip r:embed="rId3"/>
            <a:stretch>
              <a:fillRect/>
            </a:stretch>
          </p:blipFill>
          <p:spPr>
            <a:xfrm>
              <a:off x="3309345" y="1828158"/>
              <a:ext cx="5673329" cy="4806571"/>
            </a:xfrm>
            <a:prstGeom prst="rect">
              <a:avLst/>
            </a:prstGeom>
          </p:spPr>
        </p:pic>
        <p:sp>
          <p:nvSpPr>
            <p:cNvPr id="10" name="TextBox 9">
              <a:extLst>
                <a:ext uri="{FF2B5EF4-FFF2-40B4-BE49-F238E27FC236}">
                  <a16:creationId xmlns:a16="http://schemas.microsoft.com/office/drawing/2014/main" id="{ADE5A5AC-ED62-BC41-B766-B19D4CC79550}"/>
                </a:ext>
              </a:extLst>
            </p:cNvPr>
            <p:cNvSpPr txBox="1"/>
            <p:nvPr/>
          </p:nvSpPr>
          <p:spPr>
            <a:xfrm>
              <a:off x="3477491" y="1828158"/>
              <a:ext cx="1271650" cy="584775"/>
            </a:xfrm>
            <a:prstGeom prst="rect">
              <a:avLst/>
            </a:prstGeom>
            <a:solidFill>
              <a:schemeClr val="bg1"/>
            </a:solidFill>
          </p:spPr>
          <p:txBody>
            <a:bodyPr wrap="square" rtlCol="0">
              <a:spAutoFit/>
            </a:bodyPr>
            <a:lstStyle/>
            <a:p>
              <a:pPr algn="ctr"/>
              <a:endParaRPr lang="en-US" sz="3200" dirty="0"/>
            </a:p>
          </p:txBody>
        </p:sp>
      </p:grpSp>
      <p:pic>
        <p:nvPicPr>
          <p:cNvPr id="14" name="Picture 2" descr="In this photo, a worker stands erect on the hub of the wind turbine near to where the blades are attached. An orange harness is wrapped around one of the blades and attached to the crane's pulley system. The man's height is approximately equal to the width of the blade.">
            <a:extLst>
              <a:ext uri="{FF2B5EF4-FFF2-40B4-BE49-F238E27FC236}">
                <a16:creationId xmlns:a16="http://schemas.microsoft.com/office/drawing/2014/main" id="{04B84FDA-38C2-EE40-B957-23010FA1CC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47" t="2576" r="3837" b="6472"/>
          <a:stretch/>
        </p:blipFill>
        <p:spPr bwMode="auto">
          <a:xfrm>
            <a:off x="620194" y="1077880"/>
            <a:ext cx="2284843" cy="14704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wo wind technicians work inside the nacelle of a wind turbine. ">
            <a:extLst>
              <a:ext uri="{FF2B5EF4-FFF2-40B4-BE49-F238E27FC236}">
                <a16:creationId xmlns:a16="http://schemas.microsoft.com/office/drawing/2014/main" id="{EF025876-BAAF-5E42-ADC1-3D13314396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94" y="2788351"/>
            <a:ext cx="2284842" cy="1646991"/>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64;p14">
            <a:extLst>
              <a:ext uri="{FF2B5EF4-FFF2-40B4-BE49-F238E27FC236}">
                <a16:creationId xmlns:a16="http://schemas.microsoft.com/office/drawing/2014/main" id="{641ACA48-B64C-B544-8A2A-C599482A8D4F}"/>
              </a:ext>
            </a:extLst>
          </p:cNvPr>
          <p:cNvPicPr preferRelativeResize="0"/>
          <p:nvPr/>
        </p:nvPicPr>
        <p:blipFill>
          <a:blip r:embed="rId6">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68204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E0FDE3-9851-9A40-9E37-9FD04D6EB34D}"/>
              </a:ext>
            </a:extLst>
          </p:cNvPr>
          <p:cNvSpPr/>
          <p:nvPr/>
        </p:nvSpPr>
        <p:spPr>
          <a:xfrm>
            <a:off x="1" y="0"/>
            <a:ext cx="9144000" cy="4480560"/>
          </a:xfrm>
          <a:prstGeom prst="rect">
            <a:avLst/>
          </a:prstGeom>
          <a:solidFill>
            <a:srgbClr val="6091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10D9F4-296A-7F4A-B77F-7B4B6F4716FF}"/>
              </a:ext>
            </a:extLst>
          </p:cNvPr>
          <p:cNvSpPr>
            <a:spLocks noGrp="1"/>
          </p:cNvSpPr>
          <p:nvPr>
            <p:ph type="title"/>
          </p:nvPr>
        </p:nvSpPr>
        <p:spPr/>
        <p:txBody>
          <a:bodyPr/>
          <a:lstStyle/>
          <a:p>
            <a:r>
              <a:rPr lang="en" b="1" dirty="0">
                <a:solidFill>
                  <a:schemeClr val="bg1"/>
                </a:solidFill>
                <a:latin typeface="Open Sans"/>
                <a:ea typeface="Open Sans"/>
                <a:cs typeface="Open Sans"/>
                <a:sym typeface="Open Sans"/>
              </a:rPr>
              <a:t>Hydropower</a:t>
            </a:r>
            <a:endParaRPr lang="en-US" dirty="0">
              <a:solidFill>
                <a:schemeClr val="bg1"/>
              </a:solidFill>
            </a:endParaRPr>
          </a:p>
        </p:txBody>
      </p:sp>
      <p:pic>
        <p:nvPicPr>
          <p:cNvPr id="9" name="Content Placeholder 3">
            <a:extLst>
              <a:ext uri="{FF2B5EF4-FFF2-40B4-BE49-F238E27FC236}">
                <a16:creationId xmlns:a16="http://schemas.microsoft.com/office/drawing/2014/main" id="{70F73505-6BB7-F44B-8C89-4E74520BDDBE}"/>
              </a:ext>
            </a:extLst>
          </p:cNvPr>
          <p:cNvPicPr>
            <a:picLocks noChangeAspect="1"/>
          </p:cNvPicPr>
          <p:nvPr/>
        </p:nvPicPr>
        <p:blipFill rotWithShape="1">
          <a:blip r:embed="rId3"/>
          <a:srcRect l="16933" t="1131" r="18747" b="506"/>
          <a:stretch/>
        </p:blipFill>
        <p:spPr>
          <a:xfrm>
            <a:off x="1295399" y="985444"/>
            <a:ext cx="2593163" cy="3172612"/>
          </a:xfrm>
          <a:prstGeom prst="rect">
            <a:avLst/>
          </a:prstGeom>
          <a:noFill/>
          <a:ln>
            <a:noFill/>
          </a:ln>
        </p:spPr>
      </p:pic>
      <p:pic>
        <p:nvPicPr>
          <p:cNvPr id="11" name="Picture 2" descr="http://www.alternative-energy-news.info/images/technical/hydro-power.jpg">
            <a:extLst>
              <a:ext uri="{FF2B5EF4-FFF2-40B4-BE49-F238E27FC236}">
                <a16:creationId xmlns:a16="http://schemas.microsoft.com/office/drawing/2014/main" id="{EAE52130-28A4-954D-BFDB-1729202A89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662"/>
          <a:stretch/>
        </p:blipFill>
        <p:spPr bwMode="auto">
          <a:xfrm>
            <a:off x="4389120" y="985443"/>
            <a:ext cx="3513961" cy="317261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Google Shape;64;p14">
            <a:extLst>
              <a:ext uri="{FF2B5EF4-FFF2-40B4-BE49-F238E27FC236}">
                <a16:creationId xmlns:a16="http://schemas.microsoft.com/office/drawing/2014/main" id="{B13E4F9F-8179-2641-9B68-01A94E8AA440}"/>
              </a:ext>
            </a:extLst>
          </p:cNvPr>
          <p:cNvPicPr preferRelativeResize="0"/>
          <p:nvPr/>
        </p:nvPicPr>
        <p:blipFill>
          <a:blip r:embed="rId5">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21098996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1143</Words>
  <Application>Microsoft Macintosh PowerPoint</Application>
  <PresentationFormat>On-screen Show (16:9)</PresentationFormat>
  <Paragraphs>89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Open Sans</vt:lpstr>
      <vt:lpstr>Arial</vt:lpstr>
      <vt:lpstr>Wingdings</vt:lpstr>
      <vt:lpstr>Simple Light</vt:lpstr>
      <vt:lpstr>PowerPoint Presentation</vt:lpstr>
      <vt:lpstr>Question: What Is Energy?</vt:lpstr>
      <vt:lpstr>Conservation of Energy</vt:lpstr>
      <vt:lpstr>Renewable vs. Nonrenewable</vt:lpstr>
      <vt:lpstr>Wind Energy</vt:lpstr>
      <vt:lpstr>PowerPoint Presentation</vt:lpstr>
      <vt:lpstr>Wind Energy</vt:lpstr>
      <vt:lpstr>Wind Turbines</vt:lpstr>
      <vt:lpstr>Hydropower</vt:lpstr>
      <vt:lpstr>Other Types of Renewable Energy</vt:lpstr>
      <vt:lpstr>Sail Car Challenge</vt:lpstr>
      <vt:lpstr>Sail Types</vt:lpstr>
      <vt:lpstr>Scientific Method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 Chaker</dc:creator>
  <cp:lastModifiedBy>Meganne Jimenez</cp:lastModifiedBy>
  <cp:revision>14</cp:revision>
  <dcterms:modified xsi:type="dcterms:W3CDTF">2020-07-30T21:34:27Z</dcterms:modified>
</cp:coreProperties>
</file>