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sldIdLst>
    <p:sldId id="260" r:id="rId2"/>
    <p:sldId id="299" r:id="rId3"/>
    <p:sldId id="285" r:id="rId4"/>
    <p:sldId id="289" r:id="rId5"/>
    <p:sldId id="291" r:id="rId6"/>
    <p:sldId id="290" r:id="rId7"/>
    <p:sldId id="258" r:id="rId8"/>
    <p:sldId id="293" r:id="rId9"/>
    <p:sldId id="257" r:id="rId10"/>
    <p:sldId id="294" r:id="rId11"/>
    <p:sldId id="295" r:id="rId12"/>
    <p:sldId id="287" r:id="rId13"/>
    <p:sldId id="280" r:id="rId14"/>
    <p:sldId id="278" r:id="rId15"/>
    <p:sldId id="274" r:id="rId16"/>
    <p:sldId id="275" r:id="rId17"/>
    <p:sldId id="277" r:id="rId18"/>
    <p:sldId id="276" r:id="rId19"/>
    <p:sldId id="273" r:id="rId20"/>
    <p:sldId id="279" r:id="rId21"/>
    <p:sldId id="286" r:id="rId22"/>
    <p:sldId id="281" r:id="rId23"/>
    <p:sldId id="282" r:id="rId24"/>
    <p:sldId id="283" r:id="rId25"/>
    <p:sldId id="263" r:id="rId26"/>
    <p:sldId id="288" r:id="rId27"/>
    <p:sldId id="296" r:id="rId28"/>
    <p:sldId id="297" r:id="rId29"/>
    <p:sldId id="267" r:id="rId3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A973356-26AF-40C5-BCB7-169E2E95FD7E}">
          <p14:sldIdLst>
            <p14:sldId id="260"/>
            <p14:sldId id="299"/>
            <p14:sldId id="285"/>
            <p14:sldId id="289"/>
            <p14:sldId id="291"/>
            <p14:sldId id="290"/>
            <p14:sldId id="258"/>
            <p14:sldId id="293"/>
            <p14:sldId id="257"/>
            <p14:sldId id="294"/>
            <p14:sldId id="295"/>
            <p14:sldId id="287"/>
            <p14:sldId id="280"/>
            <p14:sldId id="278"/>
            <p14:sldId id="274"/>
            <p14:sldId id="275"/>
            <p14:sldId id="277"/>
            <p14:sldId id="276"/>
            <p14:sldId id="273"/>
            <p14:sldId id="279"/>
            <p14:sldId id="286"/>
            <p14:sldId id="281"/>
            <p14:sldId id="282"/>
            <p14:sldId id="283"/>
            <p14:sldId id="263"/>
            <p14:sldId id="288"/>
            <p14:sldId id="296"/>
            <p14:sldId id="297"/>
            <p14:sldId id="267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CC00CC"/>
    <a:srgbClr val="FF0066"/>
    <a:srgbClr val="CCFF99"/>
    <a:srgbClr val="CC0099"/>
    <a:srgbClr val="0000FF"/>
    <a:srgbClr val="FF6600"/>
    <a:srgbClr val="00FF00"/>
    <a:srgbClr val="990099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561" autoAdjust="0"/>
    <p:restoredTop sz="82862" autoAdjust="0"/>
  </p:normalViewPr>
  <p:slideViewPr>
    <p:cSldViewPr snapToGrid="0">
      <p:cViewPr varScale="1">
        <p:scale>
          <a:sx n="57" d="100"/>
          <a:sy n="57" d="100"/>
        </p:scale>
        <p:origin x="108" y="3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B176E07-5FFD-4728-8FBB-1C0E7E4A3D70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829FCED-CE35-4E38-9075-BEF19DD282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957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Isometric_projections_of_an_l_shape.png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Hello</a:t>
            </a:r>
            <a:r>
              <a:rPr lang="en-US" baseline="0" dirty="0" smtClean="0"/>
              <a:t> and welcome! Today we will introduce the topic of spatial visualization—what it is and why we like it. Then, we will take a spatial visualization test to assess where our skills are today.  Let’s begin!</a:t>
            </a:r>
          </a:p>
          <a:p>
            <a:r>
              <a:rPr lang="en-US" baseline="0" dirty="0" smtClean="0"/>
              <a:t>Note: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slides are animated so a mouse or keyboard click brings up the next image, text or slide.</a:t>
            </a:r>
            <a:endParaRPr lang="en-US" baseline="0" dirty="0" smtClean="0"/>
          </a:p>
          <a:p>
            <a:r>
              <a:rPr lang="en-US" baseline="0" dirty="0" smtClean="0"/>
              <a:t>///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Spatial Visualization Presentation, </a:t>
            </a:r>
            <a:r>
              <a:rPr lang="en-US" i="1" dirty="0" smtClean="0"/>
              <a:t>Let’s Learn about Spatial Vis!</a:t>
            </a:r>
            <a:r>
              <a:rPr lang="en-US" i="1" baseline="0" dirty="0" smtClean="0"/>
              <a:t> </a:t>
            </a:r>
            <a:r>
              <a:rPr lang="en-US" baseline="0" dirty="0" smtClean="0"/>
              <a:t>lesson and its four associated activities, TeachEngineering.org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///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Image source: (6 colored cube blocks)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Clip Art Hub (free clip art) http://www.cliparthut.com/cube-clip-art-clipart-eBSHWo.html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B6494-F53E-419C-93AE-6C9DC263E57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5432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slide to support activity 1 on the topic of isometric views and coded plans.</a:t>
            </a:r>
          </a:p>
          <a:p>
            <a:r>
              <a:rPr lang="en-US" baseline="0" dirty="0" smtClean="0"/>
              <a:t>///</a:t>
            </a:r>
          </a:p>
          <a:p>
            <a:r>
              <a:rPr lang="en-US" dirty="0" smtClean="0"/>
              <a:t>Image</a:t>
            </a:r>
            <a:r>
              <a:rPr lang="en-US" baseline="0" dirty="0" smtClean="0"/>
              <a:t> source: (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Cube shapes drawn from a coded plan on triangle-dot paper</a:t>
            </a:r>
            <a:r>
              <a:rPr lang="en-US" baseline="0" dirty="0" smtClean="0"/>
              <a:t>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 Jacob Segil, College of Engineering and Applied Science, University of Colorado Boulder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FCED-CE35-4E38-9075-BEF19DD2826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7478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</a:t>
            </a:r>
            <a:r>
              <a:rPr lang="en-US" baseline="0" dirty="0" smtClean="0"/>
              <a:t> this slide to support activity 1 on the topic of isometric views and coded plans.</a:t>
            </a:r>
          </a:p>
          <a:p>
            <a:r>
              <a:rPr lang="en-US" baseline="0" dirty="0" smtClean="0"/>
              <a:t>///</a:t>
            </a:r>
          </a:p>
          <a:p>
            <a:r>
              <a:rPr lang="en-US" dirty="0" smtClean="0"/>
              <a:t>Image</a:t>
            </a:r>
            <a:r>
              <a:rPr lang="en-US" baseline="0" dirty="0" smtClean="0"/>
              <a:t> sources: (c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ube 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 letter shapes</a:t>
            </a:r>
            <a:r>
              <a:rPr lang="en-US" baseline="0" dirty="0" smtClean="0"/>
              <a:t>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 Jacob Segil, College of Engineering and Applied Science, University of Colorado Boulder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FCED-CE35-4E38-9075-BEF19DD2826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84738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Note: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slides are animated so a mouse or keyboard click brings up the next image, text or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B6494-F53E-419C-93AE-6C9DC263E57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82836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</a:t>
            </a:r>
            <a:r>
              <a:rPr lang="en-US" baseline="0" dirty="0" smtClean="0"/>
              <a:t> this slide to support activity 2 on the topic of orthographic drawings.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///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Image source: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 Jacob Segil, College of Engineering and Applied Science, University of Colorado Boulder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FCED-CE35-4E38-9075-BEF19DD2826E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281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</a:t>
            </a:r>
            <a:r>
              <a:rPr lang="en-US" baseline="0" dirty="0" smtClean="0"/>
              <a:t> this slide to support activity 2 on the topic of orthographic drawings.</a:t>
            </a:r>
          </a:p>
          <a:p>
            <a:r>
              <a:rPr lang="en-US" dirty="0" smtClean="0"/>
              <a:t>///</a:t>
            </a:r>
          </a:p>
          <a:p>
            <a:r>
              <a:rPr lang="en-US" dirty="0" smtClean="0"/>
              <a:t>Image source: (orthographic</a:t>
            </a:r>
            <a:r>
              <a:rPr lang="en-US" baseline="0" dirty="0" smtClean="0"/>
              <a:t> drawings of 3 sides of multi-cube object)</a:t>
            </a:r>
          </a:p>
          <a:p>
            <a:r>
              <a:rPr lang="en-US" dirty="0" smtClean="0"/>
              <a:t>2012 </a:t>
            </a:r>
            <a:r>
              <a:rPr lang="en-US" dirty="0" err="1" smtClean="0"/>
              <a:t>Cdang</a:t>
            </a:r>
            <a:r>
              <a:rPr lang="en-US" dirty="0" smtClean="0"/>
              <a:t>,</a:t>
            </a:r>
            <a:r>
              <a:rPr lang="en-US" baseline="0" dirty="0" smtClean="0"/>
              <a:t> Wikimedia Commons </a:t>
            </a:r>
            <a:r>
              <a:rPr lang="en-US" dirty="0" smtClean="0"/>
              <a:t>https://commons.wikimedia.org/wiki/File:Figure_7_cubes_CRPE_3e_concours_2012_math_solution.svg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FCED-CE35-4E38-9075-BEF19DD2826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45488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</a:t>
            </a:r>
            <a:r>
              <a:rPr lang="en-US" baseline="0" dirty="0" smtClean="0"/>
              <a:t> this slide to support activity 2 on the topic of orthographic drawings.</a:t>
            </a:r>
          </a:p>
          <a:p>
            <a:r>
              <a:rPr lang="en-US" dirty="0" smtClean="0"/>
              <a:t>///</a:t>
            </a:r>
          </a:p>
          <a:p>
            <a:r>
              <a:rPr lang="en-US" dirty="0" smtClean="0"/>
              <a:t>Image sources: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2007 Zink, Wikimedia Commons </a:t>
            </a:r>
            <a:r>
              <a:rPr lang="en-US" sz="1200" u="sng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  <a:hlinkClick r:id="rId3"/>
              </a:rPr>
              <a:t>https://commons.wikimedia.org/wiki/File:Isometric_projections_of_an_l_shape.png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endParaRPr lang="en-US" dirty="0" smtClean="0"/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2007 Zink, Wikimedia Commons </a:t>
            </a:r>
            <a:r>
              <a:rPr lang="en-US" dirty="0" smtClean="0"/>
              <a:t>https://commons.wikimedia.org/wiki/File:Orthographic_projections_of_L_shape.png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FCED-CE35-4E38-9075-BEF19DD2826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0180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</a:t>
            </a:r>
            <a:r>
              <a:rPr lang="en-US" baseline="0" dirty="0" smtClean="0"/>
              <a:t> this slide to support activity 2 on the topic of orthographic drawings.</a:t>
            </a:r>
          </a:p>
          <a:p>
            <a:r>
              <a:rPr lang="en-US" dirty="0" smtClean="0"/>
              <a:t>///</a:t>
            </a:r>
          </a:p>
          <a:p>
            <a:r>
              <a:rPr lang="en-US" dirty="0" smtClean="0"/>
              <a:t>Image source:</a:t>
            </a:r>
          </a:p>
          <a:p>
            <a:r>
              <a:rPr lang="en-US" dirty="0" smtClean="0"/>
              <a:t>(3 view drawing) 2009 </a:t>
            </a:r>
            <a:r>
              <a:rPr lang="en-US" dirty="0" err="1" smtClean="0"/>
              <a:t>Biezl</a:t>
            </a:r>
            <a:r>
              <a:rPr lang="en-US" dirty="0" smtClean="0"/>
              <a:t>, Wikimedia Commons https://commons.wikimedia.org/wiki/File:Dreitafelprojektion.svg</a:t>
            </a:r>
          </a:p>
          <a:p>
            <a:r>
              <a:rPr lang="en-US" dirty="0" smtClean="0"/>
              <a:t>(3-view details of house shape) 2009 </a:t>
            </a:r>
            <a:r>
              <a:rPr lang="en-US" dirty="0" err="1" smtClean="0"/>
              <a:t>Biezl</a:t>
            </a:r>
            <a:r>
              <a:rPr lang="en-US" dirty="0" smtClean="0"/>
              <a:t>, Wikimedia Commons https://commons.wikimedia.org/wiki/File:Dtp-3d_2.svg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FCED-CE35-4E38-9075-BEF19DD2826E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25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</a:t>
            </a:r>
            <a:r>
              <a:rPr lang="en-US" baseline="0" dirty="0" smtClean="0"/>
              <a:t> this slide to support activity 2 on the topic of orthographic drawings.</a:t>
            </a:r>
          </a:p>
          <a:p>
            <a:r>
              <a:rPr lang="en-US" dirty="0" smtClean="0"/>
              <a:t>///</a:t>
            </a:r>
          </a:p>
          <a:p>
            <a:r>
              <a:rPr lang="en-US" dirty="0" smtClean="0"/>
              <a:t>Image sources:</a:t>
            </a:r>
          </a:p>
          <a:p>
            <a:r>
              <a:rPr lang="en-US" dirty="0" smtClean="0"/>
              <a:t>(house shape inside clear cube </a:t>
            </a:r>
            <a:r>
              <a:rPr lang="en-US" dirty="0" err="1" smtClean="0"/>
              <a:t>worthographic</a:t>
            </a:r>
            <a:r>
              <a:rPr lang="en-US" dirty="0" smtClean="0"/>
              <a:t> projections</a:t>
            </a:r>
            <a:r>
              <a:rPr lang="en-US" baseline="0" dirty="0" smtClean="0"/>
              <a:t> marked) 2004 </a:t>
            </a:r>
            <a:r>
              <a:rPr lang="en-US" sz="1200" b="0" i="0" u="none" strike="noStrike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MdeVicente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Wikimedia Commons </a:t>
            </a:r>
            <a:r>
              <a:rPr lang="en-US" dirty="0" smtClean="0"/>
              <a:t>https://commons.wikimedia.org/wiki/File:Cubo_proyecciones1.JPG</a:t>
            </a:r>
          </a:p>
          <a:p>
            <a:r>
              <a:rPr lang="en-US" dirty="0" smtClean="0"/>
              <a:t>(technical drawing exercise) 2011 </a:t>
            </a:r>
            <a:r>
              <a:rPr lang="en-US" dirty="0" err="1" smtClean="0"/>
              <a:t>Andrevruas</a:t>
            </a:r>
            <a:r>
              <a:rPr lang="en-US" dirty="0" smtClean="0"/>
              <a:t>, </a:t>
            </a:r>
            <a:r>
              <a:rPr lang="en-US" sz="1200" b="0" i="0" u="none" strike="noStrike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Wikimedia Commons https://commons.wikimedia.org/wiki/File:Desenhotecnico.jpg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FCED-CE35-4E38-9075-BEF19DD2826E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283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</a:t>
            </a:r>
            <a:r>
              <a:rPr lang="en-US" baseline="0" dirty="0" smtClean="0"/>
              <a:t> this slide to support activity 2 on the topic of orthographic drawings.</a:t>
            </a:r>
          </a:p>
          <a:p>
            <a:r>
              <a:rPr lang="en-US" dirty="0" smtClean="0"/>
              <a:t>///</a:t>
            </a:r>
          </a:p>
          <a:p>
            <a:r>
              <a:rPr lang="en-US" dirty="0" smtClean="0"/>
              <a:t>Image sources: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(wooden</a:t>
            </a:r>
            <a:r>
              <a:rPr lang="en-US" sz="1200" b="0" i="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bench photo &amp; top/front/side view hand drawings): © 2009 Richard M. Weidner. Used with permission.</a:t>
            </a:r>
            <a:endParaRPr lang="en-US" dirty="0" smtClean="0"/>
          </a:p>
          <a:p>
            <a:r>
              <a:rPr lang="en-US" dirty="0" smtClean="0"/>
              <a:t>(front and side elevation of a German church in </a:t>
            </a:r>
            <a:r>
              <a:rPr lang="en-US" dirty="0" err="1" smtClean="0"/>
              <a:t>Tilsit</a:t>
            </a:r>
            <a:r>
              <a:rPr lang="en-US" dirty="0" smtClean="0"/>
              <a:t>): 1980 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Siegfried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Harbrucker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Wikimedia Commons https://commons.wikimedia.org/wiki/File:Deutsche_Kirche_Tilsit_(Seitenriss).jpg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FCED-CE35-4E38-9075-BEF19DD2826E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9605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</a:t>
            </a:r>
            <a:r>
              <a:rPr lang="en-US" baseline="0" dirty="0" smtClean="0"/>
              <a:t> this slide to support activity 2 on the topic of orthographic drawings.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///</a:t>
            </a:r>
          </a:p>
          <a:p>
            <a:r>
              <a:rPr lang="en-US" dirty="0" smtClean="0"/>
              <a:t>Image</a:t>
            </a:r>
            <a:r>
              <a:rPr lang="en-US" baseline="0" dirty="0" smtClean="0"/>
              <a:t> source: (line drawing) </a:t>
            </a:r>
          </a:p>
          <a:p>
            <a:r>
              <a:rPr lang="en-US" baseline="0" dirty="0" smtClean="0"/>
              <a:t>2016 Jacob Segil, College of Engineering and Applied Science, University of Colorado Boulder</a:t>
            </a:r>
          </a:p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FCED-CE35-4E38-9075-BEF19DD282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9563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</a:t>
            </a:r>
            <a:r>
              <a:rPr lang="en-US" baseline="0" dirty="0" smtClean="0"/>
              <a:t> this slide to support the lesson by showing students an example PSVT:R test question.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source: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 Jacob Segil, College of Engineering and Applied Science, University of Colorado Boulder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FCED-CE35-4E38-9075-BEF19DD2826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722751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</a:t>
            </a:r>
            <a:r>
              <a:rPr lang="en-US" baseline="0" dirty="0" smtClean="0"/>
              <a:t> this slide to support activity 2 on the topic of orthographic drawings.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source: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 Jacob Segil, College of Engineering and Applied Science, University of Colorado Boulder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FCED-CE35-4E38-9075-BEF19DD2826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0369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Note: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slides are animated so a mouse or keyboard click brings up the next image, text or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B6494-F53E-419C-93AE-6C9DC263E57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482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Answer</a:t>
            </a:r>
            <a:r>
              <a:rPr lang="en-US" baseline="0" dirty="0" smtClean="0"/>
              <a:t> =</a:t>
            </a:r>
            <a:r>
              <a:rPr lang="en-US" dirty="0" smtClean="0"/>
              <a:t> B: The middle gray object in the last row is rotated</a:t>
            </a:r>
            <a:r>
              <a:rPr lang="en-US" baseline="0" dirty="0" smtClean="0"/>
              <a:t> 90 degrees about the z-axis—just like the white object in the top row.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</a:t>
            </a:r>
            <a:r>
              <a:rPr lang="en-US" baseline="0" dirty="0" smtClean="0"/>
              <a:t> this slide to support activity 3 on the topic of one-axis rotations.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source: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 Jacob Segil, College of Engineering and Applied Science, University of Colorado Boulder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FCED-CE35-4E38-9075-BEF19DD2826E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42791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</a:t>
            </a:r>
            <a:r>
              <a:rPr lang="en-US" baseline="0" dirty="0" smtClean="0"/>
              <a:t> this slide to support activity 3 on the topic of one-axis rotations.</a:t>
            </a:r>
          </a:p>
          <a:p>
            <a:r>
              <a:rPr lang="en-US" dirty="0" smtClean="0"/>
              <a:t>///</a:t>
            </a:r>
          </a:p>
          <a:p>
            <a:r>
              <a:rPr lang="en-US" dirty="0" smtClean="0"/>
              <a:t>Image source: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(x,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y, z axes)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 Jacob Segil, College of Engineering and Applied Science, University of Colorado Boulder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FCED-CE35-4E38-9075-BEF19DD2826E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6622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</a:t>
            </a:r>
            <a:r>
              <a:rPr lang="en-US" baseline="0" dirty="0" smtClean="0"/>
              <a:t> this slide to support activity 3 on the topic of one-axis rotations.</a:t>
            </a:r>
            <a:endParaRPr lang="en-US" dirty="0" smtClean="0"/>
          </a:p>
          <a:p>
            <a:r>
              <a:rPr lang="en-US" dirty="0" smtClean="0"/>
              <a:t>The right-hand</a:t>
            </a:r>
            <a:r>
              <a:rPr lang="en-US" baseline="0" dirty="0" smtClean="0"/>
              <a:t> rule is a mnemonic, which is a learning tool that helps us remember something.</a:t>
            </a:r>
            <a:endParaRPr lang="en-US" dirty="0" smtClean="0"/>
          </a:p>
          <a:p>
            <a:r>
              <a:rPr lang="en-US" dirty="0" smtClean="0"/>
              <a:t>///</a:t>
            </a:r>
          </a:p>
          <a:p>
            <a:r>
              <a:rPr lang="en-US" dirty="0" smtClean="0"/>
              <a:t>Image sources:</a:t>
            </a:r>
          </a:p>
          <a:p>
            <a:r>
              <a:rPr lang="en-US" dirty="0" smtClean="0"/>
              <a:t>(x, y, z axes)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 Jacob Segil, College of Engineering and Applied Science, University of Colorado Boulder</a:t>
            </a:r>
            <a:endParaRPr lang="en-US" dirty="0" smtClean="0"/>
          </a:p>
          <a:p>
            <a:r>
              <a:rPr lang="en-US" dirty="0" smtClean="0"/>
              <a:t>(drawing with hand) 2009</a:t>
            </a:r>
            <a:r>
              <a:rPr lang="en-US" baseline="0" dirty="0" smtClean="0"/>
              <a:t> </a:t>
            </a:r>
            <a:r>
              <a:rPr lang="de-DE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Schorschi2 </a:t>
            </a:r>
            <a:r>
              <a:rPr lang="en-US" baseline="0" dirty="0" smtClean="0"/>
              <a:t>and 2011 Das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steinerne</a:t>
            </a:r>
            <a:r>
              <a:rPr lang="en-US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Herz</a:t>
            </a:r>
            <a:r>
              <a:rPr lang="en-US" baseline="0" dirty="0" smtClean="0"/>
              <a:t>, Wikimedia Commons {PD} https://en.wikipedia.org/wiki/File:Right-hand_grip_rule.svg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FCED-CE35-4E38-9075-BEF19DD2826E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712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</a:t>
            </a:r>
            <a:r>
              <a:rPr lang="en-US" baseline="0" dirty="0" smtClean="0"/>
              <a:t> this slide to support activity 3 on the topic of one-axis rotations.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///</a:t>
            </a:r>
          </a:p>
          <a:p>
            <a:r>
              <a:rPr lang="en-US" dirty="0" smtClean="0"/>
              <a:t>Image</a:t>
            </a:r>
            <a:r>
              <a:rPr lang="en-US" baseline="0" dirty="0" smtClean="0"/>
              <a:t> source: (line drawing) </a:t>
            </a:r>
          </a:p>
          <a:p>
            <a:r>
              <a:rPr lang="en-US" baseline="0" dirty="0" smtClean="0"/>
              <a:t>2016 Jacob Segil, College of Engineering and Applied Science, University of Colorado Boulder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FCED-CE35-4E38-9075-BEF19DD2826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04706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Note: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slides are animated so a mouse or keyboard click brings up the next image, text or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B6494-F53E-419C-93AE-6C9DC263E579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30516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Answer</a:t>
            </a:r>
            <a:r>
              <a:rPr lang="en-US" baseline="0" dirty="0" smtClean="0"/>
              <a:t> =</a:t>
            </a:r>
            <a:r>
              <a:rPr lang="en-US" dirty="0" smtClean="0"/>
              <a:t> A:</a:t>
            </a:r>
            <a:r>
              <a:rPr lang="en-US" baseline="0" dirty="0" smtClean="0"/>
              <a:t> T</a:t>
            </a:r>
            <a:r>
              <a:rPr lang="en-US" dirty="0" smtClean="0"/>
              <a:t>he far left gray object in the last row is rotated</a:t>
            </a:r>
            <a:r>
              <a:rPr lang="en-US" baseline="0" dirty="0" smtClean="0"/>
              <a:t> 90 degrees about the negative y-axis and 90 degrees about the negative z-axis—just like the white object in the top row.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</a:t>
            </a:r>
            <a:r>
              <a:rPr lang="en-US" baseline="0" dirty="0" smtClean="0"/>
              <a:t> this slide to support activity 4 on the topic of two-axis rotations.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source: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 Jacob Segil, College of Engineering and Applied Science, University of Colorado Boulder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FCED-CE35-4E38-9075-BEF19DD2826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91718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</a:t>
            </a:r>
            <a:r>
              <a:rPr lang="en-US" baseline="0" dirty="0" smtClean="0"/>
              <a:t> this slide to support activity 4 on the topic of two-axis rotations.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As needed, for review, refer to the previous slides on one-axis rotation and the right-hand rule.</a:t>
            </a:r>
          </a:p>
          <a:p>
            <a:r>
              <a:rPr lang="en-US" dirty="0" smtClean="0"/>
              <a:t>///</a:t>
            </a:r>
          </a:p>
          <a:p>
            <a:r>
              <a:rPr lang="en-US" dirty="0" smtClean="0"/>
              <a:t>Image</a:t>
            </a:r>
            <a:r>
              <a:rPr lang="en-US" baseline="0" dirty="0" smtClean="0"/>
              <a:t> source: (line drawing)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2016 Jacob Segil, College of Engineering and Applied Science, University of Colorado Boulder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FCED-CE35-4E38-9075-BEF19DD2826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8417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</a:t>
            </a:r>
            <a:r>
              <a:rPr lang="en-US" baseline="0" dirty="0" smtClean="0"/>
              <a:t> this slide to support activity 4 on the topic of two-axis rotations.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 smtClean="0"/>
              <a:t>Use the “write a rule” approach to encourage and support students to pay attention to their own logic and method.</a:t>
            </a:r>
          </a:p>
          <a:p>
            <a:r>
              <a:rPr lang="en-US" dirty="0" smtClean="0"/>
              <a:t>///</a:t>
            </a:r>
          </a:p>
          <a:p>
            <a:r>
              <a:rPr lang="en-US" dirty="0" smtClean="0"/>
              <a:t>Image</a:t>
            </a:r>
            <a:r>
              <a:rPr lang="en-US" baseline="0" dirty="0" smtClean="0"/>
              <a:t> source: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 Jacob Segil, College of Engineering and Applied Science, University of Colorado Boulder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FCED-CE35-4E38-9075-BEF19DD2826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60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aseline="0" dirty="0" smtClean="0"/>
              <a:t>Note: 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slides are animated so a mouse or keyboard click brings up the next image, text or slide.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7B6494-F53E-419C-93AE-6C9DC263E57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944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</a:t>
            </a:r>
            <a:r>
              <a:rPr lang="en-US" baseline="0" dirty="0" smtClean="0"/>
              <a:t> this slide to support activity 1 on the topic of isometric drawings and coded plans.</a:t>
            </a:r>
            <a:endParaRPr lang="en-US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///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Image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source: (2 drawings of a cube)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 Jacob Segil, College of Engineering and Applied Science, University of Colorado Boulder</a:t>
            </a:r>
            <a:endParaRPr lang="en-US" sz="1200" kern="1200" baseline="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FCED-CE35-4E38-9075-BEF19DD2826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016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</a:t>
            </a:r>
            <a:r>
              <a:rPr lang="en-US" baseline="0" dirty="0" smtClean="0"/>
              <a:t> this slide to support activity 1 on the topic of isometric views and coded plans.</a:t>
            </a:r>
          </a:p>
          <a:p>
            <a:r>
              <a:rPr lang="en-US" baseline="0" dirty="0" smtClean="0"/>
              <a:t>///</a:t>
            </a:r>
          </a:p>
          <a:p>
            <a:r>
              <a:rPr lang="en-US" dirty="0" smtClean="0"/>
              <a:t>Image</a:t>
            </a:r>
            <a:r>
              <a:rPr lang="en-US" baseline="0" dirty="0" smtClean="0"/>
              <a:t> source: (drawing of house)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 Jacob Segil, College of Engineering and Applied Science, University of Colorado Boulder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FCED-CE35-4E38-9075-BEF19DD2826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24940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</a:t>
            </a:r>
            <a:r>
              <a:rPr lang="en-US" baseline="0" dirty="0" smtClean="0"/>
              <a:t> this slide to support activity 1 on the topic of isometric views and coded plans.</a:t>
            </a:r>
          </a:p>
          <a:p>
            <a:r>
              <a:rPr lang="en-US" baseline="0" dirty="0" smtClean="0"/>
              <a:t>///</a:t>
            </a:r>
          </a:p>
          <a:p>
            <a:r>
              <a:rPr lang="en-US" dirty="0" smtClean="0"/>
              <a:t>Image</a:t>
            </a:r>
            <a:r>
              <a:rPr lang="en-US" baseline="0" dirty="0" smtClean="0"/>
              <a:t> source: (isometric and coded plan drawings of same object)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 Jacob Segil, College of Engineering and Applied Science, University of Colorado Boulder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FCED-CE35-4E38-9075-BEF19DD2826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825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slide to support activity 1 on the topic of isometric views and coded plans.</a:t>
            </a:r>
          </a:p>
          <a:p>
            <a:r>
              <a:rPr lang="en-US" baseline="0" dirty="0" smtClean="0"/>
              <a:t>///</a:t>
            </a:r>
          </a:p>
          <a:p>
            <a:r>
              <a:rPr lang="en-US" dirty="0" smtClean="0"/>
              <a:t>Image</a:t>
            </a:r>
            <a:r>
              <a:rPr lang="en-US" baseline="0" dirty="0" smtClean="0"/>
              <a:t> source:</a:t>
            </a:r>
          </a:p>
          <a:p>
            <a:r>
              <a:rPr lang="en-US" baseline="0" dirty="0" smtClean="0"/>
              <a:t>(isometric line drawing) 2016 Jacob Segil, College of Engineering and Applied Science, University of Colorado Boulder</a:t>
            </a:r>
          </a:p>
          <a:p>
            <a:r>
              <a:rPr lang="en-US" baseline="0" dirty="0" smtClean="0"/>
              <a:t>(photo drawing on pad)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 Jacob Segil, College of Engineering and Applied Science, University of Colorado Boulder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FCED-CE35-4E38-9075-BEF19DD2826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193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Use</a:t>
            </a:r>
            <a:r>
              <a:rPr lang="en-US" baseline="0" dirty="0" smtClean="0"/>
              <a:t> this slide to support activity 1 on the topic of isometric views and coded plans.</a:t>
            </a:r>
          </a:p>
          <a:p>
            <a:r>
              <a:rPr lang="en-US" baseline="0" dirty="0" smtClean="0"/>
              <a:t>///</a:t>
            </a:r>
          </a:p>
          <a:p>
            <a:r>
              <a:rPr lang="en-US" dirty="0" smtClean="0"/>
              <a:t>Image</a:t>
            </a:r>
            <a:r>
              <a:rPr lang="en-US" baseline="0" dirty="0" smtClean="0"/>
              <a:t> source: (drawings of various cube shapes) 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2015 Jacob Segil, College of Engineering and Applied Science, University of Colorado Boulder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FCED-CE35-4E38-9075-BEF19DD2826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7005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Use</a:t>
            </a:r>
            <a:r>
              <a:rPr lang="en-US" baseline="0" dirty="0" smtClean="0"/>
              <a:t> this slide to support activity 1 on the topic of isometric views and coded plans.</a:t>
            </a:r>
          </a:p>
          <a:p>
            <a:r>
              <a:rPr lang="en-US" baseline="0" dirty="0" smtClean="0"/>
              <a:t>///</a:t>
            </a:r>
          </a:p>
          <a:p>
            <a:r>
              <a:rPr lang="en-US" dirty="0" smtClean="0"/>
              <a:t>Image</a:t>
            </a:r>
            <a:r>
              <a:rPr lang="en-US" baseline="0" dirty="0" smtClean="0"/>
              <a:t> source: (coded plan) </a:t>
            </a:r>
          </a:p>
          <a:p>
            <a:r>
              <a:rPr lang="en-US" baseline="0" dirty="0" smtClean="0"/>
              <a:t>2016 Jacob Segil, College of Engineering and Applied Science, University of Colorado Boulder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9FCED-CE35-4E38-9075-BEF19DD2826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099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C32D51D-F9D6-4AC5-9647-BB9B017E8921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8122F67-E316-41AA-A6D8-66F8EDE4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967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D51D-F9D6-4AC5-9647-BB9B017E8921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2F67-E316-41AA-A6D8-66F8EDE4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799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D51D-F9D6-4AC5-9647-BB9B017E8921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2F67-E316-41AA-A6D8-66F8EDE4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339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D51D-F9D6-4AC5-9647-BB9B017E8921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2F67-E316-41AA-A6D8-66F8EDE4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679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D51D-F9D6-4AC5-9647-BB9B017E8921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2F67-E316-41AA-A6D8-66F8EDE4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56611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D51D-F9D6-4AC5-9647-BB9B017E8921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2F67-E316-41AA-A6D8-66F8EDE4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882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D51D-F9D6-4AC5-9647-BB9B017E8921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2F67-E316-41AA-A6D8-66F8EDE4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6585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D51D-F9D6-4AC5-9647-BB9B017E8921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2F67-E316-41AA-A6D8-66F8EDE4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1952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D51D-F9D6-4AC5-9647-BB9B017E8921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122F67-E316-41AA-A6D8-66F8EDE4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6236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2D51D-F9D6-4AC5-9647-BB9B017E8921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78122F67-E316-41AA-A6D8-66F8EDE4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153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solidFill>
            <a:schemeClr val="accent1">
              <a:lumMod val="40000"/>
              <a:lumOff val="60000"/>
            </a:schemeClr>
          </a:solid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AC32D51D-F9D6-4AC5-9647-BB9B017E8921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78122F67-E316-41AA-A6D8-66F8EDE4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8221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AC32D51D-F9D6-4AC5-9647-BB9B017E8921}" type="datetimeFigureOut">
              <a:rPr lang="en-US" smtClean="0"/>
              <a:t>11/17/2016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78122F67-E316-41AA-A6D8-66F8EDE404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515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4094" y="2947433"/>
            <a:ext cx="5056094" cy="2889163"/>
          </a:xfrm>
        </p:spPr>
        <p:txBody>
          <a:bodyPr>
            <a:noAutofit/>
          </a:bodyPr>
          <a:lstStyle/>
          <a:p>
            <a:pPr algn="r"/>
            <a:r>
              <a:rPr lang="en-US" sz="7200" dirty="0" smtClean="0"/>
              <a:t>Spatial Visualization</a:t>
            </a:r>
            <a:br>
              <a:rPr lang="en-US" sz="7200" dirty="0" smtClean="0"/>
            </a:b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3600" dirty="0" smtClean="0"/>
              <a:t>Let’s Learn about Spatial Vis!</a:t>
            </a:r>
            <a:endParaRPr lang="en-US" sz="7200" dirty="0"/>
          </a:p>
        </p:txBody>
      </p:sp>
      <p:pic>
        <p:nvPicPr>
          <p:cNvPr id="3" name="Picture 2" descr="Cube Clip Art 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908" y="1266712"/>
            <a:ext cx="4991612" cy="4746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726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98" y="195072"/>
            <a:ext cx="9711512" cy="1130491"/>
          </a:xfrm>
        </p:spPr>
        <p:txBody>
          <a:bodyPr>
            <a:noAutofit/>
          </a:bodyPr>
          <a:lstStyle/>
          <a:p>
            <a:r>
              <a:rPr lang="en-US" dirty="0" smtClean="0"/>
              <a:t>Coded Plans to Isometric Views</a:t>
            </a:r>
            <a:endParaRPr lang="en-US" dirty="0"/>
          </a:p>
        </p:txBody>
      </p:sp>
      <p:pic>
        <p:nvPicPr>
          <p:cNvPr id="7" name="image08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9656" y="2373086"/>
            <a:ext cx="11132688" cy="3221264"/>
          </a:xfrm>
          <a:prstGeom prst="rect">
            <a:avLst/>
          </a:prstGeom>
          <a:ln/>
        </p:spPr>
      </p:pic>
      <p:sp>
        <p:nvSpPr>
          <p:cNvPr id="11" name="TextBox 10"/>
          <p:cNvSpPr txBox="1"/>
          <p:nvPr/>
        </p:nvSpPr>
        <p:spPr>
          <a:xfrm>
            <a:off x="2520176" y="1829861"/>
            <a:ext cx="8972886" cy="3764490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800" dirty="0" smtClean="0">
                <a:solidFill>
                  <a:srgbClr val="FF6600"/>
                </a:solidFill>
              </a:rPr>
              <a:t>Click mouse/keyboard to reveal the possible solutions</a:t>
            </a:r>
            <a:endParaRPr lang="en-US" sz="28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079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4235" y="405266"/>
            <a:ext cx="9811880" cy="917815"/>
          </a:xfrm>
        </p:spPr>
        <p:txBody>
          <a:bodyPr>
            <a:noAutofit/>
          </a:bodyPr>
          <a:lstStyle/>
          <a:p>
            <a:r>
              <a:rPr lang="en-US" dirty="0" smtClean="0"/>
              <a:t>Isometric Views: Extra Credit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966463" y="5237386"/>
            <a:ext cx="3291840" cy="1097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 smtClean="0">
                <a:solidFill>
                  <a:srgbClr val="CC0099"/>
                </a:solidFill>
              </a:rPr>
              <a:t>4 views of the same multi-cube object</a:t>
            </a:r>
            <a:endParaRPr lang="en-US" sz="2800" dirty="0">
              <a:solidFill>
                <a:srgbClr val="CC0099"/>
              </a:solidFill>
            </a:endParaRPr>
          </a:p>
        </p:txBody>
      </p:sp>
      <p:pic>
        <p:nvPicPr>
          <p:cNvPr id="9" name="image10.png"/>
          <p:cNvPicPr/>
          <p:nvPr/>
        </p:nvPicPr>
        <p:blipFill rotWithShape="1">
          <a:blip r:embed="rId3"/>
          <a:srcRect b="12264"/>
          <a:stretch/>
        </p:blipFill>
        <p:spPr>
          <a:xfrm>
            <a:off x="905373" y="1587500"/>
            <a:ext cx="4919667" cy="3419928"/>
          </a:xfrm>
          <a:prstGeom prst="rect">
            <a:avLst/>
          </a:prstGeom>
          <a:ln/>
        </p:spPr>
      </p:pic>
      <p:pic>
        <p:nvPicPr>
          <p:cNvPr id="10" name="image13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7575595" y="1587500"/>
            <a:ext cx="3203580" cy="3385467"/>
          </a:xfrm>
          <a:prstGeom prst="rect">
            <a:avLst/>
          </a:prstGeom>
          <a:ln/>
        </p:spPr>
      </p:pic>
      <p:sp>
        <p:nvSpPr>
          <p:cNvPr id="11" name="TextBox 10"/>
          <p:cNvSpPr txBox="1"/>
          <p:nvPr/>
        </p:nvSpPr>
        <p:spPr>
          <a:xfrm>
            <a:off x="7487335" y="5237386"/>
            <a:ext cx="3291840" cy="10972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 smtClean="0">
                <a:solidFill>
                  <a:srgbClr val="CC0099"/>
                </a:solidFill>
              </a:rPr>
              <a:t>Two capital letters drawn </a:t>
            </a:r>
            <a:r>
              <a:rPr lang="en-US" sz="2800" dirty="0" err="1" smtClean="0">
                <a:solidFill>
                  <a:srgbClr val="CC0099"/>
                </a:solidFill>
              </a:rPr>
              <a:t>isometrically</a:t>
            </a:r>
            <a:endParaRPr lang="en-US" sz="2800" dirty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991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3293" y="2552985"/>
            <a:ext cx="8749553" cy="2897556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rgbClr val="CCFF99"/>
                </a:solidFill>
              </a:rPr>
              <a:t>Activity 2: </a:t>
            </a:r>
            <a:r>
              <a:rPr lang="en-US" sz="3200" dirty="0" smtClean="0">
                <a:solidFill>
                  <a:srgbClr val="CCFF99"/>
                </a:solidFill>
              </a:rPr>
              <a:t/>
            </a:r>
            <a:br>
              <a:rPr lang="en-US" sz="3200" dirty="0" smtClean="0">
                <a:solidFill>
                  <a:srgbClr val="CCFF99"/>
                </a:solidFill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5400" dirty="0" smtClean="0"/>
              <a:t>Seeing All Sides:</a:t>
            </a:r>
            <a:br>
              <a:rPr lang="en-US" sz="5400" dirty="0" smtClean="0"/>
            </a:br>
            <a:r>
              <a:rPr lang="en-US" sz="7200" dirty="0" smtClean="0"/>
              <a:t>Orthographic Drawings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528580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1954" y="499533"/>
            <a:ext cx="3956215" cy="1738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Orthographic Drawings</a:t>
            </a:r>
            <a:endParaRPr lang="en-US" dirty="0"/>
          </a:p>
        </p:txBody>
      </p:sp>
      <p:pic>
        <p:nvPicPr>
          <p:cNvPr id="7" name="Picture 6" descr="C:\Users\Denise\Documents\Documents\4a cub Let’s Learn about Spatial Vis! lesson-4acts #1221\new stuff from Jacob 10-28-2016\cub_spatviz_lesson01_activity2_ figure1_V2 by JLS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847" y="795050"/>
            <a:ext cx="8890513" cy="497421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7441948" y="795050"/>
            <a:ext cx="4281411" cy="4816856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00" dirty="0">
                <a:solidFill>
                  <a:schemeClr val="bg1">
                    <a:lumMod val="50000"/>
                  </a:schemeClr>
                </a:solidFill>
              </a:rPr>
              <a:t>Click to reveal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568496" y="5858593"/>
            <a:ext cx="11489034" cy="7888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dirty="0" smtClean="0">
                <a:solidFill>
                  <a:srgbClr val="990099"/>
                </a:solidFill>
              </a:rPr>
              <a:t>What are the three main orthographic views of an object?</a:t>
            </a:r>
            <a:endParaRPr lang="en-US" sz="4000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943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le:Figure 7 cubes CRPE 3e concours 2012 math solutio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611" y="1454414"/>
            <a:ext cx="4830669" cy="4323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57225" y="499533"/>
            <a:ext cx="6895720" cy="963507"/>
          </a:xfrm>
        </p:spPr>
        <p:txBody>
          <a:bodyPr>
            <a:noAutofit/>
          </a:bodyPr>
          <a:lstStyle/>
          <a:p>
            <a:r>
              <a:rPr lang="en-US" dirty="0" smtClean="0"/>
              <a:t>Orthographic Drawings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836520" y="4392705"/>
            <a:ext cx="6895720" cy="186465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rgbClr val="990099"/>
                </a:solidFill>
              </a:rPr>
              <a:t>Also called: </a:t>
            </a:r>
          </a:p>
          <a:p>
            <a:r>
              <a:rPr lang="en-US" dirty="0" smtClean="0">
                <a:solidFill>
                  <a:srgbClr val="990099"/>
                </a:solidFill>
              </a:rPr>
              <a:t>“</a:t>
            </a:r>
            <a:r>
              <a:rPr lang="en-US" dirty="0" err="1" smtClean="0">
                <a:solidFill>
                  <a:srgbClr val="990099"/>
                </a:solidFill>
              </a:rPr>
              <a:t>multiview</a:t>
            </a:r>
            <a:r>
              <a:rPr lang="en-US" dirty="0" smtClean="0">
                <a:solidFill>
                  <a:srgbClr val="990099"/>
                </a:solidFill>
              </a:rPr>
              <a:t>” drawings</a:t>
            </a:r>
            <a:endParaRPr lang="en-US" dirty="0">
              <a:solidFill>
                <a:srgbClr val="99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981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ile:Orthographic projections of L shap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4649" y="499533"/>
            <a:ext cx="4705350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File:Isometric projections of an l shape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264" y="1646300"/>
            <a:ext cx="5178347" cy="4568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451954" y="499533"/>
            <a:ext cx="6895720" cy="963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Orthographic Drawings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147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6316424" y="170699"/>
            <a:ext cx="5129930" cy="6486133"/>
            <a:chOff x="6316424" y="170699"/>
            <a:chExt cx="5129930" cy="6486133"/>
          </a:xfrm>
        </p:grpSpPr>
        <p:pic>
          <p:nvPicPr>
            <p:cNvPr id="2050" name="Picture 2" descr="File:Dtp-3d 2.sv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3841" t="13310" r="10417" b="4703"/>
            <a:stretch/>
          </p:blipFill>
          <p:spPr bwMode="auto">
            <a:xfrm>
              <a:off x="6325713" y="201168"/>
              <a:ext cx="5120641" cy="64556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Content Placeholder 2"/>
            <p:cNvSpPr txBox="1">
              <a:spLocks/>
            </p:cNvSpPr>
            <p:nvPr/>
          </p:nvSpPr>
          <p:spPr>
            <a:xfrm rot="19583283">
              <a:off x="7184512" y="170699"/>
              <a:ext cx="1070569" cy="1122573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91440" indent="-91440" algn="l" defTabSz="914400" rtl="0" eaLnBrk="1" latinLnBrk="0" hangingPunct="1">
                <a:lnSpc>
                  <a:spcPct val="85000"/>
                </a:lnSpc>
                <a:spcBef>
                  <a:spcPts val="1300"/>
                </a:spcBef>
                <a:buFont typeface="Arial" pitchFamily="34" charset="0"/>
                <a:buChar char=" "/>
                <a:defRPr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7472" indent="-3429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48640" indent="-54864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2000" i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60" indent="-82296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097280" indent="-109728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200000" indent="-2286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400000" indent="-2286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600000" indent="-2286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800000" indent="-2286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 dirty="0">
                <a:solidFill>
                  <a:srgbClr val="009999"/>
                </a:solidFill>
              </a:endParaRPr>
            </a:p>
          </p:txBody>
        </p:sp>
        <p:sp>
          <p:nvSpPr>
            <p:cNvPr id="14" name="Content Placeholder 2"/>
            <p:cNvSpPr txBox="1">
              <a:spLocks/>
            </p:cNvSpPr>
            <p:nvPr/>
          </p:nvSpPr>
          <p:spPr>
            <a:xfrm rot="19583283">
              <a:off x="6316424" y="1646181"/>
              <a:ext cx="555746" cy="478008"/>
            </a:xfrm>
            <a:prstGeom prst="rect">
              <a:avLst/>
            </a:prstGeom>
            <a:solidFill>
              <a:schemeClr val="bg1"/>
            </a:solidFill>
          </p:spPr>
          <p:txBody>
            <a:bodyPr vert="horz" lIns="91440" tIns="45720" rIns="91440" bIns="45720" rtlCol="0">
              <a:normAutofit/>
            </a:bodyPr>
            <a:lstStyle>
              <a:lvl1pPr marL="91440" indent="-91440" algn="l" defTabSz="914400" rtl="0" eaLnBrk="1" latinLnBrk="0" hangingPunct="1">
                <a:lnSpc>
                  <a:spcPct val="85000"/>
                </a:lnSpc>
                <a:spcBef>
                  <a:spcPts val="1300"/>
                </a:spcBef>
                <a:buFont typeface="Arial" pitchFamily="34" charset="0"/>
                <a:buChar char=" "/>
                <a:defRPr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1pPr>
              <a:lvl2pPr marL="347472" indent="-3429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24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2pPr>
              <a:lvl3pPr marL="548640" indent="-54864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2000" i="1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3pPr>
              <a:lvl4pPr marL="822960" indent="-82296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4pPr>
              <a:lvl5pPr marL="1097280" indent="-109728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5pPr>
              <a:lvl6pPr marL="1200000" indent="-2286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6pPr>
              <a:lvl7pPr marL="1400000" indent="-2286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7pPr>
              <a:lvl8pPr marL="1600000" indent="-2286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8pPr>
              <a:lvl9pPr marL="1800000" indent="-228600" algn="l" defTabSz="914400" rtl="0" eaLnBrk="1" latinLnBrk="0" hangingPunct="1">
                <a:lnSpc>
                  <a:spcPct val="85000"/>
                </a:lnSpc>
                <a:spcBef>
                  <a:spcPts val="600"/>
                </a:spcBef>
                <a:buFont typeface="Arial" pitchFamily="34" charset="0"/>
                <a:buChar char=" "/>
                <a:defRPr sz="1800" kern="1200">
                  <a:solidFill>
                    <a:schemeClr val="tx1">
                      <a:lumMod val="85000"/>
                      <a:lumOff val="15000"/>
                    </a:schemeClr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 b="1" dirty="0">
                <a:solidFill>
                  <a:srgbClr val="009999"/>
                </a:solidFill>
              </a:endParaRPr>
            </a:p>
          </p:txBody>
        </p:sp>
      </p:grpSp>
      <p:sp>
        <p:nvSpPr>
          <p:cNvPr id="8" name="Content Placeholder 2"/>
          <p:cNvSpPr txBox="1">
            <a:spLocks/>
          </p:cNvSpPr>
          <p:nvPr/>
        </p:nvSpPr>
        <p:spPr>
          <a:xfrm>
            <a:off x="5109631" y="902144"/>
            <a:ext cx="1822703" cy="705231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9999"/>
                </a:solidFill>
              </a:rPr>
              <a:t>Side view (from left)</a:t>
            </a:r>
            <a:endParaRPr lang="en-US" b="1" dirty="0">
              <a:solidFill>
                <a:srgbClr val="009999"/>
              </a:solidFill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 rot="19523154">
            <a:off x="3822008" y="4436387"/>
            <a:ext cx="1712975" cy="4572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>
            <a:lvl1pPr marL="91440" indent="-91440" algn="l" defTabSz="914400" rtl="0" eaLnBrk="1" latinLnBrk="0" hangingPunct="1">
              <a:lnSpc>
                <a:spcPct val="85000"/>
              </a:lnSpc>
              <a:spcBef>
                <a:spcPts val="13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47472" indent="-3429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4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48640" indent="-54864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2000" i="1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822960" indent="-82296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097280" indent="-109728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2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4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6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800000" indent="-228600" algn="l" defTabSz="914400" rtl="0" eaLnBrk="1" latinLnBrk="0" hangingPunct="1">
              <a:lnSpc>
                <a:spcPct val="85000"/>
              </a:lnSpc>
              <a:spcBef>
                <a:spcPts val="600"/>
              </a:spcBef>
              <a:buFont typeface="Arial" pitchFamily="34" charset="0"/>
              <a:buChar char=" 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smtClean="0">
                <a:solidFill>
                  <a:srgbClr val="0000FF"/>
                </a:solidFill>
              </a:rPr>
              <a:t>Front view</a:t>
            </a:r>
            <a:endParaRPr lang="en-US" b="1" dirty="0">
              <a:solidFill>
                <a:srgbClr val="0000FF"/>
              </a:solidFill>
            </a:endParaRPr>
          </a:p>
        </p:txBody>
      </p:sp>
      <p:sp>
        <p:nvSpPr>
          <p:cNvPr id="7" name="Right Arrow 6"/>
          <p:cNvSpPr/>
          <p:nvPr/>
        </p:nvSpPr>
        <p:spPr>
          <a:xfrm rot="19540809">
            <a:off x="4171002" y="4354092"/>
            <a:ext cx="2157984" cy="621792"/>
          </a:xfrm>
          <a:prstGeom prst="rightArrow">
            <a:avLst>
              <a:gd name="adj1" fmla="val 20000"/>
              <a:gd name="adj2" fmla="val 119118"/>
            </a:avLst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 rot="5400000">
            <a:off x="6684863" y="734979"/>
            <a:ext cx="1604198" cy="621792"/>
          </a:xfrm>
          <a:prstGeom prst="rightArrow">
            <a:avLst>
              <a:gd name="adj1" fmla="val 20000"/>
              <a:gd name="adj2" fmla="val 119118"/>
            </a:avLst>
          </a:prstGeom>
          <a:solidFill>
            <a:srgbClr val="9900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79342" y="444944"/>
            <a:ext cx="1572767" cy="457200"/>
          </a:xfrm>
          <a:noFill/>
        </p:spPr>
        <p:txBody>
          <a:bodyPr/>
          <a:lstStyle/>
          <a:p>
            <a:r>
              <a:rPr lang="en-US" b="1" dirty="0" smtClean="0">
                <a:solidFill>
                  <a:srgbClr val="990099"/>
                </a:solidFill>
              </a:rPr>
              <a:t>Top view</a:t>
            </a:r>
            <a:endParaRPr lang="en-US" b="1" dirty="0">
              <a:solidFill>
                <a:srgbClr val="990099"/>
              </a:solidFill>
            </a:endParaRPr>
          </a:p>
        </p:txBody>
      </p:sp>
      <p:sp>
        <p:nvSpPr>
          <p:cNvPr id="11" name="Right Arrow 10"/>
          <p:cNvSpPr/>
          <p:nvPr/>
        </p:nvSpPr>
        <p:spPr>
          <a:xfrm rot="1968953">
            <a:off x="4648199" y="1700423"/>
            <a:ext cx="2157984" cy="621792"/>
          </a:xfrm>
          <a:prstGeom prst="rightArrow">
            <a:avLst>
              <a:gd name="adj1" fmla="val 20000"/>
              <a:gd name="adj2" fmla="val 119118"/>
            </a:avLst>
          </a:prstGeom>
          <a:solidFill>
            <a:srgbClr val="00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51954" y="499533"/>
            <a:ext cx="3956215" cy="173851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Orthographic Drawings</a:t>
            </a:r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80763" y="2922179"/>
            <a:ext cx="3632895" cy="3485615"/>
            <a:chOff x="380763" y="2922179"/>
            <a:chExt cx="3632895" cy="3485615"/>
          </a:xfrm>
        </p:grpSpPr>
        <p:pic>
          <p:nvPicPr>
            <p:cNvPr id="2052" name="Picture 4" descr="File:Dreitafelprojektion.sv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84" t="13676" r="9607" b="8836"/>
            <a:stretch/>
          </p:blipFill>
          <p:spPr bwMode="auto">
            <a:xfrm>
              <a:off x="380763" y="2922179"/>
              <a:ext cx="3632895" cy="34856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 rot="2700000">
              <a:off x="2411554" y="5236102"/>
              <a:ext cx="1371600" cy="2743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noAutofit/>
            </a:bodyPr>
            <a:lstStyle/>
            <a:p>
              <a:endParaRPr lang="en-US" sz="2800" dirty="0" smtClean="0">
                <a:solidFill>
                  <a:srgbClr val="CC0099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67961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7" grpId="0" animBg="1"/>
      <p:bldP spid="12" grpId="0" animBg="1"/>
      <p:bldP spid="3" grpId="0" build="p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le:Desenhotecnico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0"/>
          <a:stretch/>
        </p:blipFill>
        <p:spPr bwMode="auto">
          <a:xfrm>
            <a:off x="6802149" y="499533"/>
            <a:ext cx="5108627" cy="610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57225" y="499533"/>
            <a:ext cx="6895720" cy="963507"/>
          </a:xfrm>
        </p:spPr>
        <p:txBody>
          <a:bodyPr>
            <a:noAutofit/>
          </a:bodyPr>
          <a:lstStyle/>
          <a:p>
            <a:r>
              <a:rPr lang="en-US" dirty="0" smtClean="0"/>
              <a:t>Orthographic Drawings</a:t>
            </a:r>
            <a:endParaRPr lang="en-US" dirty="0"/>
          </a:p>
        </p:txBody>
      </p:sp>
      <p:pic>
        <p:nvPicPr>
          <p:cNvPr id="2050" name="Picture 2" descr="https://upload.wikimedia.org/wikipedia/commons/thumb/5/58/Cubo_proyecciones1.JPG/320px-Cubo_proyecciones1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53" r="11532"/>
          <a:stretch/>
        </p:blipFill>
        <p:spPr bwMode="auto">
          <a:xfrm>
            <a:off x="766081" y="1463040"/>
            <a:ext cx="5068660" cy="50208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3991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1954" y="499533"/>
            <a:ext cx="6895720" cy="9635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Orthographic Drawings</a:t>
            </a:r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156409" y="1271205"/>
            <a:ext cx="3438143" cy="585216"/>
          </a:xfrm>
        </p:spPr>
        <p:txBody>
          <a:bodyPr>
            <a:noAutofit/>
          </a:bodyPr>
          <a:lstStyle/>
          <a:p>
            <a:r>
              <a:rPr lang="en-US" dirty="0" smtClean="0"/>
              <a:t>Engineering examples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42" y="2413269"/>
            <a:ext cx="2507072" cy="18803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780" y="2140626"/>
            <a:ext cx="3528440" cy="43058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0" t="8139" r="11905" b="6359"/>
          <a:stretch/>
        </p:blipFill>
        <p:spPr>
          <a:xfrm>
            <a:off x="938156" y="4527978"/>
            <a:ext cx="1503192" cy="1725255"/>
          </a:xfrm>
          <a:prstGeom prst="rect">
            <a:avLst/>
          </a:prstGeom>
        </p:spPr>
      </p:pic>
      <p:pic>
        <p:nvPicPr>
          <p:cNvPr id="1026" name="Picture 2" descr="https://upload.wikimedia.org/wikipedia/commons/thumb/2/25/Deutsche_Kirche_Tilsit_%28Seitenriss%29.jpg/212px-Deutsche_Kirche_Tilsit_%28Seitenriss%2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2374" y="611408"/>
            <a:ext cx="5339626" cy="6044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6228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47037" y="4307076"/>
            <a:ext cx="8117055" cy="22467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 smtClean="0">
                <a:solidFill>
                  <a:srgbClr val="CC0099"/>
                </a:solidFill>
              </a:rPr>
              <a:t>Tips: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C0099"/>
                </a:solidFill>
              </a:rPr>
              <a:t>Draw views in order (top </a:t>
            </a:r>
            <a:r>
              <a:rPr lang="en-US" sz="2800" dirty="0" smtClean="0">
                <a:solidFill>
                  <a:srgbClr val="CC0099"/>
                </a:solidFill>
                <a:sym typeface="Wingdings" panose="05000000000000000000" pitchFamily="2" charset="2"/>
              </a:rPr>
              <a:t> front  side)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C0099"/>
                </a:solidFill>
              </a:rPr>
              <a:t>Draw lines where there are edges (changes in plane)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C0099"/>
                </a:solidFill>
              </a:rPr>
              <a:t>Use dotted lines to show hidden edges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C0099"/>
                </a:solidFill>
              </a:rPr>
              <a:t>Solid lines trump dotted lines</a:t>
            </a:r>
            <a:endParaRPr lang="en-US" sz="2800" dirty="0">
              <a:solidFill>
                <a:srgbClr val="CC0099"/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57594" y="221293"/>
            <a:ext cx="4396949" cy="5019926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657225" y="499533"/>
            <a:ext cx="6895720" cy="963507"/>
          </a:xfrm>
        </p:spPr>
        <p:txBody>
          <a:bodyPr>
            <a:noAutofit/>
          </a:bodyPr>
          <a:lstStyle/>
          <a:p>
            <a:r>
              <a:rPr lang="en-US" dirty="0" smtClean="0"/>
              <a:t>Orthographic Drawings</a:t>
            </a:r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/>
          <a:srcRect l="4089" t="3065" r="6936" b="9482"/>
          <a:stretch/>
        </p:blipFill>
        <p:spPr>
          <a:xfrm>
            <a:off x="2760898" y="1247406"/>
            <a:ext cx="3806890" cy="3472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479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6098" y="195072"/>
            <a:ext cx="11430782" cy="822960"/>
          </a:xfrm>
        </p:spPr>
        <p:txBody>
          <a:bodyPr>
            <a:noAutofit/>
          </a:bodyPr>
          <a:lstStyle/>
          <a:p>
            <a:r>
              <a:rPr lang="en-US" dirty="0" smtClean="0"/>
              <a:t>Example spatial visualization quiz question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794284" y="1263858"/>
            <a:ext cx="4275796" cy="1463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dirty="0" smtClean="0">
                <a:solidFill>
                  <a:srgbClr val="CC0099"/>
                </a:solidFill>
              </a:rPr>
              <a:t>Imagine rotating the top left (white) </a:t>
            </a:r>
            <a:r>
              <a:rPr lang="en-US" sz="2600" dirty="0" smtClean="0">
                <a:solidFill>
                  <a:srgbClr val="CC0099"/>
                </a:solidFill>
              </a:rPr>
              <a:t>shape to </a:t>
            </a:r>
            <a:r>
              <a:rPr lang="en-US" sz="2600" dirty="0" smtClean="0">
                <a:solidFill>
                  <a:srgbClr val="CC0099"/>
                </a:solidFill>
              </a:rPr>
              <a:t>look like the top right </a:t>
            </a:r>
            <a:r>
              <a:rPr lang="en-US" sz="2600" dirty="0" smtClean="0">
                <a:solidFill>
                  <a:srgbClr val="CC0099"/>
                </a:solidFill>
              </a:rPr>
              <a:t>shape</a:t>
            </a:r>
            <a:endParaRPr lang="en-US" sz="2600" dirty="0" smtClean="0">
              <a:solidFill>
                <a:srgbClr val="CC0099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94284" y="2841615"/>
            <a:ext cx="4114800" cy="155448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buFont typeface="+mj-lt"/>
              <a:buAutoNum type="arabicPeriod" startAt="2"/>
            </a:pPr>
            <a:r>
              <a:rPr lang="en-US" sz="2600" dirty="0" smtClean="0">
                <a:solidFill>
                  <a:srgbClr val="FF6600"/>
                </a:solidFill>
              </a:rPr>
              <a:t>Then imagine rotating the middle (gray) </a:t>
            </a:r>
            <a:r>
              <a:rPr lang="en-US" sz="2600" dirty="0" smtClean="0">
                <a:solidFill>
                  <a:srgbClr val="FF6600"/>
                </a:solidFill>
              </a:rPr>
              <a:t>shape the </a:t>
            </a:r>
            <a:r>
              <a:rPr lang="en-US" sz="2600" dirty="0" smtClean="0">
                <a:solidFill>
                  <a:srgbClr val="FF6600"/>
                </a:solidFill>
              </a:rPr>
              <a:t>same way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794284" y="4543233"/>
            <a:ext cx="4114800" cy="14630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514350" indent="-514350">
              <a:buFont typeface="+mj-lt"/>
              <a:buAutoNum type="arabicPeriod" startAt="3"/>
            </a:pPr>
            <a:r>
              <a:rPr lang="en-US" sz="2600" dirty="0" smtClean="0">
                <a:solidFill>
                  <a:srgbClr val="0000FF"/>
                </a:solidFill>
              </a:rPr>
              <a:t>How would it look? </a:t>
            </a:r>
            <a:br>
              <a:rPr lang="en-US" sz="2600" dirty="0" smtClean="0">
                <a:solidFill>
                  <a:srgbClr val="0000FF"/>
                </a:solidFill>
              </a:rPr>
            </a:br>
            <a:r>
              <a:rPr lang="en-US" sz="2600" dirty="0" smtClean="0">
                <a:solidFill>
                  <a:srgbClr val="0000FF"/>
                </a:solidFill>
              </a:rPr>
              <a:t>Pick from </a:t>
            </a:r>
            <a:r>
              <a:rPr lang="en-US" sz="2600" dirty="0" smtClean="0">
                <a:solidFill>
                  <a:srgbClr val="0000FF"/>
                </a:solidFill>
              </a:rPr>
              <a:t>the three choices provided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7792390" y="6048477"/>
            <a:ext cx="4277690" cy="50871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noAutofit/>
          </a:bodyPr>
          <a:lstStyle/>
          <a:p>
            <a:r>
              <a:rPr lang="en-US" sz="2800" b="1" dirty="0" smtClean="0"/>
              <a:t>What is the correct answer?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8" t="5364" r="2811" b="2176"/>
          <a:stretch/>
        </p:blipFill>
        <p:spPr>
          <a:xfrm>
            <a:off x="375367" y="1434087"/>
            <a:ext cx="7269480" cy="5049247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328865" y="1356366"/>
            <a:ext cx="7315982" cy="1453890"/>
          </a:xfrm>
          <a:prstGeom prst="roundRect">
            <a:avLst/>
          </a:prstGeom>
          <a:noFill/>
          <a:ln w="38100">
            <a:solidFill>
              <a:srgbClr val="CC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328865" y="2853721"/>
            <a:ext cx="7315982" cy="1554480"/>
          </a:xfrm>
          <a:prstGeom prst="roundRect">
            <a:avLst/>
          </a:prstGeom>
          <a:noFill/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ounded Rectangle 19"/>
          <p:cNvSpPr/>
          <p:nvPr/>
        </p:nvSpPr>
        <p:spPr>
          <a:xfrm>
            <a:off x="328865" y="4437046"/>
            <a:ext cx="7315200" cy="2103120"/>
          </a:xfrm>
          <a:prstGeom prst="roundRect">
            <a:avLst/>
          </a:prstGeom>
          <a:noFill/>
          <a:ln w="381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2905664" y="4372572"/>
            <a:ext cx="2161602" cy="2242916"/>
          </a:xfrm>
          <a:prstGeom prst="ellipse">
            <a:avLst/>
          </a:prstGeom>
          <a:noFill/>
          <a:ln w="76200">
            <a:solidFill>
              <a:srgbClr val="CC00CC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066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8" grpId="0"/>
      <p:bldP spid="21" grpId="0" animBg="1"/>
      <p:bldP spid="2" grpId="0" animBg="1"/>
      <p:bldP spid="2" grpId="1" animBg="1"/>
      <p:bldP spid="19" grpId="0" animBg="1"/>
      <p:bldP spid="19" grpId="1" animBg="1"/>
      <p:bldP spid="20" grpId="0" animBg="1"/>
      <p:bldP spid="20" grpId="1" animBg="1"/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451954" y="373405"/>
            <a:ext cx="7525398" cy="85630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5400" kern="1200" spc="-12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Orthographic Drawings</a:t>
            </a:r>
            <a:endParaRPr lang="en-US" dirty="0"/>
          </a:p>
        </p:txBody>
      </p:sp>
      <p:pic>
        <p:nvPicPr>
          <p:cNvPr id="7" name="Picture 6" descr="C:\Users\Denise\Documents\Documents\4a cub Let’s Learn about Spatial Vis! lesson-4acts #1221\activity 2\images\cub_spatviz_lesson01_activity2_ figure2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1203" y="1213940"/>
            <a:ext cx="9989595" cy="55021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0867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552985"/>
            <a:ext cx="7772400" cy="2897556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CCFF99"/>
                </a:solidFill>
              </a:rPr>
              <a:t>ACTIVITY 3: </a:t>
            </a:r>
            <a:br>
              <a:rPr lang="en-US" sz="3200" dirty="0" smtClean="0">
                <a:solidFill>
                  <a:srgbClr val="CCFF99"/>
                </a:solidFill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5400" dirty="0" smtClean="0"/>
              <a:t>Let’s Take a Spin: </a:t>
            </a:r>
            <a:br>
              <a:rPr lang="en-US" sz="5400" dirty="0" smtClean="0"/>
            </a:br>
            <a:r>
              <a:rPr lang="en-US" sz="7200" dirty="0" smtClean="0"/>
              <a:t>One-Axis Rotations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599823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9488" y="379831"/>
            <a:ext cx="5289453" cy="815926"/>
          </a:xfrm>
        </p:spPr>
        <p:txBody>
          <a:bodyPr>
            <a:noAutofit/>
          </a:bodyPr>
          <a:lstStyle/>
          <a:p>
            <a:r>
              <a:rPr lang="en-US" dirty="0" smtClean="0"/>
              <a:t>One-Axis Rotations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8174" y="2971809"/>
            <a:ext cx="4054300" cy="197471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600" dirty="0" smtClean="0">
                <a:solidFill>
                  <a:srgbClr val="CC0099"/>
                </a:solidFill>
              </a:rPr>
              <a:t>Can you find the rotation of the gray object that is analogous to the rotation of the white object?</a:t>
            </a:r>
            <a:endParaRPr lang="en-US" sz="2800" dirty="0">
              <a:solidFill>
                <a:srgbClr val="CC0099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6552" y="3387900"/>
            <a:ext cx="2800685" cy="57126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600" b="1" dirty="0" smtClean="0"/>
              <a:t>is rotated to:</a:t>
            </a:r>
            <a:endParaRPr lang="en-US" sz="28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06551" y="1537856"/>
            <a:ext cx="2800685" cy="57126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algn="ctr"/>
            <a:r>
              <a:rPr lang="en-US" sz="2600" b="1" dirty="0" smtClean="0"/>
              <a:t>is rotated to </a:t>
            </a:r>
            <a:r>
              <a:rPr lang="en-US" sz="2600" b="1" dirty="0" smtClean="0">
                <a:sym typeface="Wingdings" panose="05000000000000000000" pitchFamily="2" charset="2"/>
              </a:rPr>
              <a:t></a:t>
            </a:r>
            <a:endParaRPr lang="en-US" sz="2800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562" y="1153778"/>
            <a:ext cx="6420932" cy="558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255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8569" y="700906"/>
            <a:ext cx="7170389" cy="5483239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09488" y="379831"/>
            <a:ext cx="5289453" cy="815926"/>
          </a:xfrm>
        </p:spPr>
        <p:txBody>
          <a:bodyPr>
            <a:noAutofit/>
          </a:bodyPr>
          <a:lstStyle/>
          <a:p>
            <a:r>
              <a:rPr lang="en-US" dirty="0" smtClean="0"/>
              <a:t>One-Axis Rotations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294654" y="1195757"/>
            <a:ext cx="10353822" cy="22467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 smtClean="0"/>
              <a:t>Three </a:t>
            </a:r>
            <a:r>
              <a:rPr lang="en-US" sz="2800" dirty="0"/>
              <a:t>positive axes, x, y and z.</a:t>
            </a:r>
          </a:p>
          <a:p>
            <a:endParaRPr lang="en-US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800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94073" y="2566567"/>
            <a:ext cx="4497880" cy="169188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 smtClean="0">
                <a:solidFill>
                  <a:srgbClr val="CC0099"/>
                </a:solidFill>
              </a:rPr>
              <a:t>X = horizontal axis</a:t>
            </a:r>
          </a:p>
          <a:p>
            <a:r>
              <a:rPr lang="en-US" sz="2800" dirty="0" smtClean="0">
                <a:solidFill>
                  <a:srgbClr val="FF6600"/>
                </a:solidFill>
              </a:rPr>
              <a:t>Y = vertical axis</a:t>
            </a:r>
          </a:p>
          <a:p>
            <a:r>
              <a:rPr lang="en-US" sz="2800" dirty="0" smtClean="0">
                <a:solidFill>
                  <a:srgbClr val="0000FF"/>
                </a:solidFill>
              </a:rPr>
              <a:t>Z = axis coming towards us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rot="743914">
            <a:off x="8399643" y="4229524"/>
            <a:ext cx="2463700" cy="6863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 smtClean="0">
                <a:solidFill>
                  <a:srgbClr val="CC0099"/>
                </a:solidFill>
              </a:rPr>
              <a:t>horizontal axis</a:t>
            </a:r>
          </a:p>
        </p:txBody>
      </p:sp>
      <p:sp>
        <p:nvSpPr>
          <p:cNvPr id="10" name="TextBox 9"/>
          <p:cNvSpPr txBox="1"/>
          <p:nvPr/>
        </p:nvSpPr>
        <p:spPr>
          <a:xfrm rot="20154885">
            <a:off x="5726998" y="4470137"/>
            <a:ext cx="1249145" cy="6863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depth</a:t>
            </a:r>
          </a:p>
        </p:txBody>
      </p:sp>
      <p:sp>
        <p:nvSpPr>
          <p:cNvPr id="11" name="TextBox 10"/>
          <p:cNvSpPr txBox="1"/>
          <p:nvPr/>
        </p:nvSpPr>
        <p:spPr>
          <a:xfrm rot="16200000">
            <a:off x="6743724" y="2326519"/>
            <a:ext cx="1545617" cy="6863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 smtClean="0">
                <a:solidFill>
                  <a:srgbClr val="FF6600"/>
                </a:solidFill>
              </a:rPr>
              <a:t>vertical</a:t>
            </a:r>
          </a:p>
        </p:txBody>
      </p:sp>
    </p:spTree>
    <p:extLst>
      <p:ext uri="{BB962C8B-B14F-4D97-AF65-F5344CB8AC3E}">
        <p14:creationId xmlns:p14="http://schemas.microsoft.com/office/powerpoint/2010/main" val="3770598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1824" y="1195757"/>
            <a:ext cx="5776899" cy="407963"/>
          </a:xfrm>
        </p:spPr>
        <p:txBody>
          <a:bodyPr>
            <a:noAutofit/>
          </a:bodyPr>
          <a:lstStyle/>
          <a:p>
            <a:r>
              <a:rPr lang="en-US" sz="2800" dirty="0" smtClean="0"/>
              <a:t>How to do the right-hand rule</a:t>
            </a:r>
            <a:endParaRPr lang="en-US" sz="2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09488" y="379831"/>
            <a:ext cx="5289453" cy="815926"/>
          </a:xfrm>
        </p:spPr>
        <p:txBody>
          <a:bodyPr>
            <a:noAutofit/>
          </a:bodyPr>
          <a:lstStyle/>
          <a:p>
            <a:r>
              <a:rPr lang="en-US" dirty="0" smtClean="0"/>
              <a:t>One-Axis Rotations</a:t>
            </a:r>
            <a:endParaRPr lang="en-US" dirty="0"/>
          </a:p>
        </p:txBody>
      </p:sp>
      <p:pic>
        <p:nvPicPr>
          <p:cNvPr id="1026" name="Picture 2" descr="File:Right-hand grip rule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1510" y="787794"/>
            <a:ext cx="5484379" cy="5484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916803" y="1603720"/>
            <a:ext cx="6753122" cy="22467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CC0099"/>
                </a:solidFill>
              </a:rPr>
              <a:t>Point your thumb parallel to the axis you are rotating about and curve your fingers naturally towards the palm of your hand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600" dirty="0" smtClean="0">
                <a:solidFill>
                  <a:srgbClr val="CC0099"/>
                </a:solidFill>
              </a:rPr>
              <a:t>Your fingers will move in the same way that the object will move</a:t>
            </a:r>
            <a:endParaRPr lang="en-US" sz="2800" dirty="0">
              <a:solidFill>
                <a:srgbClr val="CC0099"/>
              </a:solidFill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612" y="3732757"/>
            <a:ext cx="3880692" cy="296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1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922160" y="1438998"/>
            <a:ext cx="9429916" cy="2890168"/>
            <a:chOff x="977830" y="1526887"/>
            <a:chExt cx="9429916" cy="2890168"/>
          </a:xfrm>
        </p:grpSpPr>
        <p:grpSp>
          <p:nvGrpSpPr>
            <p:cNvPr id="16" name="Group 15"/>
            <p:cNvGrpSpPr/>
            <p:nvPr/>
          </p:nvGrpSpPr>
          <p:grpSpPr>
            <a:xfrm>
              <a:off x="977830" y="1526887"/>
              <a:ext cx="3010761" cy="2890168"/>
              <a:chOff x="1022514" y="1271152"/>
              <a:chExt cx="3010761" cy="2890168"/>
            </a:xfrm>
          </p:grpSpPr>
          <p:pic>
            <p:nvPicPr>
              <p:cNvPr id="27" name="Picture 26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353988" y="1271152"/>
                <a:ext cx="2463485" cy="2286000"/>
              </a:xfrm>
              <a:prstGeom prst="rect">
                <a:avLst/>
              </a:prstGeom>
            </p:spPr>
          </p:pic>
          <p:sp>
            <p:nvSpPr>
              <p:cNvPr id="28" name="TextBox 27"/>
              <p:cNvSpPr txBox="1"/>
              <p:nvPr/>
            </p:nvSpPr>
            <p:spPr>
              <a:xfrm>
                <a:off x="1022514" y="3699655"/>
                <a:ext cx="3010761" cy="461665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sz="2400" dirty="0"/>
                  <a:t>o</a:t>
                </a:r>
                <a:r>
                  <a:rPr lang="en-US" sz="2400" dirty="0" smtClean="0"/>
                  <a:t>riginal </a:t>
                </a:r>
                <a:r>
                  <a:rPr lang="en-US" sz="2400" dirty="0"/>
                  <a:t>o</a:t>
                </a:r>
                <a:r>
                  <a:rPr lang="en-US" sz="2400" dirty="0" smtClean="0"/>
                  <a:t>bject position</a:t>
                </a:r>
                <a:endParaRPr lang="en-US" sz="2400" dirty="0"/>
              </a:p>
            </p:txBody>
          </p:sp>
        </p:grpSp>
        <p:grpSp>
          <p:nvGrpSpPr>
            <p:cNvPr id="17" name="Group 16"/>
            <p:cNvGrpSpPr/>
            <p:nvPr/>
          </p:nvGrpSpPr>
          <p:grpSpPr>
            <a:xfrm>
              <a:off x="8525732" y="1619426"/>
              <a:ext cx="1882014" cy="2705091"/>
              <a:chOff x="8525732" y="1613453"/>
              <a:chExt cx="1882014" cy="2705091"/>
            </a:xfrm>
          </p:grpSpPr>
          <p:pic>
            <p:nvPicPr>
              <p:cNvPr id="23" name="Picture 22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25732" y="1613453"/>
                <a:ext cx="1882014" cy="2011680"/>
              </a:xfrm>
              <a:prstGeom prst="rect">
                <a:avLst/>
              </a:prstGeom>
            </p:spPr>
          </p:pic>
          <p:grpSp>
            <p:nvGrpSpPr>
              <p:cNvPr id="24" name="Group 23"/>
              <p:cNvGrpSpPr/>
              <p:nvPr/>
            </p:nvGrpSpPr>
            <p:grpSpPr>
              <a:xfrm>
                <a:off x="9064380" y="3677780"/>
                <a:ext cx="1061357" cy="640764"/>
                <a:chOff x="5664008" y="3325003"/>
                <a:chExt cx="1061357" cy="640764"/>
              </a:xfrm>
            </p:grpSpPr>
            <p:sp>
              <p:nvSpPr>
                <p:cNvPr id="25" name="TextBox 24"/>
                <p:cNvSpPr txBox="1"/>
                <p:nvPr/>
              </p:nvSpPr>
              <p:spPr>
                <a:xfrm>
                  <a:off x="5974914" y="3504102"/>
                  <a:ext cx="439544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-X</a:t>
                  </a:r>
                  <a:endParaRPr lang="en-US" sz="2400" dirty="0"/>
                </a:p>
              </p:txBody>
            </p:sp>
            <p:sp>
              <p:nvSpPr>
                <p:cNvPr id="26" name="Curved Down Arrow 25"/>
                <p:cNvSpPr/>
                <p:nvPr/>
              </p:nvSpPr>
              <p:spPr>
                <a:xfrm>
                  <a:off x="5664008" y="3325003"/>
                  <a:ext cx="1061357" cy="584846"/>
                </a:xfrm>
                <a:prstGeom prst="curvedDown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18" name="Group 17"/>
            <p:cNvGrpSpPr/>
            <p:nvPr/>
          </p:nvGrpSpPr>
          <p:grpSpPr>
            <a:xfrm>
              <a:off x="5001764" y="1608467"/>
              <a:ext cx="2626468" cy="2727008"/>
              <a:chOff x="4949691" y="1418376"/>
              <a:chExt cx="2626468" cy="2727008"/>
            </a:xfrm>
          </p:grpSpPr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49691" y="1418376"/>
                <a:ext cx="2626468" cy="2286000"/>
              </a:xfrm>
              <a:prstGeom prst="rect">
                <a:avLst/>
              </a:prstGeom>
            </p:spPr>
          </p:pic>
          <p:grpSp>
            <p:nvGrpSpPr>
              <p:cNvPr id="20" name="Group 19"/>
              <p:cNvGrpSpPr/>
              <p:nvPr/>
            </p:nvGrpSpPr>
            <p:grpSpPr>
              <a:xfrm>
                <a:off x="5773068" y="3585590"/>
                <a:ext cx="979714" cy="559794"/>
                <a:chOff x="5706615" y="3585590"/>
                <a:chExt cx="979714" cy="559794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5947044" y="3683719"/>
                  <a:ext cx="498855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+X</a:t>
                  </a:r>
                  <a:endParaRPr lang="en-US" sz="2400" dirty="0"/>
                </a:p>
              </p:txBody>
            </p:sp>
            <p:sp>
              <p:nvSpPr>
                <p:cNvPr id="22" name="Curved Up Arrow 21"/>
                <p:cNvSpPr/>
                <p:nvPr/>
              </p:nvSpPr>
              <p:spPr>
                <a:xfrm rot="10800000">
                  <a:off x="5706615" y="3585590"/>
                  <a:ext cx="979714" cy="528051"/>
                </a:xfrm>
                <a:prstGeom prst="curvedUp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9488" y="379831"/>
            <a:ext cx="5289453" cy="815926"/>
          </a:xfrm>
        </p:spPr>
        <p:txBody>
          <a:bodyPr>
            <a:noAutofit/>
          </a:bodyPr>
          <a:lstStyle/>
          <a:p>
            <a:r>
              <a:rPr lang="en-US" dirty="0" smtClean="0"/>
              <a:t>One-Axis Rotations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07964" y="4442602"/>
            <a:ext cx="10353822" cy="224676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 smtClean="0">
                <a:solidFill>
                  <a:srgbClr val="CC0099"/>
                </a:solidFill>
              </a:rPr>
              <a:t>Tips: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C0099"/>
                </a:solidFill>
              </a:rPr>
              <a:t>Right-hand rule!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C0099"/>
                </a:solidFill>
              </a:rPr>
              <a:t>Clockwise = negative rotation; counter-clockwise = positive rotation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C0099"/>
                </a:solidFill>
              </a:rPr>
              <a:t>9</a:t>
            </a:r>
            <a:r>
              <a:rPr lang="en-US" sz="2800" dirty="0">
                <a:solidFill>
                  <a:srgbClr val="CC0099"/>
                </a:solidFill>
              </a:rPr>
              <a:t>0°, </a:t>
            </a:r>
            <a:r>
              <a:rPr lang="en-US" sz="2800" dirty="0" smtClean="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180°</a:t>
            </a:r>
            <a:r>
              <a:rPr lang="en-US" sz="2800" dirty="0">
                <a:solidFill>
                  <a:srgbClr val="CC0099"/>
                </a:solidFill>
              </a:rPr>
              <a:t>,</a:t>
            </a:r>
            <a:r>
              <a:rPr lang="en-US" sz="2800" dirty="0" smtClean="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270° rotations only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CC0099"/>
                </a:solidFill>
              </a:rPr>
              <a:t>Think of a </a:t>
            </a:r>
            <a:r>
              <a:rPr lang="en-US" sz="2800" dirty="0" smtClean="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</a:t>
            </a:r>
            <a:r>
              <a:rPr lang="en-US" sz="2800" dirty="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</a:t>
            </a:r>
            <a:r>
              <a:rPr lang="en-US" sz="2800" dirty="0" smtClean="0">
                <a:solidFill>
                  <a:srgbClr val="CC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lag around a flagpole”</a:t>
            </a:r>
            <a:endParaRPr lang="en-US" sz="2800" dirty="0">
              <a:solidFill>
                <a:srgbClr val="CC0099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887687" y="1675401"/>
            <a:ext cx="2541813" cy="183005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8583503" y="1633304"/>
            <a:ext cx="2313214" cy="17302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8581301" y="3505451"/>
            <a:ext cx="1655620" cy="10279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659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 animBg="1"/>
      <p:bldP spid="9" grpId="0" animBg="1"/>
      <p:bldP spid="1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2552985"/>
            <a:ext cx="7772400" cy="2897556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CCFF99"/>
                </a:solidFill>
              </a:rPr>
              <a:t>ACTIVITY 4: </a:t>
            </a:r>
            <a:br>
              <a:rPr lang="en-US" sz="3200" dirty="0" smtClean="0">
                <a:solidFill>
                  <a:srgbClr val="CCFF99"/>
                </a:solidFill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5400" dirty="0" smtClean="0"/>
              <a:t>New Perspectives:</a:t>
            </a:r>
            <a:br>
              <a:rPr lang="en-US" sz="5400" dirty="0" smtClean="0"/>
            </a:br>
            <a:r>
              <a:rPr lang="en-US" sz="7200" dirty="0" smtClean="0"/>
              <a:t>Two-Axis Rotations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1485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09488" y="379831"/>
            <a:ext cx="5289453" cy="815926"/>
          </a:xfrm>
        </p:spPr>
        <p:txBody>
          <a:bodyPr>
            <a:noAutofit/>
          </a:bodyPr>
          <a:lstStyle/>
          <a:p>
            <a:r>
              <a:rPr lang="en-US" dirty="0" smtClean="0"/>
              <a:t>Two-Axis Rotations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927064" y="2800378"/>
            <a:ext cx="4054300" cy="182789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600" dirty="0" smtClean="0">
                <a:solidFill>
                  <a:srgbClr val="CC0099"/>
                </a:solidFill>
              </a:rPr>
              <a:t>Can you find the rotation of the gray object that is analogous to the rotation of the white object?</a:t>
            </a:r>
            <a:endParaRPr lang="en-US" sz="2800" dirty="0">
              <a:solidFill>
                <a:srgbClr val="CC0099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997" y="1195756"/>
            <a:ext cx="6400800" cy="5458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77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539581" y="3538025"/>
            <a:ext cx="2292080" cy="2700812"/>
            <a:chOff x="1346309" y="2382236"/>
            <a:chExt cx="2292080" cy="2700812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346309" y="2382236"/>
              <a:ext cx="2292080" cy="2286000"/>
            </a:xfrm>
            <a:prstGeom prst="rect">
              <a:avLst/>
            </a:prstGeom>
          </p:spPr>
        </p:pic>
        <p:grpSp>
          <p:nvGrpSpPr>
            <p:cNvPr id="8" name="Group 7"/>
            <p:cNvGrpSpPr/>
            <p:nvPr/>
          </p:nvGrpSpPr>
          <p:grpSpPr>
            <a:xfrm>
              <a:off x="1392420" y="4512702"/>
              <a:ext cx="2199858" cy="570346"/>
              <a:chOff x="1101381" y="4512702"/>
              <a:chExt cx="2199858" cy="57034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101381" y="4523254"/>
                <a:ext cx="979714" cy="559794"/>
                <a:chOff x="5769471" y="3687792"/>
                <a:chExt cx="979714" cy="559794"/>
              </a:xfrm>
            </p:grpSpPr>
            <p:sp>
              <p:nvSpPr>
                <p:cNvPr id="10" name="TextBox 9"/>
                <p:cNvSpPr txBox="1"/>
                <p:nvPr/>
              </p:nvSpPr>
              <p:spPr>
                <a:xfrm>
                  <a:off x="6009900" y="3785921"/>
                  <a:ext cx="498855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+Z</a:t>
                  </a:r>
                  <a:endParaRPr lang="en-US" sz="2400" dirty="0"/>
                </a:p>
              </p:txBody>
            </p:sp>
            <p:sp>
              <p:nvSpPr>
                <p:cNvPr id="11" name="Curved Up Arrow 10"/>
                <p:cNvSpPr/>
                <p:nvPr/>
              </p:nvSpPr>
              <p:spPr>
                <a:xfrm rot="10800000">
                  <a:off x="5769471" y="3687792"/>
                  <a:ext cx="979714" cy="528051"/>
                </a:xfrm>
                <a:prstGeom prst="curvedUp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17" name="Group 16"/>
              <p:cNvGrpSpPr/>
              <p:nvPr/>
            </p:nvGrpSpPr>
            <p:grpSpPr>
              <a:xfrm>
                <a:off x="2321525" y="4512702"/>
                <a:ext cx="979714" cy="559794"/>
                <a:chOff x="5769471" y="3687792"/>
                <a:chExt cx="979714" cy="559794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6009900" y="3785921"/>
                  <a:ext cx="498855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+X</a:t>
                  </a:r>
                  <a:endParaRPr lang="en-US" sz="2400" dirty="0"/>
                </a:p>
              </p:txBody>
            </p:sp>
            <p:sp>
              <p:nvSpPr>
                <p:cNvPr id="19" name="Curved Up Arrow 18"/>
                <p:cNvSpPr/>
                <p:nvPr/>
              </p:nvSpPr>
              <p:spPr>
                <a:xfrm rot="10800000">
                  <a:off x="5769471" y="3687792"/>
                  <a:ext cx="979714" cy="528051"/>
                </a:xfrm>
                <a:prstGeom prst="curvedUp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28" name="Group 27"/>
          <p:cNvGrpSpPr/>
          <p:nvPr/>
        </p:nvGrpSpPr>
        <p:grpSpPr>
          <a:xfrm>
            <a:off x="6233513" y="3387700"/>
            <a:ext cx="2414296" cy="2905955"/>
            <a:chOff x="7847963" y="2256734"/>
            <a:chExt cx="2414296" cy="290595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847963" y="2256734"/>
              <a:ext cx="2414296" cy="2286000"/>
            </a:xfrm>
            <a:prstGeom prst="rect">
              <a:avLst/>
            </a:prstGeom>
          </p:spPr>
        </p:pic>
        <p:grpSp>
          <p:nvGrpSpPr>
            <p:cNvPr id="27" name="Group 26"/>
            <p:cNvGrpSpPr/>
            <p:nvPr/>
          </p:nvGrpSpPr>
          <p:grpSpPr>
            <a:xfrm>
              <a:off x="7968762" y="4602895"/>
              <a:ext cx="2172698" cy="559794"/>
              <a:chOff x="7999003" y="4602895"/>
              <a:chExt cx="2172698" cy="559794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9191987" y="4602895"/>
                <a:ext cx="979714" cy="559794"/>
                <a:chOff x="5769471" y="3687792"/>
                <a:chExt cx="979714" cy="559794"/>
              </a:xfrm>
            </p:grpSpPr>
            <p:sp>
              <p:nvSpPr>
                <p:cNvPr id="21" name="TextBox 20"/>
                <p:cNvSpPr txBox="1"/>
                <p:nvPr/>
              </p:nvSpPr>
              <p:spPr>
                <a:xfrm>
                  <a:off x="6009900" y="3785921"/>
                  <a:ext cx="498855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+Z</a:t>
                  </a:r>
                  <a:endParaRPr lang="en-US" sz="2400" dirty="0"/>
                </a:p>
              </p:txBody>
            </p:sp>
            <p:sp>
              <p:nvSpPr>
                <p:cNvPr id="22" name="Curved Up Arrow 21"/>
                <p:cNvSpPr/>
                <p:nvPr/>
              </p:nvSpPr>
              <p:spPr>
                <a:xfrm rot="10800000">
                  <a:off x="5769471" y="3687792"/>
                  <a:ext cx="979714" cy="528051"/>
                </a:xfrm>
                <a:prstGeom prst="curvedUp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3" name="Group 22"/>
              <p:cNvGrpSpPr/>
              <p:nvPr/>
            </p:nvGrpSpPr>
            <p:grpSpPr>
              <a:xfrm>
                <a:off x="7999003" y="4602895"/>
                <a:ext cx="979714" cy="559794"/>
                <a:chOff x="5769471" y="3687792"/>
                <a:chExt cx="979714" cy="559794"/>
              </a:xfrm>
            </p:grpSpPr>
            <p:sp>
              <p:nvSpPr>
                <p:cNvPr id="24" name="TextBox 23"/>
                <p:cNvSpPr txBox="1"/>
                <p:nvPr/>
              </p:nvSpPr>
              <p:spPr>
                <a:xfrm>
                  <a:off x="6009900" y="3785921"/>
                  <a:ext cx="498855" cy="461665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400" dirty="0" smtClean="0"/>
                    <a:t>+X</a:t>
                  </a:r>
                  <a:endParaRPr lang="en-US" sz="2400" dirty="0"/>
                </a:p>
              </p:txBody>
            </p:sp>
            <p:sp>
              <p:nvSpPr>
                <p:cNvPr id="25" name="Curved Up Arrow 24"/>
                <p:cNvSpPr/>
                <p:nvPr/>
              </p:nvSpPr>
              <p:spPr>
                <a:xfrm rot="10800000">
                  <a:off x="5769471" y="3687792"/>
                  <a:ext cx="979714" cy="528051"/>
                </a:xfrm>
                <a:prstGeom prst="curvedUpArrow">
                  <a:avLst/>
                </a:prstGeom>
              </p:spPr>
              <p:style>
                <a:lnRef idx="2">
                  <a:schemeClr val="dk1">
                    <a:shade val="50000"/>
                  </a:schemeClr>
                </a:lnRef>
                <a:fillRef idx="1">
                  <a:schemeClr val="dk1"/>
                </a:fillRef>
                <a:effectRef idx="0">
                  <a:schemeClr val="dk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</p:grpSp>
      </p:grpSp>
      <p:grpSp>
        <p:nvGrpSpPr>
          <p:cNvPr id="9" name="Group 8"/>
          <p:cNvGrpSpPr/>
          <p:nvPr/>
        </p:nvGrpSpPr>
        <p:grpSpPr>
          <a:xfrm>
            <a:off x="2768772" y="1252025"/>
            <a:ext cx="3010761" cy="2597340"/>
            <a:chOff x="4034865" y="96236"/>
            <a:chExt cx="3010761" cy="259734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373173" y="96236"/>
              <a:ext cx="2449818" cy="2286000"/>
            </a:xfrm>
            <a:prstGeom prst="rect">
              <a:avLst/>
            </a:prstGeom>
          </p:spPr>
        </p:pic>
        <p:sp>
          <p:nvSpPr>
            <p:cNvPr id="26" name="TextBox 25"/>
            <p:cNvSpPr txBox="1"/>
            <p:nvPr/>
          </p:nvSpPr>
          <p:spPr>
            <a:xfrm>
              <a:off x="4034865" y="2231911"/>
              <a:ext cx="301076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original </a:t>
              </a:r>
              <a:r>
                <a:rPr lang="en-US" sz="2400" dirty="0"/>
                <a:t>o</a:t>
              </a:r>
              <a:r>
                <a:rPr lang="en-US" sz="2400" dirty="0" smtClean="0"/>
                <a:t>bject </a:t>
              </a:r>
              <a:r>
                <a:rPr lang="en-US" sz="2400" dirty="0"/>
                <a:t>p</a:t>
              </a:r>
              <a:r>
                <a:rPr lang="en-US" sz="2400" dirty="0" smtClean="0"/>
                <a:t>osition</a:t>
              </a:r>
              <a:endParaRPr lang="en-US" sz="2400" dirty="0"/>
            </a:p>
          </p:txBody>
        </p:sp>
      </p:grpSp>
      <p:sp>
        <p:nvSpPr>
          <p:cNvPr id="29" name="Not Equal 28"/>
          <p:cNvSpPr/>
          <p:nvPr/>
        </p:nvSpPr>
        <p:spPr>
          <a:xfrm>
            <a:off x="3425650" y="4649391"/>
            <a:ext cx="2351314" cy="1143000"/>
          </a:xfrm>
          <a:prstGeom prst="mathNotEqual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1" name="Title 1"/>
          <p:cNvSpPr>
            <a:spLocks noGrp="1"/>
          </p:cNvSpPr>
          <p:nvPr>
            <p:ph type="title"/>
          </p:nvPr>
        </p:nvSpPr>
        <p:spPr>
          <a:xfrm>
            <a:off x="281354" y="379826"/>
            <a:ext cx="6246055" cy="872199"/>
          </a:xfrm>
        </p:spPr>
        <p:txBody>
          <a:bodyPr>
            <a:noAutofit/>
          </a:bodyPr>
          <a:lstStyle/>
          <a:p>
            <a:r>
              <a:rPr lang="en-US" dirty="0" smtClean="0"/>
              <a:t>Two-Axis Rotations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6117841" y="474088"/>
            <a:ext cx="5774714" cy="285345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 smtClean="0">
                <a:solidFill>
                  <a:srgbClr val="CC0099"/>
                </a:solidFill>
              </a:rPr>
              <a:t>Tips: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C0099"/>
                </a:solidFill>
              </a:rPr>
              <a:t>Use the r</a:t>
            </a:r>
            <a:r>
              <a:rPr lang="en-US" sz="2800" dirty="0" smtClean="0">
                <a:solidFill>
                  <a:srgbClr val="CC0099"/>
                </a:solidFill>
              </a:rPr>
              <a:t>ight-hand </a:t>
            </a:r>
            <a:r>
              <a:rPr lang="en-US" sz="2800" dirty="0" smtClean="0">
                <a:solidFill>
                  <a:srgbClr val="CC0099"/>
                </a:solidFill>
              </a:rPr>
              <a:t>rule!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C0099"/>
                </a:solidFill>
              </a:rPr>
              <a:t>Clockwise = negative rotation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C0099"/>
                </a:solidFill>
              </a:rPr>
              <a:t>Counter-clockwise = positive rotation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C0099"/>
                </a:solidFill>
              </a:rPr>
              <a:t>Two-axis rotation is NOT commutative (order matters!)</a:t>
            </a:r>
            <a:endParaRPr lang="en-US" sz="2800" dirty="0">
              <a:solidFill>
                <a:srgbClr val="CC0099"/>
              </a:solidFill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427891" y="3458039"/>
            <a:ext cx="2219918" cy="2096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Rectangle 34"/>
          <p:cNvSpPr/>
          <p:nvPr/>
        </p:nvSpPr>
        <p:spPr>
          <a:xfrm>
            <a:off x="3404380" y="4617738"/>
            <a:ext cx="2255801" cy="136730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585692" y="3540369"/>
            <a:ext cx="2131512" cy="2209816"/>
            <a:chOff x="585692" y="3540369"/>
            <a:chExt cx="2131512" cy="2209816"/>
          </a:xfrm>
        </p:grpSpPr>
        <p:sp>
          <p:nvSpPr>
            <p:cNvPr id="33" name="Rectangle 32"/>
            <p:cNvSpPr/>
            <p:nvPr/>
          </p:nvSpPr>
          <p:spPr>
            <a:xfrm>
              <a:off x="585692" y="3540369"/>
              <a:ext cx="2131512" cy="208961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 rot="2144454">
              <a:off x="1508219" y="5384425"/>
              <a:ext cx="365760" cy="36576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14385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4" grpId="0" animBg="1"/>
      <p:bldP spid="3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0233" y="295421"/>
            <a:ext cx="6060022" cy="942536"/>
          </a:xfrm>
        </p:spPr>
        <p:txBody>
          <a:bodyPr>
            <a:noAutofit/>
          </a:bodyPr>
          <a:lstStyle/>
          <a:p>
            <a:r>
              <a:rPr lang="en-US" dirty="0" smtClean="0"/>
              <a:t>Write a Rule Approach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23685" y="1575881"/>
            <a:ext cx="4414073" cy="486383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Pick a side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Find the same side after rotation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>
                <a:solidFill>
                  <a:srgbClr val="CC0099"/>
                </a:solidFill>
              </a:rPr>
              <a:t>Write a </a:t>
            </a:r>
            <a:r>
              <a:rPr lang="en-US" sz="3200" dirty="0" smtClean="0">
                <a:solidFill>
                  <a:srgbClr val="CC0099"/>
                </a:solidFill>
              </a:rPr>
              <a:t>“rule”!</a:t>
            </a:r>
            <a:endParaRPr lang="en-US" sz="3200" dirty="0">
              <a:solidFill>
                <a:srgbClr val="CC0099"/>
              </a:solidFill>
            </a:endParaRP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Pick </a:t>
            </a:r>
            <a:r>
              <a:rPr lang="en-US" sz="3200" dirty="0" smtClean="0"/>
              <a:t>the same </a:t>
            </a:r>
            <a:r>
              <a:rPr lang="en-US" sz="3200" dirty="0"/>
              <a:t>side on </a:t>
            </a:r>
            <a:r>
              <a:rPr lang="en-US" sz="3200" dirty="0" smtClean="0"/>
              <a:t>a new </a:t>
            </a:r>
            <a:r>
              <a:rPr lang="en-US" sz="3200" dirty="0"/>
              <a:t>object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Follow your rule</a:t>
            </a:r>
          </a:p>
          <a:p>
            <a:pPr marL="342900" indent="-342900">
              <a:spcAft>
                <a:spcPts val="1200"/>
              </a:spcAft>
              <a:buFont typeface="+mj-lt"/>
              <a:buAutoNum type="arabicPeriod"/>
            </a:pPr>
            <a:r>
              <a:rPr lang="en-US" sz="3200" dirty="0"/>
              <a:t>Compare to answers</a:t>
            </a:r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5591" y="1091173"/>
            <a:ext cx="6420932" cy="5582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06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1867711"/>
            <a:ext cx="7772400" cy="358283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solidFill>
                  <a:srgbClr val="CCFF99"/>
                </a:solidFill>
              </a:rPr>
              <a:t>ACTIVITY 1: </a:t>
            </a:r>
            <a:br>
              <a:rPr lang="en-US" sz="3200" dirty="0" smtClean="0">
                <a:solidFill>
                  <a:srgbClr val="CCFF99"/>
                </a:solidFill>
              </a:rPr>
            </a:br>
            <a:r>
              <a:rPr lang="en-US" sz="3200" dirty="0" smtClean="0">
                <a:solidFill>
                  <a:srgbClr val="CCFF99"/>
                </a:solidFill>
              </a:rPr>
              <a:t/>
            </a:r>
            <a:br>
              <a:rPr lang="en-US" sz="3200" dirty="0" smtClean="0">
                <a:solidFill>
                  <a:srgbClr val="CCFF99"/>
                </a:solidFill>
              </a:rPr>
            </a:br>
            <a:r>
              <a:rPr lang="en-US" sz="5400" dirty="0" smtClean="0"/>
              <a:t>Connect the Dots: </a:t>
            </a:r>
            <a:r>
              <a:rPr lang="en-US" sz="7200" dirty="0" smtClean="0"/>
              <a:t>Isometric Drawings and Coded Plans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1068955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11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87" r="2105" b="6922"/>
          <a:stretch/>
        </p:blipFill>
        <p:spPr bwMode="auto">
          <a:xfrm>
            <a:off x="2645092" y="1483361"/>
            <a:ext cx="7442385" cy="39827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36098" y="195072"/>
            <a:ext cx="7814767" cy="1130491"/>
          </a:xfrm>
        </p:spPr>
        <p:txBody>
          <a:bodyPr>
            <a:noAutofit/>
          </a:bodyPr>
          <a:lstStyle/>
          <a:p>
            <a:r>
              <a:rPr lang="en-US" dirty="0" smtClean="0"/>
              <a:t>Depicting a 3-D Cube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36098" y="1606262"/>
            <a:ext cx="2711139" cy="89355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b="1" dirty="0" smtClean="0">
                <a:solidFill>
                  <a:srgbClr val="FF6600"/>
                </a:solidFill>
              </a:rPr>
              <a:t>Non-isometric view </a:t>
            </a:r>
            <a:r>
              <a:rPr lang="en-US" sz="2800" dirty="0" smtClean="0">
                <a:solidFill>
                  <a:srgbClr val="FF6600"/>
                </a:solidFill>
              </a:rPr>
              <a:t>of a cube </a:t>
            </a:r>
            <a:r>
              <a:rPr lang="en-US" sz="2800" dirty="0" smtClean="0">
                <a:solidFill>
                  <a:srgbClr val="FF6600"/>
                </a:solidFill>
                <a:sym typeface="Wingdings" panose="05000000000000000000" pitchFamily="2" charset="2"/>
              </a:rPr>
              <a:t></a:t>
            </a:r>
            <a:endParaRPr lang="en-US" sz="2800" dirty="0" smtClean="0">
              <a:solidFill>
                <a:srgbClr val="FF66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60218" y="4228030"/>
            <a:ext cx="4743410" cy="117425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6600"/>
                </a:solidFill>
              </a:rPr>
              <a:t>Corner angles are not equal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FF6600"/>
                </a:solidFill>
              </a:rPr>
              <a:t>Sides have different areas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21432" y="4755199"/>
            <a:ext cx="5513487" cy="173736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C0099"/>
                </a:solidFill>
              </a:rPr>
              <a:t>Sides connect in a corner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C0099"/>
                </a:solidFill>
              </a:rPr>
              <a:t>All corner angles are equal (120°)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C0099"/>
                </a:solidFill>
              </a:rPr>
              <a:t>Sides are the same size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C0099"/>
                </a:solidFill>
              </a:rPr>
              <a:t>Shown on triangle-dot paper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117997" y="448059"/>
            <a:ext cx="2764466" cy="11582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 smtClean="0">
                <a:solidFill>
                  <a:srgbClr val="CC0099"/>
                </a:solidFill>
              </a:rPr>
              <a:t>Isometric view </a:t>
            </a:r>
            <a:r>
              <a:rPr lang="en-US" sz="3200" dirty="0" smtClean="0">
                <a:solidFill>
                  <a:srgbClr val="CC0099"/>
                </a:solidFill>
              </a:rPr>
              <a:t>of a cube </a:t>
            </a:r>
            <a:r>
              <a:rPr lang="en-US" sz="3200" dirty="0" smtClean="0">
                <a:solidFill>
                  <a:srgbClr val="CC0099"/>
                </a:solidFill>
                <a:sym typeface="Wingdings" panose="05000000000000000000" pitchFamily="2" charset="2"/>
              </a:rPr>
              <a:t></a:t>
            </a:r>
            <a:endParaRPr lang="en-US" sz="3200" dirty="0" smtClean="0">
              <a:solidFill>
                <a:srgbClr val="CC00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6330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4235" y="405266"/>
            <a:ext cx="9621874" cy="917815"/>
          </a:xfrm>
        </p:spPr>
        <p:txBody>
          <a:bodyPr>
            <a:noAutofit/>
          </a:bodyPr>
          <a:lstStyle/>
          <a:p>
            <a:r>
              <a:rPr lang="en-US" dirty="0" smtClean="0"/>
              <a:t>Isometric Drawing Example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334599" y="1165270"/>
            <a:ext cx="5881146" cy="64967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dirty="0" smtClean="0">
                <a:solidFill>
                  <a:srgbClr val="CC0099"/>
                </a:solidFill>
                <a:sym typeface="Wingdings" panose="05000000000000000000" pitchFamily="2" charset="2"/>
              </a:rPr>
              <a:t>Isometric means “equal measure”</a:t>
            </a:r>
            <a:endParaRPr lang="en-US" sz="3200" dirty="0" smtClean="0">
              <a:solidFill>
                <a:srgbClr val="CC0099"/>
              </a:solidFill>
            </a:endParaRPr>
          </a:p>
        </p:txBody>
      </p:sp>
      <p:pic>
        <p:nvPicPr>
          <p:cNvPr id="15" name="Picture 14" descr="C:\Users\Denise\Documents\Documents\4b cub Spatial Visualization #1221\activity 1\images\cub_spatviz_lesson01_activity1_figure3web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3092" y="1814944"/>
            <a:ext cx="6836262" cy="3513079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15"/>
          <p:cNvSpPr txBox="1"/>
          <p:nvPr/>
        </p:nvSpPr>
        <p:spPr>
          <a:xfrm>
            <a:off x="464235" y="4836160"/>
            <a:ext cx="8171765" cy="182787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 smtClean="0">
                <a:solidFill>
                  <a:srgbClr val="CC0099"/>
                </a:solidFill>
              </a:rPr>
              <a:t>Think of the cube: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C0099"/>
                </a:solidFill>
              </a:rPr>
              <a:t>Equal side faces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C0099"/>
                </a:solidFill>
              </a:rPr>
              <a:t>Equal corner angles (120°)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C0099"/>
                </a:solidFill>
              </a:rPr>
              <a:t>Triangle-dot paper: dots are 120° from each other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9920" y="2083086"/>
            <a:ext cx="4267200" cy="25498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/>
            <a:r>
              <a:rPr lang="en-US" sz="2800" dirty="0" smtClean="0">
                <a:solidFill>
                  <a:srgbClr val="FF6600"/>
                </a:solidFill>
                <a:sym typeface="Wingdings" panose="05000000000000000000" pitchFamily="2" charset="2"/>
              </a:rPr>
              <a:t>A house depicted </a:t>
            </a:r>
            <a:r>
              <a:rPr lang="en-US" sz="2800" dirty="0" err="1" smtClean="0">
                <a:solidFill>
                  <a:srgbClr val="FF6600"/>
                </a:solidFill>
                <a:sym typeface="Wingdings" panose="05000000000000000000" pitchFamily="2" charset="2"/>
              </a:rPr>
              <a:t>isometrically</a:t>
            </a:r>
            <a:r>
              <a:rPr lang="en-US" sz="2800" dirty="0" smtClean="0">
                <a:solidFill>
                  <a:srgbClr val="FF6600"/>
                </a:solidFill>
                <a:sym typeface="Wingdings" panose="05000000000000000000" pitchFamily="2" charset="2"/>
              </a:rPr>
              <a:t> using AutoCAD</a:t>
            </a:r>
            <a:r>
              <a:rPr lang="en-US" sz="2800" dirty="0">
                <a:solidFill>
                  <a:srgbClr val="FF6600"/>
                </a:solidFill>
                <a:sym typeface="Wingdings" panose="05000000000000000000" pitchFamily="2" charset="2"/>
              </a:rPr>
              <a:t></a:t>
            </a:r>
            <a:endParaRPr lang="en-US" sz="2800" dirty="0">
              <a:solidFill>
                <a:srgbClr val="FF6600"/>
              </a:solidFill>
            </a:endParaRPr>
          </a:p>
          <a:p>
            <a:endParaRPr lang="en-US" sz="1400" dirty="0" smtClean="0">
              <a:solidFill>
                <a:srgbClr val="FF6600"/>
              </a:solidFill>
              <a:sym typeface="Wingdings" panose="05000000000000000000" pitchFamily="2" charset="2"/>
            </a:endParaRPr>
          </a:p>
          <a:p>
            <a:r>
              <a:rPr lang="en-US" sz="2800" dirty="0" smtClean="0">
                <a:solidFill>
                  <a:srgbClr val="FF6600"/>
                </a:solidFill>
                <a:sym typeface="Wingdings" panose="05000000000000000000" pitchFamily="2" charset="2"/>
              </a:rPr>
              <a:t>Useful for blueprints</a:t>
            </a:r>
            <a:br>
              <a:rPr lang="en-US" sz="2800" dirty="0" smtClean="0">
                <a:solidFill>
                  <a:srgbClr val="FF6600"/>
                </a:solidFill>
                <a:sym typeface="Wingdings" panose="05000000000000000000" pitchFamily="2" charset="2"/>
              </a:rPr>
            </a:br>
            <a:r>
              <a:rPr lang="en-US" sz="2800" dirty="0" smtClean="0">
                <a:solidFill>
                  <a:srgbClr val="FF6600"/>
                </a:solidFill>
                <a:sym typeface="Wingdings" panose="05000000000000000000" pitchFamily="2" charset="2"/>
              </a:rPr>
              <a:t>and design plans</a:t>
            </a:r>
            <a:endParaRPr lang="en-US" sz="2800" dirty="0" smtClean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0435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6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6113399" y="5257820"/>
            <a:ext cx="5577840" cy="10058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Corners are labeled by letters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0000FF"/>
                </a:solidFill>
              </a:rPr>
              <a:t># in squares = # cubes stacked up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4235" y="405266"/>
            <a:ext cx="5401994" cy="917815"/>
          </a:xfrm>
        </p:spPr>
        <p:txBody>
          <a:bodyPr>
            <a:noAutofit/>
          </a:bodyPr>
          <a:lstStyle/>
          <a:p>
            <a:r>
              <a:rPr lang="en-US" dirty="0" smtClean="0"/>
              <a:t>Coded Plans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236" y="5378824"/>
            <a:ext cx="4631306" cy="101184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 smtClean="0">
                <a:solidFill>
                  <a:srgbClr val="CC0099"/>
                </a:solidFill>
                <a:sym typeface="Wingdings" panose="05000000000000000000" pitchFamily="2" charset="2"/>
              </a:rPr>
              <a:t> </a:t>
            </a:r>
            <a:r>
              <a:rPr lang="en-US" sz="2800" dirty="0" smtClean="0">
                <a:solidFill>
                  <a:srgbClr val="CC0099"/>
                </a:solidFill>
              </a:rPr>
              <a:t>Describe this image for your non-seeing partner to draw</a:t>
            </a:r>
          </a:p>
        </p:txBody>
      </p:sp>
      <p:pic>
        <p:nvPicPr>
          <p:cNvPr id="9" name="image09.png"/>
          <p:cNvPicPr/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981"/>
          <a:stretch/>
        </p:blipFill>
        <p:spPr bwMode="auto">
          <a:xfrm>
            <a:off x="572260" y="1396144"/>
            <a:ext cx="10185665" cy="398268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572260" y="1396144"/>
            <a:ext cx="4967928" cy="3909617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txBody>
          <a:bodyPr wrap="square" rtlCol="0">
            <a:noAutofit/>
          </a:bodyPr>
          <a:lstStyle/>
          <a:p>
            <a:endParaRPr lang="en-US" sz="2800" dirty="0" smtClean="0">
              <a:solidFill>
                <a:srgbClr val="CC0099"/>
              </a:solidFill>
            </a:endParaRPr>
          </a:p>
          <a:p>
            <a:pPr algn="ctr"/>
            <a:r>
              <a:rPr lang="en-US" sz="2800" dirty="0" smtClean="0">
                <a:solidFill>
                  <a:srgbClr val="FF6600"/>
                </a:solidFill>
              </a:rPr>
              <a:t>Once all partners’ </a:t>
            </a:r>
            <a:r>
              <a:rPr lang="en-US" sz="2800" b="1" dirty="0" smtClean="0">
                <a:solidFill>
                  <a:srgbClr val="FF6600"/>
                </a:solidFill>
              </a:rPr>
              <a:t>eyes are closed</a:t>
            </a:r>
            <a:r>
              <a:rPr lang="en-US" sz="2800" dirty="0" smtClean="0">
                <a:solidFill>
                  <a:srgbClr val="FF6600"/>
                </a:solidFill>
              </a:rPr>
              <a:t>, click the mouse or keyboard to reveal the image…</a:t>
            </a:r>
            <a:endParaRPr lang="en-US" sz="2800" dirty="0">
              <a:solidFill>
                <a:srgbClr val="FF66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53765" y="815008"/>
            <a:ext cx="5303520" cy="54864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en-US" sz="2800" dirty="0" smtClean="0">
                <a:solidFill>
                  <a:srgbClr val="0000FF"/>
                </a:solidFill>
              </a:rPr>
              <a:t>A coded plan of the same image </a:t>
            </a:r>
            <a:r>
              <a:rPr lang="en-US" sz="2800" dirty="0" smtClean="0">
                <a:solidFill>
                  <a:srgbClr val="0000FF"/>
                </a:solidFill>
                <a:sym typeface="Wingdings" panose="05000000000000000000" pitchFamily="2" charset="2"/>
              </a:rPr>
              <a:t>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66227" y="655982"/>
            <a:ext cx="5921581" cy="5734683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Click to </a:t>
            </a:r>
            <a:r>
              <a:rPr lang="en-US" sz="2800" dirty="0" smtClean="0">
                <a:solidFill>
                  <a:srgbClr val="0000FF"/>
                </a:solidFill>
              </a:rPr>
              <a:t>reveal the solution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5776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11" grpId="0" animBg="1"/>
      <p:bldP spid="13" grpId="0"/>
      <p:bldP spid="10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98" y="195072"/>
            <a:ext cx="5605473" cy="1130491"/>
          </a:xfrm>
        </p:spPr>
        <p:txBody>
          <a:bodyPr>
            <a:noAutofit/>
          </a:bodyPr>
          <a:lstStyle/>
          <a:p>
            <a:r>
              <a:rPr lang="en-US" dirty="0" smtClean="0"/>
              <a:t>Isometric Views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60424" b="66260"/>
          <a:stretch/>
        </p:blipFill>
        <p:spPr>
          <a:xfrm>
            <a:off x="6041571" y="1281429"/>
            <a:ext cx="4997849" cy="374838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896" y="4779977"/>
            <a:ext cx="8229599" cy="190921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 smtClean="0">
                <a:solidFill>
                  <a:srgbClr val="CC0099"/>
                </a:solidFill>
              </a:rPr>
              <a:t>Tips: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C0099"/>
                </a:solidFill>
              </a:rPr>
              <a:t>Define your axes on the object and isometric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C0099"/>
                </a:solidFill>
              </a:rPr>
              <a:t>Align paper in “landscape” orientation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C0099"/>
                </a:solidFill>
              </a:rPr>
              <a:t>Only draw lines where there are edges</a:t>
            </a:r>
          </a:p>
          <a:p>
            <a:pPr algn="ctr"/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1305" y="1023255"/>
            <a:ext cx="6296591" cy="393751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/>
          <a:srcRect l="8852" t="3369" r="11678" b="5667"/>
          <a:stretch/>
        </p:blipFill>
        <p:spPr>
          <a:xfrm>
            <a:off x="1881325" y="1205309"/>
            <a:ext cx="2761861" cy="3694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6256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6098" y="195072"/>
            <a:ext cx="5605473" cy="1130491"/>
          </a:xfrm>
        </p:spPr>
        <p:txBody>
          <a:bodyPr>
            <a:noAutofit/>
          </a:bodyPr>
          <a:lstStyle/>
          <a:p>
            <a:r>
              <a:rPr lang="en-US" dirty="0" smtClean="0"/>
              <a:t>Isometric Views</a:t>
            </a:r>
            <a:endParaRPr lang="en-US" dirty="0"/>
          </a:p>
        </p:txBody>
      </p:sp>
      <p:pic>
        <p:nvPicPr>
          <p:cNvPr id="8" name="image12.pn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29" t="11511" r="3182" b="10245"/>
          <a:stretch/>
        </p:blipFill>
        <p:spPr>
          <a:xfrm>
            <a:off x="1074964" y="1240970"/>
            <a:ext cx="10042072" cy="4986409"/>
          </a:xfrm>
          <a:prstGeom prst="rect">
            <a:avLst/>
          </a:prstGeom>
          <a:ln/>
        </p:spPr>
      </p:pic>
      <p:sp>
        <p:nvSpPr>
          <p:cNvPr id="9" name="TextBox 8"/>
          <p:cNvSpPr txBox="1"/>
          <p:nvPr/>
        </p:nvSpPr>
        <p:spPr>
          <a:xfrm>
            <a:off x="6923314" y="709449"/>
            <a:ext cx="3781472" cy="5801710"/>
          </a:xfrm>
          <a:prstGeom prst="rect">
            <a:avLst/>
          </a:prstGeom>
          <a:solidFill>
            <a:schemeClr val="bg1"/>
          </a:solidFill>
          <a:ln>
            <a:solidFill>
              <a:srgbClr val="0000FF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solidFill>
                  <a:srgbClr val="0000FF"/>
                </a:solidFill>
              </a:rPr>
              <a:t>Click to reveal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15543" y="1325564"/>
            <a:ext cx="2179395" cy="3419858"/>
          </a:xfrm>
          <a:prstGeom prst="rect">
            <a:avLst/>
          </a:prstGeom>
          <a:solidFill>
            <a:schemeClr val="bg1"/>
          </a:solidFill>
          <a:ln>
            <a:solidFill>
              <a:srgbClr val="CC0099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800" dirty="0">
                <a:solidFill>
                  <a:srgbClr val="CC0099"/>
                </a:solidFill>
              </a:rPr>
              <a:t>Click </a:t>
            </a:r>
            <a:r>
              <a:rPr lang="en-US" sz="2800" dirty="0" smtClean="0">
                <a:solidFill>
                  <a:srgbClr val="CC0099"/>
                </a:solidFill>
              </a:rPr>
              <a:t>to </a:t>
            </a:r>
            <a:r>
              <a:rPr lang="en-US" sz="2800" dirty="0">
                <a:solidFill>
                  <a:srgbClr val="CC0099"/>
                </a:solidFill>
              </a:rPr>
              <a:t>reveal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24000" y="1719943"/>
            <a:ext cx="2939143" cy="2647105"/>
          </a:xfrm>
          <a:prstGeom prst="rect">
            <a:avLst/>
          </a:prstGeom>
          <a:solidFill>
            <a:schemeClr val="bg1"/>
          </a:solidFill>
          <a:ln>
            <a:solidFill>
              <a:srgbClr val="FF6600"/>
            </a:solidFill>
          </a:ln>
        </p:spPr>
        <p:txBody>
          <a:bodyPr wrap="square" rtlCol="0">
            <a:noAutofit/>
          </a:bodyPr>
          <a:lstStyle/>
          <a:p>
            <a:pPr algn="ctr"/>
            <a:r>
              <a:rPr lang="en-US" sz="2400" dirty="0">
                <a:solidFill>
                  <a:srgbClr val="FF6600"/>
                </a:solidFill>
              </a:rPr>
              <a:t>Click mouse/keyboard to </a:t>
            </a:r>
            <a:r>
              <a:rPr lang="en-US" sz="2400" dirty="0" smtClean="0">
                <a:solidFill>
                  <a:srgbClr val="FF6600"/>
                </a:solidFill>
              </a:rPr>
              <a:t>reveal</a:t>
            </a:r>
            <a:endParaRPr lang="en-US" sz="2400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37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60424" b="66260"/>
          <a:stretch/>
        </p:blipFill>
        <p:spPr>
          <a:xfrm>
            <a:off x="6106886" y="1199836"/>
            <a:ext cx="4867883" cy="3650912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64235" y="405266"/>
            <a:ext cx="9811880" cy="917815"/>
          </a:xfrm>
        </p:spPr>
        <p:txBody>
          <a:bodyPr>
            <a:noAutofit/>
          </a:bodyPr>
          <a:lstStyle/>
          <a:p>
            <a:r>
              <a:rPr lang="en-US" dirty="0" smtClean="0"/>
              <a:t>Coded Plans &gt; to Isometric Views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4235" y="5005671"/>
            <a:ext cx="8229599" cy="13849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2800" dirty="0" smtClean="0">
                <a:solidFill>
                  <a:srgbClr val="CC0099"/>
                </a:solidFill>
              </a:rPr>
              <a:t>Tips: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C0099"/>
                </a:solidFill>
              </a:rPr>
              <a:t>Define your axes on a coded plan and isometric paper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rgbClr val="CC0099"/>
                </a:solidFill>
              </a:rPr>
              <a:t>Start drawing from perspective</a:t>
            </a:r>
            <a:endParaRPr lang="en-US" sz="2800" dirty="0">
              <a:solidFill>
                <a:srgbClr val="CC0099"/>
              </a:solidFill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2078520" y="1388746"/>
            <a:ext cx="3291655" cy="3462002"/>
            <a:chOff x="1788123" y="1437766"/>
            <a:chExt cx="3291655" cy="3462002"/>
          </a:xfrm>
        </p:grpSpPr>
        <p:sp>
          <p:nvSpPr>
            <p:cNvPr id="11" name="TextBox 10"/>
            <p:cNvSpPr txBox="1"/>
            <p:nvPr/>
          </p:nvSpPr>
          <p:spPr>
            <a:xfrm>
              <a:off x="1788123" y="4130327"/>
              <a:ext cx="511679" cy="76944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4400" dirty="0" smtClean="0"/>
                <a:t>A</a:t>
              </a:r>
              <a:endParaRPr lang="en-US" sz="4400" dirty="0"/>
            </a:p>
          </p:txBody>
        </p:sp>
        <p:grpSp>
          <p:nvGrpSpPr>
            <p:cNvPr id="12" name="Group 11"/>
            <p:cNvGrpSpPr/>
            <p:nvPr/>
          </p:nvGrpSpPr>
          <p:grpSpPr>
            <a:xfrm>
              <a:off x="2171700" y="1437766"/>
              <a:ext cx="2908078" cy="3013710"/>
              <a:chOff x="2171700" y="1437766"/>
              <a:chExt cx="2908078" cy="3013710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 rotWithShape="1">
              <a:blip r:embed="rId4"/>
              <a:srcRect l="6965"/>
              <a:stretch/>
            </p:blipFill>
            <p:spPr>
              <a:xfrm>
                <a:off x="2171700" y="1437766"/>
                <a:ext cx="2908078" cy="3013710"/>
              </a:xfrm>
              <a:prstGeom prst="rect">
                <a:avLst/>
              </a:prstGeom>
            </p:spPr>
          </p:pic>
          <p:grpSp>
            <p:nvGrpSpPr>
              <p:cNvPr id="14" name="Group 13"/>
              <p:cNvGrpSpPr/>
              <p:nvPr/>
            </p:nvGrpSpPr>
            <p:grpSpPr>
              <a:xfrm>
                <a:off x="2427904" y="1822004"/>
                <a:ext cx="2215933" cy="2493408"/>
                <a:chOff x="2427904" y="1822004"/>
                <a:chExt cx="2215933" cy="2493408"/>
              </a:xfrm>
            </p:grpSpPr>
            <p:grpSp>
              <p:nvGrpSpPr>
                <p:cNvPr id="15" name="Group 14"/>
                <p:cNvGrpSpPr/>
                <p:nvPr/>
              </p:nvGrpSpPr>
              <p:grpSpPr>
                <a:xfrm>
                  <a:off x="2427904" y="1822004"/>
                  <a:ext cx="470000" cy="2493408"/>
                  <a:chOff x="2427904" y="1822004"/>
                  <a:chExt cx="470000" cy="2493408"/>
                </a:xfrm>
              </p:grpSpPr>
              <p:sp>
                <p:nvSpPr>
                  <p:cNvPr id="18" name="TextBox 17"/>
                  <p:cNvSpPr txBox="1"/>
                  <p:nvPr/>
                </p:nvSpPr>
                <p:spPr>
                  <a:xfrm>
                    <a:off x="2427904" y="3545971"/>
                    <a:ext cx="470000" cy="7694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400" dirty="0" smtClean="0"/>
                      <a:t>1</a:t>
                    </a:r>
                    <a:endParaRPr lang="en-US" sz="4400" dirty="0"/>
                  </a:p>
                </p:txBody>
              </p:sp>
              <p:sp>
                <p:nvSpPr>
                  <p:cNvPr id="19" name="TextBox 18"/>
                  <p:cNvSpPr txBox="1"/>
                  <p:nvPr/>
                </p:nvSpPr>
                <p:spPr>
                  <a:xfrm>
                    <a:off x="2427904" y="1822004"/>
                    <a:ext cx="470000" cy="7694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400" dirty="0" smtClean="0"/>
                      <a:t>1</a:t>
                    </a:r>
                    <a:endParaRPr lang="en-US" sz="4400" dirty="0"/>
                  </a:p>
                </p:txBody>
              </p:sp>
              <p:sp>
                <p:nvSpPr>
                  <p:cNvPr id="20" name="TextBox 19"/>
                  <p:cNvSpPr txBox="1"/>
                  <p:nvPr/>
                </p:nvSpPr>
                <p:spPr>
                  <a:xfrm>
                    <a:off x="2427904" y="2640466"/>
                    <a:ext cx="470000" cy="769441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sz="4400" dirty="0" smtClean="0"/>
                      <a:t>1</a:t>
                    </a:r>
                    <a:endParaRPr lang="en-US" sz="4400" dirty="0"/>
                  </a:p>
                </p:txBody>
              </p:sp>
            </p:grpSp>
            <p:sp>
              <p:nvSpPr>
                <p:cNvPr id="16" name="TextBox 15"/>
                <p:cNvSpPr txBox="1"/>
                <p:nvPr/>
              </p:nvSpPr>
              <p:spPr>
                <a:xfrm>
                  <a:off x="4173837" y="2683988"/>
                  <a:ext cx="470000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 smtClean="0"/>
                    <a:t>3</a:t>
                  </a:r>
                  <a:endParaRPr lang="en-US" sz="4400" dirty="0"/>
                </a:p>
              </p:txBody>
            </p:sp>
            <p:sp>
              <p:nvSpPr>
                <p:cNvPr id="17" name="TextBox 16"/>
                <p:cNvSpPr txBox="1"/>
                <p:nvPr/>
              </p:nvSpPr>
              <p:spPr>
                <a:xfrm>
                  <a:off x="3284459" y="2683988"/>
                  <a:ext cx="470000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4400" dirty="0" smtClean="0"/>
                    <a:t>2</a:t>
                  </a:r>
                  <a:endParaRPr lang="en-US" sz="4400" dirty="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77858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2280</TotalTime>
  <Words>1972</Words>
  <Application>Microsoft Office PowerPoint</Application>
  <PresentationFormat>Widescreen</PresentationFormat>
  <Paragraphs>267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Calibri Light</vt:lpstr>
      <vt:lpstr>Tahoma</vt:lpstr>
      <vt:lpstr>Wingdings</vt:lpstr>
      <vt:lpstr>Metropolitan</vt:lpstr>
      <vt:lpstr>Spatial Visualization  Let’s Learn about Spatial Vis!</vt:lpstr>
      <vt:lpstr>Example spatial visualization quiz question</vt:lpstr>
      <vt:lpstr>ACTIVITY 1:   Connect the Dots: Isometric Drawings and Coded Plans</vt:lpstr>
      <vt:lpstr>Depicting a 3-D Cube</vt:lpstr>
      <vt:lpstr>Isometric Drawing Example</vt:lpstr>
      <vt:lpstr>Coded Plans</vt:lpstr>
      <vt:lpstr>Isometric Views</vt:lpstr>
      <vt:lpstr>Isometric Views</vt:lpstr>
      <vt:lpstr>Coded Plans &gt; to Isometric Views </vt:lpstr>
      <vt:lpstr>Coded Plans to Isometric Views</vt:lpstr>
      <vt:lpstr>Isometric Views: Extra Credit</vt:lpstr>
      <vt:lpstr>Activity 2:   Seeing All Sides: Orthographic Drawings</vt:lpstr>
      <vt:lpstr>PowerPoint Presentation</vt:lpstr>
      <vt:lpstr>Orthographic Drawings</vt:lpstr>
      <vt:lpstr>PowerPoint Presentation</vt:lpstr>
      <vt:lpstr>PowerPoint Presentation</vt:lpstr>
      <vt:lpstr>Orthographic Drawings</vt:lpstr>
      <vt:lpstr>PowerPoint Presentation</vt:lpstr>
      <vt:lpstr>Orthographic Drawings</vt:lpstr>
      <vt:lpstr>PowerPoint Presentation</vt:lpstr>
      <vt:lpstr>ACTIVITY 3:   Let’s Take a Spin:  One-Axis Rotations</vt:lpstr>
      <vt:lpstr>One-Axis Rotations</vt:lpstr>
      <vt:lpstr>One-Axis Rotations</vt:lpstr>
      <vt:lpstr>One-Axis Rotations</vt:lpstr>
      <vt:lpstr>One-Axis Rotations</vt:lpstr>
      <vt:lpstr>ACTIVITY 4:   New Perspectives: Two-Axis Rotations</vt:lpstr>
      <vt:lpstr>Two-Axis Rotations</vt:lpstr>
      <vt:lpstr>Two-Axis Rotations</vt:lpstr>
      <vt:lpstr>Write a Rule Approach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Spatial Visualization  Let’s Learn about Spatial Vis!</dc:title>
  <dc:creator>Denise</dc:creator>
  <cp:lastModifiedBy>Denise</cp:lastModifiedBy>
  <cp:revision>123</cp:revision>
  <cp:lastPrinted>2016-07-18T15:18:10Z</cp:lastPrinted>
  <dcterms:created xsi:type="dcterms:W3CDTF">2015-09-08T20:25:04Z</dcterms:created>
  <dcterms:modified xsi:type="dcterms:W3CDTF">2016-11-18T05:08:09Z</dcterms:modified>
</cp:coreProperties>
</file>