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</p:sldMasterIdLst>
  <p:notesMasterIdLst>
    <p:notesMasterId r:id="rId12"/>
  </p:notesMasterIdLst>
  <p:sldIdLst>
    <p:sldId id="257" r:id="rId2"/>
    <p:sldId id="256" r:id="rId3"/>
    <p:sldId id="258" r:id="rId4"/>
    <p:sldId id="266" r:id="rId5"/>
    <p:sldId id="259" r:id="rId6"/>
    <p:sldId id="260" r:id="rId7"/>
    <p:sldId id="261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19" autoAdjust="0"/>
  </p:normalViewPr>
  <p:slideViewPr>
    <p:cSldViewPr snapToGrid="0" snapToObjects="1">
      <p:cViewPr varScale="1">
        <p:scale>
          <a:sx n="67" d="100"/>
          <a:sy n="67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877D-59D3-6148-AC95-E3C116EA1D93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6CC5-7A90-084E-A96F-E8B173D52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sb.gov/doclib/reports/2007/HAR0702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trafpeloton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StressRelaxation.sv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trafpeloton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File:Creep.sv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Viscoelasticity</a:t>
            </a:r>
            <a:r>
              <a:rPr lang="en-US" dirty="0" smtClean="0"/>
              <a:t> Presentation, </a:t>
            </a:r>
            <a:r>
              <a:rPr lang="en-US" dirty="0" err="1" smtClean="0"/>
              <a:t>Viscoelasticity</a:t>
            </a:r>
            <a:r>
              <a:rPr lang="en-US" baseline="0" dirty="0" smtClean="0"/>
              <a:t> lesson, TeachEnginering.org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 State Police, National Transportation Safety Board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http://www.ntsb.gov/doclib/reports/2007/HAR0702.pdf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</a:t>
            </a:r>
            <a:r>
              <a:rPr lang="en-US" baseline="0" dirty="0" smtClean="0"/>
              <a:t> source: ©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Brandi N. Briggs, ITL Program, College of Engineering,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Graphs source: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Strafpeloton2"/>
              </a:rPr>
              <a:t>Strafpeloton2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Wikipedia {PD}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http://en.wikipedia.org/wiki/File:StressRelaxation.svg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source: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ser:Strafpeloton2"/>
              </a:rPr>
              <a:t>Strafpeloton2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Wikipedia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http://en.wikipedia.org/wiki/File:Creep.svg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source: ©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Brandi N. Briggs, ITL Program, College of Engineering,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source: ©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Brandi N. Briggs, ITL Program, College of Engineering,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the In-Class</a:t>
            </a:r>
            <a:r>
              <a:rPr lang="en-US" baseline="0" dirty="0" smtClean="0"/>
              <a:t> assessment (see the Assessment section), which details how to demonstrate strain rate dependence and creep using silly putty.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CC5-7A90-084E-A96F-E8B173D522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DB6EF64-FB19-411E-965E-9F52AA474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5B4C0B8-301F-5E48-9010-8AFF0EBE505E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E020F28-49C9-3141-A5D4-F6F69D0D1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Silly Putty Opening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/>
          <a:lstStyle/>
          <a:p>
            <a:r>
              <a:rPr lang="en-US" dirty="0" smtClean="0"/>
              <a:t>Does it behave like an elastic solid or a viscous fluid? What was your prediction?</a:t>
            </a:r>
          </a:p>
          <a:p>
            <a:endParaRPr lang="en-US" dirty="0" smtClean="0"/>
          </a:p>
          <a:p>
            <a:r>
              <a:rPr lang="en-US" dirty="0" smtClean="0"/>
              <a:t>It actually has viscoelastic behavior! It has properties of an elastic solid and a viscous fluid.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Silly Putty Experimentation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19322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Let’s demonstrate some of these properties with silly putty</a:t>
            </a:r>
          </a:p>
          <a:p>
            <a:pPr lvl="1"/>
            <a:r>
              <a:rPr lang="en-US" dirty="0" smtClean="0"/>
              <a:t>strain rate dependence</a:t>
            </a:r>
          </a:p>
          <a:p>
            <a:pPr lvl="1"/>
            <a:r>
              <a:rPr lang="en-US" dirty="0" smtClean="0"/>
              <a:t>creep</a:t>
            </a:r>
          </a:p>
          <a:p>
            <a:endParaRPr lang="en-US" dirty="0" smtClean="0"/>
          </a:p>
          <a:p>
            <a:r>
              <a:rPr lang="en-US" dirty="0" smtClean="0"/>
              <a:t>In your lab notebook, describe the differences that you observed in behavior between springs and silly putty.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err="1" smtClean="0"/>
              <a:t>Viscoelastic</a:t>
            </a:r>
            <a:r>
              <a:rPr lang="en-US" sz="5400" b="1" dirty="0" smtClean="0"/>
              <a:t> Materials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Viscoelasticity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3567"/>
            <a:ext cx="7313613" cy="446068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Materials that exhibit both viscous and elastic characteristics when undergoing deformation</a:t>
            </a:r>
          </a:p>
          <a:p>
            <a:pPr lvl="1"/>
            <a:r>
              <a:rPr lang="en-US" dirty="0" smtClean="0"/>
              <a:t>Results in time-dependent behavior: The rate that a force/displacement is applied matters as well as how long the force/displacement is applied</a:t>
            </a:r>
          </a:p>
          <a:p>
            <a:pPr lvl="1"/>
            <a:endParaRPr lang="en-US" dirty="0" smtClean="0"/>
          </a:p>
          <a:p>
            <a:r>
              <a:rPr lang="en-US" sz="2600" dirty="0" smtClean="0"/>
              <a:t>What type of materials are viscoelastic?</a:t>
            </a:r>
          </a:p>
          <a:p>
            <a:pPr lvl="1"/>
            <a:r>
              <a:rPr lang="en-US" dirty="0" smtClean="0"/>
              <a:t>polymers</a:t>
            </a:r>
          </a:p>
          <a:p>
            <a:pPr lvl="1"/>
            <a:r>
              <a:rPr lang="en-US" dirty="0" smtClean="0"/>
              <a:t>biological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Viscoelasticity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65" y="3765479"/>
            <a:ext cx="3260412" cy="22848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Ceiling panels secured with bolts embedded in  epoxy (a polymer)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12 tons of concrete fell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200" dirty="0" smtClean="0"/>
              <a:t>242 unsafe bolts found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77" y="3643558"/>
            <a:ext cx="4801523" cy="28255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2146" y="1410051"/>
            <a:ext cx="8237054" cy="2233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it important to understand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viscoelasticity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using a viscoelastic material in your device/structure design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your device must operate in an environment that contains viscoelastic materials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lang="en-US" sz="2200" dirty="0" smtClean="0"/>
              <a:t>Real-life example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Fort Point Channel Tunnel in Boston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Strain Rate Dependence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371600"/>
            <a:ext cx="8193611" cy="4419601"/>
          </a:xfrm>
        </p:spPr>
        <p:txBody>
          <a:bodyPr/>
          <a:lstStyle/>
          <a:p>
            <a:r>
              <a:rPr lang="en-US" sz="2400" dirty="0" smtClean="0"/>
              <a:t>The faster the loading rate: </a:t>
            </a:r>
          </a:p>
          <a:p>
            <a:pPr lvl="1"/>
            <a:r>
              <a:rPr lang="en-US" sz="2400" dirty="0" smtClean="0"/>
              <a:t>The more elastic the response</a:t>
            </a:r>
          </a:p>
          <a:p>
            <a:pPr lvl="1"/>
            <a:r>
              <a:rPr lang="en-US" sz="2400" dirty="0" smtClean="0"/>
              <a:t>The smaller the curvature</a:t>
            </a:r>
          </a:p>
          <a:p>
            <a:pPr lvl="1"/>
            <a:r>
              <a:rPr lang="en-US" sz="2400" dirty="0" smtClean="0"/>
              <a:t>The stiffer the material response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3601" y="3207678"/>
            <a:ext cx="4898618" cy="333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Stress Relaxation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1252" y="1686910"/>
            <a:ext cx="3909849" cy="4859113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you apply a constant displacement then the force decreases as a function of time.</a:t>
            </a:r>
          </a:p>
          <a:p>
            <a:r>
              <a:rPr lang="en-US" sz="2400" dirty="0" smtClean="0"/>
              <a:t>Example: </a:t>
            </a:r>
          </a:p>
          <a:p>
            <a:pPr lvl="1"/>
            <a:r>
              <a:rPr lang="en-US" sz="2200" dirty="0" smtClean="0"/>
              <a:t>A rubber band around a newspaper for a long period of time will decrease the force that it applies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96" y="1251323"/>
            <a:ext cx="3938678" cy="554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Creep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2590" y="1735138"/>
            <a:ext cx="3566160" cy="46341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apply a constant force then the displacement will increase as a function of time.</a:t>
            </a:r>
          </a:p>
          <a:p>
            <a:r>
              <a:rPr lang="en-US" sz="2400" dirty="0" smtClean="0"/>
              <a:t>Example:</a:t>
            </a:r>
            <a:endParaRPr lang="en-US" dirty="0" smtClean="0"/>
          </a:p>
          <a:p>
            <a:pPr lvl="1"/>
            <a:r>
              <a:rPr lang="en-US" sz="2200" dirty="0" smtClean="0"/>
              <a:t>Hang a bike from a bungee cord and the bungee cord will lengthen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606" y="302090"/>
            <a:ext cx="4407968" cy="6209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Hysteresis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1696" y="1735139"/>
            <a:ext cx="3256406" cy="4580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Takes more energy to load the material than to unload. </a:t>
            </a:r>
            <a:br>
              <a:rPr lang="en-US" sz="2400" dirty="0" smtClean="0"/>
            </a:br>
            <a:r>
              <a:rPr lang="en-US" sz="2400" dirty="0" smtClean="0"/>
              <a:t>This energy is lost during the loading phase.</a:t>
            </a:r>
          </a:p>
          <a:p>
            <a:r>
              <a:rPr lang="en-US" sz="2400" dirty="0" smtClean="0"/>
              <a:t>The area between the load and unloading curve represents the energy lost.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01" y="1972201"/>
            <a:ext cx="5252634" cy="3576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Preconditioning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6483" y="1371600"/>
            <a:ext cx="3584769" cy="5486399"/>
          </a:xfrm>
        </p:spPr>
        <p:txBody>
          <a:bodyPr>
            <a:noAutofit/>
          </a:bodyPr>
          <a:lstStyle/>
          <a:p>
            <a:r>
              <a:rPr lang="en-US" dirty="0" smtClean="0"/>
              <a:t>As you continue to cycle the material, the amount of energy loss decreases until it reaches an equilibrium close to zero.</a:t>
            </a:r>
          </a:p>
          <a:p>
            <a:r>
              <a:rPr lang="en-US" dirty="0" smtClean="0"/>
              <a:t>The amount of force it takes to displace the material decreases with more cycles. Eventually, equilibrium is reached.</a:t>
            </a:r>
          </a:p>
          <a:p>
            <a:r>
              <a:rPr lang="en-US" dirty="0" smtClean="0"/>
              <a:t>Example: Stretching balloon material to make them easier to blow up/stretch.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4115"/>
          <a:stretch>
            <a:fillRect/>
          </a:stretch>
        </p:blipFill>
        <p:spPr>
          <a:xfrm>
            <a:off x="3771051" y="1964266"/>
            <a:ext cx="5174829" cy="367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1.8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7388</TotalTime>
  <Words>484</Words>
  <Application>Microsoft Office PowerPoint</Application>
  <PresentationFormat>On-screen Show (4:3)</PresentationFormat>
  <Paragraphs>62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Silly Putty Opening Question</vt:lpstr>
      <vt:lpstr>Viscoelastic Materials</vt:lpstr>
      <vt:lpstr>Viscoelasticity</vt:lpstr>
      <vt:lpstr>Viscoelasticity</vt:lpstr>
      <vt:lpstr>Strain Rate Dependence</vt:lpstr>
      <vt:lpstr>Stress Relaxation</vt:lpstr>
      <vt:lpstr>Creep</vt:lpstr>
      <vt:lpstr>Hysteresis</vt:lpstr>
      <vt:lpstr>Preconditioning</vt:lpstr>
      <vt:lpstr>Silly Putty Experimentation</vt:lpstr>
    </vt:vector>
  </TitlesOfParts>
  <Company>University of Colorado at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Silly Putty</dc:title>
  <dc:creator>Brandi Jackson</dc:creator>
  <cp:lastModifiedBy>denise</cp:lastModifiedBy>
  <cp:revision>28</cp:revision>
  <dcterms:created xsi:type="dcterms:W3CDTF">2012-04-16T00:50:01Z</dcterms:created>
  <dcterms:modified xsi:type="dcterms:W3CDTF">2012-11-14T05:29:37Z</dcterms:modified>
</cp:coreProperties>
</file>