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7" r:id="rId2"/>
    <p:sldId id="258" r:id="rId3"/>
    <p:sldId id="259" r:id="rId4"/>
    <p:sldId id="26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639" autoAdjust="0"/>
  </p:normalViewPr>
  <p:slideViewPr>
    <p:cSldViewPr snapToGrid="0" snapToObjects="1">
      <p:cViewPr varScale="1">
        <p:scale>
          <a:sx n="62" d="100"/>
          <a:sy n="62" d="100"/>
        </p:scale>
        <p:origin x="-48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5364FF-E353-44AF-95C0-EB6EF8B4C475}" type="datetimeFigureOut">
              <a:rPr lang="en-US" smtClean="0"/>
              <a:t>7/18/2012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F17876-7CB1-4158-B748-24E880926307}" type="slidenum">
              <a:rPr lang="en-US" smtClean="0"/>
              <a:t>‹#›</a:t>
            </a:fld>
            <a:endParaRPr lang="en-US"/>
          </a:p>
        </p:txBody>
      </p:sp>
    </p:spTree>
    <p:extLst>
      <p:ext uri="{BB962C8B-B14F-4D97-AF65-F5344CB8AC3E}">
        <p14:creationId xmlns:p14="http://schemas.microsoft.com/office/powerpoint/2010/main" val="3867728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Springs behave as described by Hooke’s law, which states that the extension or compression (that is, displacement) of a spring, </a:t>
            </a:r>
            <a:r>
              <a:rPr lang="en-US" sz="1200" i="1" u="none" kern="1200" dirty="0" smtClean="0">
                <a:solidFill>
                  <a:schemeClr val="tx1"/>
                </a:solidFill>
                <a:effectLst/>
                <a:latin typeface="+mn-lt"/>
                <a:ea typeface="+mn-ea"/>
                <a:cs typeface="+mn-cs"/>
              </a:rPr>
              <a:t>x</a:t>
            </a:r>
            <a:r>
              <a:rPr lang="en-US" sz="1200" kern="1200" dirty="0" smtClean="0">
                <a:solidFill>
                  <a:schemeClr val="tx1"/>
                </a:solidFill>
                <a:effectLst/>
                <a:latin typeface="+mn-lt"/>
                <a:ea typeface="+mn-ea"/>
                <a:cs typeface="+mn-cs"/>
              </a:rPr>
              <a:t>, is directly proportional to the force applied to the spring, </a:t>
            </a:r>
            <a:r>
              <a:rPr lang="en-US" sz="1200" i="1" u="none" kern="1200" dirty="0" smtClean="0">
                <a:solidFill>
                  <a:schemeClr val="tx1"/>
                </a:solidFill>
                <a:effectLst/>
                <a:latin typeface="+mn-lt"/>
                <a:ea typeface="+mn-ea"/>
                <a:cs typeface="+mn-cs"/>
              </a:rPr>
              <a:t>F</a:t>
            </a:r>
            <a:r>
              <a:rPr lang="en-US" sz="1200" kern="1200" dirty="0" smtClean="0">
                <a:solidFill>
                  <a:schemeClr val="tx1"/>
                </a:solidFill>
                <a:effectLst/>
                <a:latin typeface="+mn-lt"/>
                <a:ea typeface="+mn-ea"/>
                <a:cs typeface="+mn-cs"/>
              </a:rPr>
              <a:t>. The proportionality constant of this relationship is termed the spring constant, </a:t>
            </a:r>
            <a:r>
              <a:rPr lang="en-US" sz="1200" i="1" u="none" kern="1200" dirty="0" smtClean="0">
                <a:solidFill>
                  <a:schemeClr val="tx1"/>
                </a:solidFill>
                <a:effectLst/>
                <a:latin typeface="+mn-lt"/>
                <a:ea typeface="+mn-ea"/>
                <a:cs typeface="+mn-cs"/>
              </a:rPr>
              <a:t>k</a:t>
            </a:r>
            <a:r>
              <a:rPr lang="en-US" sz="1200" kern="1200" dirty="0" smtClean="0">
                <a:solidFill>
                  <a:schemeClr val="tx1"/>
                </a:solidFill>
                <a:effectLst/>
                <a:latin typeface="+mn-lt"/>
                <a:ea typeface="+mn-ea"/>
                <a:cs typeface="+mn-cs"/>
              </a:rPr>
              <a:t>, and can be thought of as the stiffness of the spring.</a:t>
            </a:r>
          </a:p>
        </p:txBody>
      </p:sp>
      <p:sp>
        <p:nvSpPr>
          <p:cNvPr id="4" name="Slide Number Placeholder 3"/>
          <p:cNvSpPr>
            <a:spLocks noGrp="1"/>
          </p:cNvSpPr>
          <p:nvPr>
            <p:ph type="sldNum" sz="quarter" idx="10"/>
          </p:nvPr>
        </p:nvSpPr>
        <p:spPr/>
        <p:txBody>
          <a:bodyPr/>
          <a:lstStyle/>
          <a:p>
            <a:fld id="{67F17876-7CB1-4158-B748-24E880926307}" type="slidenum">
              <a:rPr lang="en-US" smtClean="0"/>
              <a:t>1</a:t>
            </a:fld>
            <a:endParaRPr lang="en-US"/>
          </a:p>
        </p:txBody>
      </p:sp>
    </p:spTree>
    <p:extLst>
      <p:ext uri="{BB962C8B-B14F-4D97-AF65-F5344CB8AC3E}">
        <p14:creationId xmlns:p14="http://schemas.microsoft.com/office/powerpoint/2010/main" val="3832665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EC6F1DC1-D36B-0F40-8BDE-01623F168F97}" type="datetimeFigureOut">
              <a:rPr lang="en-US" smtClean="0"/>
              <a:pPr/>
              <a:t>7/18/2012</a:t>
            </a:fld>
            <a:endParaRPr lang="en-US"/>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A9DABFAF-3C23-B147-B641-24F4847B71B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EC6F1DC1-D36B-0F40-8BDE-01623F168F97}" type="datetimeFigureOut">
              <a:rPr lang="en-US" smtClean="0"/>
              <a:pPr/>
              <a:t>7/18/2012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ABFAF-3C23-B147-B641-24F4847B71B4}" type="slidenum">
              <a:rPr lang="en-US" smtClean="0"/>
              <a:pPr/>
              <a:t>‹#›</a:t>
            </a:fld>
            <a:endParaRPr lang="en-US"/>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EC6F1DC1-D36B-0F40-8BDE-01623F168F97}" type="datetimeFigureOut">
              <a:rPr lang="en-US" smtClean="0"/>
              <a:pPr/>
              <a:t>7/18/2012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ABFAF-3C23-B147-B641-24F4847B71B4}" type="slidenum">
              <a:rPr lang="en-US" smtClean="0"/>
              <a:pPr/>
              <a:t>‹#›</a:t>
            </a:fld>
            <a:endParaRPr lang="en-US"/>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EC6F1DC1-D36B-0F40-8BDE-01623F168F97}" type="datetimeFigureOut">
              <a:rPr lang="en-US" smtClean="0"/>
              <a:pPr/>
              <a:t>7/18/2012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DABFAF-3C23-B147-B641-24F4847B71B4}"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6F1DC1-D36B-0F40-8BDE-01623F168F97}" type="datetimeFigureOut">
              <a:rPr lang="en-US" smtClean="0"/>
              <a:pPr/>
              <a:t>7/18/2012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DABFAF-3C23-B147-B641-24F4847B71B4}"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914398" y="2866030"/>
            <a:ext cx="3563938"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6F1DC1-D36B-0F40-8BDE-01623F168F97}" type="datetimeFigureOut">
              <a:rPr lang="en-US" smtClean="0"/>
              <a:pPr/>
              <a:t>7/18/2012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ABFAF-3C23-B147-B641-24F4847B71B4}"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6F1DC1-D36B-0F40-8BDE-01623F168F97}" type="datetimeFigureOut">
              <a:rPr lang="en-US" smtClean="0"/>
              <a:pPr/>
              <a:t>7/18/2012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ABFAF-3C23-B147-B641-24F4847B71B4}" type="slidenum">
              <a:rPr lang="en-US" smtClean="0"/>
              <a:pPr/>
              <a:t>‹#›</a:t>
            </a:fld>
            <a:endParaRPr lang="en-US"/>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smtClean="0"/>
              <a:t>Click icon to add picture</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smtClean="0"/>
              <a:t>Click icon to add picture</a:t>
            </a:r>
            <a:endParaRPr/>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smtClean="0"/>
              <a:t>Click icon to add picture</a:t>
            </a:r>
            <a:endParaRPr/>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6F1DC1-D36B-0F40-8BDE-01623F168F97}" type="datetimeFigureOut">
              <a:rPr lang="en-US" smtClean="0"/>
              <a:pPr/>
              <a:t>7/18/2012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ABFAF-3C23-B147-B641-24F4847B71B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6F1DC1-D36B-0F40-8BDE-01623F168F97}" type="datetimeFigureOut">
              <a:rPr lang="en-US" smtClean="0"/>
              <a:pPr/>
              <a:t>7/18/2012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ABFAF-3C23-B147-B641-24F4847B71B4}" type="slidenum">
              <a:rPr lang="en-US" smtClean="0"/>
              <a:pPr/>
              <a:t>‹#›</a:t>
            </a:fld>
            <a:endParaRPr lang="en-US"/>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smtClean="0"/>
              <a:t>Click icon to add picture</a:t>
            </a:r>
            <a:endParaRPr/>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smtClean="0"/>
              <a:t>Click icon to add picture</a:t>
            </a:r>
            <a:endParaRPr/>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6F1DC1-D36B-0F40-8BDE-01623F168F97}" type="datetimeFigureOut">
              <a:rPr lang="en-US" smtClean="0"/>
              <a:pPr/>
              <a:t>7/18/2012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ABFAF-3C23-B147-B641-24F4847B71B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EC6F1DC1-D36B-0F40-8BDE-01623F168F97}" type="datetimeFigureOut">
              <a:rPr lang="en-US" smtClean="0"/>
              <a:pPr/>
              <a:t>7/18/2012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ABFAF-3C23-B147-B641-24F4847B71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EC6F1DC1-D36B-0F40-8BDE-01623F168F97}" type="datetimeFigureOut">
              <a:rPr lang="en-US" smtClean="0"/>
              <a:pPr/>
              <a:t>7/18/2012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ABFAF-3C23-B147-B641-24F4847B71B4}"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EC6F1DC1-D36B-0F40-8BDE-01623F168F97}" type="datetimeFigureOut">
              <a:rPr lang="en-US" smtClean="0"/>
              <a:pPr/>
              <a:t>7/18/2012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ABFAF-3C23-B147-B641-24F4847B71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smtClean="0"/>
              <a:t>Click to edit Master title style</a:t>
            </a:r>
            <a:endParaRPr/>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EC6F1DC1-D36B-0F40-8BDE-01623F168F97}" type="datetimeFigureOut">
              <a:rPr lang="en-US" smtClean="0"/>
              <a:pPr/>
              <a:t>7/18/2012</a:t>
            </a:fld>
            <a:endParaRPr lang="en-US"/>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A9DABFAF-3C23-B147-B641-24F4847B71B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ct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smtClean="0"/>
              <a:t>Click to edit Master text styles</a:t>
            </a:r>
          </a:p>
        </p:txBody>
      </p:sp>
      <p:sp>
        <p:nvSpPr>
          <p:cNvPr id="4" name="Date Placeholder 3"/>
          <p:cNvSpPr>
            <a:spLocks noGrp="1"/>
          </p:cNvSpPr>
          <p:nvPr>
            <p:ph type="dt" sz="half" idx="10"/>
          </p:nvPr>
        </p:nvSpPr>
        <p:spPr/>
        <p:txBody>
          <a:bodyPr/>
          <a:lstStyle/>
          <a:p>
            <a:fld id="{EC6F1DC1-D36B-0F40-8BDE-01623F168F97}" type="datetimeFigureOut">
              <a:rPr lang="en-US" smtClean="0"/>
              <a:pPr/>
              <a:t>7/18/2012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ABFAF-3C23-B147-B641-24F4847B71B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6F1DC1-D36B-0F40-8BDE-01623F168F97}" type="datetimeFigureOut">
              <a:rPr lang="en-US" smtClean="0"/>
              <a:pPr/>
              <a:t>7/18/2012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ABFAF-3C23-B147-B641-24F4847B71B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smtClean="0"/>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smtClean="0"/>
              <a:t>Click icon to add picture</a:t>
            </a:r>
            <a:endParaRPr/>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6F1DC1-D36B-0F40-8BDE-01623F168F97}" type="datetimeFigureOut">
              <a:rPr lang="en-US" smtClean="0"/>
              <a:pPr/>
              <a:t>7/18/2012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ABFAF-3C23-B147-B641-24F4847B71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EC6F1DC1-D36B-0F40-8BDE-01623F168F97}" type="datetimeFigureOut">
              <a:rPr lang="en-US" smtClean="0"/>
              <a:pPr/>
              <a:t>7/18/2012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ABFAF-3C23-B147-B641-24F4847B71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EC6F1DC1-D36B-0F40-8BDE-01623F168F97}" type="datetimeFigureOut">
              <a:rPr lang="en-US" smtClean="0"/>
              <a:pPr/>
              <a:t>7/18/2012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DABFAF-3C23-B147-B641-24F4847B71B4}" type="slidenum">
              <a:rPr lang="en-US" smtClean="0"/>
              <a:pPr/>
              <a:t>‹#›</a:t>
            </a:fld>
            <a:endParaRPr lang="en-US"/>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EC6F1DC1-D36B-0F40-8BDE-01623F168F97}" type="datetimeFigureOut">
              <a:rPr lang="en-US" smtClean="0"/>
              <a:pPr/>
              <a:t>7/18/2012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ABFAF-3C23-B147-B641-24F4847B71B4}" type="slidenum">
              <a:rPr lang="en-US" smtClean="0"/>
              <a:pPr/>
              <a:t>‹#›</a:t>
            </a:fld>
            <a:endParaRPr lang="en-US"/>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8.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7.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EC6F1DC1-D36B-0F40-8BDE-01623F168F97}" type="datetimeFigureOut">
              <a:rPr lang="en-US" smtClean="0"/>
              <a:pPr/>
              <a:t>7/18/2012</a:t>
            </a:fld>
            <a:endParaRPr lang="en-US"/>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A9DABFAF-3C23-B147-B641-24F4847B71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pPr algn="l"/>
            <a:r>
              <a:rPr lang="en-US" b="1" dirty="0" smtClean="0">
                <a:latin typeface="Calibri" pitchFamily="34" charset="0"/>
                <a:cs typeface="Calibri" pitchFamily="34" charset="0"/>
              </a:rPr>
              <a:t>Hooke’s Law </a:t>
            </a:r>
            <a:r>
              <a:rPr lang="en-US" b="1" dirty="0" smtClean="0">
                <a:latin typeface="Calibri" pitchFamily="34" charset="0"/>
                <a:cs typeface="Calibri" pitchFamily="34" charset="0"/>
              </a:rPr>
              <a:t>- Background</a:t>
            </a:r>
            <a:endParaRPr lang="en-US" b="1" dirty="0">
              <a:latin typeface="Calibri" pitchFamily="34" charset="0"/>
              <a:cs typeface="Calibri" pitchFamily="34" charset="0"/>
            </a:endParaRPr>
          </a:p>
        </p:txBody>
      </p:sp>
      <p:sp>
        <p:nvSpPr>
          <p:cNvPr id="11" name="Content Placeholder 10"/>
          <p:cNvSpPr>
            <a:spLocks noGrp="1"/>
          </p:cNvSpPr>
          <p:nvPr>
            <p:ph idx="1"/>
          </p:nvPr>
        </p:nvSpPr>
        <p:spPr>
          <a:xfrm>
            <a:off x="914400" y="1555845"/>
            <a:ext cx="7313613" cy="5089065"/>
          </a:xfrm>
        </p:spPr>
        <p:txBody>
          <a:bodyPr/>
          <a:lstStyle/>
          <a:p>
            <a:r>
              <a:rPr lang="en-US" sz="2600" b="1" dirty="0" smtClean="0"/>
              <a:t>Springs are characterized by their stiffness, </a:t>
            </a:r>
            <a:r>
              <a:rPr lang="en-US" sz="2600" b="1" dirty="0" smtClean="0"/>
              <a:t>k</a:t>
            </a:r>
            <a:endParaRPr lang="en-US" sz="2600" b="1" dirty="0" smtClean="0"/>
          </a:p>
          <a:p>
            <a:r>
              <a:rPr lang="en-US" sz="2600" b="1" dirty="0" smtClean="0"/>
              <a:t>Hooke’s </a:t>
            </a:r>
            <a:r>
              <a:rPr lang="en-US" sz="2600" b="1" dirty="0" smtClean="0"/>
              <a:t>law </a:t>
            </a:r>
            <a:r>
              <a:rPr lang="en-US" sz="2600" b="1" dirty="0" smtClean="0"/>
              <a:t>for springs:</a:t>
            </a:r>
          </a:p>
          <a:p>
            <a:pPr algn="ctr">
              <a:buNone/>
            </a:pPr>
            <a:r>
              <a:rPr lang="en-US" sz="2600" b="1" dirty="0" smtClean="0"/>
              <a:t>F = </a:t>
            </a:r>
            <a:r>
              <a:rPr lang="en-US" sz="2600" b="1" dirty="0" err="1" smtClean="0"/>
              <a:t>k</a:t>
            </a:r>
            <a:r>
              <a:rPr lang="en-US" sz="2600" b="1" dirty="0" smtClean="0"/>
              <a:t> *</a:t>
            </a:r>
            <a:r>
              <a:rPr lang="en-US" sz="2600" b="1" dirty="0" err="1" smtClean="0"/>
              <a:t>Δx</a:t>
            </a:r>
            <a:endParaRPr lang="en-US" sz="2600" b="1" dirty="0" smtClean="0"/>
          </a:p>
          <a:p>
            <a:r>
              <a:rPr lang="en-US" sz="2600" b="1" dirty="0" smtClean="0"/>
              <a:t>Knowing this equation, how can we determine the stiffness of a spring?</a:t>
            </a:r>
          </a:p>
          <a:p>
            <a:r>
              <a:rPr lang="en-US" sz="2600" b="1" dirty="0" smtClean="0"/>
              <a:t>Today we are going to calculate the stiffness of springs by collecting force and displacement data.</a:t>
            </a:r>
          </a:p>
          <a:p>
            <a:pPr>
              <a:buNone/>
            </a:pPr>
            <a:endParaRPr lang="en-US"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atin typeface="Calibri" pitchFamily="34" charset="0"/>
                <a:cs typeface="Calibri" pitchFamily="34" charset="0"/>
              </a:rPr>
              <a:t>Hooke’s Law </a:t>
            </a:r>
            <a:r>
              <a:rPr lang="en-US" b="1" dirty="0" smtClean="0">
                <a:latin typeface="Calibri" pitchFamily="34" charset="0"/>
                <a:cs typeface="Calibri" pitchFamily="34" charset="0"/>
              </a:rPr>
              <a:t>– Activity Prep</a:t>
            </a:r>
            <a:endParaRPr lang="en-US" b="1" dirty="0">
              <a:latin typeface="Calibri" pitchFamily="34" charset="0"/>
              <a:cs typeface="Calibri" pitchFamily="34" charset="0"/>
            </a:endParaRPr>
          </a:p>
        </p:txBody>
      </p:sp>
      <p:sp>
        <p:nvSpPr>
          <p:cNvPr id="3" name="Content Placeholder 2"/>
          <p:cNvSpPr>
            <a:spLocks noGrp="1"/>
          </p:cNvSpPr>
          <p:nvPr>
            <p:ph idx="1"/>
          </p:nvPr>
        </p:nvSpPr>
        <p:spPr>
          <a:xfrm>
            <a:off x="496886" y="1474967"/>
            <a:ext cx="8201330" cy="5122862"/>
          </a:xfrm>
        </p:spPr>
        <p:txBody>
          <a:bodyPr>
            <a:noAutofit/>
          </a:bodyPr>
          <a:lstStyle/>
          <a:p>
            <a:r>
              <a:rPr lang="en-US" sz="2600" b="1" dirty="0" smtClean="0"/>
              <a:t>Form your groups and collect the following materials:</a:t>
            </a:r>
          </a:p>
          <a:p>
            <a:pPr lvl="1"/>
            <a:r>
              <a:rPr lang="en-US" sz="2600" b="1" dirty="0" smtClean="0"/>
              <a:t>spring </a:t>
            </a:r>
            <a:r>
              <a:rPr lang="en-US" sz="2600" b="1" dirty="0" smtClean="0"/>
              <a:t>set</a:t>
            </a:r>
          </a:p>
          <a:p>
            <a:pPr lvl="1"/>
            <a:r>
              <a:rPr lang="en-US" sz="2600" b="1" dirty="0" smtClean="0"/>
              <a:t>spring scale</a:t>
            </a:r>
          </a:p>
          <a:p>
            <a:pPr lvl="1"/>
            <a:r>
              <a:rPr lang="en-US" sz="2600" b="1" dirty="0" smtClean="0"/>
              <a:t>ring stand with </a:t>
            </a:r>
            <a:r>
              <a:rPr lang="en-US" sz="2600" b="1" dirty="0" smtClean="0"/>
              <a:t>attachment</a:t>
            </a:r>
          </a:p>
          <a:p>
            <a:pPr lvl="1"/>
            <a:r>
              <a:rPr lang="en-US" sz="2600" b="1" dirty="0" smtClean="0"/>
              <a:t>ruler</a:t>
            </a:r>
            <a:endParaRPr lang="en-US" sz="2600" b="1" dirty="0" smtClean="0"/>
          </a:p>
          <a:p>
            <a:r>
              <a:rPr lang="en-US" sz="2600" b="1" dirty="0" smtClean="0"/>
              <a:t>Describe in your lab notebook any similarities and differences between the springs. Are they physically different? Do they feel different? Do you think they will have the same stiffness? If not, list the springs in order from stiffest to most compliant.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atin typeface="Calibri" pitchFamily="34" charset="0"/>
                <a:cs typeface="Calibri" pitchFamily="34" charset="0"/>
              </a:rPr>
              <a:t>Hooke’s Law </a:t>
            </a:r>
            <a:r>
              <a:rPr lang="en-US" b="1" dirty="0" smtClean="0">
                <a:latin typeface="Calibri" pitchFamily="34" charset="0"/>
                <a:cs typeface="Calibri" pitchFamily="34" charset="0"/>
              </a:rPr>
              <a:t>Activity Steps</a:t>
            </a:r>
            <a:endParaRPr lang="en-US" b="1" dirty="0">
              <a:latin typeface="Calibri" pitchFamily="34" charset="0"/>
              <a:cs typeface="Calibri" pitchFamily="34" charset="0"/>
            </a:endParaRPr>
          </a:p>
        </p:txBody>
      </p:sp>
      <p:sp>
        <p:nvSpPr>
          <p:cNvPr id="3" name="Content Placeholder 2"/>
          <p:cNvSpPr>
            <a:spLocks noGrp="1"/>
          </p:cNvSpPr>
          <p:nvPr>
            <p:ph idx="1"/>
          </p:nvPr>
        </p:nvSpPr>
        <p:spPr>
          <a:xfrm>
            <a:off x="496896" y="1473959"/>
            <a:ext cx="8009960" cy="5014396"/>
          </a:xfrm>
        </p:spPr>
        <p:txBody>
          <a:bodyPr>
            <a:normAutofit/>
          </a:bodyPr>
          <a:lstStyle/>
          <a:p>
            <a:pPr marL="514350" indent="-514350">
              <a:buFont typeface="+mj-lt"/>
              <a:buAutoNum type="arabicPeriod"/>
            </a:pPr>
            <a:r>
              <a:rPr lang="en-US" sz="2600" b="1" dirty="0" smtClean="0"/>
              <a:t>Connect a spring to the ring stand attachment and hang the spring scale on the other end of the spring. Measure the length of the spring. </a:t>
            </a:r>
          </a:p>
          <a:p>
            <a:pPr marL="514350" indent="-514350">
              <a:buFont typeface="+mj-lt"/>
              <a:buAutoNum type="arabicPeriod"/>
            </a:pPr>
            <a:r>
              <a:rPr lang="en-US" sz="2600" b="1" dirty="0" smtClean="0"/>
              <a:t>Pull on the spring scale until it reads 1 N and measure the length of the spring. Record the force and length of the spring.</a:t>
            </a:r>
          </a:p>
          <a:p>
            <a:pPr marL="514350" indent="-514350">
              <a:buFont typeface="+mj-lt"/>
              <a:buAutoNum type="arabicPeriod"/>
            </a:pPr>
            <a:r>
              <a:rPr lang="en-US" sz="2600" b="1" dirty="0" smtClean="0"/>
              <a:t>Repeat step 2 for a total of 10 different forces. Record all data in a table.</a:t>
            </a:r>
          </a:p>
          <a:p>
            <a:pPr marL="514350" indent="-514350">
              <a:buFont typeface="+mj-lt"/>
              <a:buAutoNum type="arabicPeriod"/>
            </a:pPr>
            <a:r>
              <a:rPr lang="en-US" sz="2600" b="1" dirty="0" smtClean="0"/>
              <a:t>Repeat steps 2 and 3 for all springs.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atin typeface="Calibri" pitchFamily="34" charset="0"/>
                <a:cs typeface="Calibri" pitchFamily="34" charset="0"/>
              </a:rPr>
              <a:t>Hooke’s Law </a:t>
            </a:r>
            <a:r>
              <a:rPr lang="en-US" b="1" dirty="0" smtClean="0">
                <a:latin typeface="Calibri" pitchFamily="34" charset="0"/>
                <a:cs typeface="Calibri" pitchFamily="34" charset="0"/>
              </a:rPr>
              <a:t>- Conclusion</a:t>
            </a:r>
            <a:endParaRPr lang="en-US" b="1" dirty="0">
              <a:latin typeface="Calibri" pitchFamily="34" charset="0"/>
              <a:cs typeface="Calibri" pitchFamily="34" charset="0"/>
            </a:endParaRPr>
          </a:p>
        </p:txBody>
      </p:sp>
      <p:sp>
        <p:nvSpPr>
          <p:cNvPr id="3" name="Content Placeholder 2"/>
          <p:cNvSpPr>
            <a:spLocks noGrp="1"/>
          </p:cNvSpPr>
          <p:nvPr>
            <p:ph idx="1"/>
          </p:nvPr>
        </p:nvSpPr>
        <p:spPr>
          <a:xfrm>
            <a:off x="573206" y="1501254"/>
            <a:ext cx="7847463" cy="4289946"/>
          </a:xfrm>
        </p:spPr>
        <p:txBody>
          <a:bodyPr>
            <a:noAutofit/>
          </a:bodyPr>
          <a:lstStyle/>
          <a:p>
            <a:r>
              <a:rPr lang="en-US" sz="2600" b="1" dirty="0" smtClean="0"/>
              <a:t>When you are finished, please put all materials away.</a:t>
            </a:r>
          </a:p>
          <a:p>
            <a:r>
              <a:rPr lang="en-US" sz="2600" b="1" dirty="0" smtClean="0"/>
              <a:t>Revisit your predictions of whether you thought the springs have the same stiffness or not. Do you still think your predictions are correct? If not, discuss your new predictions and list the springs in order from stiffest to most compliant.</a:t>
            </a:r>
          </a:p>
        </p:txBody>
      </p:sp>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Ｐ明朝"/>
      </a:majorFont>
      <a:minorFont>
        <a:latin typeface="Goudy Old Style"/>
        <a:ea typeface=""/>
        <a:cs typeface=""/>
        <a:font script="Jpan" typeface="ＭＳ Ｐ明朝"/>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635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62</TotalTime>
  <Words>335</Words>
  <Application>Microsoft Office PowerPoint</Application>
  <PresentationFormat>On-screen Show (4:3)</PresentationFormat>
  <Paragraphs>23</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Inkwell</vt:lpstr>
      <vt:lpstr>Hooke’s Law - Background</vt:lpstr>
      <vt:lpstr>Hooke’s Law – Activity Prep</vt:lpstr>
      <vt:lpstr>Hooke’s Law Activity Steps</vt:lpstr>
      <vt:lpstr>Hooke’s Law - Conclusion</vt:lpstr>
    </vt:vector>
  </TitlesOfParts>
  <Company>University of Colorado at Boulder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Hooke’s Law Activity</dc:title>
  <dc:creator>Brandi Jackson</dc:creator>
  <cp:lastModifiedBy>denise</cp:lastModifiedBy>
  <cp:revision>5</cp:revision>
  <dcterms:created xsi:type="dcterms:W3CDTF">2012-07-09T23:19:57Z</dcterms:created>
  <dcterms:modified xsi:type="dcterms:W3CDTF">2012-07-18T17:33:39Z</dcterms:modified>
</cp:coreProperties>
</file>