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592"/>
    <a:srgbClr val="9DC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10"/>
    <p:restoredTop sz="86260"/>
  </p:normalViewPr>
  <p:slideViewPr>
    <p:cSldViewPr snapToGrid="0">
      <p:cViewPr>
        <p:scale>
          <a:sx n="108" d="100"/>
          <a:sy n="108" d="100"/>
        </p:scale>
        <p:origin x="1760" y="5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eaLnBrk="1" hangingPunct="1">
              <a:spcBef>
                <a:spcPct val="0"/>
              </a:spcBef>
            </a:pPr>
            <a:r>
              <a:rPr lang="en-US" dirty="0" smtClean="0"/>
              <a:t>Pictures by Odessa Gomez, 2010</a:t>
            </a:r>
          </a:p>
          <a:p>
            <a:pPr eaLnBrk="1" hangingPunct="1">
              <a:spcBef>
                <a:spcPct val="0"/>
              </a:spcBef>
            </a:pPr>
            <a:endParaRPr lang="en-US" dirty="0" smtClean="0"/>
          </a:p>
          <a:p>
            <a:pPr eaLnBrk="1" hangingPunct="1">
              <a:spcBef>
                <a:spcPct val="0"/>
              </a:spcBef>
            </a:pPr>
            <a:r>
              <a:rPr lang="en-US" dirty="0" smtClean="0"/>
              <a:t>Main industry</a:t>
            </a:r>
          </a:p>
          <a:p>
            <a:pPr eaLnBrk="1" hangingPunct="1">
              <a:spcBef>
                <a:spcPct val="0"/>
              </a:spcBef>
            </a:pPr>
            <a:r>
              <a:rPr lang="en-US" dirty="0" smtClean="0"/>
              <a:t>Dung as main fuel source, surrounding area deforested</a:t>
            </a:r>
          </a:p>
          <a:p>
            <a:pPr eaLnBrk="1" hangingPunct="1">
              <a:spcBef>
                <a:spcPct val="0"/>
              </a:spcBef>
            </a:pPr>
            <a:endParaRPr lang="en-US" dirty="0" smtClean="0"/>
          </a:p>
          <a:p>
            <a:pPr eaLnBrk="1" hangingPunct="1">
              <a:spcBef>
                <a:spcPct val="0"/>
              </a:spcBef>
            </a:pPr>
            <a:r>
              <a:rPr lang="en-US" dirty="0" smtClean="0"/>
              <a:t>The main economic activities in </a:t>
            </a:r>
            <a:r>
              <a:rPr lang="en-US" dirty="0" err="1" smtClean="0"/>
              <a:t>Langui</a:t>
            </a:r>
            <a:r>
              <a:rPr lang="en-US" dirty="0" smtClean="0"/>
              <a:t> are:(1) Primarily agriculture as a source of livelihood, (2) cattle breeding, (3) processing dairy products like cheese and yogurt (4), poultry and guinea pigs breeding, and (5) handmade looms and embroideries. The last three activities are performed by women where the sale of guinea pigs, cheese, yogurt, looms and embroideries are performed in local fairs, and the city of </a:t>
            </a:r>
            <a:r>
              <a:rPr lang="en-US" dirty="0" err="1" smtClean="0"/>
              <a:t>Sicuani</a:t>
            </a:r>
            <a:r>
              <a:rPr lang="en-US" dirty="0" smtClean="0"/>
              <a:t>.</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Pictures by Odessa Gomez, 2010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7312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Photos by Odessa Gomez, 2010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2439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smtClean="0"/>
              <a:t>Sketch on left: copyright information: </a:t>
            </a:r>
            <a:r>
              <a:rPr lang="es-ES" dirty="0" smtClean="0"/>
              <a:t>Grupo de Apoyo al Sector Rural (GRUPO) Pontificia Universidad </a:t>
            </a:r>
            <a:r>
              <a:rPr lang="es-ES" dirty="0" err="1" smtClean="0"/>
              <a:t>Catolica</a:t>
            </a:r>
            <a:r>
              <a:rPr lang="es-ES" dirty="0" smtClean="0"/>
              <a:t> del </a:t>
            </a:r>
            <a:r>
              <a:rPr lang="es-ES" dirty="0" err="1" smtClean="0"/>
              <a:t>Peru</a:t>
            </a:r>
            <a:r>
              <a:rPr lang="es-ES" dirty="0" smtClean="0"/>
              <a:t>, 2009</a:t>
            </a:r>
          </a:p>
          <a:p>
            <a:r>
              <a:rPr lang="es-ES" dirty="0" err="1" smtClean="0"/>
              <a:t>Photo</a:t>
            </a:r>
            <a:r>
              <a:rPr lang="es-ES" dirty="0" smtClean="0"/>
              <a:t> </a:t>
            </a:r>
            <a:r>
              <a:rPr lang="es-ES" dirty="0" err="1" smtClean="0"/>
              <a:t>on</a:t>
            </a:r>
            <a:r>
              <a:rPr lang="es-ES" dirty="0" smtClean="0"/>
              <a:t> </a:t>
            </a:r>
            <a:r>
              <a:rPr lang="es-ES" dirty="0" err="1" smtClean="0"/>
              <a:t>right</a:t>
            </a:r>
            <a:r>
              <a:rPr lang="es-ES" dirty="0" smtClean="0"/>
              <a:t>: copyright: Odessa </a:t>
            </a:r>
            <a:r>
              <a:rPr lang="es-ES" dirty="0" err="1" smtClean="0"/>
              <a:t>Gomez</a:t>
            </a:r>
            <a:r>
              <a:rPr lang="es-ES" dirty="0" smtClean="0"/>
              <a:t>, 2010. </a:t>
            </a:r>
            <a:r>
              <a:rPr lang="en-US" dirty="0" smtClean="0"/>
              <a:t>Casa </a:t>
            </a:r>
            <a:r>
              <a:rPr lang="en-US" dirty="0" err="1" smtClean="0"/>
              <a:t>Ecológica</a:t>
            </a:r>
            <a:r>
              <a:rPr lang="en-US" dirty="0" smtClean="0"/>
              <a:t> </a:t>
            </a:r>
            <a:r>
              <a:rPr lang="en-US" dirty="0" err="1" smtClean="0"/>
              <a:t>Andina</a:t>
            </a:r>
            <a:r>
              <a:rPr lang="en-US" dirty="0" smtClean="0"/>
              <a:t> (Ecologic House of the Andes)</a:t>
            </a:r>
          </a:p>
          <a:p>
            <a:r>
              <a:rPr lang="en-US" dirty="0" smtClean="0"/>
              <a:t>in </a:t>
            </a:r>
            <a:r>
              <a:rPr lang="en-US" dirty="0" err="1" smtClean="0"/>
              <a:t>Langui</a:t>
            </a:r>
            <a:r>
              <a:rPr lang="en-US" dirty="0" smtClean="0"/>
              <a:t>, Peru</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9230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Test Setup image created by Odessa Gomez, 2011</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4009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28.jpeg"/><Relationship Id="rId12" Type="http://schemas.openxmlformats.org/officeDocument/2006/relationships/image" Target="../media/image29.jpeg"/><Relationship Id="rId13" Type="http://schemas.openxmlformats.org/officeDocument/2006/relationships/image" Target="../media/image30.jpe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jpeg"/><Relationship Id="rId10"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smtClean="0">
                <a:solidFill>
                  <a:srgbClr val="FFFFFF"/>
                </a:solidFill>
                <a:latin typeface="Open Sans"/>
                <a:ea typeface="Open Sans"/>
                <a:cs typeface="Open Sans"/>
                <a:sym typeface="Open Sans"/>
              </a:rPr>
              <a:t>Temperature Tells All</a:t>
            </a:r>
            <a:endParaRPr sz="1600" b="1" dirty="0">
              <a:solidFill>
                <a:srgbClr val="FFFFF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Welcome to </a:t>
            </a:r>
            <a:r>
              <a:rPr lang="en-US" sz="2400" b="1" dirty="0" err="1" smtClean="0">
                <a:solidFill>
                  <a:srgbClr val="6091BA"/>
                </a:solidFill>
                <a:latin typeface="Open Sans"/>
                <a:ea typeface="Open Sans"/>
                <a:cs typeface="Open Sans"/>
                <a:sym typeface="Open Sans"/>
              </a:rPr>
              <a:t>Langui</a:t>
            </a:r>
            <a:r>
              <a:rPr lang="en-US" sz="2400" b="1" dirty="0" smtClean="0">
                <a:solidFill>
                  <a:srgbClr val="6091BA"/>
                </a:solidFill>
                <a:latin typeface="Open Sans"/>
                <a:ea typeface="Open Sans"/>
                <a:cs typeface="Open Sans"/>
                <a:sym typeface="Open Sans"/>
              </a:rPr>
              <a:t>, Peru!</a:t>
            </a:r>
            <a:r>
              <a:rPr lang="en-US" sz="2400" b="1" dirty="0">
                <a:solidFill>
                  <a:srgbClr val="6091BA"/>
                </a:solidFill>
                <a:latin typeface="Open Sans"/>
                <a:ea typeface="Open Sans"/>
                <a:cs typeface="Open Sans"/>
                <a:sym typeface="Open Sans"/>
              </a:rPr>
              <a:t/>
            </a:r>
            <a:br>
              <a:rPr lang="en-US" sz="2400" b="1" dirty="0">
                <a:solidFill>
                  <a:srgbClr val="6091BA"/>
                </a:solidFill>
                <a:latin typeface="Open Sans"/>
                <a:ea typeface="Open Sans"/>
                <a:cs typeface="Open Sans"/>
                <a:sym typeface="Open Sans"/>
              </a:rPr>
            </a:br>
            <a:r>
              <a:rPr lang="en-US" sz="1400" b="1" dirty="0"/>
              <a:t/>
            </a:r>
            <a:br>
              <a:rPr lang="en-US" sz="1400" b="1" dirty="0"/>
            </a:b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a:solidFill>
                <a:srgbClr val="FFFFFF"/>
              </a:solidFill>
              <a:latin typeface="Open Sans"/>
              <a:ea typeface="Open Sans"/>
              <a:cs typeface="Open Sans"/>
              <a:sym typeface="Open Sans"/>
            </a:endParaRPr>
          </a:p>
        </p:txBody>
      </p:sp>
      <p:sp>
        <p:nvSpPr>
          <p:cNvPr id="15" name="Content Placeholder 2"/>
          <p:cNvSpPr txBox="1">
            <a:spLocks/>
          </p:cNvSpPr>
          <p:nvPr/>
        </p:nvSpPr>
        <p:spPr>
          <a:xfrm>
            <a:off x="152063" y="819321"/>
            <a:ext cx="6048375" cy="228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sz="1400" b="1" dirty="0" smtClean="0">
                <a:solidFill>
                  <a:schemeClr val="tx1"/>
                </a:solidFill>
                <a:latin typeface="Open Sans" charset="0"/>
                <a:ea typeface="Open Sans" charset="0"/>
                <a:cs typeface="Open Sans" charset="0"/>
              </a:rPr>
              <a:t>Elevation: 12,000 feet!</a:t>
            </a:r>
          </a:p>
          <a:p>
            <a:pPr>
              <a:lnSpc>
                <a:spcPct val="150000"/>
              </a:lnSpc>
            </a:pPr>
            <a:r>
              <a:rPr lang="en-US" sz="1400" b="1" dirty="0" smtClean="0">
                <a:solidFill>
                  <a:schemeClr val="tx1"/>
                </a:solidFill>
                <a:latin typeface="Open Sans" charset="0"/>
                <a:ea typeface="Open Sans" charset="0"/>
                <a:cs typeface="Open Sans" charset="0"/>
              </a:rPr>
              <a:t>Few hundred households</a:t>
            </a:r>
          </a:p>
          <a:p>
            <a:r>
              <a:rPr lang="en-US" sz="1400" b="1" dirty="0" smtClean="0">
                <a:solidFill>
                  <a:schemeClr val="tx1"/>
                </a:solidFill>
                <a:latin typeface="Open Sans" charset="0"/>
                <a:ea typeface="Open Sans" charset="0"/>
                <a:cs typeface="Open Sans" charset="0"/>
              </a:rPr>
              <a:t>Almost no medical care or electricity (developing community) </a:t>
            </a:r>
          </a:p>
        </p:txBody>
      </p:sp>
      <p:grpSp>
        <p:nvGrpSpPr>
          <p:cNvPr id="16" name="Group 11"/>
          <p:cNvGrpSpPr>
            <a:grpSpLocks/>
          </p:cNvGrpSpPr>
          <p:nvPr/>
        </p:nvGrpSpPr>
        <p:grpSpPr bwMode="auto">
          <a:xfrm>
            <a:off x="6425276" y="116538"/>
            <a:ext cx="2407024" cy="3502250"/>
            <a:chOff x="9347316" y="21542376"/>
            <a:chExt cx="3924840" cy="5474509"/>
          </a:xfrm>
        </p:grpSpPr>
        <p:pic>
          <p:nvPicPr>
            <p:cNvPr id="17" name="Picture 65" descr="mapa"/>
            <p:cNvPicPr>
              <a:picLocks noChangeAspect="1" noChangeArrowheads="1"/>
            </p:cNvPicPr>
            <p:nvPr/>
          </p:nvPicPr>
          <p:blipFill>
            <a:blip r:embed="rId4" cstate="print"/>
            <a:srcRect/>
            <a:stretch>
              <a:fillRect/>
            </a:stretch>
          </p:blipFill>
          <p:spPr bwMode="auto">
            <a:xfrm>
              <a:off x="9347316" y="21542376"/>
              <a:ext cx="3924840" cy="5472113"/>
            </a:xfrm>
            <a:prstGeom prst="rect">
              <a:avLst/>
            </a:prstGeom>
            <a:noFill/>
            <a:ln w="9525">
              <a:noFill/>
              <a:miter lim="800000"/>
              <a:headEnd/>
              <a:tailEnd/>
            </a:ln>
          </p:spPr>
        </p:pic>
        <p:cxnSp>
          <p:nvCxnSpPr>
            <p:cNvPr id="18" name="Straight Arrow Connector 7"/>
            <p:cNvCxnSpPr>
              <a:cxnSpLocks noChangeShapeType="1"/>
            </p:cNvCxnSpPr>
            <p:nvPr/>
          </p:nvCxnSpPr>
          <p:spPr bwMode="auto">
            <a:xfrm flipV="1">
              <a:off x="11468100" y="25784176"/>
              <a:ext cx="1006971" cy="676274"/>
            </a:xfrm>
            <a:prstGeom prst="straightConnector1">
              <a:avLst/>
            </a:prstGeom>
            <a:noFill/>
            <a:ln w="38100" algn="ctr">
              <a:solidFill>
                <a:schemeClr val="tx1"/>
              </a:solidFill>
              <a:round/>
              <a:headEnd/>
              <a:tailEnd type="triangle" w="lg" len="lg"/>
            </a:ln>
          </p:spPr>
        </p:cxnSp>
        <p:sp>
          <p:nvSpPr>
            <p:cNvPr id="19" name="TextBox 18"/>
            <p:cNvSpPr txBox="1">
              <a:spLocks noChangeArrowheads="1"/>
            </p:cNvSpPr>
            <p:nvPr/>
          </p:nvSpPr>
          <p:spPr bwMode="auto">
            <a:xfrm>
              <a:off x="10392596" y="26439567"/>
              <a:ext cx="1578988" cy="577318"/>
            </a:xfrm>
            <a:prstGeom prst="rect">
              <a:avLst/>
            </a:prstGeom>
            <a:solidFill>
              <a:srgbClr val="FFFFFF">
                <a:alpha val="78000"/>
              </a:srgbClr>
            </a:solidFill>
            <a:ln>
              <a:noFill/>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chemeClr val="tx1"/>
                  </a:solidFill>
                  <a:latin typeface="Lucida Sans" pitchFamily="34" charset="0"/>
                  <a:ea typeface="ＭＳ Ｐゴシック" pitchFamily="34" charset="-128"/>
                </a:defRPr>
              </a:lvl1pPr>
              <a:lvl2pPr marL="742950" indent="-285750" eaLnBrk="0" hangingPunct="0">
                <a:defRPr sz="3000">
                  <a:solidFill>
                    <a:schemeClr val="tx1"/>
                  </a:solidFill>
                  <a:latin typeface="Lucida Sans" pitchFamily="34" charset="0"/>
                  <a:ea typeface="ＭＳ Ｐゴシック" pitchFamily="34" charset="-128"/>
                </a:defRPr>
              </a:lvl2pPr>
              <a:lvl3pPr marL="1143000" indent="-228600" eaLnBrk="0" hangingPunct="0">
                <a:defRPr sz="3000">
                  <a:solidFill>
                    <a:schemeClr val="tx1"/>
                  </a:solidFill>
                  <a:latin typeface="Lucida Sans" pitchFamily="34" charset="0"/>
                  <a:ea typeface="ＭＳ Ｐゴシック" pitchFamily="34" charset="-128"/>
                </a:defRPr>
              </a:lvl3pPr>
              <a:lvl4pPr marL="1600200" indent="-228600" eaLnBrk="0" hangingPunct="0">
                <a:defRPr sz="3000">
                  <a:solidFill>
                    <a:schemeClr val="tx1"/>
                  </a:solidFill>
                  <a:latin typeface="Lucida Sans" pitchFamily="34" charset="0"/>
                  <a:ea typeface="ＭＳ Ｐゴシック" pitchFamily="34" charset="-128"/>
                </a:defRPr>
              </a:lvl4pPr>
              <a:lvl5pPr marL="2057400" indent="-228600" eaLnBrk="0" hangingPunct="0">
                <a:defRPr sz="30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Lucida Sans" pitchFamily="34" charset="0"/>
                  <a:ea typeface="ＭＳ Ｐゴシック" pitchFamily="34" charset="-128"/>
                </a:defRPr>
              </a:lvl9pPr>
            </a:lstStyle>
            <a:p>
              <a:pPr algn="ctr" eaLnBrk="1" fontAlgn="auto" hangingPunct="1">
                <a:spcBef>
                  <a:spcPts val="0"/>
                </a:spcBef>
                <a:spcAft>
                  <a:spcPts val="0"/>
                </a:spcAft>
                <a:defRPr/>
              </a:pPr>
              <a:r>
                <a:rPr lang="en-US" sz="1800" b="1" dirty="0" smtClean="0">
                  <a:latin typeface="+mj-lt"/>
                  <a:cs typeface="+mn-cs"/>
                </a:rPr>
                <a:t>Langui</a:t>
              </a:r>
            </a:p>
          </p:txBody>
        </p:sp>
      </p:grpSp>
      <p:pic>
        <p:nvPicPr>
          <p:cNvPr id="20" name="Picture 16"/>
          <p:cNvPicPr>
            <a:picLocks noChangeAspect="1"/>
          </p:cNvPicPr>
          <p:nvPr/>
        </p:nvPicPr>
        <p:blipFill>
          <a:blip r:embed="rId5" cstate="print"/>
          <a:srcRect t="43446" b="9673"/>
          <a:stretch>
            <a:fillRect/>
          </a:stretch>
        </p:blipFill>
        <p:spPr bwMode="auto">
          <a:xfrm>
            <a:off x="369525" y="2178801"/>
            <a:ext cx="6302189" cy="2322988"/>
          </a:xfrm>
          <a:prstGeom prst="rect">
            <a:avLst/>
          </a:prstGeom>
          <a:noFill/>
          <a:ln w="9525">
            <a:noFill/>
            <a:miter lim="800000"/>
            <a:headEnd/>
            <a:tailEnd/>
          </a:ln>
        </p:spPr>
      </p:pic>
      <p:cxnSp>
        <p:nvCxnSpPr>
          <p:cNvPr id="21" name="Straight Connector 20"/>
          <p:cNvCxnSpPr/>
          <p:nvPr/>
        </p:nvCxnSpPr>
        <p:spPr>
          <a:xfrm>
            <a:off x="2954318" y="2691659"/>
            <a:ext cx="1281952" cy="1307943"/>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7579" t="1" r="8903" b="1256"/>
          <a:stretch/>
        </p:blipFill>
        <p:spPr>
          <a:xfrm>
            <a:off x="1422446" y="2352968"/>
            <a:ext cx="1652703" cy="1479852"/>
          </a:xfrm>
          <a:prstGeom prst="flowChartConnector">
            <a:avLst/>
          </a:prstGeom>
          <a:ln w="34925">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4332586"/>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Building materials that hold in heat are important    for staying warm</a:t>
            </a:r>
            <a:endParaRPr sz="2400" b="1" dirty="0" smtClean="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smtClean="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a:solidFill>
                <a:srgbClr val="FFFFFF"/>
              </a:solidFill>
              <a:latin typeface="Open Sans"/>
              <a:ea typeface="Open Sans"/>
              <a:cs typeface="Open Sans"/>
              <a:sym typeface="Open Sans"/>
            </a:endParaRPr>
          </a:p>
        </p:txBody>
      </p:sp>
      <p:sp>
        <p:nvSpPr>
          <p:cNvPr id="69" name="Google Shape;69;p14"/>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#6091ba</a:t>
            </a:r>
            <a:endParaRPr sz="1100" b="1">
              <a:solidFill>
                <a:srgbClr val="FFFFFF"/>
              </a:solidFill>
              <a:latin typeface="Open Sans"/>
              <a:ea typeface="Open Sans"/>
              <a:cs typeface="Open Sans"/>
              <a:sym typeface="Open Sans"/>
            </a:endParaRPr>
          </a:p>
        </p:txBody>
      </p:sp>
      <p:sp>
        <p:nvSpPr>
          <p:cNvPr id="71" name="Google Shape;71;p14"/>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dirty="0">
                <a:solidFill>
                  <a:srgbClr val="FFFFFF"/>
                </a:solidFill>
                <a:latin typeface="Open Sans"/>
                <a:ea typeface="Open Sans"/>
                <a:cs typeface="Open Sans"/>
                <a:sym typeface="Open Sans"/>
              </a:rPr>
              <a:t>#</a:t>
            </a:r>
            <a:r>
              <a:rPr lang="en" sz="1100" b="1" dirty="0" smtClean="0">
                <a:solidFill>
                  <a:srgbClr val="FFFFFF"/>
                </a:solidFill>
                <a:latin typeface="Open Sans"/>
                <a:ea typeface="Open Sans"/>
                <a:cs typeface="Open Sans"/>
                <a:sym typeface="Open Sans"/>
              </a:rPr>
              <a:t>9fcc3</a:t>
            </a:r>
            <a:endParaRPr sz="1100" b="1" dirty="0">
              <a:solidFill>
                <a:srgbClr val="FFFFFF"/>
              </a:solidFill>
              <a:latin typeface="Open Sans"/>
              <a:ea typeface="Open Sans"/>
              <a:cs typeface="Open Sans"/>
              <a:sym typeface="Open Sans"/>
            </a:endParaRPr>
          </a:p>
        </p:txBody>
      </p:sp>
      <p:sp>
        <p:nvSpPr>
          <p:cNvPr id="73" name="Google Shape;73;p14"/>
          <p:cNvSpPr txBox="1"/>
          <p:nvPr/>
        </p:nvSpPr>
        <p:spPr>
          <a:xfrm>
            <a:off x="28294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#8d64aa</a:t>
            </a:r>
            <a:endParaRPr sz="1100" b="1">
              <a:solidFill>
                <a:srgbClr val="FFFFFF"/>
              </a:solidFill>
              <a:latin typeface="Open Sans"/>
              <a:ea typeface="Open Sans"/>
              <a:cs typeface="Open Sans"/>
              <a:sym typeface="Open Sans"/>
            </a:endParaRPr>
          </a:p>
        </p:txBody>
      </p:sp>
      <p:pic>
        <p:nvPicPr>
          <p:cNvPr id="15" name="Picture 7"/>
          <p:cNvPicPr>
            <a:picLocks noChangeAspect="1"/>
          </p:cNvPicPr>
          <p:nvPr/>
        </p:nvPicPr>
        <p:blipFill>
          <a:blip r:embed="rId4" cstate="print"/>
          <a:srcRect l="7124" r="4375" b="17500"/>
          <a:stretch>
            <a:fillRect/>
          </a:stretch>
        </p:blipFill>
        <p:spPr bwMode="auto">
          <a:xfrm>
            <a:off x="5976493" y="3095998"/>
            <a:ext cx="2967467" cy="1526004"/>
          </a:xfrm>
          <a:prstGeom prst="rect">
            <a:avLst/>
          </a:prstGeom>
          <a:noFill/>
          <a:ln w="9525">
            <a:noFill/>
            <a:miter lim="800000"/>
            <a:headEnd/>
            <a:tailEnd/>
          </a:ln>
        </p:spPr>
      </p:pic>
      <p:pic>
        <p:nvPicPr>
          <p:cNvPr id="16" name="Picture 6"/>
          <p:cNvPicPr>
            <a:picLocks noChangeAspect="1"/>
          </p:cNvPicPr>
          <p:nvPr/>
        </p:nvPicPr>
        <p:blipFill>
          <a:blip r:embed="rId5" cstate="print"/>
          <a:srcRect/>
          <a:stretch>
            <a:fillRect/>
          </a:stretch>
        </p:blipFill>
        <p:spPr bwMode="auto">
          <a:xfrm>
            <a:off x="3722235" y="935613"/>
            <a:ext cx="1344716" cy="2035212"/>
          </a:xfrm>
          <a:prstGeom prst="rect">
            <a:avLst/>
          </a:prstGeom>
          <a:noFill/>
          <a:ln w="9525">
            <a:noFill/>
            <a:miter lim="800000"/>
            <a:headEnd/>
            <a:tailEnd/>
          </a:ln>
        </p:spPr>
      </p:pic>
      <p:pic>
        <p:nvPicPr>
          <p:cNvPr id="17" name="Picture 5"/>
          <p:cNvPicPr>
            <a:picLocks noChangeAspect="1"/>
          </p:cNvPicPr>
          <p:nvPr/>
        </p:nvPicPr>
        <p:blipFill>
          <a:blip r:embed="rId6" cstate="print"/>
          <a:srcRect/>
          <a:stretch>
            <a:fillRect/>
          </a:stretch>
        </p:blipFill>
        <p:spPr bwMode="auto">
          <a:xfrm>
            <a:off x="5200912" y="935613"/>
            <a:ext cx="1361180" cy="2042799"/>
          </a:xfrm>
          <a:prstGeom prst="rect">
            <a:avLst/>
          </a:prstGeom>
          <a:noFill/>
          <a:ln w="9525">
            <a:noFill/>
            <a:miter lim="800000"/>
            <a:headEnd/>
            <a:tailEnd/>
          </a:ln>
        </p:spPr>
      </p:pic>
      <p:pic>
        <p:nvPicPr>
          <p:cNvPr id="18" name="Picture 9"/>
          <p:cNvPicPr>
            <a:picLocks noChangeAspect="1"/>
          </p:cNvPicPr>
          <p:nvPr/>
        </p:nvPicPr>
        <p:blipFill>
          <a:blip r:embed="rId7" cstate="print"/>
          <a:srcRect l="5958" r="8241"/>
          <a:stretch>
            <a:fillRect/>
          </a:stretch>
        </p:blipFill>
        <p:spPr bwMode="auto">
          <a:xfrm>
            <a:off x="6696053" y="928026"/>
            <a:ext cx="2247908" cy="2042799"/>
          </a:xfrm>
          <a:prstGeom prst="rect">
            <a:avLst/>
          </a:prstGeom>
          <a:noFill/>
          <a:ln w="9525">
            <a:noFill/>
            <a:miter lim="800000"/>
            <a:headEnd/>
            <a:tailEnd/>
          </a:ln>
        </p:spPr>
      </p:pic>
      <p:pic>
        <p:nvPicPr>
          <p:cNvPr id="19" name="Picture 8"/>
          <p:cNvPicPr>
            <a:picLocks noChangeAspect="1"/>
          </p:cNvPicPr>
          <p:nvPr/>
        </p:nvPicPr>
        <p:blipFill>
          <a:blip r:embed="rId8" cstate="print"/>
          <a:srcRect l="3941"/>
          <a:stretch>
            <a:fillRect/>
          </a:stretch>
        </p:blipFill>
        <p:spPr bwMode="auto">
          <a:xfrm>
            <a:off x="3710142" y="3089344"/>
            <a:ext cx="2144484" cy="1526003"/>
          </a:xfrm>
          <a:prstGeom prst="rect">
            <a:avLst/>
          </a:prstGeom>
          <a:noFill/>
          <a:ln w="9525">
            <a:noFill/>
            <a:miter lim="800000"/>
            <a:headEnd/>
            <a:tailEnd/>
          </a:ln>
        </p:spPr>
      </p:pic>
      <p:pic>
        <p:nvPicPr>
          <p:cNvPr id="20" name="Picture 10"/>
          <p:cNvPicPr>
            <a:picLocks noChangeAspect="1"/>
          </p:cNvPicPr>
          <p:nvPr/>
        </p:nvPicPr>
        <p:blipFill>
          <a:blip r:embed="rId9" cstate="print"/>
          <a:srcRect l="15014" t="13300" r="35237" b="11560"/>
          <a:stretch>
            <a:fillRect/>
          </a:stretch>
        </p:blipFill>
        <p:spPr bwMode="auto">
          <a:xfrm>
            <a:off x="342910" y="1477860"/>
            <a:ext cx="3245364" cy="2524398"/>
          </a:xfrm>
          <a:prstGeom prst="rect">
            <a:avLst/>
          </a:prstGeom>
          <a:noFill/>
          <a:ln w="9525">
            <a:noFill/>
            <a:miter lim="800000"/>
            <a:headEnd/>
            <a:tailEnd/>
          </a:ln>
        </p:spPr>
      </p:pic>
    </p:spTree>
    <p:extLst>
      <p:ext uri="{BB962C8B-B14F-4D97-AF65-F5344CB8AC3E}">
        <p14:creationId xmlns:p14="http://schemas.microsoft.com/office/powerpoint/2010/main" val="31604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Bad stoves lead to indoor smoke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400" dirty="0" smtClean="0">
                <a:solidFill>
                  <a:srgbClr val="000000"/>
                </a:solidFill>
                <a:latin typeface="Open Sans"/>
                <a:ea typeface="Open Sans"/>
                <a:cs typeface="Open Sans"/>
                <a:sym typeface="Open Sans"/>
              </a:rPr>
              <a:t>In many developing communities, stoves are used for cooking and heating the home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69" name="Google Shape;69;p14"/>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#6091ba</a:t>
            </a:r>
            <a:endParaRPr sz="1100" b="1">
              <a:solidFill>
                <a:srgbClr val="FFFFFF"/>
              </a:solidFill>
              <a:latin typeface="Open Sans"/>
              <a:ea typeface="Open Sans"/>
              <a:cs typeface="Open Sans"/>
              <a:sym typeface="Open Sans"/>
            </a:endParaRPr>
          </a:p>
        </p:txBody>
      </p:sp>
      <p:sp>
        <p:nvSpPr>
          <p:cNvPr id="71" name="Google Shape;71;p14"/>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#9fcc3b</a:t>
            </a:r>
            <a:endParaRPr sz="1100" b="1">
              <a:solidFill>
                <a:srgbClr val="FFFFFF"/>
              </a:solidFill>
              <a:latin typeface="Open Sans"/>
              <a:ea typeface="Open Sans"/>
              <a:cs typeface="Open Sans"/>
              <a:sym typeface="Open Sans"/>
            </a:endParaRPr>
          </a:p>
        </p:txBody>
      </p:sp>
      <p:sp>
        <p:nvSpPr>
          <p:cNvPr id="73" name="Google Shape;73;p14"/>
          <p:cNvSpPr txBox="1"/>
          <p:nvPr/>
        </p:nvSpPr>
        <p:spPr>
          <a:xfrm>
            <a:off x="28294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#8d64aa</a:t>
            </a:r>
            <a:endParaRPr sz="1100" b="1">
              <a:solidFill>
                <a:srgbClr val="FFFFFF"/>
              </a:solidFill>
              <a:latin typeface="Open Sans"/>
              <a:ea typeface="Open Sans"/>
              <a:cs typeface="Open Sans"/>
              <a:sym typeface="Open Sans"/>
            </a:endParaRPr>
          </a:p>
        </p:txBody>
      </p:sp>
      <p:sp>
        <p:nvSpPr>
          <p:cNvPr id="75" name="Google Shape;75;p14"/>
          <p:cNvSpPr txBox="1"/>
          <p:nvPr/>
        </p:nvSpPr>
        <p:spPr>
          <a:xfrm>
            <a:off x="40486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#f8a81b</a:t>
            </a:r>
            <a:endParaRPr sz="1100" b="1">
              <a:solidFill>
                <a:srgbClr val="FFFFFF"/>
              </a:solidFill>
              <a:latin typeface="Open Sans"/>
              <a:ea typeface="Open Sans"/>
              <a:cs typeface="Open Sans"/>
              <a:sym typeface="Open Sans"/>
            </a:endParaRPr>
          </a:p>
        </p:txBody>
      </p:sp>
      <p:pic>
        <p:nvPicPr>
          <p:cNvPr id="16" name="Picture 4"/>
          <p:cNvPicPr>
            <a:picLocks noChangeAspect="1"/>
          </p:cNvPicPr>
          <p:nvPr/>
        </p:nvPicPr>
        <p:blipFill>
          <a:blip r:embed="rId4" cstate="print"/>
          <a:srcRect/>
          <a:stretch>
            <a:fillRect/>
          </a:stretch>
        </p:blipFill>
        <p:spPr bwMode="auto">
          <a:xfrm>
            <a:off x="422784" y="1386960"/>
            <a:ext cx="1901687" cy="2567279"/>
          </a:xfrm>
          <a:prstGeom prst="rect">
            <a:avLst/>
          </a:prstGeom>
          <a:noFill/>
          <a:ln w="9525">
            <a:noFill/>
            <a:miter lim="800000"/>
            <a:headEnd/>
            <a:tailEnd/>
          </a:ln>
        </p:spPr>
      </p:pic>
      <p:pic>
        <p:nvPicPr>
          <p:cNvPr id="17" name="Picture 5"/>
          <p:cNvPicPr>
            <a:picLocks noChangeAspect="1"/>
          </p:cNvPicPr>
          <p:nvPr/>
        </p:nvPicPr>
        <p:blipFill>
          <a:blip r:embed="rId5" cstate="print"/>
          <a:srcRect t="5566"/>
          <a:stretch>
            <a:fillRect/>
          </a:stretch>
        </p:blipFill>
        <p:spPr bwMode="auto">
          <a:xfrm>
            <a:off x="2500050" y="1386959"/>
            <a:ext cx="1812753" cy="2567279"/>
          </a:xfrm>
          <a:prstGeom prst="rect">
            <a:avLst/>
          </a:prstGeom>
          <a:noFill/>
          <a:ln w="9525">
            <a:noFill/>
            <a:miter lim="800000"/>
            <a:headEnd/>
            <a:tailEnd/>
          </a:ln>
        </p:spPr>
      </p:pic>
      <p:pic>
        <p:nvPicPr>
          <p:cNvPr id="18" name="Picture 6"/>
          <p:cNvPicPr>
            <a:picLocks noChangeAspect="1"/>
          </p:cNvPicPr>
          <p:nvPr/>
        </p:nvPicPr>
        <p:blipFill>
          <a:blip r:embed="rId6" cstate="print"/>
          <a:srcRect/>
          <a:stretch>
            <a:fillRect/>
          </a:stretch>
        </p:blipFill>
        <p:spPr bwMode="auto">
          <a:xfrm>
            <a:off x="4488382" y="1386958"/>
            <a:ext cx="1901687" cy="2567280"/>
          </a:xfrm>
          <a:prstGeom prst="rect">
            <a:avLst/>
          </a:prstGeom>
          <a:noFill/>
          <a:ln w="9525">
            <a:noFill/>
            <a:miter lim="800000"/>
            <a:headEnd/>
            <a:tailEnd/>
          </a:ln>
        </p:spPr>
      </p:pic>
      <p:pic>
        <p:nvPicPr>
          <p:cNvPr id="19" name="Picture 8"/>
          <p:cNvPicPr>
            <a:picLocks noChangeAspect="1"/>
          </p:cNvPicPr>
          <p:nvPr/>
        </p:nvPicPr>
        <p:blipFill>
          <a:blip r:embed="rId7" cstate="print"/>
          <a:srcRect l="6497" t="5899" r="6623" b="20857"/>
          <a:stretch>
            <a:fillRect/>
          </a:stretch>
        </p:blipFill>
        <p:spPr bwMode="auto">
          <a:xfrm>
            <a:off x="6584217" y="1386958"/>
            <a:ext cx="2099428" cy="2567280"/>
          </a:xfrm>
          <a:prstGeom prst="rect">
            <a:avLst/>
          </a:prstGeom>
          <a:noFill/>
          <a:ln w="9525">
            <a:noFill/>
            <a:miter lim="800000"/>
            <a:headEnd/>
            <a:tailEnd/>
          </a:ln>
        </p:spPr>
      </p:pic>
    </p:spTree>
    <p:extLst>
      <p:ext uri="{BB962C8B-B14F-4D97-AF65-F5344CB8AC3E}">
        <p14:creationId xmlns:p14="http://schemas.microsoft.com/office/powerpoint/2010/main" val="199307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How can we design roofs to keep our houses warm </a:t>
            </a:r>
            <a:r>
              <a:rPr lang="en-US" sz="2400" b="1" i="1" dirty="0" smtClean="0">
                <a:solidFill>
                  <a:srgbClr val="6091BA"/>
                </a:solidFill>
                <a:latin typeface="Open Sans"/>
                <a:ea typeface="Open Sans"/>
                <a:cs typeface="Open Sans"/>
                <a:sym typeface="Open Sans"/>
              </a:rPr>
              <a:t>and</a:t>
            </a:r>
            <a:r>
              <a:rPr lang="en-US" sz="2400" b="1" dirty="0" smtClean="0">
                <a:solidFill>
                  <a:srgbClr val="6091BA"/>
                </a:solidFill>
                <a:latin typeface="Open Sans"/>
                <a:ea typeface="Open Sans"/>
                <a:cs typeface="Open Sans"/>
                <a:sym typeface="Open Sans"/>
              </a:rPr>
              <a:t> let smoke escape?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a:solidFill>
                <a:srgbClr val="FFFFFF"/>
              </a:solidFill>
              <a:latin typeface="Open Sans"/>
              <a:ea typeface="Open Sans"/>
              <a:cs typeface="Open Sans"/>
              <a:sym typeface="Open Sans"/>
            </a:endParaRPr>
          </a:p>
        </p:txBody>
      </p:sp>
      <p:sp>
        <p:nvSpPr>
          <p:cNvPr id="69" name="Google Shape;69;p14"/>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#6091ba</a:t>
            </a:r>
            <a:endParaRPr sz="1100" b="1">
              <a:solidFill>
                <a:srgbClr val="FFFFFF"/>
              </a:solidFill>
              <a:latin typeface="Open Sans"/>
              <a:ea typeface="Open Sans"/>
              <a:cs typeface="Open Sans"/>
              <a:sym typeface="Open Sans"/>
            </a:endParaRPr>
          </a:p>
        </p:txBody>
      </p:sp>
      <p:sp>
        <p:nvSpPr>
          <p:cNvPr id="71" name="Google Shape;71;p14"/>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#9fcc3b</a:t>
            </a:r>
            <a:endParaRPr sz="1100" b="1">
              <a:solidFill>
                <a:srgbClr val="FFFFFF"/>
              </a:solidFill>
              <a:latin typeface="Open Sans"/>
              <a:ea typeface="Open Sans"/>
              <a:cs typeface="Open Sans"/>
              <a:sym typeface="Open Sans"/>
            </a:endParaRPr>
          </a:p>
        </p:txBody>
      </p:sp>
      <p:sp>
        <p:nvSpPr>
          <p:cNvPr id="75" name="Google Shape;75;p14"/>
          <p:cNvSpPr txBox="1"/>
          <p:nvPr/>
        </p:nvSpPr>
        <p:spPr>
          <a:xfrm>
            <a:off x="40486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#f8a81b</a:t>
            </a:r>
            <a:endParaRPr sz="1100" b="1">
              <a:solidFill>
                <a:srgbClr val="FFFFFF"/>
              </a:solidFill>
              <a:latin typeface="Open Sans"/>
              <a:ea typeface="Open Sans"/>
              <a:cs typeface="Open Sans"/>
              <a:sym typeface="Open Sans"/>
            </a:endParaRPr>
          </a:p>
        </p:txBody>
      </p:sp>
      <p:pic>
        <p:nvPicPr>
          <p:cNvPr id="15" name="Content Placeholder 3"/>
          <p:cNvPicPr>
            <a:picLocks noChangeAspect="1"/>
          </p:cNvPicPr>
          <p:nvPr/>
        </p:nvPicPr>
        <p:blipFill>
          <a:blip r:embed="rId4" cstate="print"/>
          <a:srcRect/>
          <a:stretch>
            <a:fillRect/>
          </a:stretch>
        </p:blipFill>
        <p:spPr>
          <a:xfrm>
            <a:off x="1265986" y="1419200"/>
            <a:ext cx="2297889" cy="2617719"/>
          </a:xfrm>
          <a:prstGeom prst="rect">
            <a:avLst/>
          </a:prstGeom>
          <a:noFill/>
          <a:ln>
            <a:noFill/>
          </a:ln>
        </p:spPr>
      </p:pic>
      <p:pic>
        <p:nvPicPr>
          <p:cNvPr id="16" name="Picture 4"/>
          <p:cNvPicPr>
            <a:picLocks noChangeAspect="1"/>
          </p:cNvPicPr>
          <p:nvPr/>
        </p:nvPicPr>
        <p:blipFill>
          <a:blip r:embed="rId5" cstate="print"/>
          <a:srcRect l="7660" t="6059" r="7222" b="20525"/>
          <a:stretch>
            <a:fillRect/>
          </a:stretch>
        </p:blipFill>
        <p:spPr bwMode="auto">
          <a:xfrm>
            <a:off x="5089353" y="1499764"/>
            <a:ext cx="2440048" cy="2556485"/>
          </a:xfrm>
          <a:prstGeom prst="rect">
            <a:avLst/>
          </a:prstGeom>
          <a:noFill/>
          <a:ln w="9525">
            <a:noFill/>
            <a:miter lim="800000"/>
            <a:headEnd/>
            <a:tailEnd/>
          </a:ln>
        </p:spPr>
      </p:pic>
    </p:spTree>
    <p:extLst>
      <p:ext uri="{BB962C8B-B14F-4D97-AF65-F5344CB8AC3E}">
        <p14:creationId xmlns:p14="http://schemas.microsoft.com/office/powerpoint/2010/main" val="265553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15" name="Rectangle 14"/>
          <p:cNvSpPr/>
          <p:nvPr/>
        </p:nvSpPr>
        <p:spPr>
          <a:xfrm>
            <a:off x="6553200" y="0"/>
            <a:ext cx="2590800" cy="1066800"/>
          </a:xfrm>
          <a:prstGeom prst="rect">
            <a:avLst/>
          </a:prstGeom>
          <a:noFill/>
          <a:ln>
            <a:solidFill>
              <a:srgbClr val="9DCB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                                                                                     Test Setup</a:t>
            </a:r>
            <a:endParaRPr sz="2400" b="1" dirty="0">
              <a:solidFill>
                <a:srgbClr val="6091BA"/>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9" name="Google Shape;69;p14"/>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#6091ba</a:t>
            </a:r>
            <a:endParaRPr sz="1100" b="1">
              <a:solidFill>
                <a:srgbClr val="FFFFFF"/>
              </a:solidFill>
              <a:latin typeface="Open Sans"/>
              <a:ea typeface="Open Sans"/>
              <a:cs typeface="Open Sans"/>
              <a:sym typeface="Open Sans"/>
            </a:endParaRPr>
          </a:p>
        </p:txBody>
      </p:sp>
      <p:sp>
        <p:nvSpPr>
          <p:cNvPr id="71" name="Google Shape;71;p14"/>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#9fcc3b</a:t>
            </a:r>
            <a:endParaRPr sz="1100" b="1">
              <a:solidFill>
                <a:srgbClr val="FFFFFF"/>
              </a:solidFill>
              <a:latin typeface="Open Sans"/>
              <a:ea typeface="Open Sans"/>
              <a:cs typeface="Open Sans"/>
              <a:sym typeface="Open Sans"/>
            </a:endParaRPr>
          </a:p>
        </p:txBody>
      </p:sp>
      <p:sp>
        <p:nvSpPr>
          <p:cNvPr id="73" name="Google Shape;73;p14"/>
          <p:cNvSpPr txBox="1"/>
          <p:nvPr/>
        </p:nvSpPr>
        <p:spPr>
          <a:xfrm>
            <a:off x="28294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#8d64aa</a:t>
            </a:r>
            <a:endParaRPr sz="1100" b="1">
              <a:solidFill>
                <a:srgbClr val="FFFFFF"/>
              </a:solidFill>
              <a:latin typeface="Open Sans"/>
              <a:ea typeface="Open Sans"/>
              <a:cs typeface="Open Sans"/>
              <a:sym typeface="Open Sans"/>
            </a:endParaRPr>
          </a:p>
        </p:txBody>
      </p:sp>
      <p:sp>
        <p:nvSpPr>
          <p:cNvPr id="75" name="Google Shape;75;p14"/>
          <p:cNvSpPr txBox="1"/>
          <p:nvPr/>
        </p:nvSpPr>
        <p:spPr>
          <a:xfrm>
            <a:off x="40486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#f8a81b</a:t>
            </a:r>
            <a:endParaRPr sz="1100" b="1">
              <a:solidFill>
                <a:srgbClr val="FFFFFF"/>
              </a:solidFill>
              <a:latin typeface="Open Sans"/>
              <a:ea typeface="Open Sans"/>
              <a:cs typeface="Open Sans"/>
              <a:sym typeface="Open Sans"/>
            </a:endParaRPr>
          </a:p>
        </p:txBody>
      </p:sp>
      <p:grpSp>
        <p:nvGrpSpPr>
          <p:cNvPr id="16" name="Group 18"/>
          <p:cNvGrpSpPr>
            <a:grpSpLocks/>
          </p:cNvGrpSpPr>
          <p:nvPr/>
        </p:nvGrpSpPr>
        <p:grpSpPr bwMode="auto">
          <a:xfrm>
            <a:off x="943133" y="177126"/>
            <a:ext cx="6288939" cy="4509951"/>
            <a:chOff x="871538" y="641048"/>
            <a:chExt cx="7175500" cy="5927806"/>
          </a:xfrm>
        </p:grpSpPr>
        <p:sp>
          <p:nvSpPr>
            <p:cNvPr id="17" name="Right Triangle 16"/>
            <p:cNvSpPr/>
            <p:nvPr/>
          </p:nvSpPr>
          <p:spPr>
            <a:xfrm rot="10800000">
              <a:off x="1427743" y="3430163"/>
              <a:ext cx="159555" cy="170387"/>
            </a:xfrm>
            <a:prstGeom prst="rtTriangle">
              <a:avLst/>
            </a:prstGeom>
            <a:solidFill>
              <a:schemeClr val="bg2">
                <a:lumMod val="5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8" name="Group 5"/>
            <p:cNvGrpSpPr>
              <a:grpSpLocks/>
            </p:cNvGrpSpPr>
            <p:nvPr/>
          </p:nvGrpSpPr>
          <p:grpSpPr bwMode="auto">
            <a:xfrm>
              <a:off x="871538" y="656812"/>
              <a:ext cx="7175500" cy="5559838"/>
              <a:chOff x="871538" y="656812"/>
              <a:chExt cx="7175500" cy="5559838"/>
            </a:xfrm>
          </p:grpSpPr>
          <p:grpSp>
            <p:nvGrpSpPr>
              <p:cNvPr id="38" name="Group 4"/>
              <p:cNvGrpSpPr>
                <a:grpSpLocks/>
              </p:cNvGrpSpPr>
              <p:nvPr/>
            </p:nvGrpSpPr>
            <p:grpSpPr bwMode="auto">
              <a:xfrm>
                <a:off x="871538" y="656812"/>
                <a:ext cx="7175500" cy="5559838"/>
                <a:chOff x="871538" y="656812"/>
                <a:chExt cx="7175500" cy="5559838"/>
              </a:xfrm>
            </p:grpSpPr>
            <p:sp>
              <p:nvSpPr>
                <p:cNvPr id="40" name="Flowchart: Manual Input 26"/>
                <p:cNvSpPr/>
                <p:nvPr/>
              </p:nvSpPr>
              <p:spPr bwMode="auto">
                <a:xfrm>
                  <a:off x="1363623" y="656812"/>
                  <a:ext cx="2353063" cy="2752053"/>
                </a:xfrm>
                <a:prstGeom prst="flowChartManualInput">
                  <a:avLst/>
                </a:prstGeom>
                <a:noFill/>
                <a:ln w="444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Parallelogram 40"/>
                <p:cNvSpPr/>
                <p:nvPr/>
              </p:nvSpPr>
              <p:spPr bwMode="auto">
                <a:xfrm rot="16200000" flipH="1" flipV="1">
                  <a:off x="259089" y="2318328"/>
                  <a:ext cx="2516250" cy="325075"/>
                </a:xfrm>
                <a:prstGeom prst="parallelogram">
                  <a:avLst>
                    <a:gd name="adj" fmla="val 105112"/>
                  </a:avLst>
                </a:prstGeom>
                <a:noFill/>
                <a:ln w="444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Parallelogram 41"/>
                <p:cNvSpPr/>
                <p:nvPr/>
              </p:nvSpPr>
              <p:spPr bwMode="auto">
                <a:xfrm rot="16200000" flipH="1" flipV="1">
                  <a:off x="2339672" y="2033827"/>
                  <a:ext cx="3077614" cy="323583"/>
                </a:xfrm>
                <a:prstGeom prst="parallelogram">
                  <a:avLst>
                    <a:gd name="adj" fmla="val 102176"/>
                  </a:avLst>
                </a:prstGeom>
                <a:noFill/>
                <a:ln w="444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3" name="Group 37"/>
                <p:cNvGrpSpPr>
                  <a:grpSpLocks/>
                </p:cNvGrpSpPr>
                <p:nvPr/>
              </p:nvGrpSpPr>
              <p:grpSpPr bwMode="auto">
                <a:xfrm>
                  <a:off x="2326393" y="3136900"/>
                  <a:ext cx="835794" cy="1234765"/>
                  <a:chOff x="2965772" y="3241621"/>
                  <a:chExt cx="835850" cy="1234738"/>
                </a:xfrm>
              </p:grpSpPr>
              <p:pic>
                <p:nvPicPr>
                  <p:cNvPr id="8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89" t="6075" r="-1443" b="15581"/>
                  <a:stretch/>
                </p:blipFill>
                <p:spPr bwMode="auto">
                  <a:xfrm rot="17001785">
                    <a:off x="2766328" y="3441065"/>
                    <a:ext cx="1234738" cy="8358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5" descr="C:\Users\gomezo\AppData\Local\Microsoft\Windows\Temporary Internet Files\Content.IE5\25V05KD3\MC900432617[1].png"/>
                  <p:cNvPicPr>
                    <a:picLocks noChangeAspect="1" noChangeArrowheads="1"/>
                  </p:cNvPicPr>
                  <p:nvPr/>
                </p:nvPicPr>
                <p:blipFill>
                  <a:blip r:embed="rId5" cstate="print"/>
                  <a:srcRect t="2" b="40891"/>
                  <a:stretch>
                    <a:fillRect/>
                  </a:stretch>
                </p:blipFill>
                <p:spPr bwMode="auto">
                  <a:xfrm>
                    <a:off x="3271837" y="3489078"/>
                    <a:ext cx="329310" cy="194649"/>
                  </a:xfrm>
                  <a:prstGeom prst="rect">
                    <a:avLst/>
                  </a:prstGeom>
                  <a:noFill/>
                  <a:ln w="9525">
                    <a:noFill/>
                    <a:miter lim="800000"/>
                    <a:headEnd/>
                    <a:tailEnd/>
                  </a:ln>
                </p:spPr>
              </p:pic>
            </p:grpSp>
            <p:cxnSp>
              <p:nvCxnSpPr>
                <p:cNvPr id="44" name="Straight Connector 43"/>
                <p:cNvCxnSpPr/>
                <p:nvPr/>
              </p:nvCxnSpPr>
              <p:spPr bwMode="auto">
                <a:xfrm>
                  <a:off x="1387482" y="3408865"/>
                  <a:ext cx="1121358" cy="0"/>
                </a:xfrm>
                <a:prstGeom prst="line">
                  <a:avLst/>
                </a:prstGeom>
                <a:ln w="444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bwMode="auto">
                <a:xfrm rot="10800000">
                  <a:off x="2446211" y="3361705"/>
                  <a:ext cx="706814" cy="267751"/>
                </a:xfrm>
                <a:prstGeom prst="arc">
                  <a:avLst>
                    <a:gd name="adj1" fmla="val 10049632"/>
                    <a:gd name="adj2" fmla="val 798772"/>
                  </a:avLst>
                </a:prstGeom>
                <a:ln w="22225" cap="rnd">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46" name="Picture 6"/>
                <p:cNvPicPr>
                  <a:picLocks noChangeAspect="1" noChangeArrowheads="1"/>
                </p:cNvPicPr>
                <p:nvPr/>
              </p:nvPicPr>
              <p:blipFill>
                <a:blip r:embed="rId6" cstate="print"/>
                <a:srcRect l="9605" t="45198" b="43800"/>
                <a:stretch>
                  <a:fillRect/>
                </a:stretch>
              </p:blipFill>
              <p:spPr bwMode="auto">
                <a:xfrm rot="-5400000">
                  <a:off x="3019353" y="3499342"/>
                  <a:ext cx="919181" cy="111856"/>
                </a:xfrm>
                <a:prstGeom prst="rect">
                  <a:avLst/>
                </a:prstGeom>
                <a:noFill/>
                <a:ln w="9525">
                  <a:noFill/>
                  <a:miter lim="800000"/>
                  <a:headEnd/>
                  <a:tailEnd/>
                </a:ln>
                <a:effectLst/>
              </p:spPr>
            </p:pic>
            <p:cxnSp>
              <p:nvCxnSpPr>
                <p:cNvPr id="47" name="Straight Connector 46"/>
                <p:cNvCxnSpPr/>
                <p:nvPr/>
              </p:nvCxnSpPr>
              <p:spPr bwMode="auto">
                <a:xfrm>
                  <a:off x="3093378" y="3408865"/>
                  <a:ext cx="334022" cy="0"/>
                </a:xfrm>
                <a:prstGeom prst="line">
                  <a:avLst/>
                </a:prstGeom>
                <a:ln w="444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a:off x="3540729" y="3408865"/>
                  <a:ext cx="175958" cy="0"/>
                </a:xfrm>
                <a:prstGeom prst="line">
                  <a:avLst/>
                </a:prstGeom>
                <a:ln w="444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3397576" y="3743553"/>
                  <a:ext cx="175958" cy="0"/>
                </a:xfrm>
                <a:prstGeom prst="line">
                  <a:avLst/>
                </a:prstGeom>
                <a:ln w="444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Arc 49"/>
                <p:cNvSpPr/>
                <p:nvPr/>
              </p:nvSpPr>
              <p:spPr bwMode="auto">
                <a:xfrm rot="10800000">
                  <a:off x="3410996" y="3494058"/>
                  <a:ext cx="135697" cy="44119"/>
                </a:xfrm>
                <a:prstGeom prst="arc">
                  <a:avLst>
                    <a:gd name="adj1" fmla="val 9715446"/>
                    <a:gd name="adj2" fmla="val 798772"/>
                  </a:avLst>
                </a:prstGeom>
                <a:ln w="22225" cap="rnd">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51" name="Picture 7"/>
                <p:cNvPicPr>
                  <a:picLocks noChangeAspect="1" noChangeArrowheads="1"/>
                </p:cNvPicPr>
                <p:nvPr/>
              </p:nvPicPr>
              <p:blipFill>
                <a:blip r:embed="rId7" cstate="print"/>
                <a:srcRect/>
                <a:stretch>
                  <a:fillRect/>
                </a:stretch>
              </p:blipFill>
              <p:spPr bwMode="auto">
                <a:xfrm>
                  <a:off x="4717674" y="5702054"/>
                  <a:ext cx="686952" cy="514596"/>
                </a:xfrm>
                <a:prstGeom prst="rect">
                  <a:avLst/>
                </a:prstGeom>
                <a:noFill/>
                <a:ln w="9525">
                  <a:noFill/>
                  <a:miter lim="800000"/>
                  <a:headEnd/>
                  <a:tailEnd/>
                </a:ln>
                <a:effectLst/>
              </p:spPr>
            </p:pic>
            <p:sp>
              <p:nvSpPr>
                <p:cNvPr id="52" name="Parallelogram 51"/>
                <p:cNvSpPr/>
                <p:nvPr/>
              </p:nvSpPr>
              <p:spPr bwMode="auto">
                <a:xfrm rot="5400000">
                  <a:off x="419354" y="4247819"/>
                  <a:ext cx="2143528" cy="371301"/>
                </a:xfrm>
                <a:prstGeom prst="parallelogram">
                  <a:avLst>
                    <a:gd name="adj" fmla="val 106690"/>
                  </a:avLst>
                </a:prstGeom>
                <a:solidFill>
                  <a:srgbClr val="BCB59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Parallelogram 52"/>
                <p:cNvSpPr/>
                <p:nvPr/>
              </p:nvSpPr>
              <p:spPr bwMode="auto">
                <a:xfrm flipH="1">
                  <a:off x="1688698" y="5506755"/>
                  <a:ext cx="2852604" cy="371200"/>
                </a:xfrm>
                <a:prstGeom prst="parallelogram">
                  <a:avLst>
                    <a:gd name="adj" fmla="val 123419"/>
                  </a:avLst>
                </a:prstGeom>
                <a:solidFill>
                  <a:srgbClr val="BCB59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Parallelogram 53"/>
                <p:cNvSpPr/>
                <p:nvPr/>
              </p:nvSpPr>
              <p:spPr bwMode="auto">
                <a:xfrm rot="21444690" flipH="1">
                  <a:off x="871538" y="5124905"/>
                  <a:ext cx="812686" cy="412276"/>
                </a:xfrm>
                <a:prstGeom prst="parallelogram">
                  <a:avLst>
                    <a:gd name="adj" fmla="val 85729"/>
                  </a:avLst>
                </a:prstGeom>
                <a:solidFill>
                  <a:srgbClr val="BCB592">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5" name="Curved Connector 54"/>
                <p:cNvCxnSpPr/>
                <p:nvPr/>
              </p:nvCxnSpPr>
              <p:spPr bwMode="auto">
                <a:xfrm rot="16200000" flipV="1">
                  <a:off x="3397407" y="4094949"/>
                  <a:ext cx="1747987" cy="1577656"/>
                </a:xfrm>
                <a:prstGeom prst="curvedConnector3">
                  <a:avLst>
                    <a:gd name="adj1" fmla="val 50000"/>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6" name="Parallelogram 55"/>
                <p:cNvSpPr/>
                <p:nvPr/>
              </p:nvSpPr>
              <p:spPr bwMode="auto">
                <a:xfrm flipV="1">
                  <a:off x="1676769" y="3761809"/>
                  <a:ext cx="2408236" cy="1752551"/>
                </a:xfrm>
                <a:prstGeom prst="parallelogram">
                  <a:avLst>
                    <a:gd name="adj" fmla="val 0"/>
                  </a:avLst>
                </a:prstGeom>
                <a:solidFill>
                  <a:srgbClr val="BCB5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1">
                        <a:lumMod val="20000"/>
                        <a:lumOff val="80000"/>
                      </a:schemeClr>
                    </a:solidFill>
                  </a:endParaRPr>
                </a:p>
              </p:txBody>
            </p:sp>
            <p:pic>
              <p:nvPicPr>
                <p:cNvPr id="57" name="Picture 10"/>
                <p:cNvPicPr>
                  <a:picLocks noChangeAspect="1" noChangeArrowheads="1"/>
                </p:cNvPicPr>
                <p:nvPr/>
              </p:nvPicPr>
              <p:blipFill>
                <a:blip r:embed="rId8" cstate="print"/>
                <a:srcRect/>
                <a:stretch>
                  <a:fillRect/>
                </a:stretch>
              </p:blipFill>
              <p:spPr bwMode="auto">
                <a:xfrm flipH="1">
                  <a:off x="6142165" y="2756949"/>
                  <a:ext cx="1904873" cy="2021461"/>
                </a:xfrm>
                <a:prstGeom prst="rect">
                  <a:avLst/>
                </a:prstGeom>
                <a:noFill/>
                <a:ln w="9525">
                  <a:noFill/>
                  <a:miter lim="800000"/>
                  <a:headEnd/>
                  <a:tailEnd/>
                </a:ln>
                <a:effectLst/>
              </p:spPr>
            </p:pic>
            <p:pic>
              <p:nvPicPr>
                <p:cNvPr id="58" name="Picture 13" descr="http://t3.gstatic.com/images?q=tbn:ANd9GcQGBx3MZ2xg0EF6G-nBRYazI13n4sIVQEuoAvmSjorg69xIkg"/>
                <p:cNvPicPr>
                  <a:picLocks noChangeAspect="1" noChangeArrowheads="1"/>
                </p:cNvPicPr>
                <p:nvPr/>
              </p:nvPicPr>
              <p:blipFill>
                <a:blip r:embed="rId9" cstate="print"/>
                <a:srcRect/>
                <a:stretch>
                  <a:fillRect/>
                </a:stretch>
              </p:blipFill>
              <p:spPr bwMode="auto">
                <a:xfrm>
                  <a:off x="1752600" y="1981200"/>
                  <a:ext cx="824495" cy="1175448"/>
                </a:xfrm>
                <a:prstGeom prst="rect">
                  <a:avLst/>
                </a:prstGeom>
                <a:noFill/>
                <a:ln w="9525">
                  <a:noFill/>
                  <a:miter lim="800000"/>
                  <a:headEnd/>
                  <a:tailEnd/>
                </a:ln>
              </p:spPr>
            </p:pic>
            <p:sp>
              <p:nvSpPr>
                <p:cNvPr id="59" name="Flowchart: Manual Input 27"/>
                <p:cNvSpPr/>
                <p:nvPr/>
              </p:nvSpPr>
              <p:spPr bwMode="auto">
                <a:xfrm>
                  <a:off x="1679751" y="991501"/>
                  <a:ext cx="2360518" cy="2752053"/>
                </a:xfrm>
                <a:prstGeom prst="flowChartManualInput">
                  <a:avLst/>
                </a:prstGeom>
                <a:noFill/>
                <a:ln w="444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0" name="Straight Connector 59"/>
                <p:cNvCxnSpPr/>
                <p:nvPr/>
              </p:nvCxnSpPr>
              <p:spPr bwMode="auto">
                <a:xfrm>
                  <a:off x="1986932" y="3063528"/>
                  <a:ext cx="0" cy="467042"/>
                </a:xfrm>
                <a:prstGeom prst="line">
                  <a:avLst/>
                </a:prstGeom>
                <a:ln w="3175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61" name="Picture 9" descr="C:\Users\gomezo\AppData\Local\Microsoft\Windows\Temporary Internet Files\Content.IE5\ZZ7R9ZI6\MC900330137[1].wmf"/>
                <p:cNvPicPr>
                  <a:picLocks noChangeAspect="1" noChangeArrowheads="1"/>
                </p:cNvPicPr>
                <p:nvPr/>
              </p:nvPicPr>
              <p:blipFill>
                <a:blip r:embed="rId10" cstate="print"/>
                <a:srcRect r="14285"/>
                <a:stretch>
                  <a:fillRect/>
                </a:stretch>
              </p:blipFill>
              <p:spPr bwMode="auto">
                <a:xfrm>
                  <a:off x="5227823" y="1286339"/>
                  <a:ext cx="1828678" cy="4016817"/>
                </a:xfrm>
                <a:prstGeom prst="rect">
                  <a:avLst/>
                </a:prstGeom>
                <a:noFill/>
                <a:ln w="9525">
                  <a:noFill/>
                  <a:miter lim="800000"/>
                  <a:headEnd/>
                  <a:tailEnd/>
                </a:ln>
              </p:spPr>
            </p:pic>
            <p:sp>
              <p:nvSpPr>
                <p:cNvPr id="62" name="Rectangle 61"/>
                <p:cNvSpPr/>
                <p:nvPr/>
              </p:nvSpPr>
              <p:spPr bwMode="auto">
                <a:xfrm>
                  <a:off x="2316479" y="2368287"/>
                  <a:ext cx="1161620" cy="575056"/>
                </a:xfrm>
                <a:prstGeom prst="rect">
                  <a:avLst/>
                </a:prstGeom>
                <a:solidFill>
                  <a:schemeClr val="accent1">
                    <a:lumMod val="20000"/>
                    <a:lumOff val="80000"/>
                    <a:alpha val="17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6" name="Picture 6"/>
                <p:cNvPicPr>
                  <a:picLocks noChangeAspect="1" noChangeArrowheads="1"/>
                </p:cNvPicPr>
                <p:nvPr/>
              </p:nvPicPr>
              <p:blipFill>
                <a:blip r:embed="rId6" cstate="print"/>
                <a:srcRect l="9605" t="45198" b="43800"/>
                <a:stretch>
                  <a:fillRect/>
                </a:stretch>
              </p:blipFill>
              <p:spPr bwMode="auto">
                <a:xfrm rot="-5400000">
                  <a:off x="4345091" y="3572960"/>
                  <a:ext cx="919181" cy="111856"/>
                </a:xfrm>
                <a:prstGeom prst="rect">
                  <a:avLst/>
                </a:prstGeom>
                <a:noFill/>
                <a:ln w="9525">
                  <a:noFill/>
                  <a:miter lim="800000"/>
                  <a:headEnd/>
                  <a:tailEnd/>
                </a:ln>
                <a:effectLst/>
              </p:spPr>
            </p:pic>
            <p:pic>
              <p:nvPicPr>
                <p:cNvPr id="77" name="Picture 7"/>
                <p:cNvPicPr>
                  <a:picLocks noChangeAspect="1" noChangeArrowheads="1"/>
                </p:cNvPicPr>
                <p:nvPr/>
              </p:nvPicPr>
              <p:blipFill>
                <a:blip r:embed="rId7" cstate="print"/>
                <a:srcRect t="12802"/>
                <a:stretch>
                  <a:fillRect/>
                </a:stretch>
              </p:blipFill>
              <p:spPr bwMode="auto">
                <a:xfrm>
                  <a:off x="5404626" y="5757863"/>
                  <a:ext cx="686952" cy="448714"/>
                </a:xfrm>
                <a:prstGeom prst="rect">
                  <a:avLst/>
                </a:prstGeom>
                <a:noFill/>
                <a:ln w="9525">
                  <a:noFill/>
                  <a:miter lim="800000"/>
                  <a:headEnd/>
                  <a:tailEnd/>
                </a:ln>
                <a:effectLst/>
              </p:spPr>
            </p:pic>
            <p:sp>
              <p:nvSpPr>
                <p:cNvPr id="78" name="Rectangle 77"/>
                <p:cNvSpPr/>
                <p:nvPr/>
              </p:nvSpPr>
              <p:spPr>
                <a:xfrm>
                  <a:off x="5547841" y="5824708"/>
                  <a:ext cx="430947" cy="243410"/>
                </a:xfrm>
                <a:prstGeom prst="rect">
                  <a:avLst/>
                </a:prstGeom>
                <a:gradFill>
                  <a:gsLst>
                    <a:gs pos="0">
                      <a:schemeClr val="accent5">
                        <a:lumMod val="20000"/>
                        <a:lumOff val="80000"/>
                      </a:schemeClr>
                    </a:gs>
                    <a:gs pos="50000">
                      <a:schemeClr val="accent1">
                        <a:tint val="44500"/>
                        <a:satMod val="160000"/>
                      </a:schemeClr>
                    </a:gs>
                    <a:gs pos="100000">
                      <a:schemeClr val="accent5">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TextBox 78"/>
                <p:cNvSpPr txBox="1"/>
                <p:nvPr/>
              </p:nvSpPr>
              <p:spPr>
                <a:xfrm>
                  <a:off x="5469163" y="5822176"/>
                  <a:ext cx="599853" cy="222495"/>
                </a:xfrm>
                <a:prstGeom prst="rect">
                  <a:avLst/>
                </a:prstGeom>
                <a:gradFill>
                  <a:gsLst>
                    <a:gs pos="0">
                      <a:schemeClr val="accent5">
                        <a:lumMod val="20000"/>
                        <a:lumOff val="80000"/>
                      </a:schemeClr>
                    </a:gs>
                    <a:gs pos="50000">
                      <a:schemeClr val="accent1">
                        <a:tint val="44500"/>
                        <a:satMod val="160000"/>
                      </a:schemeClr>
                    </a:gs>
                    <a:gs pos="100000">
                      <a:schemeClr val="accent5">
                        <a:lumMod val="40000"/>
                        <a:lumOff val="60000"/>
                      </a:schemeClr>
                    </a:gs>
                  </a:gsLst>
                  <a:lin ang="5400000" scaled="0"/>
                </a:gradFill>
              </p:spPr>
              <p:txBody>
                <a:bodyPr wrap="square" lIns="0" tIns="0" rIns="0" bIns="0">
                  <a:spAutoFit/>
                </a:bodyPr>
                <a:lstStyle/>
                <a:p>
                  <a:pPr algn="ctr" fontAlgn="auto">
                    <a:spcBef>
                      <a:spcPts val="0"/>
                    </a:spcBef>
                    <a:spcAft>
                      <a:spcPts val="0"/>
                    </a:spcAft>
                    <a:defRPr/>
                  </a:pPr>
                  <a:r>
                    <a:rPr lang="en-US" sz="1100" b="1" dirty="0">
                      <a:latin typeface="+mn-lt"/>
                      <a:cs typeface="+mn-cs"/>
                    </a:rPr>
                    <a:t>68.1</a:t>
                  </a:r>
                  <a:r>
                    <a:rPr lang="en-US" sz="1100" b="1" baseline="30000" dirty="0">
                      <a:latin typeface="+mn-lt"/>
                      <a:cs typeface="+mn-cs"/>
                    </a:rPr>
                    <a:t>o</a:t>
                  </a:r>
                  <a:r>
                    <a:rPr lang="en-US" sz="1100" b="1" dirty="0">
                      <a:latin typeface="+mn-lt"/>
                      <a:cs typeface="+mn-cs"/>
                    </a:rPr>
                    <a:t>F</a:t>
                  </a:r>
                </a:p>
              </p:txBody>
            </p:sp>
            <p:sp>
              <p:nvSpPr>
                <p:cNvPr id="80" name="Rectangle 79"/>
                <p:cNvSpPr/>
                <p:nvPr/>
              </p:nvSpPr>
              <p:spPr>
                <a:xfrm>
                  <a:off x="4860412" y="5824708"/>
                  <a:ext cx="430948" cy="243410"/>
                </a:xfrm>
                <a:prstGeom prst="rect">
                  <a:avLst/>
                </a:prstGeom>
                <a:gradFill>
                  <a:gsLst>
                    <a:gs pos="0">
                      <a:schemeClr val="accent5">
                        <a:lumMod val="20000"/>
                        <a:lumOff val="80000"/>
                      </a:schemeClr>
                    </a:gs>
                    <a:gs pos="50000">
                      <a:schemeClr val="accent1">
                        <a:tint val="44500"/>
                        <a:satMod val="160000"/>
                      </a:schemeClr>
                    </a:gs>
                    <a:gs pos="100000">
                      <a:schemeClr val="accent5">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TextBox 80"/>
                <p:cNvSpPr txBox="1"/>
                <p:nvPr/>
              </p:nvSpPr>
              <p:spPr>
                <a:xfrm>
                  <a:off x="4766057" y="5842735"/>
                  <a:ext cx="619657" cy="222495"/>
                </a:xfrm>
                <a:prstGeom prst="rect">
                  <a:avLst/>
                </a:prstGeom>
                <a:gradFill>
                  <a:gsLst>
                    <a:gs pos="0">
                      <a:schemeClr val="accent5">
                        <a:lumMod val="20000"/>
                        <a:lumOff val="80000"/>
                      </a:schemeClr>
                    </a:gs>
                    <a:gs pos="50000">
                      <a:schemeClr val="accent1">
                        <a:tint val="44500"/>
                        <a:satMod val="160000"/>
                      </a:schemeClr>
                    </a:gs>
                    <a:gs pos="100000">
                      <a:schemeClr val="accent5">
                        <a:lumMod val="40000"/>
                        <a:lumOff val="60000"/>
                      </a:schemeClr>
                    </a:gs>
                  </a:gsLst>
                  <a:lin ang="5400000" scaled="0"/>
                </a:gradFill>
              </p:spPr>
              <p:txBody>
                <a:bodyPr wrap="square" lIns="0" tIns="0" rIns="0" bIns="0">
                  <a:spAutoFit/>
                </a:bodyPr>
                <a:lstStyle/>
                <a:p>
                  <a:pPr algn="ctr" fontAlgn="auto">
                    <a:spcBef>
                      <a:spcPts val="0"/>
                    </a:spcBef>
                    <a:spcAft>
                      <a:spcPts val="0"/>
                    </a:spcAft>
                    <a:defRPr/>
                  </a:pPr>
                  <a:r>
                    <a:rPr lang="en-US" sz="1100" b="1" dirty="0">
                      <a:latin typeface="+mn-lt"/>
                      <a:cs typeface="+mn-cs"/>
                    </a:rPr>
                    <a:t>88.3</a:t>
                  </a:r>
                  <a:r>
                    <a:rPr lang="en-US" sz="1100" b="1" baseline="30000" dirty="0">
                      <a:latin typeface="+mn-lt"/>
                      <a:cs typeface="+mn-cs"/>
                    </a:rPr>
                    <a:t>o</a:t>
                  </a:r>
                  <a:r>
                    <a:rPr lang="en-US" sz="1100" b="1" dirty="0">
                      <a:latin typeface="+mn-lt"/>
                      <a:cs typeface="+mn-cs"/>
                    </a:rPr>
                    <a:t>F</a:t>
                  </a:r>
                </a:p>
              </p:txBody>
            </p:sp>
            <p:cxnSp>
              <p:nvCxnSpPr>
                <p:cNvPr id="82" name="Curved Connector 81"/>
                <p:cNvCxnSpPr/>
                <p:nvPr/>
              </p:nvCxnSpPr>
              <p:spPr bwMode="auto">
                <a:xfrm rot="16200000" flipV="1">
                  <a:off x="4345406" y="4507619"/>
                  <a:ext cx="1711475" cy="788828"/>
                </a:xfrm>
                <a:prstGeom prst="curvedConnector3">
                  <a:avLst>
                    <a:gd name="adj1" fmla="val 50000"/>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3" name="Parallelogram 82"/>
                <p:cNvSpPr/>
                <p:nvPr/>
              </p:nvSpPr>
              <p:spPr bwMode="auto">
                <a:xfrm rot="16200000" flipH="1" flipV="1">
                  <a:off x="1053990" y="3093314"/>
                  <a:ext cx="924958" cy="162537"/>
                </a:xfrm>
                <a:prstGeom prst="parallelogram">
                  <a:avLst>
                    <a:gd name="adj" fmla="val 105112"/>
                  </a:avLst>
                </a:prstGeom>
                <a:noFill/>
                <a:ln w="444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9" name="Parallelogram 38"/>
              <p:cNvSpPr/>
              <p:nvPr/>
            </p:nvSpPr>
            <p:spPr bwMode="auto">
              <a:xfrm rot="20834018" flipH="1">
                <a:off x="1166789" y="821114"/>
                <a:ext cx="2930144" cy="555278"/>
              </a:xfrm>
              <a:prstGeom prst="parallelogram">
                <a:avLst>
                  <a:gd name="adj" fmla="val 62152"/>
                </a:avLst>
              </a:prstGeom>
              <a:blipFill>
                <a:blip r:embed="rId11" cstate="print">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9" name="Picture 2" descr="http://t3.gstatic.com/images?q=tbn:ANd9GcRg9SHK1V-3Ymozpchv3jIK0T9SuZ089eziDVN31nYLu9XraGjO"/>
            <p:cNvPicPr>
              <a:picLocks noChangeAspect="1" noChangeArrowheads="1"/>
            </p:cNvPicPr>
            <p:nvPr/>
          </p:nvPicPr>
          <p:blipFill>
            <a:blip r:embed="rId12" cstate="print"/>
            <a:srcRect l="11015" r="11021" b="21774"/>
            <a:stretch>
              <a:fillRect/>
            </a:stretch>
          </p:blipFill>
          <p:spPr bwMode="auto">
            <a:xfrm rot="2332722">
              <a:off x="6551037" y="5382585"/>
              <a:ext cx="714169" cy="896951"/>
            </a:xfrm>
            <a:prstGeom prst="rect">
              <a:avLst/>
            </a:prstGeom>
            <a:noFill/>
            <a:ln w="9525">
              <a:noFill/>
              <a:miter lim="800000"/>
              <a:headEnd/>
              <a:tailEnd/>
            </a:ln>
          </p:spPr>
        </p:pic>
        <p:sp>
          <p:nvSpPr>
            <p:cNvPr id="20" name="TextBox 3"/>
            <p:cNvSpPr txBox="1">
              <a:spLocks noChangeArrowheads="1"/>
            </p:cNvSpPr>
            <p:nvPr/>
          </p:nvSpPr>
          <p:spPr bwMode="auto">
            <a:xfrm>
              <a:off x="4414164" y="6070516"/>
              <a:ext cx="1298404" cy="485444"/>
            </a:xfrm>
            <a:prstGeom prst="rect">
              <a:avLst/>
            </a:prstGeom>
            <a:noFill/>
            <a:ln w="9525">
              <a:noFill/>
              <a:miter lim="800000"/>
              <a:headEnd/>
              <a:tailEnd/>
            </a:ln>
          </p:spPr>
          <p:txBody>
            <a:bodyPr wrap="square">
              <a:spAutoFit/>
            </a:bodyPr>
            <a:lstStyle/>
            <a:p>
              <a:pPr algn="ctr"/>
              <a:r>
                <a:rPr lang="en-US" sz="900" b="1" dirty="0"/>
                <a:t>Indoor Thermometer</a:t>
              </a:r>
            </a:p>
          </p:txBody>
        </p:sp>
        <p:sp>
          <p:nvSpPr>
            <p:cNvPr id="21" name="TextBox 40"/>
            <p:cNvSpPr txBox="1">
              <a:spLocks noChangeArrowheads="1"/>
            </p:cNvSpPr>
            <p:nvPr/>
          </p:nvSpPr>
          <p:spPr bwMode="auto">
            <a:xfrm>
              <a:off x="5358451" y="6083410"/>
              <a:ext cx="1314473" cy="485444"/>
            </a:xfrm>
            <a:prstGeom prst="rect">
              <a:avLst/>
            </a:prstGeom>
            <a:noFill/>
            <a:ln w="9525">
              <a:noFill/>
              <a:miter lim="800000"/>
              <a:headEnd/>
              <a:tailEnd/>
            </a:ln>
          </p:spPr>
          <p:txBody>
            <a:bodyPr wrap="square">
              <a:spAutoFit/>
            </a:bodyPr>
            <a:lstStyle/>
            <a:p>
              <a:pPr algn="ctr"/>
              <a:r>
                <a:rPr lang="en-US" sz="900" b="1" dirty="0"/>
                <a:t>Outdoor Thermometer</a:t>
              </a:r>
            </a:p>
          </p:txBody>
        </p:sp>
        <p:sp>
          <p:nvSpPr>
            <p:cNvPr id="22" name="TextBox 41"/>
            <p:cNvSpPr txBox="1">
              <a:spLocks noChangeArrowheads="1"/>
            </p:cNvSpPr>
            <p:nvPr/>
          </p:nvSpPr>
          <p:spPr bwMode="auto">
            <a:xfrm>
              <a:off x="6717758" y="2619713"/>
              <a:ext cx="1329280" cy="323629"/>
            </a:xfrm>
            <a:prstGeom prst="rect">
              <a:avLst/>
            </a:prstGeom>
            <a:noFill/>
            <a:ln w="9525">
              <a:noFill/>
              <a:miter lim="800000"/>
              <a:headEnd/>
              <a:tailEnd/>
            </a:ln>
          </p:spPr>
          <p:txBody>
            <a:bodyPr wrap="square">
              <a:spAutoFit/>
            </a:bodyPr>
            <a:lstStyle/>
            <a:p>
              <a:pPr algn="ctr"/>
              <a:r>
                <a:rPr lang="en-US" sz="1000" b="1"/>
                <a:t>Box Full of Ice</a:t>
              </a:r>
            </a:p>
          </p:txBody>
        </p:sp>
        <p:sp>
          <p:nvSpPr>
            <p:cNvPr id="23" name="TextBox 43"/>
            <p:cNvSpPr txBox="1">
              <a:spLocks noChangeArrowheads="1"/>
            </p:cNvSpPr>
            <p:nvPr/>
          </p:nvSpPr>
          <p:spPr bwMode="auto">
            <a:xfrm>
              <a:off x="5596475" y="5317619"/>
              <a:ext cx="1054637" cy="246221"/>
            </a:xfrm>
            <a:prstGeom prst="rect">
              <a:avLst/>
            </a:prstGeom>
            <a:noFill/>
            <a:ln w="9525">
              <a:noFill/>
              <a:miter lim="800000"/>
              <a:headEnd/>
              <a:tailEnd/>
            </a:ln>
          </p:spPr>
          <p:txBody>
            <a:bodyPr>
              <a:spAutoFit/>
            </a:bodyPr>
            <a:lstStyle/>
            <a:p>
              <a:pPr algn="ctr"/>
              <a:r>
                <a:rPr lang="en-US" sz="1000" b="1"/>
                <a:t>Fan</a:t>
              </a:r>
            </a:p>
          </p:txBody>
        </p:sp>
        <p:sp>
          <p:nvSpPr>
            <p:cNvPr id="24" name="TextBox 44"/>
            <p:cNvSpPr txBox="1">
              <a:spLocks noChangeArrowheads="1"/>
            </p:cNvSpPr>
            <p:nvPr/>
          </p:nvSpPr>
          <p:spPr bwMode="auto">
            <a:xfrm>
              <a:off x="6703365" y="6153105"/>
              <a:ext cx="1220672" cy="332346"/>
            </a:xfrm>
            <a:prstGeom prst="rect">
              <a:avLst/>
            </a:prstGeom>
            <a:noFill/>
            <a:ln w="9525">
              <a:noFill/>
              <a:miter lim="800000"/>
              <a:headEnd/>
              <a:tailEnd/>
            </a:ln>
          </p:spPr>
          <p:txBody>
            <a:bodyPr wrap="square">
              <a:spAutoFit/>
            </a:bodyPr>
            <a:lstStyle/>
            <a:p>
              <a:pPr algn="ctr"/>
              <a:r>
                <a:rPr lang="en-US" sz="1000" b="1"/>
                <a:t>Stop Watch</a:t>
              </a:r>
            </a:p>
          </p:txBody>
        </p:sp>
        <p:sp>
          <p:nvSpPr>
            <p:cNvPr id="25" name="TextBox 45"/>
            <p:cNvSpPr txBox="1">
              <a:spLocks noChangeArrowheads="1"/>
            </p:cNvSpPr>
            <p:nvPr/>
          </p:nvSpPr>
          <p:spPr bwMode="auto">
            <a:xfrm>
              <a:off x="1522458" y="3471006"/>
              <a:ext cx="1054637" cy="246221"/>
            </a:xfrm>
            <a:prstGeom prst="rect">
              <a:avLst/>
            </a:prstGeom>
            <a:noFill/>
            <a:ln w="9525">
              <a:noFill/>
              <a:miter lim="800000"/>
              <a:headEnd/>
              <a:tailEnd/>
            </a:ln>
          </p:spPr>
          <p:txBody>
            <a:bodyPr>
              <a:spAutoFit/>
            </a:bodyPr>
            <a:lstStyle/>
            <a:p>
              <a:pPr algn="ctr"/>
              <a:r>
                <a:rPr lang="en-US" sz="1000" b="1"/>
                <a:t>Incense</a:t>
              </a:r>
            </a:p>
          </p:txBody>
        </p:sp>
        <p:sp>
          <p:nvSpPr>
            <p:cNvPr id="26" name="TextBox 47"/>
            <p:cNvSpPr txBox="1">
              <a:spLocks noChangeArrowheads="1"/>
            </p:cNvSpPr>
            <p:nvPr/>
          </p:nvSpPr>
          <p:spPr bwMode="auto">
            <a:xfrm>
              <a:off x="2256390" y="2972568"/>
              <a:ext cx="1054637" cy="246221"/>
            </a:xfrm>
            <a:prstGeom prst="rect">
              <a:avLst/>
            </a:prstGeom>
            <a:noFill/>
            <a:ln w="9525">
              <a:noFill/>
              <a:miter lim="800000"/>
              <a:headEnd/>
              <a:tailEnd/>
            </a:ln>
          </p:spPr>
          <p:txBody>
            <a:bodyPr>
              <a:spAutoFit/>
            </a:bodyPr>
            <a:lstStyle/>
            <a:p>
              <a:pPr algn="ctr"/>
              <a:r>
                <a:rPr lang="en-US" sz="1000" b="1"/>
                <a:t>Heat Lamp</a:t>
              </a:r>
            </a:p>
          </p:txBody>
        </p:sp>
        <p:sp>
          <p:nvSpPr>
            <p:cNvPr id="27" name="TextBox 49"/>
            <p:cNvSpPr txBox="1">
              <a:spLocks noChangeArrowheads="1"/>
            </p:cNvSpPr>
            <p:nvPr/>
          </p:nvSpPr>
          <p:spPr bwMode="auto">
            <a:xfrm>
              <a:off x="2203158" y="2409674"/>
              <a:ext cx="1413125" cy="485444"/>
            </a:xfrm>
            <a:prstGeom prst="rect">
              <a:avLst/>
            </a:prstGeom>
            <a:noFill/>
            <a:ln w="9525">
              <a:noFill/>
              <a:miter lim="800000"/>
              <a:headEnd/>
              <a:tailEnd/>
            </a:ln>
          </p:spPr>
          <p:txBody>
            <a:bodyPr wrap="square">
              <a:spAutoFit/>
            </a:bodyPr>
            <a:lstStyle/>
            <a:p>
              <a:pPr algn="ctr"/>
              <a:r>
                <a:rPr lang="en-US" sz="900" b="1" dirty="0"/>
                <a:t>Plastic Covered Window</a:t>
              </a:r>
            </a:p>
          </p:txBody>
        </p:sp>
        <p:sp>
          <p:nvSpPr>
            <p:cNvPr id="28" name="TextBox 52"/>
            <p:cNvSpPr txBox="1">
              <a:spLocks noChangeArrowheads="1"/>
            </p:cNvSpPr>
            <p:nvPr/>
          </p:nvSpPr>
          <p:spPr bwMode="auto">
            <a:xfrm rot="2490065">
              <a:off x="999645" y="2444948"/>
              <a:ext cx="1054637" cy="303402"/>
            </a:xfrm>
            <a:prstGeom prst="rect">
              <a:avLst/>
            </a:prstGeom>
            <a:noFill/>
            <a:ln w="9525">
              <a:noFill/>
              <a:miter lim="800000"/>
              <a:headEnd/>
              <a:tailEnd/>
            </a:ln>
          </p:spPr>
          <p:txBody>
            <a:bodyPr>
              <a:spAutoFit/>
            </a:bodyPr>
            <a:lstStyle/>
            <a:p>
              <a:pPr algn="ctr"/>
              <a:r>
                <a:rPr lang="en-US" sz="800" b="1" dirty="0"/>
                <a:t>Doo</a:t>
              </a:r>
              <a:r>
                <a:rPr lang="en-US" sz="900" b="1" dirty="0"/>
                <a:t>r</a:t>
              </a:r>
            </a:p>
          </p:txBody>
        </p:sp>
        <p:sp>
          <p:nvSpPr>
            <p:cNvPr id="29" name="TextBox 57"/>
            <p:cNvSpPr txBox="1">
              <a:spLocks noChangeArrowheads="1"/>
            </p:cNvSpPr>
            <p:nvPr/>
          </p:nvSpPr>
          <p:spPr bwMode="auto">
            <a:xfrm>
              <a:off x="2110265" y="5064907"/>
              <a:ext cx="1445132" cy="323629"/>
            </a:xfrm>
            <a:prstGeom prst="rect">
              <a:avLst/>
            </a:prstGeom>
            <a:noFill/>
            <a:ln w="9525">
              <a:noFill/>
              <a:miter lim="800000"/>
              <a:headEnd/>
              <a:tailEnd/>
            </a:ln>
          </p:spPr>
          <p:txBody>
            <a:bodyPr wrap="square">
              <a:spAutoFit/>
            </a:bodyPr>
            <a:lstStyle/>
            <a:p>
              <a:pPr algn="ctr"/>
              <a:r>
                <a:rPr lang="en-US" sz="1000" b="1"/>
                <a:t>Cardboard Box</a:t>
              </a:r>
            </a:p>
          </p:txBody>
        </p:sp>
        <p:sp>
          <p:nvSpPr>
            <p:cNvPr id="30" name="TextBox 58"/>
            <p:cNvSpPr txBox="1">
              <a:spLocks noChangeArrowheads="1"/>
            </p:cNvSpPr>
            <p:nvPr/>
          </p:nvSpPr>
          <p:spPr bwMode="auto">
            <a:xfrm>
              <a:off x="1901827" y="1658779"/>
              <a:ext cx="1831973" cy="246221"/>
            </a:xfrm>
            <a:prstGeom prst="rect">
              <a:avLst/>
            </a:prstGeom>
            <a:noFill/>
            <a:ln w="9525">
              <a:noFill/>
              <a:miter lim="800000"/>
              <a:headEnd/>
              <a:tailEnd/>
            </a:ln>
          </p:spPr>
          <p:txBody>
            <a:bodyPr>
              <a:spAutoFit/>
            </a:bodyPr>
            <a:lstStyle/>
            <a:p>
              <a:pPr algn="ctr"/>
              <a:r>
                <a:rPr lang="en-US" sz="1000" b="1" dirty="0"/>
                <a:t>Floorless </a:t>
              </a:r>
              <a:r>
                <a:rPr lang="en-US" sz="1000" b="1" dirty="0" err="1"/>
                <a:t>Foamcore</a:t>
              </a:r>
              <a:r>
                <a:rPr lang="en-US" sz="1000" b="1" dirty="0"/>
                <a:t> House</a:t>
              </a:r>
            </a:p>
          </p:txBody>
        </p:sp>
        <p:sp>
          <p:nvSpPr>
            <p:cNvPr id="31" name="TextBox 60"/>
            <p:cNvSpPr txBox="1">
              <a:spLocks noChangeArrowheads="1"/>
            </p:cNvSpPr>
            <p:nvPr/>
          </p:nvSpPr>
          <p:spPr bwMode="auto">
            <a:xfrm rot="20876934">
              <a:off x="1090028" y="641048"/>
              <a:ext cx="2269993" cy="323629"/>
            </a:xfrm>
            <a:prstGeom prst="rect">
              <a:avLst/>
            </a:prstGeom>
            <a:noFill/>
            <a:ln w="9525">
              <a:noFill/>
              <a:miter lim="800000"/>
              <a:headEnd/>
              <a:tailEnd/>
            </a:ln>
          </p:spPr>
          <p:txBody>
            <a:bodyPr wrap="square">
              <a:spAutoFit/>
            </a:bodyPr>
            <a:lstStyle/>
            <a:p>
              <a:pPr algn="ctr"/>
              <a:r>
                <a:rPr lang="en-US" sz="1000" b="1" dirty="0"/>
                <a:t>Removable Student Roof</a:t>
              </a:r>
            </a:p>
          </p:txBody>
        </p:sp>
        <p:sp>
          <p:nvSpPr>
            <p:cNvPr id="32" name="TextBox 61"/>
            <p:cNvSpPr txBox="1">
              <a:spLocks noChangeArrowheads="1"/>
            </p:cNvSpPr>
            <p:nvPr/>
          </p:nvSpPr>
          <p:spPr bwMode="auto">
            <a:xfrm>
              <a:off x="2720438" y="3985699"/>
              <a:ext cx="1054637" cy="400110"/>
            </a:xfrm>
            <a:prstGeom prst="rect">
              <a:avLst/>
            </a:prstGeom>
            <a:noFill/>
            <a:ln w="9525">
              <a:noFill/>
              <a:miter lim="800000"/>
              <a:headEnd/>
              <a:tailEnd/>
            </a:ln>
          </p:spPr>
          <p:txBody>
            <a:bodyPr>
              <a:spAutoFit/>
            </a:bodyPr>
            <a:lstStyle/>
            <a:p>
              <a:pPr algn="ctr"/>
              <a:r>
                <a:rPr lang="en-US" sz="1000" b="1"/>
                <a:t>Insert </a:t>
              </a:r>
            </a:p>
            <a:p>
              <a:pPr algn="ctr"/>
              <a:r>
                <a:rPr lang="en-US" sz="1000" b="1"/>
                <a:t>Holes</a:t>
              </a:r>
            </a:p>
          </p:txBody>
        </p:sp>
        <p:cxnSp>
          <p:nvCxnSpPr>
            <p:cNvPr id="33" name="Straight Arrow Connector 32"/>
            <p:cNvCxnSpPr/>
            <p:nvPr/>
          </p:nvCxnSpPr>
          <p:spPr>
            <a:xfrm>
              <a:off x="3148551" y="3579252"/>
              <a:ext cx="99909" cy="406191"/>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248460" y="3556433"/>
              <a:ext cx="174466" cy="42901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Flowchart: Terminator 17"/>
            <p:cNvSpPr/>
            <p:nvPr/>
          </p:nvSpPr>
          <p:spPr>
            <a:xfrm rot="5400000">
              <a:off x="1065844" y="3079020"/>
              <a:ext cx="781954" cy="102890"/>
            </a:xfrm>
            <a:prstGeom prst="flowChartTerminator">
              <a:avLst/>
            </a:prstGeom>
            <a:blipFill dpi="0" rotWithShape="1">
              <a:blip r:embed="rId13" cstate="print"/>
              <a:srcRec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lowchart: Terminator 65"/>
            <p:cNvSpPr/>
            <p:nvPr/>
          </p:nvSpPr>
          <p:spPr>
            <a:xfrm rot="5400000">
              <a:off x="1109103" y="3104897"/>
              <a:ext cx="780433" cy="104382"/>
            </a:xfrm>
            <a:prstGeom prst="flowChartTerminator">
              <a:avLst/>
            </a:prstGeom>
            <a:blipFill dpi="0" rotWithShape="1">
              <a:blip r:embed="rId13" cstate="print"/>
              <a:srcRec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Flowchart: Terminator 66"/>
            <p:cNvSpPr/>
            <p:nvPr/>
          </p:nvSpPr>
          <p:spPr>
            <a:xfrm rot="5400000">
              <a:off x="1147858" y="3147479"/>
              <a:ext cx="781954" cy="102891"/>
            </a:xfrm>
            <a:prstGeom prst="flowChartTerminator">
              <a:avLst/>
            </a:prstGeom>
            <a:blipFill dpi="0" rotWithShape="1">
              <a:blip r:embed="rId13" cstate="print"/>
              <a:srcRec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126685267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339</Words>
  <Application>Microsoft Macintosh PowerPoint</Application>
  <PresentationFormat>On-screen Show (16:9)</PresentationFormat>
  <Paragraphs>61</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ＭＳ Ｐゴシック</vt:lpstr>
      <vt:lpstr>Open Sans</vt:lpstr>
      <vt:lpstr>Simple Light</vt:lpstr>
      <vt:lpstr>PowerPoint Presentation</vt:lpstr>
      <vt:lpstr>Welcome to Langui, Peru!   </vt:lpstr>
      <vt:lpstr>Building materials that hold in heat are important    for staying warm  </vt:lpstr>
      <vt:lpstr>Bad stoves lead to indoor smoke In many developing communities, stoves are used for cooking and heating the home </vt:lpstr>
      <vt:lpstr>How can we design roofs to keep our houses warm and let smoke escape? </vt:lpstr>
      <vt:lpstr>                                                                                     Test Setup</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Fernanda Villalobos</cp:lastModifiedBy>
  <cp:revision>7</cp:revision>
  <dcterms:modified xsi:type="dcterms:W3CDTF">2020-08-05T19:30:08Z</dcterms:modified>
</cp:coreProperties>
</file>