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monika" initials="a" lastIdx="1" clrIdx="0">
    <p:extLst>
      <p:ext uri="{19B8F6BF-5375-455C-9EA6-DF929625EA0E}">
        <p15:presenceInfo xmlns:p15="http://schemas.microsoft.com/office/powerpoint/2012/main" userId="ashleymon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37" autoAdjust="0"/>
    <p:restoredTop sz="68333" autoAdjust="0"/>
  </p:normalViewPr>
  <p:slideViewPr>
    <p:cSldViewPr snapToGrid="0">
      <p:cViewPr varScale="1">
        <p:scale>
          <a:sx n="60" d="100"/>
          <a:sy n="60" d="100"/>
        </p:scale>
        <p:origin x="390" y="72"/>
      </p:cViewPr>
      <p:guideLst/>
    </p:cSldViewPr>
  </p:slideViewPr>
  <p:outlineViewPr>
    <p:cViewPr>
      <p:scale>
        <a:sx n="33" d="100"/>
        <a:sy n="33" d="100"/>
      </p:scale>
      <p:origin x="0" y="-2064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538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3897073294224"/>
          <c:y val="3.2105067452815661E-2"/>
          <c:w val="0.85597396948532101"/>
          <c:h val="0.769057241703586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Raw Data</c:v>
                </c:pt>
                <c:pt idx="1">
                  <c:v>Basic Calibrations (default equations)</c:v>
                </c:pt>
                <c:pt idx="2">
                  <c:v>Calibrated </c:v>
                </c:pt>
                <c:pt idx="3">
                  <c:v>Calibrated with QA/QC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Raw Data</c:v>
                </c:pt>
                <c:pt idx="1">
                  <c:v>Basic Calibrations (default equations)</c:v>
                </c:pt>
                <c:pt idx="2">
                  <c:v>Calibrated </c:v>
                </c:pt>
                <c:pt idx="3">
                  <c:v>Calibrated with QA/QC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Raw Data</c:v>
                </c:pt>
                <c:pt idx="1">
                  <c:v>Basic Calibrations (default equations)</c:v>
                </c:pt>
                <c:pt idx="2">
                  <c:v>Calibrated </c:v>
                </c:pt>
                <c:pt idx="3">
                  <c:v>Calibrated with QA/QC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047416"/>
        <c:axId val="253047808"/>
      </c:lineChart>
      <c:catAx>
        <c:axId val="253047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Level of</a:t>
                </a:r>
                <a:r>
                  <a:rPr lang="en-US" sz="2000" b="1" baseline="0" dirty="0" smtClean="0">
                    <a:solidFill>
                      <a:schemeClr val="tx1"/>
                    </a:solidFill>
                  </a:rPr>
                  <a:t> Data Processing</a:t>
                </a:r>
                <a:endParaRPr lang="en-US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1156701680357172"/>
              <c:y val="0.933170487817882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047808"/>
        <c:crosses val="autoZero"/>
        <c:auto val="1"/>
        <c:lblAlgn val="ctr"/>
        <c:lblOffset val="100"/>
        <c:noMultiLvlLbl val="0"/>
      </c:catAx>
      <c:valAx>
        <c:axId val="2530478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Resources</a:t>
                </a:r>
                <a:r>
                  <a:rPr lang="en-US" sz="2000" b="1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aseline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000" baseline="0" dirty="0" smtClean="0">
                    <a:solidFill>
                      <a:schemeClr val="tx1"/>
                    </a:solidFill>
                  </a:rPr>
                </a:br>
                <a:r>
                  <a:rPr lang="en-US" sz="2000" baseline="0" dirty="0" smtClean="0">
                    <a:solidFill>
                      <a:schemeClr val="tx1"/>
                    </a:solidFill>
                  </a:rPr>
                  <a:t>(time, expertise, grad student labor, etc…) 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930017766671651E-2"/>
              <c:y val="7.348700107954057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04741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0.25448</cdr:x>
      <cdr:y>0.65497</cdr:y>
    </cdr:from>
    <cdr:to>
      <cdr:x>0.57033</cdr:x>
      <cdr:y>0.76096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99471" y="3390314"/>
          <a:ext cx="3474720" cy="54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0.17903</cdr:x>
      <cdr:y>0.03427</cdr:y>
    </cdr:from>
    <cdr:to>
      <cdr:x>0.96848</cdr:x>
      <cdr:y>0.80173</cdr:y>
    </cdr:to>
    <cdr:grpSp>
      <cdr:nvGrpSpPr>
        <cdr:cNvPr id="7" name="Group 6"/>
        <cdr:cNvGrpSpPr/>
      </cdr:nvGrpSpPr>
      <cdr:grpSpPr>
        <a:xfrm xmlns:a="http://schemas.openxmlformats.org/drawingml/2006/main">
          <a:off x="1969497" y="177391"/>
          <a:ext cx="8684689" cy="3972585"/>
          <a:chOff x="1842868" y="177409"/>
          <a:chExt cx="8684767" cy="3972559"/>
        </a:xfrm>
      </cdr:grpSpPr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1842868" y="3376245"/>
            <a:ext cx="3840480" cy="77372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2000" i="1" dirty="0" smtClean="0"/>
              <a:t>Application</a:t>
            </a:r>
            <a:r>
              <a:rPr lang="en-US" sz="2000" dirty="0" smtClean="0"/>
              <a:t>: classroom demos (educational)</a:t>
            </a:r>
            <a:endParaRPr lang="en-US" sz="2000" dirty="0"/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4580597" y="2456375"/>
            <a:ext cx="3840480" cy="77372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2000" i="1" dirty="0" smtClean="0"/>
              <a:t>Application</a:t>
            </a:r>
            <a:r>
              <a:rPr lang="en-US" sz="2000" dirty="0" smtClean="0"/>
              <a:t>: student projects (educational/informational)</a:t>
            </a:r>
            <a:endParaRPr lang="en-US" sz="2000" dirty="0"/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7612819" y="1192860"/>
            <a:ext cx="2914816" cy="77372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2000" i="1" dirty="0" smtClean="0"/>
              <a:t>Application</a:t>
            </a:r>
            <a:r>
              <a:rPr lang="en-US" sz="2000" dirty="0" smtClean="0"/>
              <a:t>: community-science  or citizen science (informational, initial investigations)</a:t>
            </a:r>
            <a:endParaRPr lang="en-US" sz="2000" dirty="0"/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4290647" y="177409"/>
            <a:ext cx="5072966" cy="77372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2000" i="1" dirty="0" smtClean="0"/>
              <a:t>Application</a:t>
            </a:r>
            <a:r>
              <a:rPr lang="en-US" sz="2000" dirty="0" smtClean="0"/>
              <a:t>: academic research, community-science (data to be shared with regulators/policy makers) </a:t>
            </a:r>
            <a:endParaRPr lang="en-US" sz="2000" dirty="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54CC5-F469-4373-BBEC-4B26066D7934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BFA75-6865-4B06-917C-4FF00352D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2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Appendix Slides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Introduction to Air Quality Research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lesson,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TeachEngineering.org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slides provide more information about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 air quality monitor—how it works, the sensors, the measurements and data available, etc.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1" u="none" baseline="0" dirty="0" smtClean="0"/>
              <a:t>Image source</a:t>
            </a:r>
            <a:r>
              <a:rPr lang="en-US" sz="1100" b="0" i="0" u="none" baseline="0" dirty="0" smtClean="0"/>
              <a:t>: clouds in sky: © 2015 Hannigan Lab, College of Engineering, University of Colorado Boulder</a:t>
            </a:r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E92B-C35E-0146-A199-CFE3550B750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99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 source</a:t>
            </a:r>
            <a:r>
              <a:rPr lang="en-US" dirty="0" smtClean="0"/>
              <a:t>:</a:t>
            </a:r>
            <a:r>
              <a:rPr lang="en-US" baseline="0" dirty="0" smtClean="0"/>
              <a:t> graph; </a:t>
            </a:r>
            <a:r>
              <a:rPr lang="en-US" sz="1200" b="0" i="0" u="none" baseline="0" dirty="0" smtClean="0"/>
              <a:t>© 2015 Hannigan Lab, College of Engineering, University of Colorado Boulder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BFA75-6865-4B06-917C-4FF00352D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8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 source</a:t>
            </a:r>
            <a:r>
              <a:rPr lang="en-US" dirty="0" smtClean="0"/>
              <a:t>:</a:t>
            </a:r>
            <a:r>
              <a:rPr lang="en-US" baseline="0" dirty="0" smtClean="0"/>
              <a:t> graph; </a:t>
            </a:r>
            <a:r>
              <a:rPr lang="en-US" sz="1200" b="0" i="0" u="none" baseline="0" dirty="0" smtClean="0"/>
              <a:t>© 2015 Hannigan Lab, College of Engineering, University of Colorado Boulder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BFA75-6865-4B06-917C-4FF00352D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71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 </a:t>
            </a:r>
            <a:r>
              <a:rPr lang="en-US" i="1" dirty="0" smtClean="0"/>
              <a:t>source</a:t>
            </a:r>
            <a:r>
              <a:rPr lang="en-US" dirty="0" smtClean="0"/>
              <a:t>:</a:t>
            </a:r>
            <a:r>
              <a:rPr lang="en-US" baseline="0" dirty="0" smtClean="0"/>
              <a:t> graph; </a:t>
            </a:r>
            <a:r>
              <a:rPr lang="en-US" sz="1200" b="0" i="0" u="none" baseline="0" dirty="0" smtClean="0"/>
              <a:t>© 2015 Hannigan Lab, College of Engineering, University of Colorado Boulder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BFA75-6865-4B06-917C-4FF00352D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1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 source</a:t>
            </a:r>
            <a:r>
              <a:rPr lang="en-US" dirty="0" smtClean="0"/>
              <a:t>:</a:t>
            </a:r>
            <a:r>
              <a:rPr lang="en-US" baseline="0" dirty="0" smtClean="0"/>
              <a:t> inside a Pod air quality monitor; </a:t>
            </a:r>
            <a:r>
              <a:rPr lang="en-US" sz="1200" b="0" i="0" u="none" baseline="0" dirty="0" smtClean="0"/>
              <a:t>© 2015 Hannigan Lab, College of Engineering, University of Colorado Boulder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BFA75-6865-4B06-917C-4FF00352D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1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 source</a:t>
            </a:r>
            <a:r>
              <a:rPr lang="en-US" dirty="0" smtClean="0"/>
              <a:t>:</a:t>
            </a:r>
            <a:r>
              <a:rPr lang="en-US" baseline="0" dirty="0" smtClean="0"/>
              <a:t> screen capture; </a:t>
            </a:r>
            <a:r>
              <a:rPr lang="en-US" sz="1200" b="0" i="0" u="none" baseline="0" dirty="0" smtClean="0"/>
              <a:t>© 2015 Hannigan Lab, College of Engineering, University of Colorado Boulder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BFA75-6865-4B06-917C-4FF00352D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5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Image source</a:t>
            </a:r>
            <a:r>
              <a:rPr lang="en-US" dirty="0" smtClean="0"/>
              <a:t>: </a:t>
            </a:r>
            <a:r>
              <a:rPr lang="en-US" dirty="0" smtClean="0"/>
              <a:t>sensor on circuit board; 2013</a:t>
            </a:r>
            <a:r>
              <a:rPr lang="en-US" baseline="0" dirty="0" smtClean="0"/>
              <a:t> </a:t>
            </a:r>
            <a:r>
              <a:rPr lang="en-US" dirty="0" smtClean="0"/>
              <a:t>Nathan </a:t>
            </a:r>
            <a:r>
              <a:rPr lang="en-US" dirty="0" err="1" smtClean="0"/>
              <a:t>Chantrell</a:t>
            </a:r>
            <a:r>
              <a:rPr lang="en-US" dirty="0" smtClean="0"/>
              <a:t>,</a:t>
            </a:r>
            <a:r>
              <a:rPr lang="en-US" baseline="0" dirty="0" smtClean="0"/>
              <a:t> Flickr </a:t>
            </a:r>
            <a:r>
              <a:rPr lang="en-US" dirty="0" smtClean="0"/>
              <a:t>https://www.flickr.com/photos/nathanchantrell/8459183561; license CC BY-NC-ND 2.0; labeled </a:t>
            </a:r>
            <a:r>
              <a:rPr lang="en-US" dirty="0" smtClean="0"/>
              <a:t>for noncommercial reuse, </a:t>
            </a:r>
            <a:r>
              <a:rPr lang="en-US" dirty="0" smtClean="0"/>
              <a:t>https://creativecommons.org/licenses/by-nc-nd/2.0/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BFA75-6865-4B06-917C-4FF00352D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28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Image sources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Electromagnetic </a:t>
            </a:r>
            <a:r>
              <a:rPr lang="en-US" dirty="0" smtClean="0"/>
              <a:t>spectrum diagram: 2007 Philip Ronan,</a:t>
            </a:r>
            <a:r>
              <a:rPr lang="en-US" baseline="0" dirty="0" smtClean="0"/>
              <a:t> Wikimedia Commons https://commons.wikimedia.org/wiki/File:EM_spectrum.svg</a:t>
            </a:r>
          </a:p>
          <a:p>
            <a:r>
              <a:rPr lang="en-US" dirty="0" smtClean="0"/>
              <a:t>Transmittance </a:t>
            </a:r>
            <a:r>
              <a:rPr lang="en-US" dirty="0" smtClean="0"/>
              <a:t>of </a:t>
            </a:r>
            <a:r>
              <a:rPr lang="en-US" dirty="0" smtClean="0"/>
              <a:t>greenhouse</a:t>
            </a:r>
            <a:r>
              <a:rPr lang="en-US" baseline="0" dirty="0" smtClean="0"/>
              <a:t> gases diagram: 2007 Robert A Rohde, Global Warming Art project, Wikimedia Commons https</a:t>
            </a:r>
            <a:r>
              <a:rPr lang="en-US" baseline="0" dirty="0" smtClean="0"/>
              <a:t>://commons.wikimedia.org/wiki/File:Atmospheric_Transmission.png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BFA75-6865-4B06-917C-4FF00352D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BFA75-6865-4B06-917C-4FF00352D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8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 source</a:t>
            </a:r>
            <a:r>
              <a:rPr lang="en-US" dirty="0" smtClean="0"/>
              <a:t>:</a:t>
            </a:r>
            <a:r>
              <a:rPr lang="en-US" baseline="0" dirty="0" smtClean="0"/>
              <a:t> graph; </a:t>
            </a:r>
            <a:r>
              <a:rPr lang="en-US" sz="1200" b="0" i="0" u="none" baseline="0" dirty="0" smtClean="0"/>
              <a:t>© 2015 Hannigan Lab, College of Engineering, University of Colorado Boulder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BFA75-6865-4B06-917C-4FF00352D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50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Y=</a:t>
            </a:r>
            <a:r>
              <a:rPr lang="en-US" dirty="0" err="1" smtClean="0"/>
              <a:t>mx+b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 source</a:t>
            </a:r>
            <a:r>
              <a:rPr lang="en-US" dirty="0" smtClean="0"/>
              <a:t>:</a:t>
            </a:r>
            <a:r>
              <a:rPr lang="en-US" baseline="0" dirty="0" smtClean="0"/>
              <a:t> graph; </a:t>
            </a:r>
            <a:r>
              <a:rPr lang="en-US" sz="1200" b="0" i="0" u="none" baseline="0" dirty="0" smtClean="0"/>
              <a:t>© 2015 Hannigan Lab, College of Engineering, University of Colorado Boulder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E92B-C35E-0146-A199-CFE3550B750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86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 source</a:t>
            </a:r>
            <a:r>
              <a:rPr lang="en-US" dirty="0" smtClean="0"/>
              <a:t>:</a:t>
            </a:r>
            <a:r>
              <a:rPr lang="en-US" baseline="0" dirty="0" smtClean="0"/>
              <a:t> graph; </a:t>
            </a:r>
            <a:r>
              <a:rPr lang="en-US" sz="1200" b="0" i="0" u="none" baseline="0" dirty="0" smtClean="0"/>
              <a:t>© 2015 Hannigan Lab, College of Engineering, University of Colorado Boulder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E92B-C35E-0146-A199-CFE3550B750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9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0CD164-B087-4F9B-A00E-0B117E044D67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0C9CC8-3E30-43B4-BD7B-F8CB3DD4DB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46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8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0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0CD164-B087-4F9B-A00E-0B117E044D67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0C9CC8-3E30-43B4-BD7B-F8CB3DD4DB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28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64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11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23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74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89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93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7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68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25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81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4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26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4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8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6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9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4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5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70CD164-B087-4F9B-A00E-0B117E044D67}" type="datetimeFigureOut">
              <a:rPr lang="en-US" smtClean="0">
                <a:solidFill>
                  <a:srgbClr val="4E67C8"/>
                </a:solidFill>
              </a:rPr>
              <a:pPr/>
              <a:t>7/19/2016</a:t>
            </a:fld>
            <a:endParaRPr lang="en-US">
              <a:solidFill>
                <a:srgbClr val="4E67C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4E67C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0C9CC8-3E30-43B4-BD7B-F8CB3DD4DB33}" type="slidenum">
              <a:rPr lang="en-US" smtClean="0">
                <a:solidFill>
                  <a:srgbClr val="4E67C8"/>
                </a:solidFill>
              </a:rPr>
              <a:pPr/>
              <a:t>‹#›</a:t>
            </a:fld>
            <a:endParaRPr lang="en-US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4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/>
          <a:stretch/>
        </p:blipFill>
        <p:spPr>
          <a:xfrm>
            <a:off x="598368" y="833977"/>
            <a:ext cx="10995265" cy="5362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520" y="2761109"/>
            <a:ext cx="9966960" cy="832992"/>
          </a:xfrm>
        </p:spPr>
        <p:txBody>
          <a:bodyPr>
            <a:noAutofit/>
          </a:bodyPr>
          <a:lstStyle/>
          <a:p>
            <a:r>
              <a:rPr lang="en-US" sz="8000" cap="none" dirty="0" smtClean="0">
                <a:latin typeface="+mn-lt"/>
              </a:rPr>
              <a:t>Appendix Slides</a:t>
            </a:r>
            <a:endParaRPr lang="en-US" sz="80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53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Appendix 2: </a:t>
            </a:r>
            <a:r>
              <a:rPr lang="en-US" sz="5400" dirty="0" smtClean="0"/>
              <a:t>Data Examples</a:t>
            </a:r>
            <a:endParaRPr lang="en-US" sz="5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43000" y="2212278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Clr>
                <a:srgbClr val="021180"/>
              </a:buClr>
            </a:pPr>
            <a:r>
              <a:rPr lang="en-US" sz="3600" b="1" dirty="0" smtClean="0">
                <a:solidFill>
                  <a:schemeClr val="tx1"/>
                </a:solidFill>
              </a:rPr>
              <a:t> Calibration example</a:t>
            </a:r>
          </a:p>
          <a:p>
            <a:pPr lvl="1">
              <a:lnSpc>
                <a:spcPct val="150000"/>
              </a:lnSpc>
              <a:buClr>
                <a:srgbClr val="021180"/>
              </a:buClr>
            </a:pPr>
            <a:r>
              <a:rPr lang="en-US" sz="3600" b="1" dirty="0" smtClean="0">
                <a:solidFill>
                  <a:schemeClr val="tx1"/>
                </a:solidFill>
              </a:rPr>
              <a:t> Carbon dioxide data example</a:t>
            </a:r>
          </a:p>
          <a:p>
            <a:pPr lvl="1">
              <a:lnSpc>
                <a:spcPct val="150000"/>
              </a:lnSpc>
              <a:buClr>
                <a:srgbClr val="021180"/>
              </a:buClr>
            </a:pPr>
            <a:r>
              <a:rPr lang="en-US" sz="3600" b="1" dirty="0" smtClean="0">
                <a:solidFill>
                  <a:schemeClr val="tx1"/>
                </a:solidFill>
              </a:rPr>
              <a:t> Ozone data example</a:t>
            </a:r>
          </a:p>
          <a:p>
            <a:pPr lvl="1">
              <a:lnSpc>
                <a:spcPct val="150000"/>
              </a:lnSpc>
              <a:buClr>
                <a:srgbClr val="021180"/>
              </a:buClr>
            </a:pPr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66" y="0"/>
            <a:ext cx="9875520" cy="1356360"/>
          </a:xfrm>
        </p:spPr>
        <p:txBody>
          <a:bodyPr/>
          <a:lstStyle/>
          <a:p>
            <a:r>
              <a:rPr lang="en-US" dirty="0" smtClean="0"/>
              <a:t>Data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3030" y="2251003"/>
            <a:ext cx="4553173" cy="4395343"/>
          </a:xfrm>
        </p:spPr>
        <p:txBody>
          <a:bodyPr>
            <a:normAutofit/>
          </a:bodyPr>
          <a:lstStyle/>
          <a:p>
            <a:r>
              <a:rPr lang="en-US" dirty="0" smtClean="0"/>
              <a:t>To calibrate our sensors we need both </a:t>
            </a:r>
            <a:r>
              <a:rPr lang="en-US" dirty="0" smtClean="0"/>
              <a:t>an </a:t>
            </a:r>
            <a:r>
              <a:rPr lang="en-US" i="1" dirty="0" smtClean="0">
                <a:solidFill>
                  <a:srgbClr val="FF0000"/>
                </a:solidFill>
              </a:rPr>
              <a:t>independent</a:t>
            </a:r>
            <a:r>
              <a:rPr lang="en-US" dirty="0" smtClean="0"/>
              <a:t> </a:t>
            </a:r>
            <a:r>
              <a:rPr lang="en-US" dirty="0" smtClean="0"/>
              <a:t>variable and </a:t>
            </a:r>
            <a:r>
              <a:rPr lang="en-US" i="1" dirty="0" smtClean="0">
                <a:solidFill>
                  <a:srgbClr val="00B050"/>
                </a:solidFill>
              </a:rPr>
              <a:t>dependent</a:t>
            </a:r>
            <a:r>
              <a:rPr lang="en-US" dirty="0" smtClean="0"/>
              <a:t> variable</a:t>
            </a:r>
          </a:p>
          <a:p>
            <a:r>
              <a:rPr lang="en-US" dirty="0" smtClean="0"/>
              <a:t>We get </a:t>
            </a:r>
            <a:r>
              <a:rPr lang="en-US" dirty="0" smtClean="0"/>
              <a:t>the </a:t>
            </a:r>
            <a:r>
              <a:rPr lang="en-US" i="1" dirty="0" smtClean="0">
                <a:solidFill>
                  <a:srgbClr val="00B050"/>
                </a:solidFill>
              </a:rPr>
              <a:t>dependent</a:t>
            </a:r>
            <a:r>
              <a:rPr lang="en-US" dirty="0" smtClean="0"/>
              <a:t> </a:t>
            </a:r>
            <a:r>
              <a:rPr lang="en-US" dirty="0" smtClean="0"/>
              <a:t>variable from a higher quality monitor that we want our data to match </a:t>
            </a:r>
          </a:p>
          <a:p>
            <a:r>
              <a:rPr lang="en-US" dirty="0" smtClean="0"/>
              <a:t>Then we can solve for our </a:t>
            </a:r>
            <a:r>
              <a:rPr lang="en-US" i="1" dirty="0" smtClean="0">
                <a:solidFill>
                  <a:srgbClr val="7030A0"/>
                </a:solidFill>
              </a:rPr>
              <a:t>coefficients</a:t>
            </a:r>
            <a:r>
              <a:rPr lang="en-US" dirty="0" smtClean="0"/>
              <a:t> (slopes and y-intercept)</a:t>
            </a:r>
            <a:endParaRPr lang="en-US" dirty="0"/>
          </a:p>
          <a:p>
            <a:r>
              <a:rPr lang="en-US" dirty="0" smtClean="0"/>
              <a:t>Then we can use this model to predict the concentration or dependent variable for new data collected in the field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r="5665"/>
          <a:stretch/>
        </p:blipFill>
        <p:spPr>
          <a:xfrm>
            <a:off x="433953" y="2251003"/>
            <a:ext cx="6688064" cy="411562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14966" y="5966515"/>
            <a:ext cx="356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R</a:t>
            </a:r>
            <a:r>
              <a:rPr lang="en-US" sz="2000" baseline="30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 =  .98, MSE = 2.5 ppb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52726" y="567314"/>
            <a:ext cx="586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What a calibration looks like…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966" y="1028979"/>
            <a:ext cx="10042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Similar to </a:t>
            </a:r>
            <a:r>
              <a:rPr lang="en-US" sz="2200" b="1" i="1" dirty="0">
                <a:solidFill>
                  <a:srgbClr val="00B050"/>
                </a:solidFill>
              </a:rPr>
              <a:t>y</a:t>
            </a:r>
            <a:r>
              <a:rPr lang="en-US" sz="2200" b="1" i="1" dirty="0">
                <a:solidFill>
                  <a:prstClr val="black"/>
                </a:solidFill>
              </a:rPr>
              <a:t> = </a:t>
            </a:r>
            <a:r>
              <a:rPr lang="en-US" sz="2200" b="1" i="1" dirty="0">
                <a:solidFill>
                  <a:srgbClr val="7030A0"/>
                </a:solidFill>
              </a:rPr>
              <a:t>m</a:t>
            </a:r>
            <a:r>
              <a:rPr lang="en-US" sz="2200" b="1" i="1" dirty="0">
                <a:solidFill>
                  <a:prstClr val="black"/>
                </a:solidFill>
              </a:rPr>
              <a:t>*</a:t>
            </a:r>
            <a:r>
              <a:rPr lang="en-US" sz="2200" b="1" i="1" dirty="0">
                <a:solidFill>
                  <a:srgbClr val="FF0000"/>
                </a:solidFill>
              </a:rPr>
              <a:t>x</a:t>
            </a:r>
            <a:r>
              <a:rPr lang="en-US" sz="2200" b="1" i="1" dirty="0">
                <a:solidFill>
                  <a:prstClr val="black"/>
                </a:solidFill>
              </a:rPr>
              <a:t> +</a:t>
            </a:r>
            <a:r>
              <a:rPr lang="en-US" sz="2200" b="1" i="1" dirty="0">
                <a:solidFill>
                  <a:srgbClr val="7030A0"/>
                </a:solidFill>
              </a:rPr>
              <a:t>b</a:t>
            </a:r>
          </a:p>
          <a:p>
            <a:r>
              <a:rPr lang="en-US" sz="2200" dirty="0">
                <a:solidFill>
                  <a:prstClr val="black"/>
                </a:solidFill>
              </a:rPr>
              <a:t>We use </a:t>
            </a:r>
            <a:r>
              <a:rPr lang="en-US" sz="2200" dirty="0" smtClean="0">
                <a:solidFill>
                  <a:prstClr val="black"/>
                </a:solidFill>
              </a:rPr>
              <a:t>linear equations or </a:t>
            </a:r>
            <a:r>
              <a:rPr lang="en-US" sz="2200" dirty="0">
                <a:solidFill>
                  <a:prstClr val="black"/>
                </a:solidFill>
              </a:rPr>
              <a:t>models to convert our data </a:t>
            </a:r>
          </a:p>
          <a:p>
            <a:r>
              <a:rPr lang="en-US" sz="2200" b="1" i="1" dirty="0" smtClean="0">
                <a:solidFill>
                  <a:srgbClr val="00B050"/>
                </a:solidFill>
              </a:rPr>
              <a:t>y </a:t>
            </a:r>
            <a:r>
              <a:rPr lang="en-US" sz="2200" b="1" i="1" dirty="0">
                <a:solidFill>
                  <a:srgbClr val="00B050"/>
                </a:solidFill>
              </a:rPr>
              <a:t>(concentration)</a:t>
            </a:r>
            <a:r>
              <a:rPr lang="en-US" sz="2200" i="1" dirty="0">
                <a:solidFill>
                  <a:srgbClr val="00B050"/>
                </a:solidFill>
              </a:rPr>
              <a:t> </a:t>
            </a:r>
            <a:r>
              <a:rPr lang="en-US" sz="2200" i="1" dirty="0">
                <a:solidFill>
                  <a:prstClr val="black"/>
                </a:solidFill>
              </a:rPr>
              <a:t>= </a:t>
            </a:r>
            <a:r>
              <a:rPr lang="en-US" sz="2200" b="1" i="1" dirty="0">
                <a:solidFill>
                  <a:srgbClr val="7030A0"/>
                </a:solidFill>
              </a:rPr>
              <a:t>m</a:t>
            </a:r>
            <a:r>
              <a:rPr lang="en-US" sz="2200" b="1" i="1" baseline="-25000" dirty="0">
                <a:solidFill>
                  <a:srgbClr val="7030A0"/>
                </a:solidFill>
              </a:rPr>
              <a:t>1</a:t>
            </a:r>
            <a:r>
              <a:rPr lang="en-US" sz="2200" b="1" i="1" dirty="0">
                <a:solidFill>
                  <a:prstClr val="black"/>
                </a:solidFill>
              </a:rPr>
              <a:t>*</a:t>
            </a:r>
            <a:r>
              <a:rPr lang="en-US" sz="2200" b="1" i="1" dirty="0">
                <a:solidFill>
                  <a:srgbClr val="FF0000"/>
                </a:solidFill>
              </a:rPr>
              <a:t>voltage</a:t>
            </a:r>
            <a:r>
              <a:rPr lang="en-US" sz="2200" b="1" i="1" dirty="0">
                <a:solidFill>
                  <a:prstClr val="black"/>
                </a:solidFill>
              </a:rPr>
              <a:t> + </a:t>
            </a:r>
            <a:r>
              <a:rPr lang="en-US" sz="2200" b="1" i="1" dirty="0">
                <a:solidFill>
                  <a:srgbClr val="7030A0"/>
                </a:solidFill>
              </a:rPr>
              <a:t>m</a:t>
            </a:r>
            <a:r>
              <a:rPr lang="en-US" sz="2200" b="1" i="1" baseline="-25000" dirty="0">
                <a:solidFill>
                  <a:srgbClr val="7030A0"/>
                </a:solidFill>
              </a:rPr>
              <a:t>2</a:t>
            </a:r>
            <a:r>
              <a:rPr lang="en-US" sz="2200" b="1" i="1" dirty="0">
                <a:solidFill>
                  <a:prstClr val="black"/>
                </a:solidFill>
              </a:rPr>
              <a:t>*</a:t>
            </a:r>
            <a:r>
              <a:rPr lang="en-US" sz="2200" b="1" i="1" dirty="0">
                <a:solidFill>
                  <a:srgbClr val="FF0000"/>
                </a:solidFill>
              </a:rPr>
              <a:t>temperature</a:t>
            </a:r>
            <a:r>
              <a:rPr lang="en-US" sz="2200" b="1" i="1" dirty="0">
                <a:solidFill>
                  <a:prstClr val="black"/>
                </a:solidFill>
              </a:rPr>
              <a:t> + </a:t>
            </a:r>
            <a:r>
              <a:rPr lang="en-US" sz="2200" b="1" i="1" dirty="0">
                <a:solidFill>
                  <a:srgbClr val="7030A0"/>
                </a:solidFill>
              </a:rPr>
              <a:t>m</a:t>
            </a:r>
            <a:r>
              <a:rPr lang="en-US" sz="2200" b="1" i="1" baseline="-25000" dirty="0">
                <a:solidFill>
                  <a:srgbClr val="7030A0"/>
                </a:solidFill>
              </a:rPr>
              <a:t>3</a:t>
            </a:r>
            <a:r>
              <a:rPr lang="en-US" sz="2200" b="1" i="1" dirty="0">
                <a:solidFill>
                  <a:prstClr val="black"/>
                </a:solidFill>
              </a:rPr>
              <a:t>*</a:t>
            </a:r>
            <a:r>
              <a:rPr lang="en-US" sz="2200" b="1" i="1" dirty="0">
                <a:solidFill>
                  <a:srgbClr val="FF0000"/>
                </a:solidFill>
              </a:rPr>
              <a:t>humidity</a:t>
            </a:r>
            <a:r>
              <a:rPr lang="en-US" sz="2200" b="1" i="1" dirty="0">
                <a:solidFill>
                  <a:prstClr val="black"/>
                </a:solidFill>
              </a:rPr>
              <a:t> + </a:t>
            </a:r>
            <a:r>
              <a:rPr lang="en-US" sz="2200" b="1" i="1" dirty="0">
                <a:solidFill>
                  <a:srgbClr val="7030A0"/>
                </a:solidFill>
              </a:rPr>
              <a:t>b</a:t>
            </a:r>
            <a:r>
              <a:rPr lang="en-US" sz="2200" b="1" i="1" dirty="0">
                <a:solidFill>
                  <a:prstClr val="black"/>
                </a:solidFill>
              </a:rPr>
              <a:t>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77912" y="500633"/>
            <a:ext cx="4587498" cy="595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6434" y="2708452"/>
            <a:ext cx="23125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Reference Data</a:t>
            </a:r>
          </a:p>
          <a:p>
            <a:r>
              <a:rPr lang="en-US" b="1" dirty="0">
                <a:solidFill>
                  <a:srgbClr val="FF0000"/>
                </a:solidFill>
              </a:rPr>
              <a:t>Matched Sensor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8690" y="2279673"/>
            <a:ext cx="31151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Calibration Example</a:t>
            </a:r>
          </a:p>
        </p:txBody>
      </p:sp>
    </p:spTree>
    <p:extLst>
      <p:ext uri="{BB962C8B-B14F-4D97-AF65-F5344CB8AC3E}">
        <p14:creationId xmlns:p14="http://schemas.microsoft.com/office/powerpoint/2010/main" val="25427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97909" y="1291982"/>
            <a:ext cx="10363051" cy="5228825"/>
            <a:chOff x="20047815" y="12713549"/>
            <a:chExt cx="6639299" cy="327093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" r="1741"/>
            <a:stretch/>
          </p:blipFill>
          <p:spPr>
            <a:xfrm>
              <a:off x="20047815" y="12784061"/>
              <a:ext cx="6639299" cy="3200424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 rot="16200000">
              <a:off x="25231648" y="13806275"/>
              <a:ext cx="2441791" cy="2563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Temperature (</a:t>
              </a:r>
              <a:r>
                <a:rPr lang="en-US" sz="2000" baseline="30000" dirty="0">
                  <a:solidFill>
                    <a:prstClr val="black"/>
                  </a:solidFill>
                </a:rPr>
                <a:t>O</a:t>
              </a:r>
              <a:r>
                <a:rPr lang="en-US" sz="2000" dirty="0">
                  <a:solidFill>
                    <a:prstClr val="black"/>
                  </a:solidFill>
                </a:rPr>
                <a:t>C)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614966" y="242593"/>
            <a:ext cx="511403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4E67C8"/>
                </a:solidFill>
              </a:rPr>
              <a:t>Data Examples</a:t>
            </a:r>
            <a:endParaRPr lang="en-US" dirty="0">
              <a:solidFill>
                <a:srgbClr val="4E67C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3940" y="313705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prstClr val="black"/>
                </a:solidFill>
              </a:rPr>
              <a:t>What can we learn from this data</a:t>
            </a:r>
            <a:r>
              <a:rPr lang="en-US" sz="2000" b="1" i="1" dirty="0" smtClean="0">
                <a:solidFill>
                  <a:prstClr val="black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Do you see a daily pattern?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How does the pattern relate to temperature?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8267" y="1453031"/>
            <a:ext cx="52571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Carbon Dioxide Data from a small town in a  valley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66" y="1150400"/>
            <a:ext cx="9872871" cy="4038600"/>
          </a:xfrm>
        </p:spPr>
        <p:txBody>
          <a:bodyPr/>
          <a:lstStyle/>
          <a:p>
            <a:r>
              <a:rPr lang="en-US" sz="2400" b="1" dirty="0" smtClean="0"/>
              <a:t>Observations</a:t>
            </a:r>
            <a:endParaRPr lang="en-US" sz="2400" b="1" dirty="0" smtClean="0"/>
          </a:p>
          <a:p>
            <a:pPr lvl="1"/>
            <a:r>
              <a:rPr lang="en-US" sz="2400" dirty="0" smtClean="0"/>
              <a:t>CO2 is highest when temperature is at its lowest</a:t>
            </a:r>
          </a:p>
          <a:p>
            <a:pPr lvl="1"/>
            <a:r>
              <a:rPr lang="en-US" sz="2400" dirty="0" smtClean="0"/>
              <a:t>CO2 peaks at night </a:t>
            </a:r>
          </a:p>
          <a:p>
            <a:pPr lvl="1"/>
            <a:r>
              <a:rPr lang="en-US" sz="2400" dirty="0" smtClean="0"/>
              <a:t>Following the warmest day, there is the lowest night time CO2</a:t>
            </a:r>
          </a:p>
          <a:p>
            <a:pPr lvl="1"/>
            <a:endParaRPr lang="en-US" dirty="0"/>
          </a:p>
          <a:p>
            <a:r>
              <a:rPr lang="en-US" sz="2400" b="1" dirty="0" smtClean="0"/>
              <a:t>Possible Explanations</a:t>
            </a:r>
          </a:p>
          <a:p>
            <a:pPr lvl="1"/>
            <a:r>
              <a:rPr lang="en-US" sz="2400" dirty="0" smtClean="0"/>
              <a:t>Boundary layer</a:t>
            </a:r>
          </a:p>
          <a:p>
            <a:pPr lvl="1"/>
            <a:r>
              <a:rPr lang="en-US" sz="2400" dirty="0" smtClean="0"/>
              <a:t>Temperature inversions</a:t>
            </a:r>
          </a:p>
          <a:p>
            <a:pPr lvl="1"/>
            <a:r>
              <a:rPr lang="en-US" sz="2400" dirty="0" smtClean="0"/>
              <a:t>Emissions from home </a:t>
            </a:r>
            <a:br>
              <a:rPr lang="en-US" sz="2400" dirty="0" smtClean="0"/>
            </a:br>
            <a:r>
              <a:rPr lang="en-US" sz="2400" dirty="0" smtClean="0"/>
              <a:t>heating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60032" y="2855167"/>
            <a:ext cx="7217159" cy="3538376"/>
            <a:chOff x="20244255" y="12784061"/>
            <a:chExt cx="6639299" cy="32004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" r="1741"/>
            <a:stretch/>
          </p:blipFill>
          <p:spPr>
            <a:xfrm>
              <a:off x="20244255" y="12784061"/>
              <a:ext cx="6639299" cy="3200424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 rot="16200000">
              <a:off x="25518077" y="14123404"/>
              <a:ext cx="2205524" cy="3208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Temperature (</a:t>
              </a:r>
              <a:r>
                <a:rPr lang="en-US" sz="2000" baseline="30000" dirty="0">
                  <a:solidFill>
                    <a:prstClr val="black"/>
                  </a:solidFill>
                </a:rPr>
                <a:t>O</a:t>
              </a:r>
              <a:r>
                <a:rPr lang="en-US" sz="2000" dirty="0">
                  <a:solidFill>
                    <a:prstClr val="black"/>
                  </a:solidFill>
                </a:rPr>
                <a:t>C)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614966" y="242593"/>
            <a:ext cx="6400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4E67C8"/>
                </a:solidFill>
              </a:rPr>
              <a:t>Data Examples</a:t>
            </a:r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r="3564"/>
          <a:stretch/>
        </p:blipFill>
        <p:spPr>
          <a:xfrm>
            <a:off x="713774" y="1226967"/>
            <a:ext cx="10731321" cy="531873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14966" y="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4E67C8"/>
                </a:solidFill>
              </a:rPr>
              <a:t>Data Examples</a:t>
            </a:r>
            <a:endParaRPr lang="en-US" dirty="0">
              <a:solidFill>
                <a:srgbClr val="4E67C8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013657" y="5756856"/>
            <a:ext cx="12878" cy="339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730580" y="5769735"/>
            <a:ext cx="4293" cy="326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18198" y="6096000"/>
            <a:ext cx="114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midnight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63225" y="6096000"/>
            <a:ext cx="114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noon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9444" y="355949"/>
            <a:ext cx="6602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How can you explain the diurnal trend in the beginning of this data set?  </a:t>
            </a:r>
            <a:r>
              <a:rPr lang="en-US" sz="2000" b="1" dirty="0" smtClean="0">
                <a:solidFill>
                  <a:prstClr val="black"/>
                </a:solidFill>
              </a:rPr>
              <a:t>Any </a:t>
            </a:r>
            <a:r>
              <a:rPr lang="en-US" sz="2000" b="1" dirty="0">
                <a:solidFill>
                  <a:prstClr val="black"/>
                </a:solidFill>
              </a:rPr>
              <a:t>interesting observations?</a:t>
            </a:r>
          </a:p>
        </p:txBody>
      </p:sp>
    </p:spTree>
    <p:extLst>
      <p:ext uri="{BB962C8B-B14F-4D97-AF65-F5344CB8AC3E}">
        <p14:creationId xmlns:p14="http://schemas.microsoft.com/office/powerpoint/2010/main" val="29340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66" y="988453"/>
            <a:ext cx="10789920" cy="5669280"/>
          </a:xfrm>
        </p:spPr>
        <p:txBody>
          <a:bodyPr>
            <a:normAutofit/>
          </a:bodyPr>
          <a:lstStyle/>
          <a:p>
            <a:r>
              <a:rPr lang="en-US" b="1" dirty="0" smtClean="0"/>
              <a:t>Diurnal Trend</a:t>
            </a:r>
          </a:p>
          <a:p>
            <a:pPr lvl="1"/>
            <a:r>
              <a:rPr lang="en-US" dirty="0" smtClean="0"/>
              <a:t>The chemistry of ozone formation </a:t>
            </a:r>
            <a:br>
              <a:rPr lang="en-US" dirty="0" smtClean="0"/>
            </a:br>
            <a:r>
              <a:rPr lang="en-US" dirty="0" smtClean="0"/>
              <a:t>requires </a:t>
            </a:r>
            <a:r>
              <a:rPr lang="en-US" b="1" dirty="0" smtClean="0"/>
              <a:t>sunlight</a:t>
            </a:r>
          </a:p>
          <a:p>
            <a:pPr lvl="1"/>
            <a:r>
              <a:rPr lang="en-US" dirty="0" smtClean="0"/>
              <a:t>Ozone is continually being formed </a:t>
            </a:r>
            <a:br>
              <a:rPr lang="en-US" dirty="0" smtClean="0"/>
            </a:br>
            <a:r>
              <a:rPr lang="en-US" dirty="0" smtClean="0"/>
              <a:t>and broken down</a:t>
            </a:r>
          </a:p>
          <a:p>
            <a:pPr lvl="2"/>
            <a:r>
              <a:rPr lang="en-US" b="1" dirty="0" smtClean="0"/>
              <a:t>Sunlight</a:t>
            </a:r>
            <a:r>
              <a:rPr lang="en-US" dirty="0" smtClean="0"/>
              <a:t> – formation is favored</a:t>
            </a:r>
          </a:p>
          <a:p>
            <a:pPr lvl="2"/>
            <a:r>
              <a:rPr lang="en-US" b="1" dirty="0" smtClean="0"/>
              <a:t>No sunlight</a:t>
            </a:r>
            <a:r>
              <a:rPr lang="en-US" dirty="0" smtClean="0"/>
              <a:t> – destruction is favored</a:t>
            </a:r>
          </a:p>
          <a:p>
            <a:pPr lvl="1"/>
            <a:r>
              <a:rPr lang="en-US" dirty="0" smtClean="0"/>
              <a:t>Destruction of ozone requires </a:t>
            </a:r>
            <a:br>
              <a:rPr lang="en-US" dirty="0" smtClean="0"/>
            </a:br>
            <a:r>
              <a:rPr lang="en-US" dirty="0" smtClean="0"/>
              <a:t>NOx; </a:t>
            </a:r>
            <a:r>
              <a:rPr lang="en-US" dirty="0" smtClean="0"/>
              <a:t>if </a:t>
            </a:r>
            <a:r>
              <a:rPr lang="en-US" dirty="0" smtClean="0"/>
              <a:t>not </a:t>
            </a:r>
            <a:r>
              <a:rPr lang="en-US" dirty="0" smtClean="0"/>
              <a:t>enough </a:t>
            </a:r>
            <a:r>
              <a:rPr lang="en-US" dirty="0" smtClean="0"/>
              <a:t>NOx, ozone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 smtClean="0"/>
              <a:t>“</a:t>
            </a:r>
            <a:r>
              <a:rPr lang="en-US" dirty="0" smtClean="0"/>
              <a:t>hang around”</a:t>
            </a:r>
            <a:endParaRPr lang="en-US" dirty="0" smtClean="0"/>
          </a:p>
          <a:p>
            <a:r>
              <a:rPr lang="en-US" b="1" dirty="0" smtClean="0"/>
              <a:t>Observations</a:t>
            </a:r>
          </a:p>
          <a:p>
            <a:pPr lvl="1"/>
            <a:r>
              <a:rPr lang="en-US" dirty="0" smtClean="0"/>
              <a:t>Little variance between three locations</a:t>
            </a:r>
          </a:p>
          <a:p>
            <a:pPr lvl="1"/>
            <a:r>
              <a:rPr lang="en-US" dirty="0" smtClean="0"/>
              <a:t>Ozone typically peaks in urban areas in the summer </a:t>
            </a:r>
            <a:r>
              <a:rPr lang="en-US" dirty="0" smtClean="0"/>
              <a:t>(thus, lack </a:t>
            </a:r>
            <a:r>
              <a:rPr lang="en-US" dirty="0" smtClean="0"/>
              <a:t>of sunlight might be limiting production in Denver)</a:t>
            </a:r>
          </a:p>
          <a:p>
            <a:pPr lvl="1"/>
            <a:r>
              <a:rPr lang="en-US" dirty="0" smtClean="0"/>
              <a:t>Background ozone = 30-40 ppb, in uninhabited areas (naturally occurring VOCs can assist in its production)</a:t>
            </a:r>
          </a:p>
          <a:p>
            <a:pPr lvl="1"/>
            <a:r>
              <a:rPr lang="en-US" dirty="0" smtClean="0"/>
              <a:t>Ozone is more of a regional issue than a local </a:t>
            </a:r>
            <a:r>
              <a:rPr lang="en-US" dirty="0" smtClean="0"/>
              <a:t>one </a:t>
            </a:r>
            <a:r>
              <a:rPr lang="en-US" dirty="0" smtClean="0"/>
              <a:t>because it takes more time to form and decay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r="3564"/>
          <a:stretch/>
        </p:blipFill>
        <p:spPr>
          <a:xfrm>
            <a:off x="5111287" y="869645"/>
            <a:ext cx="6628341" cy="328518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4966" y="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4E67C8"/>
                </a:solidFill>
              </a:rPr>
              <a:t>Data Examples</a:t>
            </a:r>
            <a:endParaRPr lang="en-US" dirty="0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8923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Appendix 1: </a:t>
            </a:r>
            <a:r>
              <a:rPr lang="en-US" sz="5400" dirty="0" smtClean="0"/>
              <a:t>More Information </a:t>
            </a:r>
            <a:br>
              <a:rPr lang="en-US" sz="5400" dirty="0" smtClean="0"/>
            </a:br>
            <a:r>
              <a:rPr lang="en-US" sz="5400" dirty="0" smtClean="0"/>
              <a:t>on the Technology </a:t>
            </a:r>
            <a:r>
              <a:rPr lang="en-US" sz="5400" dirty="0" smtClean="0"/>
              <a:t>(Pods</a:t>
            </a:r>
            <a:r>
              <a:rPr lang="en-US" sz="5400" dirty="0" smtClean="0"/>
              <a:t>)</a:t>
            </a:r>
            <a:endParaRPr lang="en-US" sz="5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15999" y="2933700"/>
            <a:ext cx="9868877" cy="33171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Clr>
                <a:srgbClr val="021180"/>
              </a:buClr>
            </a:pPr>
            <a:r>
              <a:rPr lang="en-US" sz="3600" dirty="0" smtClean="0">
                <a:solidFill>
                  <a:srgbClr val="4E67C8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Operational Info: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rgbClr val="4E67C8"/>
                </a:solidFill>
              </a:rPr>
              <a:t>How the </a:t>
            </a:r>
            <a:r>
              <a:rPr lang="en-US" sz="3600" dirty="0" smtClean="0">
                <a:solidFill>
                  <a:srgbClr val="4E67C8"/>
                </a:solidFill>
              </a:rPr>
              <a:t>Pods </a:t>
            </a:r>
            <a:r>
              <a:rPr lang="en-US" sz="3600" dirty="0" smtClean="0">
                <a:solidFill>
                  <a:srgbClr val="4E67C8"/>
                </a:solidFill>
              </a:rPr>
              <a:t>work, </a:t>
            </a:r>
            <a:br>
              <a:rPr lang="en-US" sz="3600" dirty="0" smtClean="0">
                <a:solidFill>
                  <a:srgbClr val="4E67C8"/>
                </a:solidFill>
              </a:rPr>
            </a:br>
            <a:r>
              <a:rPr lang="en-US" sz="3600" dirty="0" smtClean="0">
                <a:solidFill>
                  <a:srgbClr val="4E67C8"/>
                </a:solidFill>
              </a:rPr>
              <a:t>how you can look at data</a:t>
            </a:r>
          </a:p>
          <a:p>
            <a:pPr lvl="1">
              <a:lnSpc>
                <a:spcPct val="150000"/>
              </a:lnSpc>
              <a:buClr>
                <a:srgbClr val="021180"/>
              </a:buClr>
            </a:pPr>
            <a:r>
              <a:rPr lang="en-US" sz="3600" dirty="0" smtClean="0">
                <a:solidFill>
                  <a:srgbClr val="4E67C8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Sensors: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rgbClr val="4E67C8"/>
                </a:solidFill>
              </a:rPr>
              <a:t>How they work</a:t>
            </a:r>
          </a:p>
          <a:p>
            <a:pPr lvl="1">
              <a:lnSpc>
                <a:spcPct val="150000"/>
              </a:lnSpc>
              <a:buClr>
                <a:srgbClr val="021180"/>
              </a:buClr>
            </a:pPr>
            <a:r>
              <a:rPr lang="en-US" sz="3600" b="1" dirty="0" smtClean="0">
                <a:solidFill>
                  <a:schemeClr val="tx1"/>
                </a:solidFill>
              </a:rPr>
              <a:t> Calibration: </a:t>
            </a:r>
            <a:r>
              <a:rPr lang="en-US" sz="3600" dirty="0" smtClean="0">
                <a:solidFill>
                  <a:srgbClr val="4E67C8"/>
                </a:solidFill>
              </a:rPr>
              <a:t>Raw vs. calibrated data</a:t>
            </a:r>
          </a:p>
        </p:txBody>
      </p:sp>
    </p:spTree>
    <p:extLst>
      <p:ext uri="{BB962C8B-B14F-4D97-AF65-F5344CB8AC3E}">
        <p14:creationId xmlns:p14="http://schemas.microsoft.com/office/powerpoint/2010/main" val="4820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28" y="307766"/>
            <a:ext cx="10058400" cy="109728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Operational Info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08" y="1334707"/>
            <a:ext cx="10537092" cy="5069248"/>
          </a:xfrm>
        </p:spPr>
        <p:txBody>
          <a:bodyPr>
            <a:noAutofit/>
          </a:bodyPr>
          <a:lstStyle/>
          <a:p>
            <a:r>
              <a:rPr lang="en-US" sz="2400" dirty="0" smtClean="0"/>
              <a:t>Pods record data every ~5-25 seconds, depending on the settings</a:t>
            </a:r>
          </a:p>
          <a:p>
            <a:r>
              <a:rPr lang="en-US" sz="2400" dirty="0" smtClean="0"/>
              <a:t>Data is recorded to a mini–SD card on the board (bottom right corner of image)</a:t>
            </a:r>
          </a:p>
          <a:p>
            <a:r>
              <a:rPr lang="en-US" sz="2400" dirty="0" smtClean="0"/>
              <a:t>Powered by using a power adapter OR a battery</a:t>
            </a:r>
          </a:p>
          <a:p>
            <a:pPr marL="45720" indent="0">
              <a:buNone/>
            </a:pPr>
            <a:endParaRPr lang="en-US" sz="1000" dirty="0" smtClean="0"/>
          </a:p>
          <a:p>
            <a:r>
              <a:rPr lang="en-US" sz="2400" b="1" dirty="0" smtClean="0">
                <a:solidFill>
                  <a:schemeClr val="tx1"/>
                </a:solidFill>
              </a:rPr>
              <a:t>Checks: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Is this light on?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Turn pod on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Is the fan running?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Are these lights flashing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~once every 5-10 seconds?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so, then the pod is collecting data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FYI: plenty of space on the SD card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71" y="3000776"/>
            <a:ext cx="4537574" cy="340317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065172" y="3654445"/>
            <a:ext cx="3747752" cy="9169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735912" y="4031087"/>
            <a:ext cx="3677767" cy="1905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10857" y="3466124"/>
            <a:ext cx="5037684" cy="9607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20457" y="4791522"/>
            <a:ext cx="5406878" cy="109578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6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88" y="261252"/>
            <a:ext cx="5800755" cy="109728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Operational Info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79" y="1358532"/>
            <a:ext cx="7772400" cy="5029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Data files can be viewed in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Excel OR in “Plotter Tool”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b="1" dirty="0" smtClean="0"/>
              <a:t>Excel</a:t>
            </a:r>
            <a:r>
              <a:rPr lang="en-US" dirty="0" smtClean="0"/>
              <a:t> gives you:</a:t>
            </a:r>
          </a:p>
          <a:p>
            <a:pPr lvl="1"/>
            <a:r>
              <a:rPr lang="en-US" dirty="0" smtClean="0"/>
              <a:t>More flexibility </a:t>
            </a:r>
          </a:p>
          <a:p>
            <a:pPr lvl="1"/>
            <a:r>
              <a:rPr lang="en-US" dirty="0" smtClean="0"/>
              <a:t>More analysis tools (statistics)</a:t>
            </a:r>
            <a:endParaRPr lang="en-US" dirty="0"/>
          </a:p>
          <a:p>
            <a:r>
              <a:rPr lang="en-US" b="1" dirty="0" smtClean="0"/>
              <a:t>Plotter Tool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Reduces the time required to load</a:t>
            </a:r>
            <a:br>
              <a:rPr lang="en-US" dirty="0" smtClean="0"/>
            </a:br>
            <a:r>
              <a:rPr lang="en-US" dirty="0" smtClean="0"/>
              <a:t>data files into Excel</a:t>
            </a:r>
          </a:p>
          <a:p>
            <a:pPr lvl="1"/>
            <a:r>
              <a:rPr lang="en-US" dirty="0" smtClean="0"/>
              <a:t>Able to plot large amounts of data</a:t>
            </a:r>
          </a:p>
          <a:p>
            <a:pPr lvl="1"/>
            <a:r>
              <a:rPr lang="en-US" i="1" dirty="0" smtClean="0"/>
              <a:t>Problems</a:t>
            </a:r>
            <a:r>
              <a:rPr lang="en-US" dirty="0" smtClean="0"/>
              <a:t>: If the data file did not</a:t>
            </a:r>
            <a:br>
              <a:rPr lang="en-US" dirty="0" smtClean="0"/>
            </a:br>
            <a:r>
              <a:rPr lang="en-US" dirty="0" smtClean="0"/>
              <a:t>write perfectly, it will not load (for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example, stray characters)</a:t>
            </a:r>
          </a:p>
          <a:p>
            <a:pPr lvl="1"/>
            <a:r>
              <a:rPr lang="en-US" dirty="0" smtClean="0"/>
              <a:t>Downloadable for free from wiki </a:t>
            </a:r>
            <a:r>
              <a:rPr lang="en-US" dirty="0" smtClean="0"/>
              <a:t>site at: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5"/>
                </a:solidFill>
              </a:rPr>
              <a:t>Citizenscienceairqualitymonitoring.pbworks.com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608" t="4005" r="2224" b="9904"/>
          <a:stretch/>
        </p:blipFill>
        <p:spPr>
          <a:xfrm>
            <a:off x="5447966" y="1228655"/>
            <a:ext cx="6280597" cy="42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6" t="54215" r="56124" b="33928"/>
          <a:stretch/>
        </p:blipFill>
        <p:spPr>
          <a:xfrm>
            <a:off x="6923217" y="3996087"/>
            <a:ext cx="830581" cy="1552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28" y="241884"/>
            <a:ext cx="10058400" cy="109728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Sensors</a:t>
            </a:r>
            <a:endParaRPr lang="en-US" sz="5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7228" y="1339164"/>
            <a:ext cx="10148643" cy="4780282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Clr>
                <a:srgbClr val="021180"/>
              </a:buClr>
              <a:buNone/>
            </a:pPr>
            <a:r>
              <a:rPr lang="en-US" sz="2800" b="1" dirty="0" smtClean="0"/>
              <a:t>Metal Oxide Semi-Conductor</a:t>
            </a:r>
            <a:endParaRPr lang="en-US" sz="2800" dirty="0" smtClean="0"/>
          </a:p>
          <a:p>
            <a:pPr>
              <a:spcBef>
                <a:spcPts val="1200"/>
              </a:spcBef>
              <a:buClr>
                <a:srgbClr val="021180"/>
              </a:buClr>
              <a:buFont typeface="Arial" pitchFamily="34" charset="0"/>
              <a:buChar char="•"/>
            </a:pPr>
            <a:r>
              <a:rPr lang="en-US" sz="3200" i="1" dirty="0" smtClean="0"/>
              <a:t>Pros</a:t>
            </a:r>
            <a:r>
              <a:rPr lang="en-US" sz="3200" dirty="0" smtClean="0"/>
              <a:t>: </a:t>
            </a:r>
            <a:r>
              <a:rPr lang="en-US" sz="3200" dirty="0" smtClean="0"/>
              <a:t>affordable </a:t>
            </a:r>
            <a:r>
              <a:rPr lang="en-US" sz="3200" dirty="0" smtClean="0"/>
              <a:t>(</a:t>
            </a:r>
            <a:r>
              <a:rPr lang="en-US" sz="3200" dirty="0" smtClean="0"/>
              <a:t>≈$</a:t>
            </a:r>
            <a:r>
              <a:rPr lang="en-US" sz="3200" dirty="0" smtClean="0"/>
              <a:t>5-10), easy to </a:t>
            </a:r>
            <a:r>
              <a:rPr lang="en-US" sz="3200" dirty="0" smtClean="0"/>
              <a:t>implement, easy to </a:t>
            </a:r>
            <a:r>
              <a:rPr lang="en-US" sz="3200" dirty="0" smtClean="0"/>
              <a:t>use, available for a variety of pollutants</a:t>
            </a:r>
          </a:p>
          <a:p>
            <a:pPr>
              <a:spcBef>
                <a:spcPts val="1200"/>
              </a:spcBef>
              <a:buClr>
                <a:srgbClr val="021180"/>
              </a:buClr>
              <a:buFont typeface="Arial" pitchFamily="34" charset="0"/>
              <a:buChar char="•"/>
            </a:pPr>
            <a:r>
              <a:rPr lang="en-US" sz="3200" i="1" dirty="0" smtClean="0"/>
              <a:t>Cons</a:t>
            </a:r>
            <a:r>
              <a:rPr lang="en-US" sz="3200" dirty="0" smtClean="0"/>
              <a:t>: temperature and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humidity </a:t>
            </a:r>
            <a:r>
              <a:rPr lang="en-US" sz="3200" dirty="0" smtClean="0"/>
              <a:t>effects,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cross-sensitivities</a:t>
            </a:r>
            <a:r>
              <a:rPr lang="en-US" sz="3200" dirty="0" smtClean="0"/>
              <a:t>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requires </a:t>
            </a:r>
            <a:r>
              <a:rPr lang="en-US" sz="3200" dirty="0" smtClean="0"/>
              <a:t>intensive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sensor </a:t>
            </a:r>
            <a:r>
              <a:rPr lang="en-US" sz="3200" dirty="0" smtClean="0"/>
              <a:t>characterization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 smtClean="0"/>
              <a:t>data processing</a:t>
            </a:r>
          </a:p>
          <a:p>
            <a:pPr lvl="1">
              <a:buClr>
                <a:srgbClr val="021180"/>
              </a:buClr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63382" y="3358317"/>
            <a:ext cx="5943600" cy="2294930"/>
            <a:chOff x="3048000" y="3962400"/>
            <a:chExt cx="5943600" cy="229493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334000" y="5791200"/>
              <a:ext cx="5334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3048000" y="3962400"/>
              <a:ext cx="5943600" cy="2294930"/>
              <a:chOff x="3200400" y="3886200"/>
              <a:chExt cx="5943600" cy="229493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200400" y="3886200"/>
                <a:ext cx="5393635" cy="2294930"/>
                <a:chOff x="3657600" y="3886200"/>
                <a:chExt cx="5393635" cy="2294930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4800600" y="5715000"/>
                  <a:ext cx="533400" cy="0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3657600" y="5257800"/>
                  <a:ext cx="14478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constant voltage supplied</a:t>
                  </a: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4800600" y="3962400"/>
                  <a:ext cx="1295400" cy="381000"/>
                  <a:chOff x="4724400" y="3810000"/>
                  <a:chExt cx="1295400" cy="381000"/>
                </a:xfrm>
              </p:grpSpPr>
              <p:cxnSp>
                <p:nvCxnSpPr>
                  <p:cNvPr id="17" name="Curved Connector 16"/>
                  <p:cNvCxnSpPr/>
                  <p:nvPr/>
                </p:nvCxnSpPr>
                <p:spPr>
                  <a:xfrm>
                    <a:off x="5334000" y="3886200"/>
                    <a:ext cx="685800" cy="228600"/>
                  </a:xfrm>
                  <a:prstGeom prst="curvedConnector3">
                    <a:avLst>
                      <a:gd name="adj1" fmla="val 50000"/>
                    </a:avLst>
                  </a:prstGeom>
                  <a:ln w="19050">
                    <a:solidFill>
                      <a:srgbClr val="00B0F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Curved Connector 17"/>
                  <p:cNvCxnSpPr/>
                  <p:nvPr/>
                </p:nvCxnSpPr>
                <p:spPr>
                  <a:xfrm>
                    <a:off x="4724400" y="3962400"/>
                    <a:ext cx="685800" cy="228600"/>
                  </a:xfrm>
                  <a:prstGeom prst="curvedConnector3">
                    <a:avLst>
                      <a:gd name="adj1" fmla="val 50000"/>
                    </a:avLst>
                  </a:prstGeom>
                  <a:ln w="19050">
                    <a:solidFill>
                      <a:srgbClr val="00B0F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urved Connector 18"/>
                  <p:cNvCxnSpPr/>
                  <p:nvPr/>
                </p:nvCxnSpPr>
                <p:spPr>
                  <a:xfrm>
                    <a:off x="4876800" y="3810000"/>
                    <a:ext cx="685800" cy="228600"/>
                  </a:xfrm>
                  <a:prstGeom prst="curvedConnector3">
                    <a:avLst>
                      <a:gd name="adj1" fmla="val 50000"/>
                    </a:avLst>
                  </a:prstGeom>
                  <a:ln w="19050">
                    <a:solidFill>
                      <a:srgbClr val="00B0F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6019799" y="3886200"/>
                  <a:ext cx="303143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chemical reaction with gases changes the resistance across the sensor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324600" y="5181600"/>
                  <a:ext cx="1295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variable</a:t>
                  </a:r>
                </a:p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 voltage </a:t>
                  </a:r>
                </a:p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output</a:t>
                  </a:r>
                </a:p>
              </p:txBody>
            </p:sp>
          </p:grpSp>
          <p:cxnSp>
            <p:nvCxnSpPr>
              <p:cNvPr id="9" name="Straight Arrow Connector 8"/>
              <p:cNvCxnSpPr/>
              <p:nvPr/>
            </p:nvCxnSpPr>
            <p:spPr>
              <a:xfrm>
                <a:off x="7010400" y="5867400"/>
                <a:ext cx="533400" cy="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239000" y="5486400"/>
                <a:ext cx="1905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convert to useable 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85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2" y="259194"/>
            <a:ext cx="10058400" cy="109728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Sensors</a:t>
            </a:r>
            <a:endParaRPr lang="en-US" sz="5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1672" y="1187145"/>
            <a:ext cx="5486440" cy="3085917"/>
          </a:xfrm>
        </p:spPr>
        <p:txBody>
          <a:bodyPr>
            <a:normAutofit/>
          </a:bodyPr>
          <a:lstStyle/>
          <a:p>
            <a:pPr marL="45720" indent="0">
              <a:buClr>
                <a:srgbClr val="021180"/>
              </a:buClr>
              <a:buNone/>
            </a:pPr>
            <a:r>
              <a:rPr lang="en-US" sz="2800" b="1" dirty="0" smtClean="0"/>
              <a:t>Non-Dispersive Infrared </a:t>
            </a:r>
            <a:endParaRPr lang="en-US" sz="500" dirty="0" smtClean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21180"/>
              </a:buClr>
              <a:buFont typeface="Arial" pitchFamily="34" charset="0"/>
              <a:buChar char="•"/>
            </a:pPr>
            <a:r>
              <a:rPr lang="en-US" sz="2400" dirty="0" smtClean="0"/>
              <a:t>Slightly more expensive ($40)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21180"/>
              </a:buClr>
              <a:buFont typeface="Arial" pitchFamily="34" charset="0"/>
              <a:buChar char="•"/>
            </a:pPr>
            <a:r>
              <a:rPr lang="en-US" sz="2400" dirty="0" smtClean="0"/>
              <a:t>Less subject to temperature and </a:t>
            </a:r>
            <a:br>
              <a:rPr lang="en-US" sz="2400" dirty="0" smtClean="0"/>
            </a:br>
            <a:r>
              <a:rPr lang="en-US" sz="2400" dirty="0" smtClean="0"/>
              <a:t>humidity effects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21180"/>
              </a:buClr>
              <a:buFont typeface="Arial" pitchFamily="34" charset="0"/>
              <a:buChar char="•"/>
            </a:pPr>
            <a:r>
              <a:rPr lang="en-US" sz="2400" dirty="0" smtClean="0"/>
              <a:t>Utilizes </a:t>
            </a:r>
            <a:r>
              <a:rPr lang="en-US" sz="2400" i="1" dirty="0" smtClean="0"/>
              <a:t>optical properties </a:t>
            </a:r>
            <a:r>
              <a:rPr lang="en-US" sz="2400" dirty="0" smtClean="0"/>
              <a:t>to measure</a:t>
            </a:r>
            <a:br>
              <a:rPr lang="en-US" sz="2400" dirty="0" smtClean="0"/>
            </a:br>
            <a:r>
              <a:rPr lang="en-US" sz="2400" dirty="0" smtClean="0"/>
              <a:t>gas </a:t>
            </a:r>
            <a:r>
              <a:rPr lang="en-US" sz="2400" dirty="0" smtClean="0"/>
              <a:t>concentration </a:t>
            </a:r>
            <a:r>
              <a:rPr lang="en-US" sz="2400" dirty="0" smtClean="0"/>
              <a:t>(light absorbance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by a gas, at specific wavelengths)</a:t>
            </a:r>
          </a:p>
          <a:p>
            <a:pPr lvl="1">
              <a:buClr>
                <a:srgbClr val="021180"/>
              </a:buClr>
              <a:buFont typeface="Arial" pitchFamily="34" charset="0"/>
              <a:buChar char="•"/>
            </a:pPr>
            <a:endParaRPr lang="en-US" sz="1000" dirty="0" smtClean="0"/>
          </a:p>
          <a:p>
            <a:pPr lvl="1">
              <a:buClr>
                <a:srgbClr val="021180"/>
              </a:buClr>
              <a:buNone/>
            </a:pPr>
            <a:endParaRPr lang="en-US" sz="1000" dirty="0" smtClean="0"/>
          </a:p>
          <a:p>
            <a:pPr lvl="1">
              <a:buClr>
                <a:srgbClr val="021180"/>
              </a:buClr>
              <a:buFont typeface="Arial" pitchFamily="34" charset="0"/>
              <a:buChar char="•"/>
            </a:pPr>
            <a:endParaRPr lang="en-US" sz="1000" dirty="0" smtClean="0"/>
          </a:p>
          <a:p>
            <a:pPr lvl="1">
              <a:buClr>
                <a:srgbClr val="021180"/>
              </a:buClr>
              <a:buFont typeface="Arial" pitchFamily="34" charset="0"/>
              <a:buChar char="•"/>
            </a:pPr>
            <a:endParaRPr lang="en-US" sz="1000" dirty="0" smtClean="0"/>
          </a:p>
          <a:p>
            <a:pPr marL="457200" lvl="1" indent="0">
              <a:buClr>
                <a:srgbClr val="021180"/>
              </a:buClr>
              <a:buNone/>
            </a:pPr>
            <a:endParaRPr lang="en-US" sz="2400" dirty="0" smtClean="0"/>
          </a:p>
          <a:p>
            <a:pPr lvl="1">
              <a:buClr>
                <a:srgbClr val="02118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rgbClr val="021180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rgbClr val="021180"/>
              </a:buClr>
              <a:buNone/>
            </a:pPr>
            <a:endParaRPr lang="en-US" dirty="0"/>
          </a:p>
        </p:txBody>
      </p:sp>
      <p:pic>
        <p:nvPicPr>
          <p:cNvPr id="1026" name="Picture 2" descr="https://upload.wikimedia.org/wikipedia/commons/thumb/f/f1/EM_spectrum.svg/1280px-EM_spectrum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4" y="4164927"/>
            <a:ext cx="4506572" cy="24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Atmospheric Transmiss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12" y="569322"/>
            <a:ext cx="5667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45" y="668266"/>
            <a:ext cx="10789920" cy="1356360"/>
          </a:xfrm>
        </p:spPr>
        <p:txBody>
          <a:bodyPr>
            <a:noAutofit/>
          </a:bodyPr>
          <a:lstStyle/>
          <a:p>
            <a:r>
              <a:rPr lang="en-US" sz="5400" dirty="0" smtClean="0"/>
              <a:t>An Important Note about Data Analysis and Calibration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356" y="2164703"/>
            <a:ext cx="10898409" cy="426608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Raw sensor data </a:t>
            </a:r>
            <a:r>
              <a:rPr lang="en-US" sz="2400" b="1" dirty="0" smtClean="0"/>
              <a:t>directly from the </a:t>
            </a:r>
            <a:r>
              <a:rPr lang="en-US" sz="2400" b="1" dirty="0" smtClean="0"/>
              <a:t>Pod </a:t>
            </a:r>
            <a:r>
              <a:rPr lang="en-US" sz="2400" b="1" dirty="0" smtClean="0"/>
              <a:t>is in the form of </a:t>
            </a:r>
            <a:r>
              <a:rPr lang="en-US" sz="2400" b="1" dirty="0" smtClean="0">
                <a:solidFill>
                  <a:srgbClr val="00B050"/>
                </a:solidFill>
              </a:rPr>
              <a:t>voltages</a:t>
            </a:r>
          </a:p>
          <a:p>
            <a:r>
              <a:rPr lang="en-US" sz="2400" b="1" dirty="0" smtClean="0"/>
              <a:t>Calibration enables us to </a:t>
            </a:r>
            <a:r>
              <a:rPr lang="en-US" sz="2400" b="1" dirty="0" smtClean="0">
                <a:solidFill>
                  <a:srgbClr val="00B050"/>
                </a:solidFill>
              </a:rPr>
              <a:t>convert the voltages to concentration values </a:t>
            </a:r>
            <a:endParaRPr lang="en-US" sz="2400" dirty="0" smtClean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b="1" dirty="0" smtClean="0"/>
              <a:t>Analyzing </a:t>
            </a:r>
            <a:r>
              <a:rPr lang="en-US" sz="2400" b="1" dirty="0" smtClean="0">
                <a:solidFill>
                  <a:srgbClr val="FF0000"/>
                </a:solidFill>
              </a:rPr>
              <a:t>raw signal </a:t>
            </a:r>
            <a:r>
              <a:rPr lang="en-US" sz="2400" b="1" dirty="0" smtClean="0"/>
              <a:t>is possible and useful, especially for: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/>
              <a:t>short-term class activities/demos (it is immediately available)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/>
              <a:t>indoor data </a:t>
            </a:r>
          </a:p>
          <a:p>
            <a:pPr lvl="1">
              <a:spcAft>
                <a:spcPts val="600"/>
              </a:spcAft>
            </a:pPr>
            <a:r>
              <a:rPr lang="en-US" sz="2400" b="1" dirty="0"/>
              <a:t>o</a:t>
            </a:r>
            <a:r>
              <a:rPr lang="en-US" sz="2400" b="1" dirty="0" smtClean="0"/>
              <a:t>r when you are seeing substantial amounts of pollutants</a:t>
            </a:r>
          </a:p>
          <a:p>
            <a:pPr marL="274320" lvl="1" indent="0">
              <a:buNone/>
            </a:pPr>
            <a:r>
              <a:rPr lang="en-US" sz="2400" b="1" i="1" dirty="0" smtClean="0">
                <a:solidFill>
                  <a:schemeClr val="tx1"/>
                </a:solidFill>
              </a:rPr>
              <a:t>Why </a:t>
            </a:r>
            <a:r>
              <a:rPr lang="en-US" sz="2400" b="1" i="1" dirty="0" smtClean="0">
                <a:solidFill>
                  <a:schemeClr val="tx1"/>
                </a:solidFill>
              </a:rPr>
              <a:t>is this? </a:t>
            </a:r>
            <a:r>
              <a:rPr lang="en-US" sz="2400" dirty="0" smtClean="0">
                <a:solidFill>
                  <a:schemeClr val="tx1"/>
                </a:solidFill>
              </a:rPr>
              <a:t>The change in pollutant is likely going to be more significant than the change in temperature or humidity, which means the data trends will be driven by pollutants and </a:t>
            </a:r>
            <a:r>
              <a:rPr lang="en-US" sz="2400" i="1" dirty="0" smtClean="0">
                <a:solidFill>
                  <a:schemeClr val="tx1"/>
                </a:solidFill>
              </a:rPr>
              <a:t>qualitative</a:t>
            </a:r>
            <a:r>
              <a:rPr lang="en-US" sz="2400" dirty="0" smtClean="0">
                <a:solidFill>
                  <a:schemeClr val="tx1"/>
                </a:solidFill>
              </a:rPr>
              <a:t> analysis is possible (or examining relative changes rather than numerical concentrations)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845" y="2452914"/>
            <a:ext cx="11008733" cy="385303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Calibrated data  </a:t>
            </a:r>
            <a:r>
              <a:rPr lang="en-US" sz="2400" b="1" dirty="0" smtClean="0"/>
              <a:t>is in the form of </a:t>
            </a:r>
            <a:r>
              <a:rPr lang="en-US" sz="2400" b="1" dirty="0" smtClean="0">
                <a:solidFill>
                  <a:srgbClr val="00B050"/>
                </a:solidFill>
              </a:rPr>
              <a:t>concentration</a:t>
            </a:r>
            <a:r>
              <a:rPr lang="en-US" sz="2400" b="1" dirty="0" smtClean="0"/>
              <a:t> (such as ppm or ppb) 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/>
              <a:t>Analyzing </a:t>
            </a:r>
            <a:r>
              <a:rPr lang="en-US" sz="2400" b="1" dirty="0" smtClean="0">
                <a:solidFill>
                  <a:srgbClr val="FF0000"/>
                </a:solidFill>
              </a:rPr>
              <a:t>calibrated data </a:t>
            </a:r>
            <a:r>
              <a:rPr lang="en-US" sz="2400" b="1" dirty="0" smtClean="0"/>
              <a:t>is necessary, especially: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/>
              <a:t>If you are trying to </a:t>
            </a:r>
            <a:r>
              <a:rPr lang="en-US" sz="2400" b="1" i="1" dirty="0" smtClean="0"/>
              <a:t>quantitative</a:t>
            </a:r>
            <a:r>
              <a:rPr lang="en-US" sz="2400" b="1" dirty="0" smtClean="0"/>
              <a:t> analysis 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/>
              <a:t>If you </a:t>
            </a:r>
            <a:r>
              <a:rPr lang="en-US" sz="2400" b="1" dirty="0" smtClean="0"/>
              <a:t>are </a:t>
            </a:r>
            <a:r>
              <a:rPr lang="en-US" sz="2400" b="1" dirty="0" smtClean="0"/>
              <a:t>collecting data in an environment with large changes in temperature </a:t>
            </a:r>
            <a:r>
              <a:rPr lang="en-US" sz="2400" b="1" dirty="0" smtClean="0"/>
              <a:t>or </a:t>
            </a:r>
            <a:r>
              <a:rPr lang="en-US" sz="2400" b="1" dirty="0" smtClean="0"/>
              <a:t>humidity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/>
              <a:t>If you wish to share your data beyond your project</a:t>
            </a:r>
          </a:p>
          <a:p>
            <a:pPr marL="27432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/>
              <a:t>Also, different levels of calibrated data exist; </a:t>
            </a:r>
            <a:r>
              <a:rPr lang="en-US" sz="2400" b="1" dirty="0" smtClean="0"/>
              <a:t>see the next </a:t>
            </a:r>
            <a:r>
              <a:rPr lang="en-US" sz="2400" b="1" dirty="0" smtClean="0"/>
              <a:t>slide </a:t>
            </a:r>
            <a:r>
              <a:rPr lang="en-US" sz="2400" b="1" dirty="0" smtClean="0">
                <a:sym typeface="Wingdings" panose="05000000000000000000" pitchFamily="2" charset="2"/>
              </a:rPr>
              <a:t>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7845" y="668266"/>
            <a:ext cx="10789920" cy="1356360"/>
          </a:xfrm>
        </p:spPr>
        <p:txBody>
          <a:bodyPr>
            <a:noAutofit/>
          </a:bodyPr>
          <a:lstStyle/>
          <a:p>
            <a:r>
              <a:rPr lang="en-US" sz="5400" dirty="0" smtClean="0"/>
              <a:t>An Important Note about Data Analysis and Calibration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881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98" y="275283"/>
            <a:ext cx="10058400" cy="109728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Different Levels of Data Quality </a:t>
            </a:r>
            <a:endParaRPr lang="en-US" sz="4000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504859"/>
              </p:ext>
            </p:extLst>
          </p:nvPr>
        </p:nvGraphicFramePr>
        <p:xfrm>
          <a:off x="381510" y="1288691"/>
          <a:ext cx="11000935" cy="517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12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1_Basi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922</Words>
  <Application>Microsoft Office PowerPoint</Application>
  <PresentationFormat>Widescreen</PresentationFormat>
  <Paragraphs>149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Corbel</vt:lpstr>
      <vt:lpstr>Wingdings</vt:lpstr>
      <vt:lpstr>Basis</vt:lpstr>
      <vt:lpstr>1_Basis</vt:lpstr>
      <vt:lpstr>Appendix Slides</vt:lpstr>
      <vt:lpstr>Appendix 1: More Information  on the Technology (Pods)</vt:lpstr>
      <vt:lpstr>Operational Info</vt:lpstr>
      <vt:lpstr>Operational Info</vt:lpstr>
      <vt:lpstr>The Sensors</vt:lpstr>
      <vt:lpstr>The Sensors</vt:lpstr>
      <vt:lpstr>An Important Note about Data Analysis and Calibration</vt:lpstr>
      <vt:lpstr>An Important Note about Data Analysis and Calibration</vt:lpstr>
      <vt:lpstr>Different Levels of Data Quality </vt:lpstr>
      <vt:lpstr>Appendix 2: Data Examples</vt:lpstr>
      <vt:lpstr>Data Examples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 Slides</dc:title>
  <dc:creator>Denise</dc:creator>
  <cp:lastModifiedBy>Denise</cp:lastModifiedBy>
  <cp:revision>21</cp:revision>
  <dcterms:created xsi:type="dcterms:W3CDTF">2015-06-23T21:11:29Z</dcterms:created>
  <dcterms:modified xsi:type="dcterms:W3CDTF">2016-07-20T05:29:51Z</dcterms:modified>
</cp:coreProperties>
</file>