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50"/>
  </p:notesMasterIdLst>
  <p:sldIdLst>
    <p:sldId id="353" r:id="rId2"/>
    <p:sldId id="318" r:id="rId3"/>
    <p:sldId id="305" r:id="rId4"/>
    <p:sldId id="288" r:id="rId5"/>
    <p:sldId id="306" r:id="rId6"/>
    <p:sldId id="295" r:id="rId7"/>
    <p:sldId id="307" r:id="rId8"/>
    <p:sldId id="308" r:id="rId9"/>
    <p:sldId id="311" r:id="rId10"/>
    <p:sldId id="309" r:id="rId11"/>
    <p:sldId id="263" r:id="rId12"/>
    <p:sldId id="354" r:id="rId13"/>
    <p:sldId id="294" r:id="rId14"/>
    <p:sldId id="316" r:id="rId15"/>
    <p:sldId id="328" r:id="rId16"/>
    <p:sldId id="260" r:id="rId17"/>
    <p:sldId id="278" r:id="rId18"/>
    <p:sldId id="330" r:id="rId19"/>
    <p:sldId id="282" r:id="rId20"/>
    <p:sldId id="315" r:id="rId21"/>
    <p:sldId id="293" r:id="rId22"/>
    <p:sldId id="317" r:id="rId23"/>
    <p:sldId id="331" r:id="rId24"/>
    <p:sldId id="321" r:id="rId25"/>
    <p:sldId id="336" r:id="rId26"/>
    <p:sldId id="337" r:id="rId27"/>
    <p:sldId id="274" r:id="rId28"/>
    <p:sldId id="320" r:id="rId29"/>
    <p:sldId id="323" r:id="rId30"/>
    <p:sldId id="327" r:id="rId31"/>
    <p:sldId id="332" r:id="rId32"/>
    <p:sldId id="322" r:id="rId33"/>
    <p:sldId id="299"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ya Hafich" initials="" lastIdx="0" clrIdx="0"/>
  <p:cmAuthor id="1" name="Daniel Knight" initials="DK" lastIdx="7" clrIdx="1"/>
  <p:cmAuthor id="2" name="Ashley Collier" initials="AC"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C3B"/>
    <a:srgbClr val="8D64AA"/>
    <a:srgbClr val="F8A81B"/>
    <a:srgbClr val="6091BA"/>
    <a:srgbClr val="B7B7B7"/>
    <a:srgbClr val="FFFFFF"/>
    <a:srgbClr val="F9F9F9"/>
    <a:srgbClr val="90A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62" autoAdjust="0"/>
    <p:restoredTop sz="91080" autoAdjust="0"/>
  </p:normalViewPr>
  <p:slideViewPr>
    <p:cSldViewPr snapToGrid="0">
      <p:cViewPr varScale="1">
        <p:scale>
          <a:sx n="49" d="100"/>
          <a:sy n="49" d="100"/>
        </p:scale>
        <p:origin x="72" y="2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3897073294224"/>
          <c:y val="3.2105067452815661E-2"/>
          <c:w val="0.85597396948532101"/>
          <c:h val="0.76905724170358636"/>
        </c:manualLayout>
      </c:layout>
      <c:lineChart>
        <c:grouping val="standard"/>
        <c:varyColors val="0"/>
        <c:ser>
          <c:idx val="0"/>
          <c:order val="0"/>
          <c:tx>
            <c:strRef>
              <c:f>Sheet1!$B$1</c:f>
              <c:strCache>
                <c:ptCount val="1"/>
                <c:pt idx="0">
                  <c:v>Series 1</c:v>
                </c:pt>
              </c:strCache>
            </c:strRef>
          </c:tx>
          <c:spPr>
            <a:ln w="44450" cap="rnd">
              <a:solidFill>
                <a:srgbClr val="00B050"/>
              </a:solidFill>
              <a:round/>
            </a:ln>
            <a:effectLst/>
          </c:spPr>
          <c:marker>
            <c:symbol val="circle"/>
            <c:size val="15"/>
            <c:spPr>
              <a:solidFill>
                <a:schemeClr val="tx1"/>
              </a:solidFill>
              <a:ln w="9525">
                <a:noFill/>
              </a:ln>
              <a:effectLst/>
            </c:spPr>
          </c:marker>
          <c:cat>
            <c:strRef>
              <c:f>Sheet1!$A$2:$A$5</c:f>
              <c:strCache>
                <c:ptCount val="4"/>
                <c:pt idx="0">
                  <c:v>Raw Data</c:v>
                </c:pt>
                <c:pt idx="1">
                  <c:v>Basic Calibrations (default equations)</c:v>
                </c:pt>
                <c:pt idx="2">
                  <c:v>Calibrated </c:v>
                </c:pt>
                <c:pt idx="3">
                  <c:v>Calibrated with QA/QC</c:v>
                </c:pt>
              </c:strCache>
            </c:strRef>
          </c:cat>
          <c:val>
            <c:numRef>
              <c:f>Sheet1!$B$2:$B$5</c:f>
              <c:numCache>
                <c:formatCode>General</c:formatCode>
                <c:ptCount val="4"/>
                <c:pt idx="0">
                  <c:v>1</c:v>
                </c:pt>
                <c:pt idx="1">
                  <c:v>2</c:v>
                </c:pt>
                <c:pt idx="2">
                  <c:v>3</c:v>
                </c:pt>
                <c:pt idx="3">
                  <c:v>4</c:v>
                </c:pt>
              </c:numCache>
            </c:numRef>
          </c:val>
          <c:smooth val="0"/>
          <c:extLst>
            <c:ext xmlns:c16="http://schemas.microsoft.com/office/drawing/2014/chart" uri="{C3380CC4-5D6E-409C-BE32-E72D297353CC}">
              <c16:uniqueId val="{00000000-DF80-4545-A95A-31A8E4ABB495}"/>
            </c:ext>
          </c:extLst>
        </c:ser>
        <c:ser>
          <c:idx val="1"/>
          <c:order val="1"/>
          <c:tx>
            <c:strRef>
              <c:f>Sheet1!$C$1</c:f>
              <c:strCache>
                <c:ptCount val="1"/>
                <c:pt idx="0">
                  <c:v>Column1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Raw Data</c:v>
                </c:pt>
                <c:pt idx="1">
                  <c:v>Basic Calibrations (default equations)</c:v>
                </c:pt>
                <c:pt idx="2">
                  <c:v>Calibrated </c:v>
                </c:pt>
                <c:pt idx="3">
                  <c:v>Calibrated with QA/QC</c:v>
                </c:pt>
              </c:strCache>
            </c:strRef>
          </c:cat>
          <c:val>
            <c:numRef>
              <c:f>Sheet1!$C$2:$C$5</c:f>
              <c:numCache>
                <c:formatCode>General</c:formatCode>
                <c:ptCount val="4"/>
              </c:numCache>
            </c:numRef>
          </c:val>
          <c:smooth val="0"/>
          <c:extLst>
            <c:ext xmlns:c16="http://schemas.microsoft.com/office/drawing/2014/chart" uri="{C3380CC4-5D6E-409C-BE32-E72D297353CC}">
              <c16:uniqueId val="{00000001-DF80-4545-A95A-31A8E4ABB495}"/>
            </c:ext>
          </c:extLst>
        </c:ser>
        <c:ser>
          <c:idx val="2"/>
          <c:order val="2"/>
          <c:tx>
            <c:strRef>
              <c:f>Sheet1!$D$1</c:f>
              <c:strCache>
                <c:ptCount val="1"/>
                <c:pt idx="0">
                  <c:v>Column2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Raw Data</c:v>
                </c:pt>
                <c:pt idx="1">
                  <c:v>Basic Calibrations (default equations)</c:v>
                </c:pt>
                <c:pt idx="2">
                  <c:v>Calibrated </c:v>
                </c:pt>
                <c:pt idx="3">
                  <c:v>Calibrated with QA/QC</c:v>
                </c:pt>
              </c:strCache>
            </c:strRef>
          </c:cat>
          <c:val>
            <c:numRef>
              <c:f>Sheet1!$D$2:$D$5</c:f>
              <c:numCache>
                <c:formatCode>General</c:formatCode>
                <c:ptCount val="4"/>
              </c:numCache>
            </c:numRef>
          </c:val>
          <c:smooth val="0"/>
          <c:extLst>
            <c:ext xmlns:c16="http://schemas.microsoft.com/office/drawing/2014/chart" uri="{C3380CC4-5D6E-409C-BE32-E72D297353CC}">
              <c16:uniqueId val="{00000002-DF80-4545-A95A-31A8E4ABB495}"/>
            </c:ext>
          </c:extLst>
        </c:ser>
        <c:dLbls>
          <c:showLegendKey val="0"/>
          <c:showVal val="0"/>
          <c:showCatName val="0"/>
          <c:showSerName val="0"/>
          <c:showPercent val="0"/>
          <c:showBubbleSize val="0"/>
        </c:dLbls>
        <c:marker val="1"/>
        <c:smooth val="0"/>
        <c:axId val="253047416"/>
        <c:axId val="253047808"/>
      </c:lineChart>
      <c:catAx>
        <c:axId val="25304741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b="1" dirty="0">
                    <a:solidFill>
                      <a:schemeClr val="tx1"/>
                    </a:solidFill>
                  </a:rPr>
                  <a:t>Level of</a:t>
                </a:r>
                <a:r>
                  <a:rPr lang="en-US" sz="2000" b="1" baseline="0" dirty="0">
                    <a:solidFill>
                      <a:schemeClr val="tx1"/>
                    </a:solidFill>
                  </a:rPr>
                  <a:t> Data Processing</a:t>
                </a:r>
                <a:endParaRPr lang="en-US" sz="2000" b="1" dirty="0">
                  <a:solidFill>
                    <a:schemeClr val="tx1"/>
                  </a:solidFill>
                </a:endParaRPr>
              </a:p>
            </c:rich>
          </c:tx>
          <c:layout>
            <c:manualLayout>
              <c:xMode val="edge"/>
              <c:yMode val="edge"/>
              <c:x val="0.41156701680357172"/>
              <c:y val="0.9331704878178829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253047808"/>
        <c:crosses val="autoZero"/>
        <c:auto val="1"/>
        <c:lblAlgn val="ctr"/>
        <c:lblOffset val="100"/>
        <c:noMultiLvlLbl val="0"/>
      </c:catAx>
      <c:valAx>
        <c:axId val="2530478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b="1" dirty="0">
                    <a:solidFill>
                      <a:schemeClr val="tx1"/>
                    </a:solidFill>
                  </a:rPr>
                  <a:t>Resources</a:t>
                </a:r>
                <a:r>
                  <a:rPr lang="en-US" sz="2000" b="1" baseline="0" dirty="0">
                    <a:solidFill>
                      <a:schemeClr val="tx1"/>
                    </a:solidFill>
                  </a:rPr>
                  <a:t> </a:t>
                </a:r>
                <a:r>
                  <a:rPr lang="en-US" sz="2000" baseline="0" dirty="0">
                    <a:solidFill>
                      <a:schemeClr val="tx1"/>
                    </a:solidFill>
                  </a:rPr>
                  <a:t/>
                </a:r>
                <a:br>
                  <a:rPr lang="en-US" sz="2000" baseline="0" dirty="0">
                    <a:solidFill>
                      <a:schemeClr val="tx1"/>
                    </a:solidFill>
                  </a:rPr>
                </a:br>
                <a:r>
                  <a:rPr lang="en-US" sz="2000" baseline="0" dirty="0">
                    <a:solidFill>
                      <a:schemeClr val="tx1"/>
                    </a:solidFill>
                  </a:rPr>
                  <a:t>(time, expertise, grad student labor, etc…) </a:t>
                </a:r>
                <a:endParaRPr lang="en-US" sz="2000" dirty="0">
                  <a:solidFill>
                    <a:schemeClr val="tx1"/>
                  </a:solidFill>
                </a:endParaRPr>
              </a:p>
            </c:rich>
          </c:tx>
          <c:layout>
            <c:manualLayout>
              <c:xMode val="edge"/>
              <c:yMode val="edge"/>
              <c:x val="1.930017766671651E-2"/>
              <c:y val="7.3487001079540579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47416"/>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0.25448</cdr:x>
      <cdr:y>0.65497</cdr:y>
    </cdr:from>
    <cdr:to>
      <cdr:x>0.57033</cdr:x>
      <cdr:y>0.76096</cdr:y>
    </cdr:to>
    <cdr:sp macro="" textlink="">
      <cdr:nvSpPr>
        <cdr:cNvPr id="2" name="TextBox 1"/>
        <cdr:cNvSpPr txBox="1"/>
      </cdr:nvSpPr>
      <cdr:spPr>
        <a:xfrm xmlns:a="http://schemas.openxmlformats.org/drawingml/2006/main">
          <a:off x="2799471" y="3390314"/>
          <a:ext cx="3474720" cy="5486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0.17903</cdr:x>
      <cdr:y>0.03427</cdr:y>
    </cdr:from>
    <cdr:to>
      <cdr:x>0.96848</cdr:x>
      <cdr:y>0.80173</cdr:y>
    </cdr:to>
    <cdr:grpSp>
      <cdr:nvGrpSpPr>
        <cdr:cNvPr id="7" name="Group 6">
          <a:extLst xmlns:a="http://schemas.openxmlformats.org/drawingml/2006/main">
            <a:ext uri="{FF2B5EF4-FFF2-40B4-BE49-F238E27FC236}">
              <a16:creationId xmlns:a16="http://schemas.microsoft.com/office/drawing/2014/main" id="{F095141C-D73B-4968-B704-1980CE966419}"/>
            </a:ext>
          </a:extLst>
        </cdr:cNvPr>
        <cdr:cNvGrpSpPr/>
      </cdr:nvGrpSpPr>
      <cdr:grpSpPr>
        <a:xfrm xmlns:a="http://schemas.openxmlformats.org/drawingml/2006/main">
          <a:off x="1969497" y="177391"/>
          <a:ext cx="8684689" cy="3972585"/>
          <a:chOff x="1842868" y="177409"/>
          <a:chExt cx="8684767" cy="3972559"/>
        </a:xfrm>
      </cdr:grpSpPr>
      <cdr:sp macro="" textlink="">
        <cdr:nvSpPr>
          <cdr:cNvPr id="3" name="TextBox 2"/>
          <cdr:cNvSpPr txBox="1"/>
        </cdr:nvSpPr>
        <cdr:spPr>
          <a:xfrm xmlns:a="http://schemas.openxmlformats.org/drawingml/2006/main">
            <a:off x="1842868" y="3376245"/>
            <a:ext cx="3840480" cy="7737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i="1" dirty="0"/>
              <a:t>Application</a:t>
            </a:r>
            <a:r>
              <a:rPr lang="en-US" sz="2000" dirty="0"/>
              <a:t>: classroom demos (educational)</a:t>
            </a:r>
          </a:p>
        </cdr:txBody>
      </cdr:sp>
      <cdr:sp macro="" textlink="">
        <cdr:nvSpPr>
          <cdr:cNvPr id="4" name="TextBox 1"/>
          <cdr:cNvSpPr txBox="1"/>
        </cdr:nvSpPr>
        <cdr:spPr>
          <a:xfrm xmlns:a="http://schemas.openxmlformats.org/drawingml/2006/main">
            <a:off x="4580597" y="2456375"/>
            <a:ext cx="3840480" cy="773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i="1" dirty="0"/>
              <a:t>Application</a:t>
            </a:r>
            <a:r>
              <a:rPr lang="en-US" sz="2000" dirty="0"/>
              <a:t>: student projects (educational/informational)</a:t>
            </a:r>
          </a:p>
        </cdr:txBody>
      </cdr:sp>
      <cdr:sp macro="" textlink="">
        <cdr:nvSpPr>
          <cdr:cNvPr id="5" name="TextBox 1"/>
          <cdr:cNvSpPr txBox="1"/>
        </cdr:nvSpPr>
        <cdr:spPr>
          <a:xfrm xmlns:a="http://schemas.openxmlformats.org/drawingml/2006/main">
            <a:off x="7612819" y="1192860"/>
            <a:ext cx="2914816" cy="773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i="1" dirty="0"/>
              <a:t>Application</a:t>
            </a:r>
            <a:r>
              <a:rPr lang="en-US" sz="2000" dirty="0"/>
              <a:t>: community-science  or citizen science (informational, initial investigations)</a:t>
            </a:r>
          </a:p>
        </cdr:txBody>
      </cdr:sp>
      <cdr:sp macro="" textlink="">
        <cdr:nvSpPr>
          <cdr:cNvPr id="6" name="TextBox 1"/>
          <cdr:cNvSpPr txBox="1"/>
        </cdr:nvSpPr>
        <cdr:spPr>
          <a:xfrm xmlns:a="http://schemas.openxmlformats.org/drawingml/2006/main">
            <a:off x="4290647" y="177409"/>
            <a:ext cx="5072966" cy="773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i="1" dirty="0"/>
              <a:t>Application</a:t>
            </a:r>
            <a:r>
              <a:rPr lang="en-US" sz="2000" dirty="0"/>
              <a:t>: academic research, community-science (data to be shared with regulators/policy makers) </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0F07F-1A85-DA4B-9336-0E427DA54FDB}" type="datetimeFigureOut">
              <a:rPr lang="en-US" smtClean="0"/>
              <a:t>8/20/2020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5E92B-C35E-0146-A199-CFE3550B7503}" type="slidenum">
              <a:rPr lang="en-US" smtClean="0"/>
              <a:t>‹#›</a:t>
            </a:fld>
            <a:endParaRPr lang="en-US"/>
          </a:p>
        </p:txBody>
      </p:sp>
    </p:spTree>
    <p:extLst>
      <p:ext uri="{BB962C8B-B14F-4D97-AF65-F5344CB8AC3E}">
        <p14:creationId xmlns:p14="http://schemas.microsoft.com/office/powerpoint/2010/main" val="1090205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Trafalgar_Square_(15338972013).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reativecommons.org/licenses/by/3.0/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146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Primary</a:t>
            </a:r>
            <a:r>
              <a:rPr lang="en-US" b="1" baseline="0" dirty="0"/>
              <a:t> emissions </a:t>
            </a:r>
            <a:r>
              <a:rPr lang="en-US" b="0" baseline="0" dirty="0"/>
              <a:t>are DIRECTLY emitted from products, such as VOCs (like paint fumes), combustion such as CO2 and CO (from fires), and CO2 from human respiration.</a:t>
            </a:r>
          </a:p>
          <a:p>
            <a:r>
              <a:rPr lang="en-US" b="1" baseline="0" dirty="0"/>
              <a:t>Secondary emissions </a:t>
            </a:r>
            <a:r>
              <a:rPr lang="en-US" b="0" baseline="0" dirty="0"/>
              <a:t>are FORMED in the atmosphere from primary emissions (such as ozone).</a:t>
            </a:r>
          </a:p>
          <a:p>
            <a:r>
              <a:rPr lang="en-US" b="1" baseline="0" dirty="0"/>
              <a:t>Ask the class</a:t>
            </a:r>
            <a:r>
              <a:rPr lang="en-US" baseline="0" dirty="0"/>
              <a:t>: </a:t>
            </a:r>
            <a:r>
              <a:rPr lang="en-US" b="1" i="1" baseline="0" dirty="0"/>
              <a:t>In this diagram, which are the primary emissions? The secondary emissions?</a:t>
            </a:r>
          </a:p>
          <a:p>
            <a:r>
              <a:rPr lang="en-US" baseline="0" dirty="0"/>
              <a:t>Answer: The primary emissions are those exiting the tailpipe and smokestacks, while secondary emission is ozone that forms in the presence of sunlight via a photochemical reaction.</a:t>
            </a:r>
          </a:p>
          <a:p>
            <a:r>
              <a:rPr lang="en-US" i="1" u="none" baseline="0" dirty="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(top left) tailpipe emissions (white=mostly water vapor; black smoke could come from oil burning): 2009 Ruben de </a:t>
            </a:r>
            <a:r>
              <a:rPr lang="en-US" baseline="0" dirty="0" err="1"/>
              <a:t>Rijcke</a:t>
            </a:r>
            <a:r>
              <a:rPr lang="en-US" baseline="0" dirty="0"/>
              <a:t>, Wikimedia Commons https://commons.wikimedia.org/wiki/File:Automobile_exhaust_gas.jpg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(bottom </a:t>
            </a:r>
            <a:r>
              <a:rPr lang="en-US" baseline="0" dirty="0" smtClean="0"/>
              <a:t>left</a:t>
            </a:r>
            <a:r>
              <a:rPr lang="en-US" baseline="0" dirty="0"/>
              <a:t>) smoke stacks: 2015 Tony Webster, Wikimedia Commons https://commons.wikimedia.org/wiki/File:J.D._Irving_Smoke_Stacks_(22475694145).jpg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(right) sun in the sky: 2012 </a:t>
            </a:r>
            <a:r>
              <a:rPr lang="en-US" baseline="0" dirty="0" err="1"/>
              <a:t>Kreuzschnabel</a:t>
            </a:r>
            <a:r>
              <a:rPr lang="en-US" baseline="0" dirty="0"/>
              <a:t>, Wikimedia Commons https://commons.wikimedia.org/wiki/File:Sun-in-the-sky.jpg; license </a:t>
            </a:r>
            <a:r>
              <a:rPr lang="en-US" baseline="0" dirty="0" err="1"/>
              <a:t>artibre</a:t>
            </a:r>
            <a:r>
              <a:rPr lang="en-US" baseline="0" dirty="0"/>
              <a:t> http://artlibre.org/licence/lal/en/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(inset) nitrogen monoxide molecule: 2006 Benjah-bmm27, Wikimedia Commons https://commons.wikimedia.org/wiki/File:Nitric-oxide-3D-vdW.png</a:t>
            </a:r>
          </a:p>
          <a:p>
            <a:r>
              <a:rPr lang="en-US" baseline="0" dirty="0"/>
              <a:t>(inset) nitrogen dioxide molecule: 2006 Benjah-bmm27, Wikimedia Commons https://commons.wikimedia.org/wiki/File:Nitrogen-dioxide-3D-vdW.png</a:t>
            </a:r>
          </a:p>
          <a:p>
            <a:r>
              <a:rPr lang="en-US" baseline="0" dirty="0"/>
              <a:t>(inset) ball-n-stick VOCs (butane, etc.): 2007 </a:t>
            </a:r>
            <a:r>
              <a:rPr lang="en-US" baseline="0" dirty="0" err="1"/>
              <a:t>Fvasconcellos</a:t>
            </a:r>
            <a:r>
              <a:rPr lang="en-US" baseline="0" dirty="0"/>
              <a:t>, Wikimedia Commons https://commons.wikimedia.org/wiki/File:Saturated_C4_hydrocarbons_ball-and-stick.png</a:t>
            </a:r>
          </a:p>
          <a:p>
            <a:r>
              <a:rPr lang="en-US" baseline="0" dirty="0"/>
              <a:t>(inset) ozone molecules-red: 2009 Ben Mills Wikimedia Commons https://commons.wikimedia.org/wiki/File:Ozone-CRC-MW-3D-vdW.png</a:t>
            </a:r>
          </a:p>
          <a:p>
            <a:r>
              <a:rPr lang="en-US" baseline="0" dirty="0"/>
              <a:t>Overall: Diagram assembled by Hannigan Lab, College of Engineering, University of Colorado Boulder</a:t>
            </a:r>
          </a:p>
        </p:txBody>
      </p:sp>
      <p:sp>
        <p:nvSpPr>
          <p:cNvPr id="4" name="Slide Number Placeholder 3"/>
          <p:cNvSpPr>
            <a:spLocks noGrp="1"/>
          </p:cNvSpPr>
          <p:nvPr>
            <p:ph type="sldNum" sz="quarter" idx="10"/>
          </p:nvPr>
        </p:nvSpPr>
        <p:spPr/>
        <p:txBody>
          <a:bodyPr/>
          <a:lstStyle/>
          <a:p>
            <a:fld id="{67A5E92B-C35E-0146-A199-CFE3550B7503}" type="slidenum">
              <a:rPr lang="en-US" smtClean="0"/>
              <a:t>10</a:t>
            </a:fld>
            <a:endParaRPr lang="en-US"/>
          </a:p>
        </p:txBody>
      </p:sp>
    </p:spTree>
    <p:extLst>
      <p:ext uri="{BB962C8B-B14F-4D97-AF65-F5344CB8AC3E}">
        <p14:creationId xmlns:p14="http://schemas.microsoft.com/office/powerpoint/2010/main" val="425691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pollutants are measurable with the air quality monitors (Pods) we will be using and </a:t>
            </a:r>
            <a:r>
              <a:rPr lang="en-US" baseline="0" dirty="0"/>
              <a:t>will be the focus throughout the activities. All the pollutants are listed on this slide so it can serve as a resource; for example, you could print it out or leave it projected during activities.</a:t>
            </a:r>
          </a:p>
          <a:p>
            <a:r>
              <a:rPr lang="en-US" b="1" baseline="0" dirty="0"/>
              <a:t>CO2</a:t>
            </a:r>
            <a:r>
              <a:rPr lang="en-US" baseline="0" dirty="0"/>
              <a:t>: Carbon dioxide gas is the product of biological respiration; animals exhale it and then plants use it; it is also a product of combustion. Whenever a carbon-based fuel is burned with plentiful oxygen, all of the carbon molecules are converted to CO2.</a:t>
            </a:r>
            <a:endParaRPr lang="en-US" b="1" baseline="0" dirty="0"/>
          </a:p>
          <a:p>
            <a:r>
              <a:rPr lang="en-US" b="1" baseline="0" dirty="0"/>
              <a:t>NO and NO2 (or NOx): </a:t>
            </a:r>
            <a:r>
              <a:rPr lang="en-US" baseline="0" dirty="0"/>
              <a:t>These gases result from high-temperature combustion and play an important role in atmospheric chemistry. The formation of NOx does not include the fuel itself, rather the nitrogen in the air (remember, 78% nitrogen) is in the form of N2 (or 2 nitrogen molecules bonded together), but at high temperatures, these N2s get broken up and the single Ns are bonded to 1 or 2 oxygen atoms.</a:t>
            </a:r>
          </a:p>
          <a:p>
            <a:r>
              <a:rPr lang="en-US" b="1" baseline="0" dirty="0"/>
              <a:t>VOCs </a:t>
            </a:r>
            <a:r>
              <a:rPr lang="en-US" b="0" baseline="0" dirty="0"/>
              <a:t>are </a:t>
            </a:r>
            <a:r>
              <a:rPr lang="en-US" b="1" baseline="0" dirty="0"/>
              <a:t>volatile</a:t>
            </a:r>
            <a:r>
              <a:rPr lang="en-US" b="1" i="1" baseline="0" dirty="0"/>
              <a:t> organic compounds </a:t>
            </a:r>
            <a:r>
              <a:rPr lang="en-US" baseline="0" dirty="0"/>
              <a:t>(in chemistry, organic means the molecule contains carbon). VOCs may be produced with incomplete combustion or the carbon in fuel cannot get all the way to CO2, which may happen if not enough oxygen is present. We call this phenomenon </a:t>
            </a:r>
            <a:r>
              <a:rPr lang="en-US" b="1" baseline="0" dirty="0"/>
              <a:t>incomplete combustion</a:t>
            </a:r>
            <a:r>
              <a:rPr lang="en-US" b="0" baseline="0" dirty="0"/>
              <a:t>; c</a:t>
            </a:r>
            <a:r>
              <a:rPr lang="en-US" baseline="0" dirty="0"/>
              <a:t>arbon monoxide (CO) is also a product of incomplete combustion. In addition to combustion products, VOCs are also any organic compound that can volatilize (enter the gas phase) at room temperature and pressure, which means hundreds of compounds quality as VOCs. Think about it this way: most things we smell are VOCs, such as gasoline vapors, cleaning supplies, paints, bacon sizzling in a pan and plants, like pine trees). Another term for VOCs is hydrocarbons.</a:t>
            </a:r>
          </a:p>
          <a:p>
            <a:r>
              <a:rPr lang="en-US" b="1" baseline="0" dirty="0"/>
              <a:t>CO: </a:t>
            </a:r>
            <a:r>
              <a:rPr lang="en-US" baseline="0" dirty="0" smtClean="0"/>
              <a:t>CO </a:t>
            </a:r>
            <a:r>
              <a:rPr lang="en-US" baseline="0" dirty="0"/>
              <a:t>is a primary pollutant—it is formed from incomplete combustion, and photochemical reactions in the atmosphere. CO is a colorless, odorless gas that can be dangerous when present in high quantities at ground level and can even kill you– make sure your family has a carbon monoxide monitor in your home! Higher up in the atmosphere, it is NOT a greenhouse gas but participates in many important photochemical reactions that form other greenhouse gases such as CO2 and O3 (ozone), so when more CO is emitted, more greenhouse gases are formed. </a:t>
            </a:r>
          </a:p>
          <a:p>
            <a:r>
              <a:rPr lang="en-US" i="1" u="none" baseline="0" dirty="0"/>
              <a:t>Image sources:</a:t>
            </a:r>
            <a:endParaRPr lang="en-US" u="none" baseline="0" dirty="0"/>
          </a:p>
          <a:p>
            <a:r>
              <a:rPr lang="en-US" baseline="0" dirty="0"/>
              <a:t>(top) wood-burning fire: 2012 </a:t>
            </a:r>
            <a:r>
              <a:rPr lang="en-US" baseline="0" dirty="0" err="1"/>
              <a:t>Edoddridge</a:t>
            </a:r>
            <a:r>
              <a:rPr lang="en-US" baseline="0" dirty="0"/>
              <a:t>, Wikimedia Commons https://commons.wikimedia.org/wiki/File:Open_wood_fire.JPG</a:t>
            </a:r>
          </a:p>
          <a:p>
            <a:r>
              <a:rPr lang="en-US" baseline="0" dirty="0"/>
              <a:t>(middle) gas station: 2010 </a:t>
            </a:r>
            <a:r>
              <a:rPr lang="en-US" baseline="0" dirty="0" err="1"/>
              <a:t>Naotake</a:t>
            </a:r>
            <a:r>
              <a:rPr lang="en-US" baseline="0" dirty="0"/>
              <a:t> Murayama, Wikimedia Commons https://commons.wikimedia.org/wiki/File:Union_76_Gas_Station.jpg</a:t>
            </a:r>
          </a:p>
          <a:p>
            <a:r>
              <a:rPr lang="en-US" baseline="0" dirty="0"/>
              <a:t>(bottom middle) cleaning products: 2015 </a:t>
            </a:r>
            <a:r>
              <a:rPr lang="en-US" baseline="0" dirty="0" err="1"/>
              <a:t>Bdx</a:t>
            </a:r>
            <a:r>
              <a:rPr lang="en-US" baseline="0" dirty="0"/>
              <a:t>, Wikimedia Commons https://commons.wikimedia.org/wiki/File:Cleaning_agents_-_Botzm%C3%ABttel.jpg </a:t>
            </a:r>
          </a:p>
          <a:p>
            <a:r>
              <a:rPr lang="en-US" baseline="0" dirty="0"/>
              <a:t>(bottom right) trees in fog: </a:t>
            </a:r>
            <a:r>
              <a:rPr lang="en-US" baseline="0" dirty="0" err="1"/>
              <a:t>Pexels</a:t>
            </a:r>
            <a:r>
              <a:rPr lang="en-US" baseline="0" dirty="0"/>
              <a:t> (license: CC0) https://www.pexels.com/photo/nature-forest-trees-fog-4827/</a:t>
            </a:r>
          </a:p>
        </p:txBody>
      </p:sp>
      <p:sp>
        <p:nvSpPr>
          <p:cNvPr id="4" name="Slide Number Placeholder 3"/>
          <p:cNvSpPr>
            <a:spLocks noGrp="1"/>
          </p:cNvSpPr>
          <p:nvPr>
            <p:ph type="sldNum" sz="quarter" idx="10"/>
          </p:nvPr>
        </p:nvSpPr>
        <p:spPr/>
        <p:txBody>
          <a:bodyPr/>
          <a:lstStyle/>
          <a:p>
            <a:fld id="{67A5E92B-C35E-0146-A199-CFE3550B7503}" type="slidenum">
              <a:rPr lang="en-US" smtClean="0"/>
              <a:t>11</a:t>
            </a:fld>
            <a:endParaRPr lang="en-US"/>
          </a:p>
        </p:txBody>
      </p:sp>
    </p:spTree>
    <p:extLst>
      <p:ext uri="{BB962C8B-B14F-4D97-AF65-F5344CB8AC3E}">
        <p14:creationId xmlns:p14="http://schemas.microsoft.com/office/powerpoint/2010/main" val="68333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air quality monitors (Pod) we will be using will also have the capability to measure these specific sizes of particulate matter (PM). Particulate matter is both a primary and secondary pollutant. Primary source examples include incomplete combustion, automobile emissions, dust and cooking. A secondary source of particulate matter include chemical reactions in the atmosphere. </a:t>
            </a:r>
          </a:p>
          <a:p>
            <a:pPr lvl="0"/>
            <a:r>
              <a:rPr lang="en-US" sz="1200" kern="1200" dirty="0" smtClean="0">
                <a:solidFill>
                  <a:schemeClr val="tx1"/>
                </a:solidFill>
                <a:effectLst/>
                <a:latin typeface="+mn-lt"/>
                <a:ea typeface="+mn-ea"/>
                <a:cs typeface="+mn-cs"/>
              </a:rPr>
              <a:t>PM</a:t>
            </a:r>
            <a:r>
              <a:rPr lang="en-US" sz="1200" kern="1200" baseline="-25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are particles smaller than 10 microns and are the largest size of particle that the pods measure. They are particles that can often be seen with the human eye and examples include pollen, heavy dust, and fly ash. They are small enough to be inhaled, and cause irritation to the eyes, nose, and throat</a:t>
            </a:r>
          </a:p>
          <a:p>
            <a:pPr lvl="0"/>
            <a:r>
              <a:rPr lang="en-US" sz="1200" kern="1200" dirty="0" smtClean="0">
                <a:solidFill>
                  <a:schemeClr val="tx1"/>
                </a:solidFill>
                <a:effectLst/>
                <a:latin typeface="+mn-lt"/>
                <a:ea typeface="+mn-ea"/>
                <a:cs typeface="+mn-cs"/>
              </a:rPr>
              <a:t>PM</a:t>
            </a:r>
            <a:r>
              <a:rPr lang="en-US" sz="1200" kern="1200" baseline="-25000" dirty="0" smtClean="0">
                <a:solidFill>
                  <a:schemeClr val="tx1"/>
                </a:solidFill>
                <a:effectLst/>
                <a:latin typeface="+mn-lt"/>
                <a:ea typeface="+mn-ea"/>
                <a:cs typeface="+mn-cs"/>
              </a:rPr>
              <a:t>2.5 </a:t>
            </a:r>
            <a:r>
              <a:rPr lang="en-US" sz="1200" kern="1200" dirty="0" smtClean="0">
                <a:solidFill>
                  <a:schemeClr val="tx1"/>
                </a:solidFill>
                <a:effectLst/>
                <a:latin typeface="+mn-lt"/>
                <a:ea typeface="+mn-ea"/>
                <a:cs typeface="+mn-cs"/>
              </a:rPr>
              <a:t>are particles that are smaller than 2.5 microns. Examples include settling dust, bacteria, allergens and mold spores. PM</a:t>
            </a:r>
            <a:r>
              <a:rPr lang="en-US" sz="1200" kern="1200" baseline="-25000" dirty="0" smtClean="0">
                <a:solidFill>
                  <a:schemeClr val="tx1"/>
                </a:solidFill>
                <a:effectLst/>
                <a:latin typeface="+mn-lt"/>
                <a:ea typeface="+mn-ea"/>
                <a:cs typeface="+mn-cs"/>
              </a:rPr>
              <a:t>2.5 </a:t>
            </a:r>
            <a:r>
              <a:rPr lang="en-US" sz="1200" kern="1200" dirty="0" smtClean="0">
                <a:solidFill>
                  <a:schemeClr val="tx1"/>
                </a:solidFill>
                <a:effectLst/>
                <a:latin typeface="+mn-lt"/>
                <a:ea typeface="+mn-ea"/>
                <a:cs typeface="+mn-cs"/>
              </a:rPr>
              <a:t>is considered more dangerous than PM</a:t>
            </a:r>
            <a:r>
              <a:rPr lang="en-US" sz="1200" kern="1200" baseline="-250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because, once inhaled, it can enter the bloodstream through the alveoli in the lungs.</a:t>
            </a:r>
          </a:p>
          <a:p>
            <a:pPr lvl="0"/>
            <a:r>
              <a:rPr lang="en-US" sz="1200" kern="1200" dirty="0" smtClean="0">
                <a:solidFill>
                  <a:schemeClr val="tx1"/>
                </a:solidFill>
                <a:effectLst/>
                <a:latin typeface="+mn-lt"/>
                <a:ea typeface="+mn-ea"/>
                <a:cs typeface="+mn-cs"/>
              </a:rPr>
              <a:t>PM</a:t>
            </a:r>
            <a:r>
              <a:rPr lang="en-US" sz="1200" kern="1200" baseline="-250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are particles that are smaller than 1 micron. Examples include tobacco smoke, smog, soot, viruses, and suspended atmospheric dust. Similar to PM</a:t>
            </a:r>
            <a:r>
              <a:rPr lang="en-US" sz="1200" kern="1200" baseline="-25000" dirty="0" smtClean="0">
                <a:solidFill>
                  <a:schemeClr val="tx1"/>
                </a:solidFill>
                <a:effectLst/>
                <a:latin typeface="+mn-lt"/>
                <a:ea typeface="+mn-ea"/>
                <a:cs typeface="+mn-cs"/>
              </a:rPr>
              <a:t>2.5, </a:t>
            </a:r>
            <a:r>
              <a:rPr lang="en-US" sz="1200" kern="1200" dirty="0" smtClean="0">
                <a:solidFill>
                  <a:schemeClr val="tx1"/>
                </a:solidFill>
                <a:effectLst/>
                <a:latin typeface="+mn-lt"/>
                <a:ea typeface="+mn-ea"/>
                <a:cs typeface="+mn-cs"/>
              </a:rPr>
              <a:t>PM</a:t>
            </a:r>
            <a:r>
              <a:rPr lang="en-US" sz="1200" kern="1200" baseline="-250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can enter the bloodstream through the alveoli in the lungs, and penetrate even further into the body.</a:t>
            </a:r>
          </a:p>
          <a:p>
            <a:pPr lvl="0"/>
            <a:r>
              <a:rPr lang="en-US" sz="1200" kern="1200" dirty="0" smtClean="0">
                <a:solidFill>
                  <a:schemeClr val="tx1"/>
                </a:solidFill>
                <a:effectLst/>
                <a:latin typeface="+mn-lt"/>
                <a:ea typeface="+mn-ea"/>
                <a:cs typeface="+mn-cs"/>
              </a:rPr>
              <a:t>Generally, the smaller the PM, the further it can penetrate into the body.</a:t>
            </a:r>
          </a:p>
          <a:p>
            <a:pPr lvl="0"/>
            <a:r>
              <a:rPr lang="en-US" sz="1200" kern="1200" dirty="0" smtClean="0">
                <a:solidFill>
                  <a:schemeClr val="tx1"/>
                </a:solidFill>
                <a:effectLst/>
                <a:latin typeface="+mn-lt"/>
                <a:ea typeface="+mn-ea"/>
                <a:cs typeface="+mn-cs"/>
              </a:rPr>
              <a:t>As noted in slide 9, please note that particulates may also be liquid, or a mixture of solid and liquid.</a:t>
            </a:r>
          </a:p>
          <a:p>
            <a:endParaRPr lang="en-US" i="1" baseline="0" dirty="0" smtClean="0"/>
          </a:p>
          <a:p>
            <a:r>
              <a:rPr lang="en-US" i="1" baseline="0" dirty="0" smtClean="0"/>
              <a:t>Image sources: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(top left) pollen: Robert Erwin, Encyclopedia Britannica </a:t>
            </a:r>
            <a:r>
              <a:rPr lang="en-US" sz="1200" b="0" i="0" kern="1200" dirty="0" smtClean="0">
                <a:solidFill>
                  <a:schemeClr val="tx1"/>
                </a:solidFill>
                <a:effectLst/>
                <a:latin typeface="+mn-lt"/>
                <a:ea typeface="+mn-ea"/>
                <a:cs typeface="+mn-cs"/>
              </a:rPr>
              <a:t>https://www.britannica.com/science/pollen#/media/1/467883/190390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(top right) dust storm: 2020 Fox News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https://www.foxnews.com/world/sandstorm-niger-dust-storm-weather-africa-massive-sight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(middle left) household dust: 2017 </a:t>
            </a:r>
            <a:r>
              <a:rPr lang="en-US" sz="1200" b="0" i="0" kern="1200" baseline="0" dirty="0" err="1" smtClean="0">
                <a:solidFill>
                  <a:schemeClr val="tx1"/>
                </a:solidFill>
                <a:effectLst/>
                <a:latin typeface="+mn-lt"/>
                <a:ea typeface="+mn-ea"/>
                <a:cs typeface="+mn-cs"/>
              </a:rPr>
              <a:t>Molekule</a:t>
            </a:r>
            <a:r>
              <a:rPr lang="en-US" sz="1200" b="0" i="0" kern="1200" baseline="0" dirty="0" smtClean="0">
                <a:solidFill>
                  <a:schemeClr val="tx1"/>
                </a:solidFill>
                <a:effectLst/>
                <a:latin typeface="+mn-lt"/>
                <a:ea typeface="+mn-ea"/>
                <a:cs typeface="+mn-cs"/>
              </a:rPr>
              <a:t> Science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https://molekule.science/where-doest-dust-come-from-source-house-solutions/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(middle right) virus and bacteria: 2007 Science Clarified http://www.scienceclarified.com/scitech/Bacteria-and-Viruses/We-Are-Surrounded.html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(bottom right) smoke stacks: 2015 Tony Webster, Wikimedia Commons https://commons.wikimedia.org/wiki/File:J.D._Irving_Smoke_Stacks_(22475694145).jpg</a:t>
            </a:r>
          </a:p>
          <a:p>
            <a:endParaRPr lang="en-US" i="1"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12</a:t>
            </a:fld>
            <a:endParaRPr lang="en-US"/>
          </a:p>
        </p:txBody>
      </p:sp>
    </p:spTree>
    <p:extLst>
      <p:ext uri="{BB962C8B-B14F-4D97-AF65-F5344CB8AC3E}">
        <p14:creationId xmlns:p14="http://schemas.microsoft.com/office/powerpoint/2010/main" val="3568352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Discuss the various mechanisms of pollution formation and sources—what types of pollutants might come from which sources.</a:t>
            </a:r>
          </a:p>
          <a:p>
            <a:pPr lvl="0"/>
            <a:r>
              <a:rPr lang="en-US" dirty="0">
                <a:effectLst/>
              </a:rPr>
              <a:t>Note that pollutants come from both natural and anthropogenic (human-made) sources.</a:t>
            </a:r>
          </a:p>
          <a:p>
            <a:pPr marL="171450" lvl="0" indent="-171450">
              <a:buFont typeface="Arial" panose="020B0604020202020204" pitchFamily="34" charset="0"/>
              <a:buChar char="•"/>
            </a:pPr>
            <a:r>
              <a:rPr lang="en-US" dirty="0">
                <a:effectLst/>
              </a:rPr>
              <a:t>Combustion is a major source of pollution; two examples are vehicles and forest fires, however, both of these</a:t>
            </a:r>
            <a:r>
              <a:rPr lang="en-US" baseline="0" dirty="0">
                <a:effectLst/>
              </a:rPr>
              <a:t> </a:t>
            </a:r>
            <a:r>
              <a:rPr lang="en-US" dirty="0">
                <a:effectLst/>
              </a:rPr>
              <a:t>sources are burning different fuel</a:t>
            </a:r>
            <a:r>
              <a:rPr lang="en-US" baseline="0" dirty="0">
                <a:effectLst/>
              </a:rPr>
              <a:t> </a:t>
            </a:r>
            <a:r>
              <a:rPr lang="en-US" dirty="0">
                <a:effectLst/>
              </a:rPr>
              <a:t>types in different conditions, meaning the emission profiles will likely be quite different (potential pollutants: CO2, NOx, CO, VOCs, PM).</a:t>
            </a:r>
          </a:p>
          <a:p>
            <a:pPr marL="171450" lvl="0" indent="-171450">
              <a:buFont typeface="Arial" panose="020B0604020202020204" pitchFamily="34" charset="0"/>
              <a:buChar char="•"/>
            </a:pPr>
            <a:r>
              <a:rPr lang="en-US" dirty="0">
                <a:effectLst/>
              </a:rPr>
              <a:t>Compound volatilization (VOCs discussed on the previous slide) also results in emissions.  Industrial activity is a good example of when VOCs might be regulated to both prevent health impacts to workers and emissions into the atmosphere. (Point</a:t>
            </a:r>
            <a:r>
              <a:rPr lang="en-US" baseline="0" dirty="0">
                <a:effectLst/>
              </a:rPr>
              <a:t> to the oil refinery photo.</a:t>
            </a:r>
            <a:r>
              <a:rPr lang="en-US" dirty="0">
                <a:effectLst/>
              </a:rPr>
              <a:t>)  </a:t>
            </a:r>
          </a:p>
          <a:p>
            <a:pPr marL="171450" lvl="0" indent="-171450">
              <a:buFont typeface="Arial" panose="020B0604020202020204" pitchFamily="34" charset="0"/>
              <a:buChar char="•"/>
            </a:pPr>
            <a:r>
              <a:rPr lang="en-US" dirty="0">
                <a:effectLst/>
              </a:rPr>
              <a:t>Physical generation includes both human-made and natural occurrences, but the result is always dust or particulate matter, whether it is a desert wind storm, or a car on a dirt road, the result is more particulates in the atmosphere. </a:t>
            </a:r>
          </a:p>
          <a:p>
            <a:pPr lvl="0"/>
            <a:r>
              <a:rPr lang="en-US" dirty="0">
                <a:effectLst/>
              </a:rPr>
              <a:t>Something else to remember is that all pollutants, regardless of how they were</a:t>
            </a:r>
            <a:r>
              <a:rPr lang="en-US" baseline="0" dirty="0">
                <a:effectLst/>
              </a:rPr>
              <a:t> generated, </a:t>
            </a:r>
            <a:r>
              <a:rPr lang="en-US" dirty="0">
                <a:effectLst/>
              </a:rPr>
              <a:t>can also interact with each other, and change chemically or physically in the atmosphere. </a:t>
            </a:r>
          </a:p>
          <a:p>
            <a:r>
              <a:rPr lang="en-US" dirty="0"/>
              <a:t>“The</a:t>
            </a:r>
            <a:r>
              <a:rPr lang="en-US" baseline="0" dirty="0"/>
              <a:t> solution to pollution is dilution” used to be a saying when it came to managing air and water quality pollutants; however, this is no longer true. Many studies have confirmed that air pollutants generated in every country affect the rest of the world. For example, pollutants have been detected in the U.S. that originated in China—just one example.  Dilution is no longer a solution!</a:t>
            </a:r>
          </a:p>
          <a:p>
            <a:r>
              <a:rPr lang="en-US" i="1" u="none" baseline="0" dirty="0"/>
              <a:t>Image sources:</a:t>
            </a:r>
          </a:p>
          <a:p>
            <a:r>
              <a:rPr lang="en-US" i="0" u="none" baseline="0" dirty="0"/>
              <a:t>(top left) traffic: 2008 NOMAD, Wikimedia Commons https://commons.wikimedia.org/wiki/File:Trafficjamdelhi.jpg</a:t>
            </a:r>
          </a:p>
          <a:p>
            <a:r>
              <a:rPr lang="en-US" i="0" u="none" baseline="0" dirty="0"/>
              <a:t>(top right) forest fire: 2009 Cameron </a:t>
            </a:r>
            <a:r>
              <a:rPr lang="en-US" i="0" u="none" baseline="0" dirty="0" err="1"/>
              <a:t>Strandberg</a:t>
            </a:r>
            <a:r>
              <a:rPr lang="en-US" i="0" u="none" baseline="0" dirty="0"/>
              <a:t>, Wikimedia Commons https://commons.wikimedia.org/wiki/File:Fire-Forest.jpg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u="none" baseline="0" dirty="0"/>
              <a:t>(bottom left) oil refinery: 2013 </a:t>
            </a:r>
            <a:r>
              <a:rPr lang="en-US" i="0" u="none" baseline="0" dirty="0" err="1"/>
              <a:t>wisepig</a:t>
            </a:r>
            <a:r>
              <a:rPr lang="en-US" i="0" u="none" baseline="0" dirty="0"/>
              <a:t>, Flickr </a:t>
            </a:r>
            <a:r>
              <a:rPr lang="en-US" baseline="0" dirty="0"/>
              <a:t>https://www.flickr.com/photos/wisepig/13365857543</a:t>
            </a:r>
          </a:p>
          <a:p>
            <a:r>
              <a:rPr lang="en-US" i="0" u="none" baseline="0" dirty="0"/>
              <a:t>(bottom right): Texas dust storm: 1935 George E Marsh, NOAA, Wikimedia Commons https://commons.wikimedia.org/wiki/File:Dust-storm-Texas-1935.png</a:t>
            </a:r>
          </a:p>
        </p:txBody>
      </p:sp>
      <p:sp>
        <p:nvSpPr>
          <p:cNvPr id="4" name="Slide Number Placeholder 3"/>
          <p:cNvSpPr>
            <a:spLocks noGrp="1"/>
          </p:cNvSpPr>
          <p:nvPr>
            <p:ph type="sldNum" sz="quarter" idx="10"/>
          </p:nvPr>
        </p:nvSpPr>
        <p:spPr/>
        <p:txBody>
          <a:bodyPr/>
          <a:lstStyle/>
          <a:p>
            <a:fld id="{67A5E92B-C35E-0146-A199-CFE3550B7503}" type="slidenum">
              <a:rPr lang="en-US" smtClean="0"/>
              <a:t>13</a:t>
            </a:fld>
            <a:endParaRPr lang="en-US"/>
          </a:p>
        </p:txBody>
      </p:sp>
    </p:spTree>
    <p:extLst>
      <p:ext uri="{BB962C8B-B14F-4D97-AF65-F5344CB8AC3E}">
        <p14:creationId xmlns:p14="http://schemas.microsoft.com/office/powerpoint/2010/main" val="236539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meteorological phenomena is an example of how the weather can worsen air quality problems.</a:t>
            </a:r>
          </a:p>
          <a:p>
            <a:r>
              <a:rPr lang="en-US" dirty="0"/>
              <a:t>Normally, warm air at the surface rises, creating vertical movement. However, if you end up with a warm air mass on top of a cold air mass (which is especially common in valleys and places next to mountains), the warm air above and cold air below are already where they want to be, creating stagnant conditions.  </a:t>
            </a:r>
          </a:p>
          <a:p>
            <a:r>
              <a:rPr lang="en-US" dirty="0"/>
              <a:t>The inversion point at</a:t>
            </a:r>
            <a:r>
              <a:rPr lang="en-US" baseline="0" dirty="0"/>
              <a:t> </a:t>
            </a:r>
            <a:r>
              <a:rPr lang="en-US" dirty="0"/>
              <a:t>the boundary between the cold and warm air acts almost like the box lid, trapping pollution below. </a:t>
            </a:r>
            <a:endParaRPr lang="en-US" baseline="0" dirty="0"/>
          </a:p>
          <a:p>
            <a:r>
              <a:rPr lang="en-US" i="1" u="none" baseline="0" dirty="0"/>
              <a:t>Image source: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Inversion photo:</a:t>
            </a:r>
            <a:r>
              <a:rPr lang="en-US" baseline="0" dirty="0"/>
              <a:t> 2006 </a:t>
            </a:r>
            <a:r>
              <a:rPr lang="en-US" baseline="0" dirty="0" err="1"/>
              <a:t>JohanTheGhost</a:t>
            </a:r>
            <a:r>
              <a:rPr lang="en-US" baseline="0" dirty="0"/>
              <a:t>, Wikimedia Commons https://commons.wikimedia.org/wiki/File:SmokeCeilingInLochcarron.jpg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Labels added by Hannigan Lab, College of Engineering, University of Colorado Boulder</a:t>
            </a:r>
          </a:p>
        </p:txBody>
      </p:sp>
      <p:sp>
        <p:nvSpPr>
          <p:cNvPr id="4" name="Slide Number Placeholder 3"/>
          <p:cNvSpPr>
            <a:spLocks noGrp="1"/>
          </p:cNvSpPr>
          <p:nvPr>
            <p:ph type="sldNum" sz="quarter" idx="10"/>
          </p:nvPr>
        </p:nvSpPr>
        <p:spPr/>
        <p:txBody>
          <a:bodyPr/>
          <a:lstStyle/>
          <a:p>
            <a:fld id="{67A5E92B-C35E-0146-A199-CFE3550B7503}" type="slidenum">
              <a:rPr lang="en-US" smtClean="0"/>
              <a:t>14</a:t>
            </a:fld>
            <a:endParaRPr lang="en-US"/>
          </a:p>
        </p:txBody>
      </p:sp>
    </p:spTree>
    <p:extLst>
      <p:ext uri="{BB962C8B-B14F-4D97-AF65-F5344CB8AC3E}">
        <p14:creationId xmlns:p14="http://schemas.microsoft.com/office/powerpoint/2010/main" val="303019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a:t>Image source</a:t>
            </a:r>
            <a:r>
              <a:rPr lang="en-US" sz="1200" b="0" i="0" u="none" baseline="0" dirty="0"/>
              <a:t>: clouds in sky; © 2015 Hannigan Lab, College of Engineering, University of Colorado Boulder</a:t>
            </a:r>
            <a:endParaRPr lang="en-US" sz="120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15</a:t>
            </a:fld>
            <a:endParaRPr lang="en-US"/>
          </a:p>
        </p:txBody>
      </p:sp>
    </p:spTree>
    <p:extLst>
      <p:ext uri="{BB962C8B-B14F-4D97-AF65-F5344CB8AC3E}">
        <p14:creationId xmlns:p14="http://schemas.microsoft.com/office/powerpoint/2010/main" val="145305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Have students either discuss in small groups, or raise their hand and share their ideas. </a:t>
            </a:r>
          </a:p>
          <a:p>
            <a:pPr lvl="0"/>
            <a:r>
              <a:rPr lang="en-US" dirty="0">
                <a:effectLst/>
              </a:rPr>
              <a:t>Look for answers encompassed by these three larger categories:</a:t>
            </a:r>
          </a:p>
          <a:p>
            <a:pPr marL="171450" lvl="0" indent="-171450">
              <a:buFont typeface="Arial" panose="020B0604020202020204" pitchFamily="34" charset="0"/>
              <a:buChar char="•"/>
            </a:pPr>
            <a:r>
              <a:rPr lang="en-US" dirty="0">
                <a:effectLst/>
              </a:rPr>
              <a:t>Human and environmental health: Some gases and particulate types can be dangerous to both</a:t>
            </a:r>
          </a:p>
          <a:p>
            <a:pPr marL="171450" lvl="0" indent="-171450">
              <a:buFont typeface="Arial" panose="020B0604020202020204" pitchFamily="34" charset="0"/>
              <a:buChar char="•"/>
            </a:pPr>
            <a:r>
              <a:rPr lang="en-US" dirty="0">
                <a:effectLst/>
              </a:rPr>
              <a:t>Climate change:</a:t>
            </a:r>
            <a:r>
              <a:rPr lang="en-US" baseline="0" dirty="0">
                <a:effectLst/>
              </a:rPr>
              <a:t> G</a:t>
            </a:r>
            <a:r>
              <a:rPr lang="en-US" dirty="0">
                <a:effectLst/>
              </a:rPr>
              <a:t>reenhouse gases</a:t>
            </a:r>
            <a:r>
              <a:rPr lang="en-US" baseline="0" dirty="0">
                <a:effectLst/>
              </a:rPr>
              <a:t> affect climate, which impacts weather, storms, oceans, glaciers, plants and animals.</a:t>
            </a:r>
            <a:endParaRPr lang="en-US" dirty="0">
              <a:effectLst/>
            </a:endParaRPr>
          </a:p>
          <a:p>
            <a:pPr marL="171450" lvl="0" indent="-171450">
              <a:buFont typeface="Arial" panose="020B0604020202020204" pitchFamily="34" charset="0"/>
              <a:buChar char="•"/>
            </a:pPr>
            <a:r>
              <a:rPr lang="en-US" dirty="0">
                <a:effectLst/>
              </a:rPr>
              <a:t>Aesthetics: Poor visibility can cause economic problems for places that rely on tourist dollars, which happened at the Grand Canyon in the 1960s. Odors can</a:t>
            </a:r>
            <a:r>
              <a:rPr lang="en-US" baseline="0" dirty="0">
                <a:effectLst/>
              </a:rPr>
              <a:t> affect the quality of life for entire ne</a:t>
            </a:r>
            <a:r>
              <a:rPr lang="en-US" dirty="0">
                <a:effectLst/>
              </a:rPr>
              <a:t>ighborhoods</a:t>
            </a:r>
            <a:r>
              <a:rPr lang="en-US" baseline="0" dirty="0">
                <a:effectLst/>
              </a:rPr>
              <a:t> located near factories and oil refineries.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16</a:t>
            </a:fld>
            <a:endParaRPr lang="en-US"/>
          </a:p>
        </p:txBody>
      </p:sp>
    </p:spTree>
    <p:extLst>
      <p:ext uri="{BB962C8B-B14F-4D97-AF65-F5344CB8AC3E}">
        <p14:creationId xmlns:p14="http://schemas.microsoft.com/office/powerpoint/2010/main" val="15438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On December</a:t>
            </a:r>
            <a:r>
              <a:rPr lang="en-US" sz="1400" b="0" baseline="0" dirty="0"/>
              <a:t> 4, 1952, a combination of pollution and weather conditions resulted in the deaths of more than 4,000 people. Looking at the plot, notice the high correlation between pollution (smoke and sulfur dioxide) and the deaths per day; although the timeline on the graph is hard to see, the rise in deaths appears to be a change from the baseline conditions prior to the event. The pollution was a combination of power plants and industrial activity, along with emissions from home furnaces burning coal. Cheaper coal tends to have a lot of sulfur in it, resulting in SO2 or sulfur dioxide, when it is burned. Today, we usually have control technologies in place that remove the SO2 and particulates from power plant emissions. </a:t>
            </a:r>
            <a:endParaRPr lang="en-US" sz="1400"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FYI: </a:t>
            </a:r>
            <a:r>
              <a:rPr lang="en-US" sz="1400" b="0" dirty="0"/>
              <a:t>Sulphur dioxide</a:t>
            </a:r>
            <a:r>
              <a:rPr lang="en-US" sz="1400" b="0" baseline="0" dirty="0"/>
              <a:t> = gas-phase pollutant (SO2 molecule); smoke = particulate.</a:t>
            </a:r>
            <a:endParaRPr lang="en-US" sz="1400" b="1" dirty="0"/>
          </a:p>
          <a:p>
            <a:r>
              <a:rPr lang="en-US" sz="1400" b="0" dirty="0"/>
              <a:t>See a short summary, Smog Kills Thousands in England, at</a:t>
            </a:r>
            <a:r>
              <a:rPr lang="en-US" sz="1400" b="0" baseline="0" dirty="0"/>
              <a:t>: </a:t>
            </a:r>
            <a:r>
              <a:rPr lang="en-US" sz="1400" b="0" dirty="0"/>
              <a:t>http://www.history.com/this-day-in-history/smog-kills-thousands-in-england</a:t>
            </a:r>
            <a:endParaRPr lang="en-US" sz="1400" baseline="0" dirty="0"/>
          </a:p>
          <a:p>
            <a:r>
              <a:rPr lang="en-US" sz="1400" i="1" u="none" baseline="0" dirty="0"/>
              <a:t>Image sources:</a:t>
            </a:r>
          </a:p>
          <a:p>
            <a:r>
              <a:rPr lang="en-US" sz="1400" baseline="0" dirty="0"/>
              <a:t>(left) Downtown London Christmas tree in smog: 1952 Leonard Bentley, Wikimedia Commons </a:t>
            </a:r>
            <a:r>
              <a:rPr lang="en-US" sz="1200" u="sng" kern="1200" dirty="0">
                <a:solidFill>
                  <a:schemeClr val="tx1"/>
                </a:solidFill>
                <a:effectLst/>
                <a:latin typeface="+mn-lt"/>
                <a:ea typeface="+mn-ea"/>
                <a:cs typeface="+mn-cs"/>
                <a:hlinkClick r:id="rId3"/>
              </a:rPr>
              <a:t>https://commons.wikimedia.org/wiki/File:Trafalgar_Square_(15338972013).jpg</a:t>
            </a:r>
            <a:endParaRPr lang="en-US" sz="1200" u="non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mn-lt"/>
                <a:ea typeface="+mn-ea"/>
                <a:cs typeface="+mn-cs"/>
              </a:rPr>
              <a:t>(middle) Nelson’s Column in smoggy London: 1952 N T </a:t>
            </a:r>
            <a:r>
              <a:rPr lang="en-US" sz="1200" u="none" kern="1200" baseline="0" dirty="0" err="1">
                <a:solidFill>
                  <a:schemeClr val="tx1"/>
                </a:solidFill>
                <a:effectLst/>
                <a:latin typeface="+mn-lt"/>
                <a:ea typeface="+mn-ea"/>
                <a:cs typeface="+mn-cs"/>
              </a:rPr>
              <a:t>Stobbs</a:t>
            </a:r>
            <a:r>
              <a:rPr lang="en-US" sz="1200" u="none" kern="1200" baseline="0" dirty="0">
                <a:solidFill>
                  <a:schemeClr val="tx1"/>
                </a:solidFill>
                <a:effectLst/>
                <a:latin typeface="+mn-lt"/>
                <a:ea typeface="+mn-ea"/>
                <a:cs typeface="+mn-cs"/>
              </a:rPr>
              <a:t>, </a:t>
            </a:r>
            <a:r>
              <a:rPr lang="en-US" sz="1200" baseline="0" dirty="0"/>
              <a:t>Wikimedia </a:t>
            </a:r>
            <a:r>
              <a:rPr lang="en-US" sz="1200" u="none" kern="1200" baseline="0" dirty="0">
                <a:solidFill>
                  <a:schemeClr val="tx1"/>
                </a:solidFill>
                <a:effectLst/>
                <a:latin typeface="+mn-lt"/>
                <a:ea typeface="+mn-ea"/>
                <a:cs typeface="+mn-cs"/>
              </a:rPr>
              <a:t>Commons https://commons.wikimedia.org/wiki/File:Nelson%27s_Column_during_the_Great_Smog_of_1952.jpg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mn-lt"/>
                <a:ea typeface="+mn-ea"/>
                <a:cs typeface="+mn-cs"/>
              </a:rPr>
              <a:t>(right) Graph of data from the Great London Smog of 1952: © 2016 Environmental History Resources; CCA-SA4.0 International License https://www.eh-resources.org/industrial-revolution-20thc-timeline/</a:t>
            </a:r>
            <a:endParaRPr lang="en-US" sz="1400" b="1" u="sng" dirty="0"/>
          </a:p>
        </p:txBody>
      </p:sp>
      <p:sp>
        <p:nvSpPr>
          <p:cNvPr id="4" name="Slide Number Placeholder 3"/>
          <p:cNvSpPr>
            <a:spLocks noGrp="1"/>
          </p:cNvSpPr>
          <p:nvPr>
            <p:ph type="sldNum" sz="quarter" idx="10"/>
          </p:nvPr>
        </p:nvSpPr>
        <p:spPr/>
        <p:txBody>
          <a:bodyPr/>
          <a:lstStyle/>
          <a:p>
            <a:fld id="{67A5E92B-C35E-0146-A199-CFE3550B7503}" type="slidenum">
              <a:rPr lang="en-US" smtClean="0"/>
              <a:t>17</a:t>
            </a:fld>
            <a:endParaRPr lang="en-US"/>
          </a:p>
        </p:txBody>
      </p:sp>
    </p:spTree>
    <p:extLst>
      <p:ext uri="{BB962C8B-B14F-4D97-AF65-F5344CB8AC3E}">
        <p14:creationId xmlns:p14="http://schemas.microsoft.com/office/powerpoint/2010/main" val="1930665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a:t>
            </a:r>
            <a:r>
              <a:rPr lang="en-US" baseline="0" dirty="0"/>
              <a:t> interesting to note, that while it is called the ENVIRONMENTAL Protection Agency, the primary purpose of most regulations enforced by the EPA is to protect human health; environmental health is somewhat secondary. </a:t>
            </a:r>
          </a:p>
          <a:p>
            <a:r>
              <a:rPr lang="en-US" baseline="0" dirty="0"/>
              <a:t>Additionally, the EPA can only regulate outdoor air. OSHA, the Occupational Safety and Health Administration, can regulate indoor air quality in workplaces such as factories and plants; however, no regulations exist for indoor air at home.</a:t>
            </a:r>
            <a:endParaRPr lang="en-US" dirty="0"/>
          </a:p>
          <a:p>
            <a:r>
              <a:rPr lang="en-US" dirty="0"/>
              <a:t>Text source:</a:t>
            </a:r>
            <a:r>
              <a:rPr lang="en-US" baseline="0" dirty="0"/>
              <a:t> U.S. EPA </a:t>
            </a:r>
            <a:r>
              <a:rPr lang="en-US" dirty="0"/>
              <a:t>http://www2.epa.gov/aboutepa/our-mission-and-what-we-do</a:t>
            </a:r>
          </a:p>
          <a:p>
            <a:r>
              <a:rPr lang="en-US" i="1" u="none" baseline="0" dirty="0"/>
              <a:t>Image source:</a:t>
            </a:r>
          </a:p>
          <a:p>
            <a:r>
              <a:rPr lang="en-US" baseline="0" dirty="0"/>
              <a:t>EPA logo: 2005 US. EPA, Wikimedia Commons https://commons.wikimedia.org/wiki/File:Environmental_Protection_Agency_logo.png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18</a:t>
            </a:fld>
            <a:endParaRPr lang="en-US"/>
          </a:p>
        </p:txBody>
      </p:sp>
    </p:spTree>
    <p:extLst>
      <p:ext uri="{BB962C8B-B14F-4D97-AF65-F5344CB8AC3E}">
        <p14:creationId xmlns:p14="http://schemas.microsoft.com/office/powerpoint/2010/main" val="1950722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half the world cooks their</a:t>
            </a:r>
            <a:r>
              <a:rPr lang="en-US" baseline="0" dirty="0"/>
              <a:t> everyday meals over open fires, resulting in high pollutant exposure. Because women are primarily doing the cooking, they are also the most at risk for this exposure.  </a:t>
            </a:r>
          </a:p>
          <a:p>
            <a:r>
              <a:rPr lang="en-US" baseline="0" dirty="0"/>
              <a:t>From using </a:t>
            </a:r>
            <a:r>
              <a:rPr lang="en-US" baseline="0" dirty="0" err="1"/>
              <a:t>cookstoves</a:t>
            </a:r>
            <a:r>
              <a:rPr lang="en-US" baseline="0" dirty="0"/>
              <a:t>, the pollutants we worry include particulate matter, carbon monoxide and VOCs.</a:t>
            </a:r>
          </a:p>
          <a:p>
            <a:r>
              <a:rPr lang="en-US" baseline="0" dirty="0"/>
              <a:t>Many research groups are working to tackle this problem from all angles. Some researchers are developing affordable stoves that are more efficient and achieve more complete combustion (producing CO2 rather than VOCs and CO); other researchers are collecting air quality data to assess exposure, and social scientists are investigating to understand what affects the adoption of a new technology like a better </a:t>
            </a:r>
            <a:r>
              <a:rPr lang="en-US" baseline="0" dirty="0" err="1"/>
              <a:t>cookstove</a:t>
            </a:r>
            <a:r>
              <a:rPr lang="en-US" baseline="0" dirty="0"/>
              <a:t>. </a:t>
            </a:r>
          </a:p>
          <a:p>
            <a:r>
              <a:rPr lang="en-US" baseline="0" dirty="0"/>
              <a:t>Read more about this issue at this WHO web page: http://www.who.int/mediacentre/factsheets/fs292/en/</a:t>
            </a:r>
            <a:endParaRPr lang="en-US" dirty="0"/>
          </a:p>
          <a:p>
            <a:r>
              <a:rPr lang="en-US" dirty="0"/>
              <a:t>Information source: “Household</a:t>
            </a:r>
            <a:r>
              <a:rPr lang="en-US" baseline="0" dirty="0"/>
              <a:t> air pollution and health.” March 2014 fact sheet. World Health Organization. Accessed Dec 29, 2014. </a:t>
            </a:r>
          </a:p>
          <a:p>
            <a:r>
              <a:rPr lang="en-US" i="1" u="none" baseline="0" dirty="0"/>
              <a:t>Image sources:</a:t>
            </a:r>
          </a:p>
          <a:p>
            <a:r>
              <a:rPr lang="en-US" baseline="0" dirty="0"/>
              <a:t>(left) Traditional brick </a:t>
            </a:r>
            <a:r>
              <a:rPr lang="en-US" baseline="0" dirty="0" err="1"/>
              <a:t>cookstove</a:t>
            </a:r>
            <a:r>
              <a:rPr lang="en-US" baseline="0" dirty="0"/>
              <a:t>: 2014 </a:t>
            </a:r>
            <a:r>
              <a:rPr lang="en-US" baseline="0" dirty="0" err="1"/>
              <a:t>Okkisafire</a:t>
            </a:r>
            <a:r>
              <a:rPr lang="en-US" baseline="0" dirty="0"/>
              <a:t>, Wikimedia Commons https://commons.wikimedia.org/wiki/File:Indonesian_brick_stove.jpg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(middle) Traditional stone </a:t>
            </a:r>
            <a:r>
              <a:rPr lang="en-US" baseline="0" dirty="0" err="1"/>
              <a:t>cookstove</a:t>
            </a:r>
            <a:r>
              <a:rPr lang="en-US" baseline="0" dirty="0"/>
              <a:t>: 2012 </a:t>
            </a:r>
            <a:r>
              <a:rPr lang="en-US" baseline="0" dirty="0" err="1"/>
              <a:t>Thamizhpparithi</a:t>
            </a:r>
            <a:r>
              <a:rPr lang="en-US" baseline="0" dirty="0"/>
              <a:t> </a:t>
            </a:r>
            <a:r>
              <a:rPr lang="en-US" baseline="0" dirty="0" err="1"/>
              <a:t>Maari</a:t>
            </a:r>
            <a:r>
              <a:rPr lang="en-US" baseline="0" dirty="0"/>
              <a:t>, Wikimedia Commons https://commons.wikimedia.org/wiki/File:A_aesthetic_traditional_Cooking.JPG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(right) “rocket stove”—a small manufactured </a:t>
            </a:r>
            <a:r>
              <a:rPr lang="en-US" baseline="0" dirty="0" err="1"/>
              <a:t>cookstove</a:t>
            </a:r>
            <a:r>
              <a:rPr lang="en-US" baseline="0" dirty="0"/>
              <a:t> (efficient wood burning; almost complete combustion: 2007 khym54, Wikimedia Commons https://commons.wikimedia.org/wiki/File:Rocket_stove.jpg</a:t>
            </a:r>
          </a:p>
        </p:txBody>
      </p:sp>
      <p:sp>
        <p:nvSpPr>
          <p:cNvPr id="4" name="Slide Number Placeholder 3"/>
          <p:cNvSpPr>
            <a:spLocks noGrp="1"/>
          </p:cNvSpPr>
          <p:nvPr>
            <p:ph type="sldNum" sz="quarter" idx="10"/>
          </p:nvPr>
        </p:nvSpPr>
        <p:spPr/>
        <p:txBody>
          <a:bodyPr/>
          <a:lstStyle/>
          <a:p>
            <a:fld id="{67A5E92B-C35E-0146-A199-CFE3550B7503}" type="slidenum">
              <a:rPr lang="en-US" smtClean="0"/>
              <a:t>19</a:t>
            </a:fld>
            <a:endParaRPr lang="en-US"/>
          </a:p>
        </p:txBody>
      </p:sp>
    </p:spTree>
    <p:extLst>
      <p:ext uri="{BB962C8B-B14F-4D97-AF65-F5344CB8AC3E}">
        <p14:creationId xmlns:p14="http://schemas.microsoft.com/office/powerpoint/2010/main" val="367048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a:t>
            </a:fld>
            <a:endParaRPr lang="en-US"/>
          </a:p>
        </p:txBody>
      </p:sp>
    </p:spTree>
    <p:extLst>
      <p:ext uri="{BB962C8B-B14F-4D97-AF65-F5344CB8AC3E}">
        <p14:creationId xmlns:p14="http://schemas.microsoft.com/office/powerpoint/2010/main" val="353730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a:t>
            </a:r>
            <a:r>
              <a:rPr lang="en-US" baseline="0" dirty="0"/>
              <a:t> methane and ozone are pollutants that we will be talking about that are also greenhouse gases (GHGs). Once energy from the sun enters our atmosphere, a number of things can happen. Some of the sun’s energy is absorbed by the Earth and in turn the Earth gives off heat. This heat may escape into space or be absorbed by greenhouse gases. Then, these gases either radiate the heat into space or back to Earth. Looking at the diagram, you can see how an increase in greenhouse gases results in less of this heat escaping to space and more radiating back to Earth, warming the planet.</a:t>
            </a:r>
          </a:p>
          <a:p>
            <a:r>
              <a:rPr lang="en-US" baseline="0" dirty="0"/>
              <a:t>More info here: http://learnmoreaboutclimate.colorado.edu/</a:t>
            </a:r>
            <a:endParaRPr lang="en-US" dirty="0"/>
          </a:p>
          <a:p>
            <a:r>
              <a:rPr lang="en-US" i="1" u="none" baseline="0" dirty="0"/>
              <a:t>Image source:</a:t>
            </a:r>
          </a:p>
          <a:p>
            <a:r>
              <a:rPr lang="en-US" dirty="0"/>
              <a:t>Diagram:</a:t>
            </a:r>
            <a:r>
              <a:rPr lang="en-US" baseline="0" dirty="0"/>
              <a:t> © 2011 Lisa Gardiner. “The Greenhouse Effect.” UCAR Center for Science Education. Accessed Dec. 29, 2014. http://www.windows2universe.org/earth/climate/earth_greenhouse.html; terms of use for UCAR website materials: “</a:t>
            </a:r>
            <a:r>
              <a:rPr lang="en-US" dirty="0"/>
              <a:t>The user is granted the right to use the site for non-commercial, non-profit  research, or educational purposes only, without any</a:t>
            </a:r>
            <a:r>
              <a:rPr lang="en-US" baseline="0" dirty="0"/>
              <a:t> </a:t>
            </a:r>
            <a:r>
              <a:rPr lang="en-US" dirty="0"/>
              <a:t>fee or cost.”</a:t>
            </a:r>
            <a:endParaRPr lang="en-US"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20</a:t>
            </a:fld>
            <a:endParaRPr lang="en-US"/>
          </a:p>
        </p:txBody>
      </p:sp>
    </p:spTree>
    <p:extLst>
      <p:ext uri="{BB962C8B-B14F-4D97-AF65-F5344CB8AC3E}">
        <p14:creationId xmlns:p14="http://schemas.microsoft.com/office/powerpoint/2010/main" val="1118693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students their experiences with smog</a:t>
            </a:r>
            <a:r>
              <a:rPr lang="en-US" baseline="0" dirty="0"/>
              <a:t> and smells. If you live in or near a valley, students may be familiar with temperature inversions that trap pollution and cause haze to settle at lower elevations. Industrial areas of cities may have odors like tar or other unpleasant chemical smells that come from factories and refineries. Everyone has probably experienced the smell of gasoline when you fill up your car. </a:t>
            </a:r>
            <a:endParaRPr lang="en-US" dirty="0"/>
          </a:p>
          <a:p>
            <a:r>
              <a:rPr lang="en-US" i="1" u="none" baseline="0" dirty="0"/>
              <a:t>Image source: </a:t>
            </a:r>
            <a:endParaRPr lang="en-US" dirty="0"/>
          </a:p>
          <a:p>
            <a:r>
              <a:rPr lang="en-US" dirty="0"/>
              <a:t>Photos at the same location in Beijing during August 2005;</a:t>
            </a:r>
            <a:r>
              <a:rPr lang="en-US" baseline="0" dirty="0"/>
              <a:t> the left photo is after two days of rain; the right photo is a sunny day under smoggy pollution conditions: 2005 </a:t>
            </a:r>
            <a:r>
              <a:rPr lang="en-US" baseline="0" dirty="0" err="1"/>
              <a:t>Bobak</a:t>
            </a:r>
            <a:r>
              <a:rPr lang="en-US" baseline="0" dirty="0"/>
              <a:t>, Wikimedia Commons https://commons.wikimedia.org/w/index.php?curid=2190112 </a:t>
            </a:r>
          </a:p>
        </p:txBody>
      </p:sp>
      <p:sp>
        <p:nvSpPr>
          <p:cNvPr id="4" name="Slide Number Placeholder 3"/>
          <p:cNvSpPr>
            <a:spLocks noGrp="1"/>
          </p:cNvSpPr>
          <p:nvPr>
            <p:ph type="sldNum" sz="quarter" idx="10"/>
          </p:nvPr>
        </p:nvSpPr>
        <p:spPr/>
        <p:txBody>
          <a:bodyPr/>
          <a:lstStyle/>
          <a:p>
            <a:fld id="{67A5E92B-C35E-0146-A199-CFE3550B7503}" type="slidenum">
              <a:rPr lang="en-US" smtClean="0"/>
              <a:t>21</a:t>
            </a:fld>
            <a:endParaRPr lang="en-US"/>
          </a:p>
        </p:txBody>
      </p:sp>
    </p:spTree>
    <p:extLst>
      <p:ext uri="{BB962C8B-B14F-4D97-AF65-F5344CB8AC3E}">
        <p14:creationId xmlns:p14="http://schemas.microsoft.com/office/powerpoint/2010/main" val="418218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a:t>Image source</a:t>
            </a:r>
            <a:r>
              <a:rPr lang="en-US" sz="1200" b="0" i="0" u="none" baseline="0" dirty="0"/>
              <a:t>: clouds in sky; © 2015 Hannigan Lab, College of Engineering, University of Colorado Boulder</a:t>
            </a:r>
            <a:endParaRPr lang="en-US" sz="120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22</a:t>
            </a:fld>
            <a:endParaRPr lang="en-US"/>
          </a:p>
        </p:txBody>
      </p:sp>
    </p:spTree>
    <p:extLst>
      <p:ext uri="{BB962C8B-B14F-4D97-AF65-F5344CB8AC3E}">
        <p14:creationId xmlns:p14="http://schemas.microsoft.com/office/powerpoint/2010/main" val="66957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to students the units they </a:t>
            </a:r>
            <a:r>
              <a:rPr lang="en-US" baseline="0" dirty="0"/>
              <a:t>will see for air quality measurements.</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23</a:t>
            </a:fld>
            <a:endParaRPr lang="en-US"/>
          </a:p>
        </p:txBody>
      </p:sp>
    </p:spTree>
    <p:extLst>
      <p:ext uri="{BB962C8B-B14F-4D97-AF65-F5344CB8AC3E}">
        <p14:creationId xmlns:p14="http://schemas.microsoft.com/office/powerpoint/2010/main" val="3126320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the class: </a:t>
            </a:r>
            <a:r>
              <a:rPr lang="en-US" b="1" i="1" dirty="0"/>
              <a:t>How</a:t>
            </a:r>
            <a:r>
              <a:rPr lang="en-US" b="1" i="1" baseline="0" dirty="0"/>
              <a:t> do research scientists and engineers measure air quality? How do we detect invisible gases in the air? What about PM? (Depending on the size, and concentration, PM may be invisible, too.)</a:t>
            </a:r>
          </a:p>
          <a:p>
            <a:r>
              <a:rPr lang="en-US" baseline="0" dirty="0"/>
              <a:t>Answer: Essentially, we examine optical or physical properties, or induce a change and measure the magnitude of the change.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Optical properties</a:t>
            </a:r>
            <a:r>
              <a:rPr lang="en-US" baseline="0" dirty="0"/>
              <a:t>: Some gases absorb particular wavelengths of light (think of the visible and infrared light portion of the electromagnetic spectrum). Some instruments shoot a laser of this wavelength of light through space, and depending on how much makes it to the other side (which we measure), we can determine how much was absorbed and how much of a particular gas is in the sample (as illustrated in the slide diagram).</a:t>
            </a:r>
          </a:p>
          <a:p>
            <a:r>
              <a:rPr lang="en-US" b="1" baseline="0" dirty="0"/>
              <a:t>Physical properties</a:t>
            </a:r>
            <a:r>
              <a:rPr lang="en-US" baseline="0" dirty="0"/>
              <a:t>: With particles, we often look at physical properties. If we collect them on a filter (as in the slide photo), we can weigh the filter and see the color (color may indicate source). Different-sized particles behave differently in the air (heavier ones settle, lighter ones float), so we take advantage of these behaviors and separate particle samples into size brackets. Then we weigh or use other instruments to determine how much of each size we have. </a:t>
            </a:r>
          </a:p>
          <a:p>
            <a:r>
              <a:rPr lang="en-US" b="1" baseline="0" dirty="0"/>
              <a:t>Measuring a change: </a:t>
            </a:r>
            <a:r>
              <a:rPr lang="en-US" b="0" baseline="0" dirty="0"/>
              <a:t>One example is using an FID—a flame ionization detector. Essentially, you burn an air sample and based on the energy released (collected and measured), you estimate the amount of carbon present (and thus hydrocarbons). Many sensors also work this way; specific gases interact with a material on the surface, causing a change in the sensor itself, and we correlate that change in the sensor with the gas concentration.</a:t>
            </a:r>
            <a:endParaRPr lang="en-US" b="1" baseline="0" dirty="0"/>
          </a:p>
          <a:p>
            <a:r>
              <a:rPr lang="en-US" i="1" u="sng" baseline="0" dirty="0"/>
              <a:t>Image sources:</a:t>
            </a:r>
          </a:p>
          <a:p>
            <a:r>
              <a:rPr lang="en-US" baseline="0" dirty="0"/>
              <a:t>(top) lightbulb: 2012 Mike Peel, Wikimedia Commons https://commons.wikimedia.org/wiki/File:Huntington_lightbulb_collection_2.jpg</a:t>
            </a:r>
          </a:p>
          <a:p>
            <a:r>
              <a:rPr lang="en-US" baseline="0" dirty="0"/>
              <a:t>The diagram assembled by Hannigan Lab, College of Engineering, University of Colorado Boulder</a:t>
            </a:r>
          </a:p>
          <a:p>
            <a:r>
              <a:rPr lang="en-US" dirty="0"/>
              <a:t>(bottom) series of used breathing respirator</a:t>
            </a:r>
            <a:r>
              <a:rPr lang="en-US" baseline="0" dirty="0"/>
              <a:t> f</a:t>
            </a:r>
            <a:r>
              <a:rPr lang="en-US" dirty="0"/>
              <a:t>ilters show particulates: 2014 Ziggy Sawdust, Wikipedia</a:t>
            </a:r>
            <a:r>
              <a:rPr lang="en-US" baseline="0" dirty="0"/>
              <a:t> https://en.wikipedia.org/wiki/File:NIOSH_P95_cross_section.jpg</a:t>
            </a:r>
          </a:p>
        </p:txBody>
      </p:sp>
      <p:sp>
        <p:nvSpPr>
          <p:cNvPr id="4" name="Slide Number Placeholder 3"/>
          <p:cNvSpPr>
            <a:spLocks noGrp="1"/>
          </p:cNvSpPr>
          <p:nvPr>
            <p:ph type="sldNum" sz="quarter" idx="10"/>
          </p:nvPr>
        </p:nvSpPr>
        <p:spPr/>
        <p:txBody>
          <a:bodyPr/>
          <a:lstStyle/>
          <a:p>
            <a:fld id="{67A5E92B-C35E-0146-A199-CFE3550B7503}" type="slidenum">
              <a:rPr lang="en-US" smtClean="0"/>
              <a:t>24</a:t>
            </a:fld>
            <a:endParaRPr lang="en-US"/>
          </a:p>
        </p:txBody>
      </p:sp>
    </p:spTree>
    <p:extLst>
      <p:ext uri="{BB962C8B-B14F-4D97-AF65-F5344CB8AC3E}">
        <p14:creationId xmlns:p14="http://schemas.microsoft.com/office/powerpoint/2010/main" val="762416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Regulators rely on high-quality expensive instruments that take advantage of the principles</a:t>
            </a:r>
            <a:r>
              <a:rPr lang="en-US" baseline="0" dirty="0"/>
              <a:t> discussed in the previous slide. These instruments cost $5,000 - $100,000, but this high-quality instrumentation is necessary for both scientific research and regulatory work. Cities and states must prove that they are meeting EPA standards, and networks of high-cost monitors help regulators determine whether or not the standards are being met and why, if they are not. </a:t>
            </a:r>
            <a:endParaRPr lang="en-US" dirty="0"/>
          </a:p>
          <a:p>
            <a:r>
              <a:rPr lang="en-US" i="1" u="none" baseline="0" dirty="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a:t>
            </a:r>
            <a:r>
              <a:rPr lang="en-US" baseline="0" dirty="0"/>
              <a:t>ermission and image provided by </a:t>
            </a:r>
            <a:r>
              <a:rPr lang="en-US" baseline="0" dirty="0" err="1"/>
              <a:t>Picarro</a:t>
            </a:r>
            <a:r>
              <a:rPr lang="en-US" baseline="0" dirty="0"/>
              <a:t> Instruments http://www.bioopticsworld.com/articles/2011/05/picarro-water-isotope-analysis-system-uses-cavity-ring-down-spectroscopy.html </a:t>
            </a:r>
            <a:endParaRPr lang="en-US" dirty="0"/>
          </a:p>
          <a:p>
            <a:r>
              <a:rPr lang="en-US" baseline="0" dirty="0"/>
              <a:t>Google Maps screenshot of CDPHE’s </a:t>
            </a:r>
            <a:r>
              <a:rPr lang="en-US" dirty="0"/>
              <a:t>Continuous</a:t>
            </a:r>
            <a:r>
              <a:rPr lang="en-US" baseline="0" dirty="0"/>
              <a:t> Air Monitoring Project Site</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25</a:t>
            </a:fld>
            <a:endParaRPr lang="en-US"/>
          </a:p>
        </p:txBody>
      </p:sp>
    </p:spTree>
    <p:extLst>
      <p:ext uri="{BB962C8B-B14F-4D97-AF65-F5344CB8AC3E}">
        <p14:creationId xmlns:p14="http://schemas.microsoft.com/office/powerpoint/2010/main" val="2177386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Low-cost</a:t>
            </a:r>
            <a:r>
              <a:rPr lang="en-US" b="1" baseline="0" dirty="0"/>
              <a:t> sensors </a:t>
            </a:r>
            <a:r>
              <a:rPr lang="en-US" baseline="0" dirty="0"/>
              <a:t>make it possible for new low-cost accessible technologies to be built. EPA calls these “next-generation monitoring technologies.” </a:t>
            </a:r>
            <a:r>
              <a:rPr lang="en-US" b="1" baseline="0" dirty="0"/>
              <a:t>This is the type of technology you will use for the upcoming activities and your research project. </a:t>
            </a:r>
            <a:r>
              <a:rPr lang="en-US" baseline="0" dirty="0"/>
              <a:t>Having many low-cost instruments enables us to collect data with much higher spatial and time resolution. One day these technologies may even supplement our existing conventional monitors (the high-quality ones in the last slide). While this new technology is not completely “figured out” yet, many research groups are building and using them successfully. Another exciting point is that because these technologies are low-cost and fairly easy to use, it makes them accessible to the public, which means that one day, data collected by citizens might supplement data collected by regulators. </a:t>
            </a:r>
          </a:p>
          <a:p>
            <a:r>
              <a:rPr lang="en-US" i="1" u="none" baseline="0" dirty="0"/>
              <a:t>Image sources:</a:t>
            </a:r>
          </a:p>
          <a:p>
            <a:r>
              <a:rPr lang="en-US" dirty="0"/>
              <a:t>(left) circuit</a:t>
            </a:r>
            <a:r>
              <a:rPr lang="en-US" baseline="0" dirty="0"/>
              <a:t> board with sensors: © Mobile Sensing Technology; permission given by Hannigan Lab, College of Engineering, University of Colorado Boulder http://mobilesensingtechnology.com</a:t>
            </a:r>
            <a:endParaRPr lang="en-US" dirty="0"/>
          </a:p>
          <a:p>
            <a:r>
              <a:rPr lang="en-US" dirty="0"/>
              <a:t>(middle) monitors in field: © 2015 </a:t>
            </a:r>
            <a:r>
              <a:rPr lang="en-US" baseline="0" dirty="0"/>
              <a:t>Hannigan Lab, College of Engineering, University of Colorado Boulder</a:t>
            </a:r>
            <a:endParaRPr lang="en-US" dirty="0"/>
          </a:p>
          <a:p>
            <a:r>
              <a:rPr lang="en-US" dirty="0"/>
              <a:t>(right)</a:t>
            </a:r>
            <a:r>
              <a:rPr lang="en-US" baseline="0" dirty="0"/>
              <a:t> pollution map: Mobile Sensing Technology; permission given by Hannigan Lab, College of Engineering, University of Colorado Boulder http://mobilesensingtechnology.com</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26</a:t>
            </a:fld>
            <a:endParaRPr lang="en-US"/>
          </a:p>
        </p:txBody>
      </p:sp>
    </p:spTree>
    <p:extLst>
      <p:ext uri="{BB962C8B-B14F-4D97-AF65-F5344CB8AC3E}">
        <p14:creationId xmlns:p14="http://schemas.microsoft.com/office/powerpoint/2010/main" val="3242310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rented monitors from the University of Colorado Boulder, this is what they look like and this this is what you will be using for data collection.  </a:t>
            </a:r>
          </a:p>
          <a:p>
            <a:r>
              <a:rPr lang="en-US" baseline="0" dirty="0"/>
              <a:t>They are versatile. They can be used indoor or outdoors. They may be used for stationary monitoring or battery-powered for mobile monitoring. They are capable of collecting a wide range of data: CO2, NO2, total VOCs, O3 and CO, as well as temperature, humidity, wind data and GPS locations. </a:t>
            </a:r>
          </a:p>
          <a:p>
            <a:r>
              <a:rPr lang="en-US" baseline="0" dirty="0"/>
              <a:t>More information on the Pod monitors—how they work, the sensors, and the measurements available—is in the Appendix Presentation.</a:t>
            </a:r>
          </a:p>
          <a:p>
            <a:r>
              <a:rPr lang="en-US" i="1" u="none" baseline="0" dirty="0"/>
              <a:t>Image 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(left) inside a Pod air quality monitor: </a:t>
            </a:r>
            <a:r>
              <a:rPr lang="en-US" b="0" i="0" u="none" baseline="0" dirty="0"/>
              <a:t>© </a:t>
            </a:r>
            <a:r>
              <a:rPr lang="en-US" b="0" i="0" u="none" baseline="0" dirty="0" smtClean="0"/>
              <a:t>2020 </a:t>
            </a:r>
            <a:r>
              <a:rPr lang="en-US" b="0" i="0" u="none" baseline="0" dirty="0"/>
              <a:t>Hannigan Lab, College of Engineering, University of Colorado Boulder</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(right) air quality monitoring devices on a rooftop:</a:t>
            </a:r>
            <a:r>
              <a:rPr lang="en-US" baseline="0" dirty="0"/>
              <a:t> </a:t>
            </a:r>
            <a:r>
              <a:rPr lang="en-US" b="0" i="0" u="none" baseline="0" dirty="0"/>
              <a:t>© 2015 Hannigan Lab, College of Engineering, University of Colorado Boulder</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27</a:t>
            </a:fld>
            <a:endParaRPr lang="en-US"/>
          </a:p>
        </p:txBody>
      </p:sp>
    </p:spTree>
    <p:extLst>
      <p:ext uri="{BB962C8B-B14F-4D97-AF65-F5344CB8AC3E}">
        <p14:creationId xmlns:p14="http://schemas.microsoft.com/office/powerpoint/2010/main" val="523000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a:t>
            </a:r>
            <a:r>
              <a:rPr lang="en-US" baseline="0" dirty="0"/>
              <a:t> enters into air quality research in many ways, for example, developing new tools to measure pollutants, designing a study to answer a question, and finding solutions to air quality issues, which can include control technologies (such as the catalytic converter in your car), or mitigation strategies (such as preventing the emission or formation of pollutants).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a:t>Image source</a:t>
            </a:r>
            <a:r>
              <a:rPr lang="en-US" sz="1200" b="0" i="0" u="none" baseline="0" dirty="0"/>
              <a:t>: clouds in sky; © 2015 Hannigan Lab, College of Engineering, University of Colorado Boulder</a:t>
            </a:r>
            <a:endParaRPr lang="en-US" sz="120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28</a:t>
            </a:fld>
            <a:endParaRPr lang="en-US"/>
          </a:p>
        </p:txBody>
      </p:sp>
    </p:spTree>
    <p:extLst>
      <p:ext uri="{BB962C8B-B14F-4D97-AF65-F5344CB8AC3E}">
        <p14:creationId xmlns:p14="http://schemas.microsoft.com/office/powerpoint/2010/main" val="737337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the class: </a:t>
            </a:r>
            <a:r>
              <a:rPr lang="en-US" b="1" i="1" dirty="0"/>
              <a:t>How can we remove particles from the air? </a:t>
            </a:r>
          </a:p>
          <a:p>
            <a:r>
              <a:rPr lang="en-US" dirty="0"/>
              <a:t>Answer: In homes with “central</a:t>
            </a:r>
            <a:r>
              <a:rPr lang="en-US" baseline="0" dirty="0"/>
              <a:t> air” systems for heating and cooling, a filter prevents particles from circulating throughout the homes. Factories and some businesses use this same approach on a larger scale. Depending on the particle size and composition (what they are made of), different techniques are used. The diagrams show two examples of control devices.</a:t>
            </a:r>
          </a:p>
          <a:p>
            <a:r>
              <a:rPr lang="en-US" b="1" baseline="0" dirty="0"/>
              <a:t>Cyclone</a:t>
            </a:r>
            <a:r>
              <a:rPr lang="en-US" baseline="0" dirty="0"/>
              <a:t>: Larger particles, subject to inertial forces, “fall out” into the collection area, while the now-clean-air escapes through the top.</a:t>
            </a:r>
          </a:p>
          <a:p>
            <a:r>
              <a:rPr lang="en-US" b="1" baseline="0" dirty="0"/>
              <a:t>Electrostatic precipitator</a:t>
            </a:r>
            <a:r>
              <a:rPr lang="en-US" baseline="0" dirty="0"/>
              <a:t>: Small particles are given a charge and collected on oppositely charged plates, which are then cleaned periodically. </a:t>
            </a:r>
            <a:endParaRPr lang="en-US" dirty="0"/>
          </a:p>
          <a:p>
            <a:r>
              <a:rPr lang="en-US" i="1" u="none" baseline="0" dirty="0"/>
              <a:t>Image sources:</a:t>
            </a:r>
          </a:p>
          <a:p>
            <a:r>
              <a:rPr lang="en-US" i="0" u="none" baseline="0" dirty="0"/>
              <a:t>Cyclone and precipitator diagrams: The State of Queensland, Australia; </a:t>
            </a:r>
            <a:r>
              <a:rPr lang="en-US" sz="1200" b="0" i="0" u="sng" kern="1200" dirty="0">
                <a:solidFill>
                  <a:schemeClr val="tx1"/>
                </a:solidFill>
                <a:effectLst/>
                <a:latin typeface="+mn-lt"/>
                <a:ea typeface="+mn-ea"/>
                <a:cs typeface="+mn-cs"/>
                <a:hlinkClick r:id="rId3"/>
              </a:rPr>
              <a:t>Creative Commons Attribution 3.0 Australia (CC BY) </a:t>
            </a:r>
            <a:r>
              <a:rPr lang="en-US" sz="1200" b="0" i="0" u="sng" kern="1200" dirty="0" err="1">
                <a:solidFill>
                  <a:schemeClr val="tx1"/>
                </a:solidFill>
                <a:effectLst/>
                <a:latin typeface="+mn-lt"/>
                <a:ea typeface="+mn-ea"/>
                <a:cs typeface="+mn-cs"/>
                <a:hlinkClick r:id="rId3"/>
              </a:rPr>
              <a:t>licence</a:t>
            </a:r>
            <a:r>
              <a:rPr lang="en-US" i="0" u="none" baseline="0" dirty="0"/>
              <a:t>; http://www.qld.gov.au/environment/pollution/monitoring/air-pollution/controlling/ </a:t>
            </a:r>
          </a:p>
        </p:txBody>
      </p:sp>
      <p:sp>
        <p:nvSpPr>
          <p:cNvPr id="4" name="Slide Number Placeholder 3"/>
          <p:cNvSpPr>
            <a:spLocks noGrp="1"/>
          </p:cNvSpPr>
          <p:nvPr>
            <p:ph type="sldNum" sz="quarter" idx="10"/>
          </p:nvPr>
        </p:nvSpPr>
        <p:spPr/>
        <p:txBody>
          <a:bodyPr/>
          <a:lstStyle/>
          <a:p>
            <a:fld id="{67A5E92B-C35E-0146-A199-CFE3550B7503}" type="slidenum">
              <a:rPr lang="en-US" smtClean="0"/>
              <a:t>29</a:t>
            </a:fld>
            <a:endParaRPr lang="en-US"/>
          </a:p>
        </p:txBody>
      </p:sp>
    </p:spTree>
    <p:extLst>
      <p:ext uri="{BB962C8B-B14F-4D97-AF65-F5344CB8AC3E}">
        <p14:creationId xmlns:p14="http://schemas.microsoft.com/office/powerpoint/2010/main" val="196130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atmosphere enables life to flourish on our planet,</a:t>
            </a:r>
            <a:r>
              <a:rPr lang="en-US" sz="1200" kern="1200" baseline="0" dirty="0">
                <a:solidFill>
                  <a:schemeClr val="tx1"/>
                </a:solidFill>
                <a:effectLst/>
                <a:latin typeface="+mn-lt"/>
                <a:ea typeface="+mn-ea"/>
                <a:cs typeface="+mn-cs"/>
              </a:rPr>
              <a:t> and more specifically our atmosphere is just right.  Other planets have little or no atmosphere, such as Mercury, or thick/inhospitable atmospheres, such as Venus.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3</a:t>
            </a:fld>
            <a:endParaRPr lang="en-US"/>
          </a:p>
        </p:txBody>
      </p:sp>
    </p:spTree>
    <p:extLst>
      <p:ext uri="{BB962C8B-B14F-4D97-AF65-F5344CB8AC3E}">
        <p14:creationId xmlns:p14="http://schemas.microsoft.com/office/powerpoint/2010/main" val="1493005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the class: What about gases?</a:t>
            </a:r>
            <a:r>
              <a:rPr lang="en-US" b="1" i="1" baseline="0" dirty="0"/>
              <a:t> </a:t>
            </a:r>
            <a:r>
              <a:rPr lang="en-US" dirty="0"/>
              <a:t>Gases can either be captured or burned.</a:t>
            </a:r>
            <a:r>
              <a:rPr lang="en-US"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Scrubber</a:t>
            </a:r>
            <a:r>
              <a:rPr lang="en-US" baseline="0" dirty="0"/>
              <a:t>: These devices spray water through pollutant-laden air, and certain gases and particles are trapped in the water, thus cleaning the air. The resulting water is still polluted and must be further treated.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Flaring</a:t>
            </a:r>
            <a:r>
              <a:rPr lang="en-US" baseline="0" dirty="0"/>
              <a:t>: Another option is to burn polluted air. For example, if you have air containing toxic VOCs, burning it completes the combustion process, turning the VOCs into CO2.  Even though it is a greenhouse gas, CO2 is not harmful to humans. Using the flaring technique is common in oil and gas operations. </a:t>
            </a:r>
            <a:endParaRPr lang="en-US" dirty="0"/>
          </a:p>
          <a:p>
            <a:r>
              <a:rPr lang="en-US" i="1" u="none" baseline="0" dirty="0"/>
              <a:t>Image sources:</a:t>
            </a:r>
          </a:p>
          <a:p>
            <a:r>
              <a:rPr lang="en-US" baseline="0" dirty="0"/>
              <a:t>(left) flaring: 2013 Joshua </a:t>
            </a:r>
            <a:r>
              <a:rPr lang="en-US" baseline="0" dirty="0" err="1"/>
              <a:t>Doubek</a:t>
            </a:r>
            <a:r>
              <a:rPr lang="en-US" baseline="0" dirty="0"/>
              <a:t>, Wikimedia Commons </a:t>
            </a:r>
            <a:r>
              <a:rPr lang="en-US" dirty="0"/>
              <a:t>https://commons.wikimedia.org/wiki/File:Flaring_a_good_amount_of_gas.jpg</a:t>
            </a:r>
          </a:p>
          <a:p>
            <a:r>
              <a:rPr lang="en-US" dirty="0"/>
              <a:t>(right)</a:t>
            </a:r>
            <a:r>
              <a:rPr lang="en-US" baseline="0" dirty="0"/>
              <a:t> scrubber: 2006 NC State University and U.S. EPA, Wikimedia Commons </a:t>
            </a:r>
            <a:r>
              <a:rPr lang="en-US" dirty="0"/>
              <a:t>https://commons.wikimedia.org/wiki/File:Packedtowerex.gif</a:t>
            </a:r>
          </a:p>
        </p:txBody>
      </p:sp>
      <p:sp>
        <p:nvSpPr>
          <p:cNvPr id="4" name="Slide Number Placeholder 3"/>
          <p:cNvSpPr>
            <a:spLocks noGrp="1"/>
          </p:cNvSpPr>
          <p:nvPr>
            <p:ph type="sldNum" sz="quarter" idx="10"/>
          </p:nvPr>
        </p:nvSpPr>
        <p:spPr/>
        <p:txBody>
          <a:bodyPr/>
          <a:lstStyle/>
          <a:p>
            <a:fld id="{67A5E92B-C35E-0146-A199-CFE3550B7503}" type="slidenum">
              <a:rPr lang="en-US" smtClean="0"/>
              <a:t>30</a:t>
            </a:fld>
            <a:endParaRPr lang="en-US"/>
          </a:p>
        </p:txBody>
      </p:sp>
    </p:spTree>
    <p:extLst>
      <p:ext uri="{BB962C8B-B14F-4D97-AF65-F5344CB8AC3E}">
        <p14:creationId xmlns:p14="http://schemas.microsoft.com/office/powerpoint/2010/main" val="336850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most people have</a:t>
            </a:r>
            <a:r>
              <a:rPr lang="en-US" baseline="0" dirty="0"/>
              <a:t> never </a:t>
            </a:r>
            <a:r>
              <a:rPr lang="en-US" dirty="0"/>
              <a:t>encountered a scrubber,</a:t>
            </a:r>
            <a:r>
              <a:rPr lang="en-US" baseline="0" dirty="0"/>
              <a:t> plenty of technologies designed by engineers to minimize our exposure to air pollution are at use in our daily lives, such as the three examples on this slide.</a:t>
            </a:r>
            <a:endParaRPr lang="en-US" dirty="0"/>
          </a:p>
          <a:p>
            <a:r>
              <a:rPr lang="en-US" b="1" dirty="0"/>
              <a:t>Stove “fume hoods” </a:t>
            </a:r>
            <a:r>
              <a:rPr lang="en-US" dirty="0"/>
              <a:t>include a fan that pulls</a:t>
            </a:r>
            <a:r>
              <a:rPr lang="en-US" baseline="0" dirty="0"/>
              <a:t> cooking emissions up and out of homes. </a:t>
            </a:r>
          </a:p>
          <a:p>
            <a:r>
              <a:rPr lang="en-US" b="1" baseline="0" dirty="0"/>
              <a:t>Carbon HVAC filters </a:t>
            </a:r>
            <a:r>
              <a:rPr lang="en-US" baseline="0" dirty="0"/>
              <a:t>catch large dust particles in homes with central HVAC systems; the carbon helps to get rid of odors since hydrocarbons and VOCs stick to carbon. </a:t>
            </a:r>
          </a:p>
          <a:p>
            <a:r>
              <a:rPr lang="en-US" b="1" baseline="0" dirty="0"/>
              <a:t>Catalytic converters </a:t>
            </a:r>
            <a:r>
              <a:rPr lang="en-US" baseline="0" dirty="0"/>
              <a:t>are required on automobiles; they create a chemical reaction that converts the gases in vehicle emissions into water vapor and less-harmful and even inert matter. Adding them to vehicles eliminates 90% of the polluting gas emissions that would otherwise exhaust out the muffler.</a:t>
            </a:r>
            <a:endParaRPr lang="en-US" dirty="0"/>
          </a:p>
          <a:p>
            <a:r>
              <a:rPr lang="en-US" i="1" u="none" baseline="0" dirty="0"/>
              <a:t>Image sources:</a:t>
            </a:r>
          </a:p>
          <a:p>
            <a:r>
              <a:rPr lang="en-US" i="0" u="none" baseline="0" dirty="0"/>
              <a:t>(left) stove hood: 2011 Wu </a:t>
            </a:r>
            <a:r>
              <a:rPr lang="en-US" i="0" u="none" baseline="0" dirty="0" err="1"/>
              <a:t>Samkors</a:t>
            </a:r>
            <a:r>
              <a:rPr lang="en-US" i="0" u="none" baseline="0" dirty="0"/>
              <a:t>, Wikimedia Commons https://commons.wikimedia.org/wiki/File:HK_69_Pokfulam_Road_%E9%8C%A6%E6%98%8E%E9%96%A3_King_Ming_Mansion_01_Kitchen_%E6%8A%BD%E6%B2%B9%E7%85%99%E6%A9%9F_Extractor_hood_n_Gas_cooker_July-2011.jpg </a:t>
            </a:r>
          </a:p>
          <a:p>
            <a:r>
              <a:rPr lang="en-US" i="0" u="none" baseline="0" dirty="0"/>
              <a:t>(middle) HVAC furnace filter: 2013 Michael Sheehan, Flickr https://www.flickr.com/photos/hightechdad/10523935095 and CC BY 2.0 license: https://creativecommons.org/licenses/by/2.0/</a:t>
            </a:r>
          </a:p>
          <a:p>
            <a:r>
              <a:rPr lang="en-US" i="0" u="none" baseline="0" dirty="0"/>
              <a:t>(right) catalytic converter on a pickup truck: 2007 Ahanix1989, </a:t>
            </a:r>
            <a:r>
              <a:rPr lang="en-US" baseline="0" dirty="0"/>
              <a:t>Wikimedia Commons https://commons.wikimedia.org/wiki/File:DodgeCatCon.jpg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31</a:t>
            </a:fld>
            <a:endParaRPr lang="en-US"/>
          </a:p>
        </p:txBody>
      </p:sp>
    </p:spTree>
    <p:extLst>
      <p:ext uri="{BB962C8B-B14F-4D97-AF65-F5344CB8AC3E}">
        <p14:creationId xmlns:p14="http://schemas.microsoft.com/office/powerpoint/2010/main" val="3603464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removing pollutants, we can prevent them</a:t>
            </a:r>
            <a:r>
              <a:rPr lang="en-US" baseline="0" dirty="0"/>
              <a:t> from being emitted in the first place. For example, some regions of Colorado have exceeded the EPA’s ozone standard. While regulators may develop new regulations that limit what industry can emit, public opinion campaigns can change individuals’ behaviors and help to reduce their contributions to the problem. For example, the subway shown here is an example of public transit, which results in less pollution per person than if everyone used their own vehicles.</a:t>
            </a:r>
          </a:p>
          <a:p>
            <a:r>
              <a:rPr lang="en-US" sz="1200" kern="1200" dirty="0">
                <a:solidFill>
                  <a:schemeClr val="tx1"/>
                </a:solidFill>
                <a:effectLst/>
                <a:latin typeface="+mn-lt"/>
                <a:ea typeface="+mn-ea"/>
                <a:cs typeface="+mn-cs"/>
              </a:rPr>
              <a:t>This </a:t>
            </a:r>
            <a:r>
              <a:rPr lang="en-US" sz="1200" kern="1200" dirty="0" err="1">
                <a:solidFill>
                  <a:schemeClr val="tx1"/>
                </a:solidFill>
                <a:effectLst/>
                <a:latin typeface="+mn-lt"/>
                <a:ea typeface="+mn-ea"/>
                <a:cs typeface="+mn-cs"/>
              </a:rPr>
              <a:t>OzoneAware</a:t>
            </a:r>
            <a:r>
              <a:rPr lang="en-US" sz="1200" kern="1200" dirty="0">
                <a:solidFill>
                  <a:schemeClr val="tx1"/>
                </a:solidFill>
                <a:effectLst/>
                <a:latin typeface="+mn-lt"/>
                <a:ea typeface="+mn-ea"/>
                <a:cs typeface="+mn-cs"/>
              </a:rPr>
              <a:t> public awareness campaign is an attempt to minimize vehicle emissions so as to reduce production of the ingredients that form ozone.</a:t>
            </a:r>
          </a:p>
          <a:p>
            <a:r>
              <a:rPr lang="en-US" sz="1200" kern="1200" dirty="0">
                <a:solidFill>
                  <a:schemeClr val="tx1"/>
                </a:solidFill>
                <a:effectLst/>
                <a:latin typeface="+mn-lt"/>
                <a:ea typeface="+mn-ea"/>
                <a:cs typeface="+mn-cs"/>
              </a:rPr>
              <a:t>The campaign recommends that you do not idle your car (to minimize NOx and VOCs), take public transit (also limiting NOx and VOCs), and mow after dark. Lawn mowers and ATVs often have engines that lack the control technologies required on cars, thus they release a lot of VOCs. By having people do these activities after dark, it is less likely that their VOCs will be used for 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formation, which requires sunlight. </a:t>
            </a:r>
          </a:p>
          <a:p>
            <a:r>
              <a:rPr lang="en-US" i="1" u="none" baseline="0" dirty="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(top) NYC subway car: 2008 Adam E. Moreira, Wikimedia Commons https://commons.wikimedia.org/wiki/File:NYC_Subway_R160A_9237_on_the_E.jpg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(bottom) </a:t>
            </a:r>
            <a:r>
              <a:rPr lang="en-US" baseline="0" dirty="0" err="1"/>
              <a:t>OzoneAware</a:t>
            </a:r>
            <a:r>
              <a:rPr lang="en-US" baseline="0" dirty="0"/>
              <a:t> website screen capture: http://ozoneaware.org/</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32</a:t>
            </a:fld>
            <a:endParaRPr lang="en-US"/>
          </a:p>
        </p:txBody>
      </p:sp>
    </p:spTree>
    <p:extLst>
      <p:ext uri="{BB962C8B-B14F-4D97-AF65-F5344CB8AC3E}">
        <p14:creationId xmlns:p14="http://schemas.microsoft.com/office/powerpoint/2010/main" val="3872641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discuss and answer any students questions students. </a:t>
            </a:r>
          </a:p>
          <a:p>
            <a:r>
              <a:rPr lang="en-US" dirty="0"/>
              <a:t>Note: The (optional) Presentation Appendix Slides</a:t>
            </a:r>
            <a:r>
              <a:rPr lang="en-US" baseline="0" dirty="0"/>
              <a:t> </a:t>
            </a:r>
            <a:r>
              <a:rPr lang="en-US" dirty="0"/>
              <a:t>explain</a:t>
            </a:r>
            <a:r>
              <a:rPr lang="en-US" baseline="0" dirty="0"/>
              <a:t> more about the Pod—how it works, the sensors, the measurements available, etc.</a:t>
            </a:r>
          </a:p>
          <a:p>
            <a:r>
              <a:rPr lang="en-US" b="0" i="1" u="none" baseline="0" dirty="0"/>
              <a:t>Image source</a:t>
            </a:r>
            <a:r>
              <a:rPr lang="en-US" b="0" i="0" u="none" baseline="0" dirty="0"/>
              <a:t>: </a:t>
            </a:r>
          </a:p>
          <a:p>
            <a:r>
              <a:rPr lang="en-US" b="0" i="0" u="none" baseline="0" dirty="0"/>
              <a:t>Air monitor and wind station on fence; © 2015 Hannigan Lab, College of Engineering, University of Colorado Boulder</a:t>
            </a:r>
            <a:endParaRPr lang="en-US"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33</a:t>
            </a:fld>
            <a:endParaRPr lang="en-US"/>
          </a:p>
        </p:txBody>
      </p:sp>
    </p:spTree>
    <p:extLst>
      <p:ext uri="{BB962C8B-B14F-4D97-AF65-F5344CB8AC3E}">
        <p14:creationId xmlns:p14="http://schemas.microsoft.com/office/powerpoint/2010/main" val="1567031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Presentation Appendix Slides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 Introduction to Air Quality Research</a:t>
            </a:r>
            <a:r>
              <a:rPr lang="en-US" sz="1200" b="0" kern="1200" dirty="0">
                <a:solidFill>
                  <a:schemeClr val="tx1"/>
                </a:solidFill>
                <a:effectLst/>
                <a:latin typeface="+mn-lt"/>
                <a:ea typeface="+mn-ea"/>
                <a:cs typeface="+mn-cs"/>
              </a:rPr>
              <a:t> lesson,</a:t>
            </a:r>
            <a:r>
              <a:rPr lang="en-US" sz="1200" b="0" kern="1200" baseline="0" dirty="0">
                <a:solidFill>
                  <a:schemeClr val="tx1"/>
                </a:solidFill>
                <a:effectLst/>
                <a:latin typeface="+mn-lt"/>
                <a:ea typeface="+mn-ea"/>
                <a:cs typeface="+mn-cs"/>
              </a:rPr>
              <a:t> TeachEngineering.org</a:t>
            </a:r>
          </a:p>
          <a:p>
            <a:r>
              <a:rPr lang="en-US" sz="1200" b="0" kern="1200" baseline="0" dirty="0">
                <a:solidFill>
                  <a:schemeClr val="tx1"/>
                </a:solidFill>
                <a:effectLst/>
                <a:latin typeface="+mn-lt"/>
                <a:ea typeface="+mn-ea"/>
                <a:cs typeface="+mn-cs"/>
              </a:rPr>
              <a:t>These slides provide more information about the </a:t>
            </a:r>
            <a:r>
              <a:rPr lang="en-US" sz="1200" kern="1200" dirty="0">
                <a:solidFill>
                  <a:schemeClr val="tx1"/>
                </a:solidFill>
                <a:effectLst/>
                <a:latin typeface="+mn-lt"/>
                <a:ea typeface="+mn-ea"/>
                <a:cs typeface="+mn-cs"/>
              </a:rPr>
              <a:t>Pod air quality monitor—how it works, the sensors, the measurements and data available, etc.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u="none" baseline="0" dirty="0"/>
              <a:t>Image source</a:t>
            </a:r>
            <a:r>
              <a:rPr lang="en-US" sz="1100" b="0" i="0" u="none" baseline="0" dirty="0"/>
              <a:t>: clouds in sky: © 2015 Hannigan Lab, College of Engineering, University of Colorado Boulder</a:t>
            </a:r>
            <a:endParaRPr lang="en-US" sz="110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085334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inside a Pod air quality monitor; </a:t>
            </a:r>
            <a:r>
              <a:rPr lang="en-US" sz="1200" b="0" i="0" u="none" baseline="0" dirty="0"/>
              <a:t>© </a:t>
            </a:r>
            <a:r>
              <a:rPr lang="en-US" sz="1200" b="0" i="0" u="none" baseline="0" dirty="0" smtClean="0"/>
              <a:t>2020 </a:t>
            </a:r>
            <a:r>
              <a:rPr lang="en-US" sz="1200" b="0" i="0" u="none" baseline="0" dirty="0"/>
              <a:t>Hannigan Lab, College of Engineering, University of Colorado Boulder</a:t>
            </a:r>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36</a:t>
            </a:fld>
            <a:endParaRPr lang="en-US"/>
          </a:p>
        </p:txBody>
      </p:sp>
    </p:spTree>
    <p:extLst>
      <p:ext uri="{BB962C8B-B14F-4D97-AF65-F5344CB8AC3E}">
        <p14:creationId xmlns:p14="http://schemas.microsoft.com/office/powerpoint/2010/main" val="220344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screen capture; </a:t>
            </a:r>
            <a:r>
              <a:rPr lang="en-US" sz="1200" b="0" i="0" u="none" baseline="0" dirty="0"/>
              <a:t>© 2015 Hannigan Lab, College of Engineering, University of Colorado Boulder</a:t>
            </a:r>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37</a:t>
            </a:fld>
            <a:endParaRPr lang="en-US"/>
          </a:p>
        </p:txBody>
      </p:sp>
    </p:spTree>
    <p:extLst>
      <p:ext uri="{BB962C8B-B14F-4D97-AF65-F5344CB8AC3E}">
        <p14:creationId xmlns:p14="http://schemas.microsoft.com/office/powerpoint/2010/main" val="1274787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source</a:t>
            </a:r>
            <a:r>
              <a:rPr lang="en-US" dirty="0"/>
              <a:t>: sensor on circuit board; 2013</a:t>
            </a:r>
            <a:r>
              <a:rPr lang="en-US" baseline="0" dirty="0"/>
              <a:t> </a:t>
            </a:r>
            <a:r>
              <a:rPr lang="en-US" dirty="0"/>
              <a:t>Nathan </a:t>
            </a:r>
            <a:r>
              <a:rPr lang="en-US" dirty="0" err="1"/>
              <a:t>Chantrell</a:t>
            </a:r>
            <a:r>
              <a:rPr lang="en-US" dirty="0"/>
              <a:t>,</a:t>
            </a:r>
            <a:r>
              <a:rPr lang="en-US" baseline="0" dirty="0"/>
              <a:t> Flickr </a:t>
            </a:r>
            <a:r>
              <a:rPr lang="en-US" dirty="0"/>
              <a:t>https://www.flickr.com/photos/nathanchantrell/8459183561; license CC BY-NC-ND 2.0; labeled for noncommercial reuse, https://creativecommons.org/licenses/by-nc-nd/2.0/</a:t>
            </a:r>
          </a:p>
        </p:txBody>
      </p:sp>
      <p:sp>
        <p:nvSpPr>
          <p:cNvPr id="4" name="Slide Number Placeholder 3"/>
          <p:cNvSpPr>
            <a:spLocks noGrp="1"/>
          </p:cNvSpPr>
          <p:nvPr>
            <p:ph type="sldNum" sz="quarter" idx="10"/>
          </p:nvPr>
        </p:nvSpPr>
        <p:spPr/>
        <p:txBody>
          <a:bodyPr/>
          <a:lstStyle/>
          <a:p>
            <a:fld id="{9AABFA75-6865-4B06-917C-4FF00352D832}" type="slidenum">
              <a:rPr lang="en-US" smtClean="0"/>
              <a:t>38</a:t>
            </a:fld>
            <a:endParaRPr lang="en-US"/>
          </a:p>
        </p:txBody>
      </p:sp>
    </p:spTree>
    <p:extLst>
      <p:ext uri="{BB962C8B-B14F-4D97-AF65-F5344CB8AC3E}">
        <p14:creationId xmlns:p14="http://schemas.microsoft.com/office/powerpoint/2010/main" val="1585073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sources</a:t>
            </a:r>
            <a:r>
              <a:rPr lang="en-US" dirty="0"/>
              <a:t>:</a:t>
            </a:r>
          </a:p>
          <a:p>
            <a:r>
              <a:rPr lang="en-US" dirty="0"/>
              <a:t>Electromagnetic spectrum diagram: 2007 Philip Ronan,</a:t>
            </a:r>
            <a:r>
              <a:rPr lang="en-US" baseline="0" dirty="0"/>
              <a:t> Wikimedia Commons https://commons.wikimedia.org/wiki/File:EM_spectrum.svg</a:t>
            </a:r>
          </a:p>
          <a:p>
            <a:r>
              <a:rPr lang="en-US" dirty="0"/>
              <a:t>Transmittance of greenhouse</a:t>
            </a:r>
            <a:r>
              <a:rPr lang="en-US" baseline="0" dirty="0"/>
              <a:t> gases diagram: 2007 Robert A Rohde, Global Warming Art project, Wikimedia Commons https://commons.wikimedia.org/wiki/File:Atmospheric_Transmission.png</a:t>
            </a:r>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39</a:t>
            </a:fld>
            <a:endParaRPr lang="en-US"/>
          </a:p>
        </p:txBody>
      </p:sp>
    </p:spTree>
    <p:extLst>
      <p:ext uri="{BB962C8B-B14F-4D97-AF65-F5344CB8AC3E}">
        <p14:creationId xmlns:p14="http://schemas.microsoft.com/office/powerpoint/2010/main" val="89304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40</a:t>
            </a:fld>
            <a:endParaRPr lang="en-US"/>
          </a:p>
        </p:txBody>
      </p:sp>
    </p:spTree>
    <p:extLst>
      <p:ext uri="{BB962C8B-B14F-4D97-AF65-F5344CB8AC3E}">
        <p14:creationId xmlns:p14="http://schemas.microsoft.com/office/powerpoint/2010/main" val="199009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atmosphere is a thin</a:t>
            </a:r>
            <a:r>
              <a:rPr lang="en-US" sz="1200" kern="1200" baseline="0" dirty="0">
                <a:solidFill>
                  <a:schemeClr val="tx1"/>
                </a:solidFill>
                <a:effectLst/>
                <a:latin typeface="+mn-lt"/>
                <a:ea typeface="+mn-ea"/>
                <a:cs typeface="+mn-cs"/>
              </a:rPr>
              <a:t> planetary skin.</a:t>
            </a:r>
          </a:p>
          <a:p>
            <a:pPr lvl="0"/>
            <a:r>
              <a:rPr lang="en-US" sz="1200" kern="1200" dirty="0">
                <a:solidFill>
                  <a:schemeClr val="tx1"/>
                </a:solidFill>
                <a:effectLst/>
                <a:latin typeface="+mn-lt"/>
                <a:ea typeface="+mn-ea"/>
                <a:cs typeface="+mn-cs"/>
              </a:rPr>
              <a:t>This slide compares the radius and thickness of our atmosphere to an apple’s skin. </a:t>
            </a:r>
          </a:p>
          <a:p>
            <a:pPr lvl="0"/>
            <a:r>
              <a:rPr lang="en-US" sz="1200" kern="1200" dirty="0">
                <a:solidFill>
                  <a:schemeClr val="tx1"/>
                </a:solidFill>
                <a:effectLst/>
                <a:latin typeface="+mn-lt"/>
                <a:ea typeface="+mn-ea"/>
                <a:cs typeface="+mn-cs"/>
              </a:rPr>
              <a:t>The takeaway:</a:t>
            </a:r>
            <a:r>
              <a:rPr lang="en-US" sz="1200" kern="1200" baseline="0" dirty="0">
                <a:solidFill>
                  <a:schemeClr val="tx1"/>
                </a:solidFill>
                <a:effectLst/>
                <a:latin typeface="+mn-lt"/>
                <a:ea typeface="+mn-ea"/>
                <a:cs typeface="+mn-cs"/>
              </a:rPr>
              <a:t> Ou</a:t>
            </a:r>
            <a:r>
              <a:rPr lang="en-US" sz="1200" kern="1200" dirty="0">
                <a:solidFill>
                  <a:schemeClr val="tx1"/>
                </a:solidFill>
                <a:effectLst/>
                <a:latin typeface="+mn-lt"/>
                <a:ea typeface="+mn-ea"/>
                <a:cs typeface="+mn-cs"/>
              </a:rPr>
              <a:t>r atmosphere is a thinner covering for our planet than an apple’s skin is for the apple. </a:t>
            </a:r>
          </a:p>
          <a:p>
            <a:r>
              <a:rPr lang="en-US" i="1" u="none" baseline="0" dirty="0"/>
              <a:t>Image sources</a:t>
            </a:r>
            <a:r>
              <a:rPr lang="en-US" i="0" u="none"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a:solidFill>
                  <a:schemeClr val="tx1"/>
                </a:solidFill>
              </a:rPr>
              <a:t>Earth: 1972 Apollo 17 crew, NASA, Wikimedia Commons  https://commons.wikimedia.org/wiki/File:The_Blue_Marble.jpg</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a:solidFill>
                  <a:schemeClr val="tx1"/>
                </a:solidFill>
              </a:rPr>
              <a:t>Apple: 2009 Abhijit </a:t>
            </a:r>
            <a:r>
              <a:rPr lang="en-US" u="none" baseline="0" dirty="0" err="1">
                <a:solidFill>
                  <a:schemeClr val="tx1"/>
                </a:solidFill>
              </a:rPr>
              <a:t>Tembhekar</a:t>
            </a:r>
            <a:r>
              <a:rPr lang="en-US" u="none" baseline="0" dirty="0">
                <a:solidFill>
                  <a:schemeClr val="tx1"/>
                </a:solidFill>
              </a:rPr>
              <a:t>, Wikimedia Commons </a:t>
            </a:r>
            <a:r>
              <a:rPr lang="en-US" sz="1200" u="none" kern="1200" dirty="0">
                <a:solidFill>
                  <a:schemeClr val="tx1"/>
                </a:solidFill>
                <a:effectLst/>
                <a:latin typeface="+mn-lt"/>
                <a:ea typeface="+mn-ea"/>
                <a:cs typeface="+mn-cs"/>
              </a:rPr>
              <a:t>https://commons.wikimedia.org/wiki/File:Red_Apple.jpg</a:t>
            </a:r>
            <a:endParaRPr lang="en-US"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4</a:t>
            </a:fld>
            <a:endParaRPr lang="en-US"/>
          </a:p>
        </p:txBody>
      </p:sp>
    </p:spTree>
    <p:extLst>
      <p:ext uri="{BB962C8B-B14F-4D97-AF65-F5344CB8AC3E}">
        <p14:creationId xmlns:p14="http://schemas.microsoft.com/office/powerpoint/2010/main" val="2174181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42</a:t>
            </a:fld>
            <a:endParaRPr lang="en-US"/>
          </a:p>
        </p:txBody>
      </p:sp>
    </p:spTree>
    <p:extLst>
      <p:ext uri="{BB962C8B-B14F-4D97-AF65-F5344CB8AC3E}">
        <p14:creationId xmlns:p14="http://schemas.microsoft.com/office/powerpoint/2010/main" val="2293461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US" dirty="0" err="1"/>
              <a:t>mx+b</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43881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34185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a:p>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46</a:t>
            </a:fld>
            <a:endParaRPr lang="en-US"/>
          </a:p>
        </p:txBody>
      </p:sp>
    </p:spTree>
    <p:extLst>
      <p:ext uri="{BB962C8B-B14F-4D97-AF65-F5344CB8AC3E}">
        <p14:creationId xmlns:p14="http://schemas.microsoft.com/office/powerpoint/2010/main" val="1844894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Note: the pods do not currently have ozone sensors, but they are available if any students are interested in measuring it outdoors! Let your CU mentors know if </a:t>
            </a:r>
            <a:r>
              <a:rPr lang="en-US" i="0"/>
              <a:t>you’re interested.</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a:p>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47</a:t>
            </a:fld>
            <a:endParaRPr lang="en-US"/>
          </a:p>
        </p:txBody>
      </p:sp>
    </p:spTree>
    <p:extLst>
      <p:ext uri="{BB962C8B-B14F-4D97-AF65-F5344CB8AC3E}">
        <p14:creationId xmlns:p14="http://schemas.microsoft.com/office/powerpoint/2010/main" val="755564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a:t>
            </a:r>
            <a:r>
              <a:rPr lang="en-US" baseline="0" dirty="0"/>
              <a:t> graph; </a:t>
            </a:r>
            <a:r>
              <a:rPr lang="en-US" sz="1200" b="0" i="0" u="none" baseline="0" dirty="0"/>
              <a:t>© 2015 Hannigan Lab, College of Engineering, University of Colorado Boulder</a:t>
            </a:r>
            <a:endParaRPr lang="en-US" dirty="0"/>
          </a:p>
          <a:p>
            <a:endParaRPr lang="en-US" dirty="0"/>
          </a:p>
        </p:txBody>
      </p:sp>
      <p:sp>
        <p:nvSpPr>
          <p:cNvPr id="4" name="Slide Number Placeholder 3"/>
          <p:cNvSpPr>
            <a:spLocks noGrp="1"/>
          </p:cNvSpPr>
          <p:nvPr>
            <p:ph type="sldNum" sz="quarter" idx="10"/>
          </p:nvPr>
        </p:nvSpPr>
        <p:spPr/>
        <p:txBody>
          <a:bodyPr/>
          <a:lstStyle/>
          <a:p>
            <a:fld id="{9AABFA75-6865-4B06-917C-4FF00352D832}" type="slidenum">
              <a:rPr lang="en-US" smtClean="0"/>
              <a:t>48</a:t>
            </a:fld>
            <a:endParaRPr lang="en-US"/>
          </a:p>
        </p:txBody>
      </p:sp>
    </p:spTree>
    <p:extLst>
      <p:ext uri="{BB962C8B-B14F-4D97-AF65-F5344CB8AC3E}">
        <p14:creationId xmlns:p14="http://schemas.microsoft.com/office/powerpoint/2010/main" val="189346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Begin by having students take guesses.</a:t>
            </a:r>
            <a:r>
              <a:rPr lang="en-US" baseline="0" dirty="0">
                <a:effectLst/>
              </a:rPr>
              <a:t>  </a:t>
            </a:r>
          </a:p>
          <a:p>
            <a:pPr lvl="0"/>
            <a:r>
              <a:rPr lang="en-US" dirty="0">
                <a:effectLst/>
              </a:rPr>
              <a:t>The answer you are looking for is oxygen (21%), nitrogen (78%) and trace gases (1%).</a:t>
            </a:r>
          </a:p>
          <a:p>
            <a:pPr lvl="0"/>
            <a:r>
              <a:rPr lang="en-US" dirty="0">
                <a:effectLst/>
              </a:rPr>
              <a:t>Every gas in our atmosphere EXCEPT for oxygen and nitrogen are “trace gases.”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a:t>Image source</a:t>
            </a:r>
            <a:r>
              <a:rPr lang="en-US" sz="1200" b="0" i="0" u="none" baseline="0" dirty="0"/>
              <a:t>: pie chart: © 2015 Hannigan Lab, College of Engineering, University of Colorado Boulder</a:t>
            </a:r>
            <a:endParaRPr lang="en-US" sz="120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5</a:t>
            </a:fld>
            <a:endParaRPr lang="en-US"/>
          </a:p>
        </p:txBody>
      </p:sp>
    </p:spTree>
    <p:extLst>
      <p:ext uri="{BB962C8B-B14F-4D97-AF65-F5344CB8AC3E}">
        <p14:creationId xmlns:p14="http://schemas.microsoft.com/office/powerpoint/2010/main" val="87816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effectLst/>
              </a:rPr>
              <a:t>Takeaway message: </a:t>
            </a:r>
            <a:r>
              <a:rPr lang="en-US" dirty="0">
                <a:effectLst/>
              </a:rPr>
              <a:t>The Earth’s atmosphere is complex. It is not the same everywhere on Earth, and it is not the same vertically.  </a:t>
            </a:r>
            <a:endParaRPr lang="en-US" b="1" dirty="0">
              <a:effectLst/>
            </a:endParaRPr>
          </a:p>
          <a:p>
            <a:pPr lvl="0"/>
            <a:r>
              <a:rPr lang="en-US" b="1" dirty="0">
                <a:effectLst/>
              </a:rPr>
              <a:t>More information</a:t>
            </a:r>
            <a:r>
              <a:rPr lang="en-US" dirty="0">
                <a:effectLst/>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atmosphere is divided into vertical layers, which are defined by temperature; temperature drops through the troposphere and then rises again in the stratosphere; this switching point is what defines the tropopause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dynamics determine whether any vertical movement exists; in some cases, pollutants are trapped in certain layers, and in others they can move freely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Why this matters:</a:t>
            </a:r>
            <a:r>
              <a:rPr lang="en-US" sz="1200" kern="1200" dirty="0">
                <a:solidFill>
                  <a:schemeClr val="tx1"/>
                </a:solidFill>
                <a:effectLst/>
                <a:latin typeface="+mn-lt"/>
                <a:ea typeface="+mn-ea"/>
                <a:cs typeface="+mn-cs"/>
              </a:rPr>
              <a:t> Imagine a volcano erupts; depending on the conditions and where it occurs, the ash and gases may settle locally—causing local air quality issues—OR they may be transported up into the atmosphere and then transported to other parts of the planet—where they may cause problems regionally</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Learn more about the atmosphere, including the layers and dynamics at http://scied.ucar.edu/shortcontent/earths-atmosphere </a:t>
            </a:r>
            <a:endParaRPr lang="en-US" b="0" baseline="0" dirty="0"/>
          </a:p>
          <a:p>
            <a:r>
              <a:rPr lang="en-US" i="1" u="none" baseline="0" dirty="0"/>
              <a:t>Image source</a:t>
            </a:r>
            <a:r>
              <a:rPr lang="en-US" i="0" u="none" baseline="0" dirty="0"/>
              <a:t>: a</a:t>
            </a:r>
            <a:r>
              <a:rPr lang="en-US" b="0" baseline="0" dirty="0"/>
              <a:t>ir pollution diagram: 2003 U.S. Climate Change Science Program Office, Wikimedia Commons</a:t>
            </a:r>
            <a:r>
              <a:rPr lang="en-US" sz="1200" b="0" kern="1200" baseline="0" dirty="0">
                <a:solidFill>
                  <a:schemeClr val="tx1"/>
                </a:solidFill>
                <a:effectLst/>
                <a:latin typeface="+mn-lt"/>
                <a:ea typeface="+mn-ea"/>
                <a:cs typeface="+mn-cs"/>
              </a:rPr>
              <a:t> https://commons.wikimedia.org/wiki/File:Atmosphere_composition_diagram.jpg</a:t>
            </a:r>
            <a:endParaRPr lang="en-US" b="0" baseline="0" dirty="0"/>
          </a:p>
        </p:txBody>
      </p:sp>
      <p:sp>
        <p:nvSpPr>
          <p:cNvPr id="4" name="Slide Number Placeholder 3"/>
          <p:cNvSpPr>
            <a:spLocks noGrp="1"/>
          </p:cNvSpPr>
          <p:nvPr>
            <p:ph type="sldNum" sz="quarter" idx="10"/>
          </p:nvPr>
        </p:nvSpPr>
        <p:spPr/>
        <p:txBody>
          <a:bodyPr/>
          <a:lstStyle/>
          <a:p>
            <a:fld id="{67A5E92B-C35E-0146-A199-CFE3550B7503}" type="slidenum">
              <a:rPr lang="en-US" smtClean="0"/>
              <a:t>6</a:t>
            </a:fld>
            <a:endParaRPr lang="en-US"/>
          </a:p>
        </p:txBody>
      </p:sp>
    </p:spTree>
    <p:extLst>
      <p:ext uri="{BB962C8B-B14F-4D97-AF65-F5344CB8AC3E}">
        <p14:creationId xmlns:p14="http://schemas.microsoft.com/office/powerpoint/2010/main" val="138372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the class: </a:t>
            </a:r>
            <a:r>
              <a:rPr lang="en-US" b="1" i="1" dirty="0"/>
              <a:t>What</a:t>
            </a:r>
            <a:r>
              <a:rPr lang="en-US" b="1" i="1" baseline="0" dirty="0"/>
              <a:t> does AQ mean?</a:t>
            </a:r>
          </a:p>
          <a:p>
            <a:r>
              <a:rPr lang="en-US" baseline="0" dirty="0"/>
              <a:t>Answer: Air quality research entails studying how different activities are changing the composition of our atmosphere, and then trying to understand how those changes might impact human and environmental health. </a:t>
            </a:r>
          </a:p>
          <a:p>
            <a:r>
              <a:rPr lang="en-US" b="1" baseline="0" dirty="0"/>
              <a:t>Ask the class: </a:t>
            </a:r>
            <a:r>
              <a:rPr lang="en-US" b="1" i="1" baseline="0" dirty="0"/>
              <a:t>Is air quality the same all over the planet? Why or why not?</a:t>
            </a:r>
          </a:p>
          <a:p>
            <a:pPr marL="0" indent="0">
              <a:buFontTx/>
              <a:buNone/>
            </a:pPr>
            <a:r>
              <a:rPr lang="en-US" baseline="0" dirty="0"/>
              <a:t>Answer: No, different pollutants are emitted in different places and pollutants can behave differently based on local conditions (such as geography); air quality issues can be local, regional and even global—meaning some pollutants stay where they are emitted and some are transported across the globe (which is governed by complex atmospheric chemistry and dynamics).</a:t>
            </a:r>
          </a:p>
          <a:p>
            <a:r>
              <a:rPr lang="en-US" i="1" u="none" baseline="0" dirty="0"/>
              <a:t>Image sources</a:t>
            </a:r>
            <a:r>
              <a:rPr lang="en-US" i="0" u="none" baseline="0" dirty="0"/>
              <a:t>:</a:t>
            </a:r>
          </a:p>
          <a:p>
            <a:pPr marL="0" indent="0">
              <a:buFontTx/>
              <a:buNone/>
            </a:pPr>
            <a:r>
              <a:rPr lang="en-US" baseline="0" dirty="0"/>
              <a:t>(left) Morocco dust storm: 1994 </a:t>
            </a:r>
            <a:r>
              <a:rPr lang="en-US" baseline="0" dirty="0" err="1"/>
              <a:t>de:Benutzer:Galilea</a:t>
            </a:r>
            <a:r>
              <a:rPr lang="en-US" baseline="0" dirty="0"/>
              <a:t>, Wikimedia Commons h</a:t>
            </a:r>
            <a:r>
              <a:rPr lang="en-US" sz="1200" kern="1200" dirty="0">
                <a:solidFill>
                  <a:schemeClr val="tx1"/>
                </a:solidFill>
                <a:effectLst/>
                <a:latin typeface="+mn-lt"/>
                <a:ea typeface="+mn-ea"/>
                <a:cs typeface="+mn-cs"/>
              </a:rPr>
              <a:t>ttps://commons.wikimedia.org/wiki/File:Sandsturm-2.jpg</a:t>
            </a:r>
            <a:endParaRPr lang="en-US" i="0" baseline="0" dirty="0"/>
          </a:p>
          <a:p>
            <a:pPr marL="0" indent="0">
              <a:buFontTx/>
              <a:buNone/>
            </a:pPr>
            <a:r>
              <a:rPr lang="en-US" i="0" baseline="0" dirty="0"/>
              <a:t>(middle) Malaysia air pollution from vehicles: 2010 </a:t>
            </a:r>
            <a:r>
              <a:rPr lang="en-US" i="0" baseline="0" dirty="0" err="1"/>
              <a:t>servus</a:t>
            </a:r>
            <a:r>
              <a:rPr lang="en-US" i="0" baseline="0" dirty="0"/>
              <a:t>, </a:t>
            </a:r>
            <a:r>
              <a:rPr lang="en-US" baseline="0" dirty="0"/>
              <a:t>Wikimedia Commons </a:t>
            </a:r>
            <a:r>
              <a:rPr lang="en-US" sz="1200" kern="1200" dirty="0">
                <a:solidFill>
                  <a:schemeClr val="tx1"/>
                </a:solidFill>
                <a:effectLst/>
                <a:latin typeface="+mn-lt"/>
                <a:ea typeface="+mn-ea"/>
                <a:cs typeface="+mn-cs"/>
              </a:rPr>
              <a:t>https://commons.wikimedia.org/wiki/File:Haze_in_Kuala_Lumpur.jpg  </a:t>
            </a:r>
          </a:p>
          <a:p>
            <a:pPr marL="0" indent="0">
              <a:buFontTx/>
              <a:buNone/>
            </a:pPr>
            <a:r>
              <a:rPr lang="en-US" i="0" baseline="0" dirty="0"/>
              <a:t>(right) Los Angeles: 2005 Thomas </a:t>
            </a:r>
            <a:r>
              <a:rPr lang="en-US" i="0" baseline="0" dirty="0" err="1"/>
              <a:t>Pintaric</a:t>
            </a:r>
            <a:r>
              <a:rPr lang="en-US" i="0" baseline="0" dirty="0"/>
              <a:t>, </a:t>
            </a:r>
            <a:r>
              <a:rPr lang="en-US" baseline="0" dirty="0"/>
              <a:t>Wikimedia Commons https://commons.wikimedia.org/wiki/File:DowntownLosAngeles.jpg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7</a:t>
            </a:fld>
            <a:endParaRPr lang="en-US"/>
          </a:p>
        </p:txBody>
      </p:sp>
    </p:spTree>
    <p:extLst>
      <p:ext uri="{BB962C8B-B14F-4D97-AF65-F5344CB8AC3E}">
        <p14:creationId xmlns:p14="http://schemas.microsoft.com/office/powerpoint/2010/main" val="10750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Particulate matter pollution</a:t>
            </a:r>
            <a:r>
              <a:rPr lang="en-US" b="1" baseline="0" dirty="0"/>
              <a:t> </a:t>
            </a:r>
            <a:r>
              <a:rPr lang="en-US" baseline="0" dirty="0"/>
              <a:t>is dust and tiny particles, varying from ~ .01 microns to 1,000 microns (1 micron = 1 micrometer = .000001 meters)</a:t>
            </a:r>
          </a:p>
          <a:p>
            <a:r>
              <a:rPr lang="en-US" b="1" baseline="0" dirty="0"/>
              <a:t>Composition</a:t>
            </a:r>
            <a:r>
              <a:rPr lang="en-US" baseline="0" dirty="0"/>
              <a:t>: May include inorganic particles (dust, soot, ash, salt spray over the oceans, etc.) and/or organic particles (bacteria, mold and pet dander allergens, etc.)</a:t>
            </a:r>
          </a:p>
          <a:p>
            <a:r>
              <a:rPr lang="en-US" b="1" baseline="0" dirty="0"/>
              <a:t>Behavior</a:t>
            </a:r>
            <a:r>
              <a:rPr lang="en-US" baseline="0" dirty="0"/>
              <a:t>: Larger particles are heavy enough to settle out; lighter/smaller particles remain suspended in the atmosphere.</a:t>
            </a:r>
          </a:p>
          <a:p>
            <a:r>
              <a:rPr lang="en-US" b="1" baseline="0" dirty="0"/>
              <a:t>Gas-phase pollution</a:t>
            </a:r>
            <a:r>
              <a:rPr lang="en-US" baseline="0" dirty="0"/>
              <a:t> is made up of molecules that can range from small molecules (like NO) to larger hydrocarbon chains.</a:t>
            </a:r>
          </a:p>
          <a:p>
            <a:r>
              <a:rPr lang="en-US" b="1" baseline="0" dirty="0"/>
              <a:t>Sources</a:t>
            </a:r>
            <a:r>
              <a:rPr lang="en-US" baseline="0" dirty="0"/>
              <a:t>: They can volatilize from liquids or solids; they can also be released through processes like combustion and respiration; some gases play a role in nutrient cycling (such as CO2 in the carbon cycle).</a:t>
            </a:r>
          </a:p>
          <a:p>
            <a:r>
              <a:rPr lang="en-US" b="0" i="1" u="none" baseline="0" dirty="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(left) size comparison for PM examples: U.S. EPA {PD} https://www.epa.gov/pm-pollution/particulate-matter-pm-basics#PM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(right) carbon dioxide molecule: 2011 </a:t>
            </a:r>
            <a:r>
              <a:rPr lang="en-US" baseline="0" dirty="0" err="1"/>
              <a:t>Jynto</a:t>
            </a:r>
            <a:r>
              <a:rPr lang="en-US" baseline="0" dirty="0"/>
              <a:t>, Wikimedia Commons https://commons.wikimedia.org/wiki/File:Carbon_dioxide_3D_spacefill.png</a:t>
            </a:r>
          </a:p>
          <a:p>
            <a:r>
              <a:rPr lang="en-US" baseline="0" dirty="0"/>
              <a:t>(right) nitric oxide molecule: 2006 Benjah-bmm27, Wikimedia Commons https://commons.wikimedia.org/wiki/File:Nitric-oxide-3D-vdW.png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(right) nitrogen dioxide molecule: 2006 Benjah-bmm27, Wikimedia Commons https://commons.wikimedia.org/wiki/File:Nitrogen-dioxide-3D-vdW.png</a:t>
            </a:r>
          </a:p>
        </p:txBody>
      </p:sp>
      <p:sp>
        <p:nvSpPr>
          <p:cNvPr id="4" name="Slide Number Placeholder 3"/>
          <p:cNvSpPr>
            <a:spLocks noGrp="1"/>
          </p:cNvSpPr>
          <p:nvPr>
            <p:ph type="sldNum" sz="quarter" idx="10"/>
          </p:nvPr>
        </p:nvSpPr>
        <p:spPr/>
        <p:txBody>
          <a:bodyPr/>
          <a:lstStyle/>
          <a:p>
            <a:fld id="{67A5E92B-C35E-0146-A199-CFE3550B7503}" type="slidenum">
              <a:rPr lang="en-US" smtClean="0"/>
              <a:t>8</a:t>
            </a:fld>
            <a:endParaRPr lang="en-US"/>
          </a:p>
        </p:txBody>
      </p:sp>
    </p:spTree>
    <p:extLst>
      <p:ext uri="{BB962C8B-B14F-4D97-AF65-F5344CB8AC3E}">
        <p14:creationId xmlns:p14="http://schemas.microsoft.com/office/powerpoint/2010/main" val="425691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diagram plots where different pollutants fall across a size distribution (in micrometers).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also provides examples of particulate pollutants: pollen, mold spores, dust mite allergens, bacteria, cat allergens, viruses, dust of various granularity, cement dust, fly ash, oil smoke, smog, tobacco smoke, soot.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the difference between pollen and dust that we can see, and viruses, and then gases. </a:t>
            </a:r>
          </a:p>
          <a:p>
            <a:r>
              <a:rPr lang="en-US" i="1" u="none" baseline="0" dirty="0"/>
              <a:t>Image source</a:t>
            </a:r>
            <a:r>
              <a:rPr lang="en-US" i="0" u="none" baseline="0" dirty="0"/>
              <a:t>:</a:t>
            </a:r>
          </a:p>
          <a:p>
            <a:r>
              <a:rPr lang="en-US" baseline="0" dirty="0"/>
              <a:t>Chart of PM sizes: 2016 </a:t>
            </a:r>
            <a:r>
              <a:rPr lang="en-US" baseline="0" dirty="0" err="1"/>
              <a:t>Mieszko</a:t>
            </a:r>
            <a:r>
              <a:rPr lang="en-US" baseline="0" dirty="0"/>
              <a:t> the first, Wikimedia Commons </a:t>
            </a:r>
            <a:r>
              <a:rPr lang="en-US" dirty="0"/>
              <a:t>https://en.wikipedia.org/wiki/File:Airborne-particulate-size-chart.svg</a:t>
            </a:r>
          </a:p>
        </p:txBody>
      </p:sp>
      <p:sp>
        <p:nvSpPr>
          <p:cNvPr id="4" name="Slide Number Placeholder 3"/>
          <p:cNvSpPr>
            <a:spLocks noGrp="1"/>
          </p:cNvSpPr>
          <p:nvPr>
            <p:ph type="sldNum" sz="quarter" idx="10"/>
          </p:nvPr>
        </p:nvSpPr>
        <p:spPr/>
        <p:txBody>
          <a:bodyPr/>
          <a:lstStyle/>
          <a:p>
            <a:fld id="{67A5E92B-C35E-0146-A199-CFE3550B7503}" type="slidenum">
              <a:rPr lang="en-US" smtClean="0"/>
              <a:t>9</a:t>
            </a:fld>
            <a:endParaRPr lang="en-US"/>
          </a:p>
        </p:txBody>
      </p:sp>
    </p:spTree>
    <p:extLst>
      <p:ext uri="{BB962C8B-B14F-4D97-AF65-F5344CB8AC3E}">
        <p14:creationId xmlns:p14="http://schemas.microsoft.com/office/powerpoint/2010/main" val="360887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600" b="1" cap="all" baseline="0">
                <a:solidFill>
                  <a:srgbClr val="FFFFFF"/>
                </a:solidFill>
                <a:latin typeface="Open Sans" panose="020B0604020202020204" charset="0"/>
                <a:ea typeface="Open Sans" panose="020B0604020202020204" charset="0"/>
                <a:cs typeface="Open Sans" panose="020B0604020202020204" charset="0"/>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latin typeface="Open Sans" panose="020B0604020202020204" charset="0"/>
                <a:ea typeface="Open Sans" panose="020B0604020202020204" charset="0"/>
                <a:cs typeface="Open Sans" panose="020B060402020202020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A70CD164-B087-4F9B-A00E-0B117E044D67}" type="datetimeFigureOut">
              <a:rPr lang="en-US" smtClean="0"/>
              <a:t>8/20/2020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E0C9CC8-3E30-43B4-BD7B-F8CB3DD4DB3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3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60085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342770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pen Sans" panose="020B0604020202020204" charset="0"/>
                <a:ea typeface="Open Sans" panose="020B0604020202020204" charset="0"/>
                <a:cs typeface="Open Sans" panose="020B060402020202020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Open Sans" panose="020B0604020202020204" charset="0"/>
                <a:ea typeface="Open Sans" panose="020B0604020202020204" charset="0"/>
                <a:cs typeface="Open Sans" panose="020B0604020202020204" charset="0"/>
              </a:defRPr>
            </a:lvl1pPr>
            <a:lvl2pPr>
              <a:defRPr>
                <a:latin typeface="Open Sans" panose="020B0604020202020204" charset="0"/>
                <a:ea typeface="Open Sans" panose="020B0604020202020204" charset="0"/>
                <a:cs typeface="Open Sans" panose="020B0604020202020204" charset="0"/>
              </a:defRPr>
            </a:lvl2pPr>
            <a:lvl3pPr>
              <a:defRPr>
                <a:latin typeface="Open Sans" panose="020B0604020202020204" charset="0"/>
                <a:ea typeface="Open Sans" panose="020B0604020202020204" charset="0"/>
                <a:cs typeface="Open Sans" panose="020B0604020202020204" charset="0"/>
              </a:defRPr>
            </a:lvl3pPr>
            <a:lvl4pPr>
              <a:defRPr>
                <a:latin typeface="Open Sans" panose="020B0604020202020204" charset="0"/>
                <a:ea typeface="Open Sans" panose="020B0604020202020204" charset="0"/>
                <a:cs typeface="Open Sans" panose="020B0604020202020204" charset="0"/>
              </a:defRPr>
            </a:lvl4pPr>
            <a:lvl5pPr>
              <a:defRPr>
                <a:latin typeface="Open Sans" panose="020B0604020202020204" charset="0"/>
                <a:ea typeface="Open Sans" panose="020B0604020202020204" charset="0"/>
                <a:cs typeface="Open Sans"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5173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600" b="0" cap="all" baseline="0">
                <a:latin typeface="Open Sans" panose="020B0604020202020204" charset="0"/>
                <a:ea typeface="Open Sans" panose="020B0604020202020204" charset="0"/>
                <a:cs typeface="Open Sans" panose="020B0604020202020204" charset="0"/>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latin typeface="Open Sans" panose="020B0604020202020204" charset="0"/>
                <a:ea typeface="Open Sans" panose="020B0604020202020204" charset="0"/>
                <a:cs typeface="Open Sans" panose="020B060402020202020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Open Sans" panose="020B0604020202020204" charset="0"/>
                <a:ea typeface="Open Sans" panose="020B0604020202020204" charset="0"/>
                <a:cs typeface="Open Sans" panose="020B0604020202020204" charset="0"/>
              </a:defRPr>
            </a:lvl1pPr>
          </a:lstStyle>
          <a:p>
            <a:fld id="{A70CD164-B087-4F9B-A00E-0B117E044D67}" type="datetimeFigureOut">
              <a:rPr lang="en-US" smtClean="0"/>
              <a:pPr/>
              <a:t>8/20/2020</a:t>
            </a:fld>
            <a:endParaRPr lang="en-US"/>
          </a:p>
        </p:txBody>
      </p:sp>
      <p:sp>
        <p:nvSpPr>
          <p:cNvPr id="5" name="Footer Placeholder 4"/>
          <p:cNvSpPr>
            <a:spLocks noGrp="1"/>
          </p:cNvSpPr>
          <p:nvPr>
            <p:ph type="ftr" sz="quarter" idx="11"/>
          </p:nvPr>
        </p:nvSpPr>
        <p:spPr/>
        <p:txBody>
          <a:bodyPr/>
          <a:lstStyle>
            <a:lvl1pPr>
              <a:defRPr>
                <a:latin typeface="Open Sans" panose="020B0604020202020204" charset="0"/>
                <a:ea typeface="Open Sans" panose="020B0604020202020204" charset="0"/>
                <a:cs typeface="Open Sans" panose="020B060402020202020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4020202020204" charset="0"/>
                <a:ea typeface="Open Sans" panose="020B0604020202020204" charset="0"/>
                <a:cs typeface="Open Sans" panose="020B0604020202020204" charset="0"/>
              </a:defRPr>
            </a:lvl1pPr>
          </a:lstStyle>
          <a:p>
            <a:fld id="{9E0C9CC8-3E30-43B4-BD7B-F8CB3DD4DB33}"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78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4000">
                <a:latin typeface="Open Sans" panose="020B0604020202020204" charset="0"/>
                <a:ea typeface="Open Sans" panose="020B0604020202020204" charset="0"/>
                <a:cs typeface="Open Sans" panose="020B0604020202020204" charset="0"/>
              </a:defRPr>
            </a:lvl1pPr>
          </a:lstStyle>
          <a:p>
            <a:r>
              <a:rPr lang="en-US" dirty="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000">
                <a:latin typeface="Open Sans" panose="020B0604020202020204" charset="0"/>
                <a:ea typeface="Open Sans" panose="020B0604020202020204" charset="0"/>
                <a:cs typeface="Open Sans" panose="020B0604020202020204" charset="0"/>
              </a:defRPr>
            </a:lvl1pPr>
            <a:lvl2pPr>
              <a:defRPr sz="1800">
                <a:latin typeface="Open Sans" panose="020B0604020202020204" charset="0"/>
                <a:ea typeface="Open Sans" panose="020B0604020202020204" charset="0"/>
                <a:cs typeface="Open Sans" panose="020B0604020202020204" charset="0"/>
              </a:defRPr>
            </a:lvl2pPr>
            <a:lvl3pPr>
              <a:defRPr sz="1600">
                <a:latin typeface="Open Sans" panose="020B0604020202020204" charset="0"/>
                <a:ea typeface="Open Sans" panose="020B0604020202020204" charset="0"/>
                <a:cs typeface="Open Sans" panose="020B0604020202020204" charset="0"/>
              </a:defRPr>
            </a:lvl3pPr>
            <a:lvl4pPr>
              <a:defRPr sz="1400">
                <a:latin typeface="Open Sans" panose="020B0604020202020204" charset="0"/>
                <a:ea typeface="Open Sans" panose="020B0604020202020204" charset="0"/>
                <a:cs typeface="Open Sans" panose="020B0604020202020204" charset="0"/>
              </a:defRPr>
            </a:lvl4pPr>
            <a:lvl5pPr>
              <a:defRPr sz="1400">
                <a:latin typeface="Open Sans" panose="020B0604020202020204" charset="0"/>
                <a:ea typeface="Open Sans" panose="020B0604020202020204" charset="0"/>
                <a:cs typeface="Open Sans" panose="020B060402020202020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000">
                <a:latin typeface="Open Sans" panose="020B0604020202020204" charset="0"/>
                <a:ea typeface="Open Sans" panose="020B0604020202020204" charset="0"/>
                <a:cs typeface="Open Sans" panose="020B0604020202020204" charset="0"/>
              </a:defRPr>
            </a:lvl1pPr>
            <a:lvl2pPr>
              <a:defRPr sz="1800">
                <a:latin typeface="Open Sans" panose="020B0604020202020204" charset="0"/>
                <a:ea typeface="Open Sans" panose="020B0604020202020204" charset="0"/>
                <a:cs typeface="Open Sans" panose="020B0604020202020204" charset="0"/>
              </a:defRPr>
            </a:lvl2pPr>
            <a:lvl3pPr>
              <a:defRPr sz="1600">
                <a:latin typeface="Open Sans" panose="020B0604020202020204" charset="0"/>
                <a:ea typeface="Open Sans" panose="020B0604020202020204" charset="0"/>
                <a:cs typeface="Open Sans" panose="020B0604020202020204" charset="0"/>
              </a:defRPr>
            </a:lvl3pPr>
            <a:lvl4pPr>
              <a:defRPr sz="1400">
                <a:latin typeface="Open Sans" panose="020B0604020202020204" charset="0"/>
                <a:ea typeface="Open Sans" panose="020B0604020202020204" charset="0"/>
                <a:cs typeface="Open Sans" panose="020B0604020202020204" charset="0"/>
              </a:defRPr>
            </a:lvl4pPr>
            <a:lvl5pPr>
              <a:defRPr sz="1400">
                <a:latin typeface="Open Sans" panose="020B0604020202020204" charset="0"/>
                <a:ea typeface="Open Sans" panose="020B0604020202020204" charset="0"/>
                <a:cs typeface="Open Sans" panose="020B060402020202020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sz="1100">
                <a:latin typeface="Open Sans" panose="020B0604020202020204" charset="0"/>
                <a:ea typeface="Open Sans" panose="020B0604020202020204" charset="0"/>
                <a:cs typeface="Open Sans" panose="020B0604020202020204" charset="0"/>
              </a:defRPr>
            </a:lvl1pPr>
          </a:lstStyle>
          <a:p>
            <a:fld id="{A70CD164-B087-4F9B-A00E-0B117E044D67}" type="datetimeFigureOut">
              <a:rPr lang="en-US" smtClean="0"/>
              <a:pPr/>
              <a:t>8/20/2020</a:t>
            </a:fld>
            <a:endParaRPr lang="en-US"/>
          </a:p>
        </p:txBody>
      </p:sp>
      <p:sp>
        <p:nvSpPr>
          <p:cNvPr id="6" name="Footer Placeholder 5"/>
          <p:cNvSpPr>
            <a:spLocks noGrp="1"/>
          </p:cNvSpPr>
          <p:nvPr>
            <p:ph type="ftr" sz="quarter" idx="11"/>
          </p:nvPr>
        </p:nvSpPr>
        <p:spPr/>
        <p:txBody>
          <a:bodyPr/>
          <a:lstStyle>
            <a:lvl1pPr>
              <a:defRPr sz="1100">
                <a:latin typeface="Open Sans" panose="020B0604020202020204" charset="0"/>
                <a:ea typeface="Open Sans" panose="020B0604020202020204" charset="0"/>
                <a:cs typeface="Open Sans" panose="020B0604020202020204" charset="0"/>
              </a:defRPr>
            </a:lvl1pPr>
          </a:lstStyle>
          <a:p>
            <a:endParaRPr lang="en-US"/>
          </a:p>
        </p:txBody>
      </p:sp>
      <p:sp>
        <p:nvSpPr>
          <p:cNvPr id="7" name="Slide Number Placeholder 6"/>
          <p:cNvSpPr>
            <a:spLocks noGrp="1"/>
          </p:cNvSpPr>
          <p:nvPr>
            <p:ph type="sldNum" sz="quarter" idx="12"/>
          </p:nvPr>
        </p:nvSpPr>
        <p:spPr/>
        <p:txBody>
          <a:bodyPr/>
          <a:lstStyle>
            <a:lvl1pPr>
              <a:defRPr sz="1100">
                <a:latin typeface="Open Sans" panose="020B0604020202020204" charset="0"/>
                <a:ea typeface="Open Sans" panose="020B0604020202020204" charset="0"/>
                <a:cs typeface="Open Sans" panose="020B0604020202020204" charset="0"/>
              </a:defRPr>
            </a:lvl1pPr>
          </a:lstStyle>
          <a:p>
            <a:fld id="{9E0C9CC8-3E30-43B4-BD7B-F8CB3DD4DB33}" type="slidenum">
              <a:rPr lang="en-US" smtClean="0"/>
              <a:pPr/>
              <a:t>‹#›</a:t>
            </a:fld>
            <a:endParaRPr lang="en-US"/>
          </a:p>
        </p:txBody>
      </p:sp>
    </p:spTree>
    <p:extLst>
      <p:ext uri="{BB962C8B-B14F-4D97-AF65-F5344CB8AC3E}">
        <p14:creationId xmlns:p14="http://schemas.microsoft.com/office/powerpoint/2010/main" val="72293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0CD164-B087-4F9B-A00E-0B117E044D67}" type="datetimeFigureOut">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99206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0CD164-B087-4F9B-A00E-0B117E044D67}" type="datetimeFigureOut">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01937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CD164-B087-4F9B-A00E-0B117E044D67}" type="datetimeFigureOut">
              <a:rPr lang="en-US" smtClean="0"/>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37986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CD164-B087-4F9B-A00E-0B117E044D67}" type="datetimeFigureOut">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99907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CD164-B087-4F9B-A00E-0B117E044D67}" type="datetimeFigureOut">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221580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0CD164-B087-4F9B-A00E-0B117E044D67}" type="datetimeFigureOut">
              <a:rPr lang="en-US" smtClean="0"/>
              <a:t>8/20/2020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E0C9CC8-3E30-43B4-BD7B-F8CB3DD4DB33}" type="slidenum">
              <a:rPr lang="en-US" smtClean="0"/>
              <a:t>‹#›</a:t>
            </a:fld>
            <a:endParaRPr lang="en-US"/>
          </a:p>
        </p:txBody>
      </p:sp>
    </p:spTree>
    <p:extLst>
      <p:ext uri="{BB962C8B-B14F-4D97-AF65-F5344CB8AC3E}">
        <p14:creationId xmlns:p14="http://schemas.microsoft.com/office/powerpoint/2010/main" val="44674829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5.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26126" y="-387405"/>
            <a:ext cx="12253836" cy="7251401"/>
          </a:xfrm>
          <a:prstGeom prst="rect">
            <a:avLst/>
          </a:prstGeom>
          <a:noFill/>
          <a:ln>
            <a:noFill/>
          </a:ln>
        </p:spPr>
      </p:pic>
      <p:pic>
        <p:nvPicPr>
          <p:cNvPr id="55" name="Google Shape;55;p13"/>
          <p:cNvPicPr preferRelativeResize="0"/>
          <p:nvPr/>
        </p:nvPicPr>
        <p:blipFill>
          <a:blip r:embed="rId4">
            <a:alphaModFix/>
          </a:blip>
          <a:stretch>
            <a:fillRect/>
          </a:stretch>
        </p:blipFill>
        <p:spPr>
          <a:xfrm>
            <a:off x="996599" y="1438380"/>
            <a:ext cx="10198803" cy="1566200"/>
          </a:xfrm>
          <a:prstGeom prst="rect">
            <a:avLst/>
          </a:prstGeom>
          <a:noFill/>
          <a:ln>
            <a:noFill/>
          </a:ln>
        </p:spPr>
      </p:pic>
      <p:pic>
        <p:nvPicPr>
          <p:cNvPr id="56" name="Google Shape;56;p13"/>
          <p:cNvPicPr preferRelativeResize="0"/>
          <p:nvPr/>
        </p:nvPicPr>
        <p:blipFill>
          <a:blip r:embed="rId5">
            <a:alphaModFix/>
          </a:blip>
          <a:stretch>
            <a:fillRect/>
          </a:stretch>
        </p:blipFill>
        <p:spPr>
          <a:xfrm>
            <a:off x="214048" y="6218234"/>
            <a:ext cx="11763904" cy="536367"/>
          </a:xfrm>
          <a:prstGeom prst="rect">
            <a:avLst/>
          </a:prstGeom>
          <a:noFill/>
          <a:ln>
            <a:noFill/>
          </a:ln>
        </p:spPr>
      </p:pic>
      <p:pic>
        <p:nvPicPr>
          <p:cNvPr id="57" name="Google Shape;57;p13"/>
          <p:cNvPicPr preferRelativeResize="0"/>
          <p:nvPr/>
        </p:nvPicPr>
        <p:blipFill>
          <a:blip r:embed="rId6">
            <a:alphaModFix/>
          </a:blip>
          <a:stretch>
            <a:fillRect/>
          </a:stretch>
        </p:blipFill>
        <p:spPr>
          <a:xfrm>
            <a:off x="645951" y="3560267"/>
            <a:ext cx="10900100" cy="1085300"/>
          </a:xfrm>
          <a:prstGeom prst="rect">
            <a:avLst/>
          </a:prstGeom>
          <a:noFill/>
          <a:ln>
            <a:noFill/>
          </a:ln>
        </p:spPr>
      </p:pic>
      <p:sp>
        <p:nvSpPr>
          <p:cNvPr id="58" name="Google Shape;58;p13"/>
          <p:cNvSpPr txBox="1"/>
          <p:nvPr/>
        </p:nvSpPr>
        <p:spPr>
          <a:xfrm>
            <a:off x="1150167" y="3837000"/>
            <a:ext cx="9890400" cy="407600"/>
          </a:xfrm>
          <a:prstGeom prst="rect">
            <a:avLst/>
          </a:prstGeom>
          <a:noFill/>
          <a:ln>
            <a:noFill/>
          </a:ln>
        </p:spPr>
        <p:txBody>
          <a:bodyPr spcFirstLastPara="1" wrap="square" lIns="121900" tIns="121900" rIns="121900" bIns="121900" anchor="t" anchorCtr="0">
            <a:noAutofit/>
          </a:bodyPr>
          <a:lstStyle/>
          <a:p>
            <a:pPr algn="ctr"/>
            <a:r>
              <a:rPr lang="en" sz="2133" b="1" dirty="0" smtClean="0">
                <a:solidFill>
                  <a:srgbClr val="FFFFFF"/>
                </a:solidFill>
                <a:latin typeface="Open Sans"/>
                <a:ea typeface="Open Sans"/>
                <a:cs typeface="Open Sans"/>
                <a:sym typeface="Open Sans"/>
              </a:rPr>
              <a:t>AN INTRODUCTION TO AIR QUALITY</a:t>
            </a:r>
            <a:endParaRPr sz="2133"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28086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56592" y="1571197"/>
            <a:ext cx="5983491" cy="4487618"/>
          </a:xfrm>
          <a:prstGeom prst="rect">
            <a:avLst/>
          </a:prstGeom>
        </p:spPr>
      </p:pic>
      <p:sp>
        <p:nvSpPr>
          <p:cNvPr id="6" name="Content Placeholder 5"/>
          <p:cNvSpPr>
            <a:spLocks noGrp="1"/>
          </p:cNvSpPr>
          <p:nvPr>
            <p:ph idx="1"/>
          </p:nvPr>
        </p:nvSpPr>
        <p:spPr>
          <a:xfrm>
            <a:off x="1058730" y="328509"/>
            <a:ext cx="10391287" cy="4038600"/>
          </a:xfrm>
        </p:spPr>
        <p:txBody>
          <a:bodyPr>
            <a:normAutofit/>
          </a:bodyPr>
          <a:lstStyle/>
          <a:p>
            <a:pPr marL="45720" indent="0" algn="ctr">
              <a:buNone/>
            </a:pPr>
            <a:r>
              <a:rPr lang="en-US" sz="4800" dirty="0">
                <a:solidFill>
                  <a:srgbClr val="6091BA"/>
                </a:solidFill>
              </a:rPr>
              <a:t>Primary vs. Secondary Emissions</a:t>
            </a:r>
            <a:endParaRPr lang="en-US" sz="4800" i="1" dirty="0">
              <a:solidFill>
                <a:srgbClr val="6091BA"/>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6346"/>
          <a:stretch/>
        </p:blipFill>
        <p:spPr>
          <a:xfrm>
            <a:off x="1180531" y="3868753"/>
            <a:ext cx="3295398" cy="233277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530" y="1200790"/>
            <a:ext cx="3300024" cy="2475018"/>
          </a:xfrm>
          <a:prstGeom prst="rect">
            <a:avLst/>
          </a:prstGeom>
        </p:spPr>
      </p:pic>
      <p:cxnSp>
        <p:nvCxnSpPr>
          <p:cNvPr id="9" name="Curved Connector 8"/>
          <p:cNvCxnSpPr/>
          <p:nvPr/>
        </p:nvCxnSpPr>
        <p:spPr>
          <a:xfrm>
            <a:off x="3245618" y="2502040"/>
            <a:ext cx="2716641" cy="787167"/>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3086901" y="4530395"/>
            <a:ext cx="2590800" cy="10757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a:off x="3176155" y="3181349"/>
            <a:ext cx="2501546" cy="246167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11212">
            <a:off x="5560225" y="2587657"/>
            <a:ext cx="1808421" cy="762550"/>
          </a:xfrm>
          <a:prstGeom prst="rect">
            <a:avLst/>
          </a:prstGeom>
        </p:spPr>
      </p:pic>
      <p:pic>
        <p:nvPicPr>
          <p:cNvPr id="7" name="Picture 6"/>
          <p:cNvPicPr>
            <a:picLocks noChangeAspect="1"/>
          </p:cNvPicPr>
          <p:nvPr/>
        </p:nvPicPr>
        <p:blipFill>
          <a:blip r:embed="rId7"/>
          <a:stretch>
            <a:fillRect/>
          </a:stretch>
        </p:blipFill>
        <p:spPr>
          <a:xfrm>
            <a:off x="5817895" y="4103284"/>
            <a:ext cx="1531097" cy="1798646"/>
          </a:xfrm>
          <a:prstGeom prst="rect">
            <a:avLst/>
          </a:prstGeom>
        </p:spPr>
      </p:pic>
      <p:pic>
        <p:nvPicPr>
          <p:cNvPr id="1026" name="Picture 2" descr="https://upload.wikimedia.org/wikipedia/commons/1/1e/Ozone-CRC-MW-3D-vdW.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32095" y="3181349"/>
            <a:ext cx="712505" cy="5310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upload.wikimedia.org/wikipedia/commons/1/1e/Ozone-CRC-MW-3D-vd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3092" y="3846832"/>
            <a:ext cx="679664" cy="5065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upload.wikimedia.org/wikipedia/commons/1/1e/Ozone-CRC-MW-3D-vd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18792" y="3671463"/>
            <a:ext cx="707926" cy="5276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690958" y="4786966"/>
            <a:ext cx="2482274" cy="1107996"/>
          </a:xfrm>
          <a:prstGeom prst="rect">
            <a:avLst/>
          </a:prstGeom>
          <a:solidFill>
            <a:schemeClr val="bg1">
              <a:alpha val="41000"/>
            </a:schemeClr>
          </a:solidFill>
        </p:spPr>
        <p:txBody>
          <a:bodyPr wrap="square" rtlCol="0">
            <a:spAutoFit/>
          </a:bodyPr>
          <a:lstStyle/>
          <a:p>
            <a:pPr algn="ctr"/>
            <a:r>
              <a:rPr lang="en-US" sz="2200" b="1" dirty="0"/>
              <a:t>NO</a:t>
            </a:r>
            <a:r>
              <a:rPr lang="en-US" sz="2200" b="1" baseline="-25000" dirty="0"/>
              <a:t>x</a:t>
            </a:r>
            <a:r>
              <a:rPr lang="en-US" sz="2200" b="1" dirty="0"/>
              <a:t> + VOCs +</a:t>
            </a:r>
          </a:p>
          <a:p>
            <a:pPr algn="ctr"/>
            <a:r>
              <a:rPr lang="en-US" sz="2200" b="1" dirty="0"/>
              <a:t>Sunlight = </a:t>
            </a:r>
          </a:p>
          <a:p>
            <a:pPr algn="ctr"/>
            <a:r>
              <a:rPr lang="en-US" sz="2200" b="1" dirty="0"/>
              <a:t>ozone (O</a:t>
            </a:r>
            <a:r>
              <a:rPr lang="en-US" sz="2200" b="1" baseline="-25000" dirty="0"/>
              <a:t>3</a:t>
            </a:r>
            <a:r>
              <a:rPr lang="en-US" sz="2200" b="1" dirty="0"/>
              <a:t>)</a:t>
            </a:r>
          </a:p>
        </p:txBody>
      </p:sp>
      <p:cxnSp>
        <p:nvCxnSpPr>
          <p:cNvPr id="30" name="Curved Connector 29"/>
          <p:cNvCxnSpPr/>
          <p:nvPr/>
        </p:nvCxnSpPr>
        <p:spPr>
          <a:xfrm>
            <a:off x="7038786" y="2688270"/>
            <a:ext cx="1897573" cy="129040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flipV="1">
            <a:off x="7525865" y="4199088"/>
            <a:ext cx="1410494" cy="634650"/>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56593" y="1099746"/>
            <a:ext cx="5983490" cy="430887"/>
          </a:xfrm>
          <a:prstGeom prst="rect">
            <a:avLst/>
          </a:prstGeom>
          <a:noFill/>
        </p:spPr>
        <p:txBody>
          <a:bodyPr wrap="square" rtlCol="0">
            <a:spAutoFit/>
          </a:bodyPr>
          <a:lstStyle/>
          <a:p>
            <a:pPr algn="ctr"/>
            <a:r>
              <a:rPr lang="en-US" sz="2200" b="1" dirty="0"/>
              <a:t>Ozone Formation…</a:t>
            </a:r>
          </a:p>
        </p:txBody>
      </p:sp>
      <p:pic>
        <p:nvPicPr>
          <p:cNvPr id="18" name="Google Shape;64;p14"/>
          <p:cNvPicPr preferRelativeResize="0"/>
          <p:nvPr/>
        </p:nvPicPr>
        <p:blipFill>
          <a:blip r:embed="rId11">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1862795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5" y="37113"/>
            <a:ext cx="5495927" cy="1005840"/>
          </a:xfrm>
        </p:spPr>
        <p:txBody>
          <a:bodyPr>
            <a:noAutofit/>
          </a:bodyPr>
          <a:lstStyle/>
          <a:p>
            <a:r>
              <a:rPr lang="en-US" sz="4000" dirty="0"/>
              <a:t>Our </a:t>
            </a:r>
            <a:r>
              <a:rPr lang="en-US" sz="4000" dirty="0" smtClean="0"/>
              <a:t>Focus: Gas Phase</a:t>
            </a:r>
            <a:endParaRPr lang="en-US" sz="4000" dirty="0"/>
          </a:p>
        </p:txBody>
      </p:sp>
      <p:sp>
        <p:nvSpPr>
          <p:cNvPr id="3" name="Content Placeholder 2"/>
          <p:cNvSpPr>
            <a:spLocks noGrp="1"/>
          </p:cNvSpPr>
          <p:nvPr>
            <p:ph idx="1"/>
          </p:nvPr>
        </p:nvSpPr>
        <p:spPr>
          <a:xfrm>
            <a:off x="503098" y="1161536"/>
            <a:ext cx="11161680" cy="5696464"/>
          </a:xfrm>
        </p:spPr>
        <p:txBody>
          <a:bodyPr/>
          <a:lstStyle/>
          <a:p>
            <a:r>
              <a:rPr lang="en-US" b="1" dirty="0">
                <a:solidFill>
                  <a:srgbClr val="F8A81B"/>
                </a:solidFill>
              </a:rPr>
              <a:t>Carbon dioxide (CO</a:t>
            </a:r>
            <a:r>
              <a:rPr lang="en-US" b="1" baseline="-25000" dirty="0">
                <a:solidFill>
                  <a:srgbClr val="F8A81B"/>
                </a:solidFill>
              </a:rPr>
              <a:t>2</a:t>
            </a:r>
            <a:r>
              <a:rPr lang="en-US" b="1" dirty="0">
                <a:solidFill>
                  <a:srgbClr val="F8A81B"/>
                </a:solidFill>
              </a:rPr>
              <a:t>)</a:t>
            </a:r>
          </a:p>
          <a:p>
            <a:pPr lvl="1"/>
            <a:r>
              <a:rPr lang="en-US" dirty="0"/>
              <a:t>Sources: biological respiration, </a:t>
            </a:r>
            <a:br>
              <a:rPr lang="en-US" dirty="0"/>
            </a:br>
            <a:r>
              <a:rPr lang="en-US" dirty="0"/>
              <a:t>combustion (complete)</a:t>
            </a:r>
          </a:p>
          <a:p>
            <a:r>
              <a:rPr lang="en-US" b="1" dirty="0">
                <a:solidFill>
                  <a:srgbClr val="8D64AA"/>
                </a:solidFill>
              </a:rPr>
              <a:t>Nitrogen dioxide (NO</a:t>
            </a:r>
            <a:r>
              <a:rPr lang="en-US" b="1" baseline="-25000" dirty="0">
                <a:solidFill>
                  <a:srgbClr val="8D64AA"/>
                </a:solidFill>
              </a:rPr>
              <a:t>2</a:t>
            </a:r>
            <a:r>
              <a:rPr lang="en-US" b="1" dirty="0">
                <a:solidFill>
                  <a:srgbClr val="8D64AA"/>
                </a:solidFill>
              </a:rPr>
              <a:t>)</a:t>
            </a:r>
          </a:p>
          <a:p>
            <a:pPr lvl="1"/>
            <a:r>
              <a:rPr lang="en-US" dirty="0"/>
              <a:t>Sources: combustion (high </a:t>
            </a:r>
            <a:br>
              <a:rPr lang="en-US" dirty="0"/>
            </a:br>
            <a:r>
              <a:rPr lang="en-US" dirty="0"/>
              <a:t>temperature)</a:t>
            </a:r>
          </a:p>
          <a:p>
            <a:r>
              <a:rPr lang="en-US" b="1" dirty="0">
                <a:solidFill>
                  <a:srgbClr val="9FCC3B"/>
                </a:solidFill>
              </a:rPr>
              <a:t>Volatile organic compounds (VOCs)</a:t>
            </a:r>
          </a:p>
          <a:p>
            <a:pPr lvl="1"/>
            <a:r>
              <a:rPr lang="en-US" dirty="0"/>
              <a:t>Sources: combustion (incomplete), any organic compound </a:t>
            </a:r>
            <a:br>
              <a:rPr lang="en-US" dirty="0"/>
            </a:br>
            <a:r>
              <a:rPr lang="en-US" dirty="0"/>
              <a:t>capable of volatizing at room temperature and </a:t>
            </a:r>
            <a:br>
              <a:rPr lang="en-US" dirty="0"/>
            </a:br>
            <a:r>
              <a:rPr lang="en-US" dirty="0"/>
              <a:t>pressures (such as cleaning products, paint, etc.)</a:t>
            </a:r>
          </a:p>
          <a:p>
            <a:r>
              <a:rPr lang="en-US" b="1" dirty="0">
                <a:solidFill>
                  <a:srgbClr val="B7B7B7"/>
                </a:solidFill>
              </a:rPr>
              <a:t>Carbon Monoxide (CO)</a:t>
            </a:r>
          </a:p>
          <a:p>
            <a:pPr lvl="1"/>
            <a:r>
              <a:rPr lang="en-US" dirty="0"/>
              <a:t>Sources: combustion (incomplete), photochemical reactions</a:t>
            </a:r>
          </a:p>
          <a:p>
            <a:pPr marL="274320" lvl="1" indent="0">
              <a:buNone/>
            </a:pPr>
            <a:r>
              <a:rPr lang="en-US" dirty="0"/>
              <a:t>   in the atmosphere, producing chemicals</a:t>
            </a:r>
          </a:p>
          <a:p>
            <a:pPr marL="45720" indent="0">
              <a:buNone/>
            </a:pPr>
            <a:endParaRPr lang="en-US" dirty="0"/>
          </a:p>
        </p:txBody>
      </p:sp>
      <p:sp>
        <p:nvSpPr>
          <p:cNvPr id="5" name="TextBox 4"/>
          <p:cNvSpPr txBox="1"/>
          <p:nvPr/>
        </p:nvSpPr>
        <p:spPr>
          <a:xfrm>
            <a:off x="4308884" y="976457"/>
            <a:ext cx="3591402" cy="646331"/>
          </a:xfrm>
          <a:prstGeom prst="rect">
            <a:avLst/>
          </a:prstGeom>
          <a:noFill/>
        </p:spPr>
        <p:txBody>
          <a:bodyPr wrap="square" rtlCol="0">
            <a:spAutoFit/>
          </a:bodyPr>
          <a:lstStyle/>
          <a:p>
            <a:r>
              <a:rPr lang="en-US" b="1" dirty="0">
                <a:latin typeface="+mj-lt"/>
              </a:rPr>
              <a:t>Carbon Fuel + O</a:t>
            </a:r>
            <a:r>
              <a:rPr lang="en-US" b="1" baseline="-25000" dirty="0">
                <a:latin typeface="+mj-lt"/>
              </a:rPr>
              <a:t>2</a:t>
            </a:r>
            <a:r>
              <a:rPr lang="en-US" b="1" dirty="0">
                <a:latin typeface="+mj-lt"/>
              </a:rPr>
              <a:t> → H</a:t>
            </a:r>
            <a:r>
              <a:rPr lang="en-US" b="1" baseline="-25000" dirty="0">
                <a:latin typeface="+mj-lt"/>
              </a:rPr>
              <a:t>2</a:t>
            </a:r>
            <a:r>
              <a:rPr lang="en-US" b="1" dirty="0">
                <a:latin typeface="+mj-lt"/>
              </a:rPr>
              <a:t>O + </a:t>
            </a:r>
            <a:r>
              <a:rPr lang="en-US" b="1" dirty="0">
                <a:solidFill>
                  <a:srgbClr val="F8A81B"/>
                </a:solidFill>
                <a:latin typeface="+mj-lt"/>
              </a:rPr>
              <a:t>CO</a:t>
            </a:r>
            <a:r>
              <a:rPr lang="en-US" b="1" baseline="-25000" dirty="0">
                <a:solidFill>
                  <a:srgbClr val="F8A81B"/>
                </a:solidFill>
                <a:latin typeface="+mj-lt"/>
              </a:rPr>
              <a:t>2</a:t>
            </a:r>
          </a:p>
          <a:p>
            <a:pPr algn="ctr"/>
            <a:r>
              <a:rPr lang="en-US" dirty="0">
                <a:latin typeface="+mj-lt"/>
              </a:rPr>
              <a:t>(complete combustion)</a:t>
            </a:r>
          </a:p>
        </p:txBody>
      </p:sp>
      <p:sp>
        <p:nvSpPr>
          <p:cNvPr id="6" name="TextBox 5"/>
          <p:cNvSpPr txBox="1"/>
          <p:nvPr/>
        </p:nvSpPr>
        <p:spPr>
          <a:xfrm>
            <a:off x="8426779" y="356382"/>
            <a:ext cx="3237999" cy="923330"/>
          </a:xfrm>
          <a:prstGeom prst="rect">
            <a:avLst/>
          </a:prstGeom>
          <a:noFill/>
        </p:spPr>
        <p:txBody>
          <a:bodyPr wrap="square" rtlCol="0">
            <a:spAutoFit/>
          </a:bodyPr>
          <a:lstStyle/>
          <a:p>
            <a:pPr algn="ctr"/>
            <a:r>
              <a:rPr lang="en-US" b="1" dirty="0">
                <a:latin typeface="+mj-lt"/>
              </a:rPr>
              <a:t>N</a:t>
            </a:r>
            <a:r>
              <a:rPr lang="en-US" b="1" baseline="-25000" dirty="0">
                <a:latin typeface="+mj-lt"/>
              </a:rPr>
              <a:t>2</a:t>
            </a:r>
            <a:r>
              <a:rPr lang="en-US" b="1" dirty="0">
                <a:latin typeface="+mj-lt"/>
              </a:rPr>
              <a:t> + O</a:t>
            </a:r>
            <a:r>
              <a:rPr lang="en-US" b="1" baseline="-25000" dirty="0">
                <a:latin typeface="+mj-lt"/>
              </a:rPr>
              <a:t>2</a:t>
            </a:r>
            <a:r>
              <a:rPr lang="en-US" b="1" dirty="0">
                <a:latin typeface="+mj-lt"/>
              </a:rPr>
              <a:t> → </a:t>
            </a:r>
            <a:r>
              <a:rPr lang="en-US" b="1" dirty="0">
                <a:solidFill>
                  <a:srgbClr val="8D64AA"/>
                </a:solidFill>
                <a:latin typeface="+mj-lt"/>
              </a:rPr>
              <a:t>NO &amp; NO</a:t>
            </a:r>
            <a:r>
              <a:rPr lang="en-US" b="1" baseline="-25000" dirty="0">
                <a:solidFill>
                  <a:srgbClr val="8D64AA"/>
                </a:solidFill>
                <a:latin typeface="+mj-lt"/>
              </a:rPr>
              <a:t>2</a:t>
            </a:r>
          </a:p>
          <a:p>
            <a:pPr algn="ctr"/>
            <a:r>
              <a:rPr lang="en-US" dirty="0">
                <a:latin typeface="+mj-lt"/>
              </a:rPr>
              <a:t>(high temperatures can break up N2 in the air)</a:t>
            </a:r>
          </a:p>
        </p:txBody>
      </p:sp>
      <p:sp>
        <p:nvSpPr>
          <p:cNvPr id="7" name="TextBox 6"/>
          <p:cNvSpPr txBox="1"/>
          <p:nvPr/>
        </p:nvSpPr>
        <p:spPr>
          <a:xfrm>
            <a:off x="4613986" y="1859954"/>
            <a:ext cx="2755319" cy="923330"/>
          </a:xfrm>
          <a:prstGeom prst="rect">
            <a:avLst/>
          </a:prstGeom>
          <a:noFill/>
        </p:spPr>
        <p:txBody>
          <a:bodyPr wrap="square" rtlCol="0">
            <a:spAutoFit/>
          </a:bodyPr>
          <a:lstStyle/>
          <a:p>
            <a:pPr algn="ctr"/>
            <a:r>
              <a:rPr lang="en-US" dirty="0">
                <a:latin typeface="+mj-lt"/>
              </a:rPr>
              <a:t>Incomplete or inefficient combustion → </a:t>
            </a:r>
            <a:r>
              <a:rPr lang="en-US" b="1" dirty="0" err="1">
                <a:latin typeface="+mj-lt"/>
              </a:rPr>
              <a:t>uncombusted</a:t>
            </a:r>
            <a:r>
              <a:rPr lang="en-US" b="1" dirty="0">
                <a:latin typeface="+mj-lt"/>
              </a:rPr>
              <a:t> </a:t>
            </a:r>
            <a:r>
              <a:rPr lang="en-US" b="1" dirty="0">
                <a:solidFill>
                  <a:srgbClr val="9FCC3B"/>
                </a:solidFill>
                <a:latin typeface="+mj-lt"/>
              </a:rPr>
              <a:t>VOCs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2094" b="10048"/>
          <a:stretch/>
        </p:blipFill>
        <p:spPr>
          <a:xfrm>
            <a:off x="7817114" y="3925342"/>
            <a:ext cx="2210024" cy="1146412"/>
          </a:xfrm>
          <a:prstGeom prst="rect">
            <a:avLst/>
          </a:prstGeom>
        </p:spPr>
      </p:pic>
      <p:sp>
        <p:nvSpPr>
          <p:cNvPr id="20" name="TextBox 19"/>
          <p:cNvSpPr txBox="1"/>
          <p:nvPr/>
        </p:nvSpPr>
        <p:spPr>
          <a:xfrm>
            <a:off x="10027138" y="4490100"/>
            <a:ext cx="1378198" cy="338554"/>
          </a:xfrm>
          <a:prstGeom prst="rect">
            <a:avLst/>
          </a:prstGeom>
          <a:noFill/>
        </p:spPr>
        <p:txBody>
          <a:bodyPr wrap="square" rtlCol="0">
            <a:spAutoFit/>
          </a:bodyPr>
          <a:lstStyle/>
          <a:p>
            <a:r>
              <a:rPr lang="en-US" sz="1600" b="1" dirty="0"/>
              <a:t>other </a:t>
            </a:r>
            <a:r>
              <a:rPr lang="en-US" sz="1600" b="1" dirty="0">
                <a:solidFill>
                  <a:srgbClr val="9FCC3B"/>
                </a:solidFill>
              </a:rPr>
              <a:t>VOCs</a:t>
            </a:r>
          </a:p>
        </p:txBody>
      </p:sp>
      <p:sp>
        <p:nvSpPr>
          <p:cNvPr id="22" name="TextBox 21"/>
          <p:cNvSpPr txBox="1"/>
          <p:nvPr/>
        </p:nvSpPr>
        <p:spPr>
          <a:xfrm>
            <a:off x="1389618" y="5747435"/>
            <a:ext cx="5180999" cy="923330"/>
          </a:xfrm>
          <a:prstGeom prst="rect">
            <a:avLst/>
          </a:prstGeom>
          <a:noFill/>
        </p:spPr>
        <p:txBody>
          <a:bodyPr wrap="square" rtlCol="0">
            <a:spAutoFit/>
          </a:bodyPr>
          <a:lstStyle/>
          <a:p>
            <a:pPr algn="ctr"/>
            <a:r>
              <a:rPr lang="en-US" b="1" dirty="0"/>
              <a:t>O2 + </a:t>
            </a:r>
            <a:r>
              <a:rPr lang="en-US" b="1" dirty="0">
                <a:solidFill>
                  <a:srgbClr val="B7B7B7"/>
                </a:solidFill>
              </a:rPr>
              <a:t>CO</a:t>
            </a:r>
            <a:r>
              <a:rPr lang="en-US" b="1" dirty="0"/>
              <a:t>+ sunlight </a:t>
            </a:r>
            <a:r>
              <a:rPr lang="en-US" b="1" dirty="0">
                <a:latin typeface="Century Gothic" panose="020B0502020202020204" pitchFamily="34" charset="0"/>
                <a:sym typeface="Wingdings" panose="05000000000000000000" pitchFamily="2" charset="2"/>
              </a:rPr>
              <a:t></a:t>
            </a:r>
            <a:r>
              <a:rPr lang="en-US" b="1" dirty="0">
                <a:latin typeface="Century Gothic" panose="020B0502020202020204" pitchFamily="34" charset="0"/>
              </a:rPr>
              <a:t> </a:t>
            </a:r>
            <a:r>
              <a:rPr lang="en-US" b="1" dirty="0"/>
              <a:t>O3</a:t>
            </a:r>
            <a:r>
              <a:rPr lang="en-US" b="1" dirty="0">
                <a:latin typeface="Century Gothic" panose="020B0502020202020204" pitchFamily="34" charset="0"/>
              </a:rPr>
              <a:t> + </a:t>
            </a:r>
            <a:r>
              <a:rPr lang="en-US" b="1" dirty="0">
                <a:solidFill>
                  <a:srgbClr val="F8A81B"/>
                </a:solidFill>
                <a:latin typeface="Century Gothic" panose="020B0502020202020204" pitchFamily="34" charset="0"/>
              </a:rPr>
              <a:t>CO</a:t>
            </a:r>
            <a:r>
              <a:rPr lang="en-US" b="1" baseline="-25000" dirty="0">
                <a:solidFill>
                  <a:srgbClr val="F8A81B"/>
                </a:solidFill>
                <a:latin typeface="Century Gothic" panose="020B0502020202020204" pitchFamily="34" charset="0"/>
              </a:rPr>
              <a:t>2</a:t>
            </a:r>
          </a:p>
          <a:p>
            <a:pPr algn="ctr"/>
            <a:r>
              <a:rPr lang="en-US" dirty="0">
                <a:latin typeface="+mj-lt"/>
              </a:rPr>
              <a:t>(greenhouse gas formation)</a:t>
            </a:r>
          </a:p>
          <a:p>
            <a:pPr algn="ctr"/>
            <a:endParaRPr lang="en-US"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56" y="4932122"/>
            <a:ext cx="2013219" cy="134245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1578"/>
          <a:stretch/>
        </p:blipFill>
        <p:spPr>
          <a:xfrm>
            <a:off x="8566288" y="5024689"/>
            <a:ext cx="1028668" cy="1214480"/>
          </a:xfrm>
          <a:prstGeom prst="rect">
            <a:avLst/>
          </a:prstGeom>
        </p:spPr>
      </p:pic>
      <p:pic>
        <p:nvPicPr>
          <p:cNvPr id="1026" name="Picture 2" descr="https://upload.wikimedia.org/wikipedia/commons/thumb/c/cd/Open_wood_fire.JPG/320px-Open_wood_fire.JPG"/>
          <p:cNvPicPr>
            <a:picLocks noChangeAspect="1" noChangeArrowheads="1"/>
          </p:cNvPicPr>
          <p:nvPr/>
        </p:nvPicPr>
        <p:blipFill rotWithShape="1">
          <a:blip r:embed="rId6">
            <a:extLst>
              <a:ext uri="{28A0092B-C50C-407E-A947-70E740481C1C}">
                <a14:useLocalDpi xmlns:a14="http://schemas.microsoft.com/office/drawing/2010/main" val="0"/>
              </a:ext>
            </a:extLst>
          </a:blip>
          <a:srcRect l="19549" t="33318" r="22242"/>
          <a:stretch/>
        </p:blipFill>
        <p:spPr bwMode="auto">
          <a:xfrm>
            <a:off x="8059377" y="1474461"/>
            <a:ext cx="3071158" cy="23418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7314816" y="2455188"/>
            <a:ext cx="1924987" cy="148498"/>
          </a:xfrm>
          <a:prstGeom prst="straightConnector1">
            <a:avLst/>
          </a:prstGeom>
          <a:ln w="76200">
            <a:solidFill>
              <a:srgbClr val="9FCC3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525134" y="1439058"/>
            <a:ext cx="2305368" cy="586202"/>
          </a:xfrm>
          <a:prstGeom prst="straightConnector1">
            <a:avLst/>
          </a:prstGeom>
          <a:ln w="76200">
            <a:solidFill>
              <a:srgbClr val="F8A81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0148684" y="1194552"/>
            <a:ext cx="315062" cy="1170448"/>
          </a:xfrm>
          <a:prstGeom prst="straightConnector1">
            <a:avLst/>
          </a:prstGeom>
          <a:ln w="76200">
            <a:solidFill>
              <a:srgbClr val="8D64AA"/>
            </a:solidFill>
            <a:tailEnd type="triangle"/>
          </a:ln>
        </p:spPr>
        <p:style>
          <a:lnRef idx="1">
            <a:schemeClr val="accent1"/>
          </a:lnRef>
          <a:fillRef idx="0">
            <a:schemeClr val="accent1"/>
          </a:fillRef>
          <a:effectRef idx="0">
            <a:schemeClr val="accent1"/>
          </a:effectRef>
          <a:fontRef idx="minor">
            <a:schemeClr val="tx1"/>
          </a:fontRef>
        </p:style>
      </p:cxnSp>
      <p:pic>
        <p:nvPicPr>
          <p:cNvPr id="16" name="Google Shape;64;p14"/>
          <p:cNvPicPr preferRelativeResize="0"/>
          <p:nvPr/>
        </p:nvPicPr>
        <p:blipFill>
          <a:blip r:embed="rId7">
            <a:alphaModFix/>
          </a:blip>
          <a:stretch>
            <a:fillRect/>
          </a:stretch>
        </p:blipFill>
        <p:spPr>
          <a:xfrm>
            <a:off x="72015" y="6286350"/>
            <a:ext cx="12119985" cy="547301"/>
          </a:xfrm>
          <a:prstGeom prst="rect">
            <a:avLst/>
          </a:prstGeom>
          <a:noFill/>
          <a:ln>
            <a:noFill/>
          </a:ln>
        </p:spPr>
      </p:pic>
    </p:spTree>
    <p:extLst>
      <p:ext uri="{BB962C8B-B14F-4D97-AF65-F5344CB8AC3E}">
        <p14:creationId xmlns:p14="http://schemas.microsoft.com/office/powerpoint/2010/main" val="45700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5" y="37113"/>
            <a:ext cx="7138410" cy="1005840"/>
          </a:xfrm>
        </p:spPr>
        <p:txBody>
          <a:bodyPr>
            <a:noAutofit/>
          </a:bodyPr>
          <a:lstStyle/>
          <a:p>
            <a:r>
              <a:rPr lang="en-US" sz="4000" dirty="0"/>
              <a:t>Our </a:t>
            </a:r>
            <a:r>
              <a:rPr lang="en-US" sz="4000" dirty="0" smtClean="0"/>
              <a:t>Focus: Particulate Matter</a:t>
            </a:r>
            <a:endParaRPr lang="en-US" sz="4000" dirty="0"/>
          </a:p>
        </p:txBody>
      </p:sp>
      <p:sp>
        <p:nvSpPr>
          <p:cNvPr id="3" name="Content Placeholder 2"/>
          <p:cNvSpPr>
            <a:spLocks noGrp="1"/>
          </p:cNvSpPr>
          <p:nvPr>
            <p:ph idx="1"/>
          </p:nvPr>
        </p:nvSpPr>
        <p:spPr>
          <a:xfrm>
            <a:off x="503098" y="1771651"/>
            <a:ext cx="10936427" cy="3394710"/>
          </a:xfrm>
        </p:spPr>
        <p:txBody>
          <a:bodyPr>
            <a:normAutofit lnSpcReduction="10000"/>
          </a:bodyPr>
          <a:lstStyle/>
          <a:p>
            <a:pPr>
              <a:lnSpc>
                <a:spcPct val="150000"/>
              </a:lnSpc>
            </a:pPr>
            <a:r>
              <a:rPr lang="en-US" sz="2800" b="1" dirty="0" smtClean="0">
                <a:solidFill>
                  <a:srgbClr val="F8A81B"/>
                </a:solidFill>
              </a:rPr>
              <a:t>PM</a:t>
            </a:r>
            <a:r>
              <a:rPr lang="en-US" sz="2800" b="1" baseline="-25000" dirty="0" smtClean="0">
                <a:solidFill>
                  <a:srgbClr val="F8A81B"/>
                </a:solidFill>
              </a:rPr>
              <a:t>10</a:t>
            </a:r>
            <a:r>
              <a:rPr lang="en-US" sz="2800" b="1" dirty="0" smtClean="0">
                <a:solidFill>
                  <a:srgbClr val="F8A81B"/>
                </a:solidFill>
              </a:rPr>
              <a:t> </a:t>
            </a:r>
            <a:r>
              <a:rPr lang="en-US" sz="2800" b="1" dirty="0">
                <a:solidFill>
                  <a:srgbClr val="F8A81B"/>
                </a:solidFill>
              </a:rPr>
              <a:t>(&lt; 10 µm)</a:t>
            </a:r>
          </a:p>
          <a:p>
            <a:pPr lvl="1"/>
            <a:r>
              <a:rPr lang="en-US" dirty="0" smtClean="0"/>
              <a:t>Examples: pollen, heavy dust, ash</a:t>
            </a:r>
          </a:p>
          <a:p>
            <a:pPr>
              <a:lnSpc>
                <a:spcPct val="150000"/>
              </a:lnSpc>
            </a:pPr>
            <a:r>
              <a:rPr lang="en-US" sz="2800" b="1" dirty="0" smtClean="0">
                <a:solidFill>
                  <a:srgbClr val="8D64AA"/>
                </a:solidFill>
              </a:rPr>
              <a:t>PM</a:t>
            </a:r>
            <a:r>
              <a:rPr lang="en-US" sz="2800" b="1" baseline="-25000" dirty="0" smtClean="0">
                <a:solidFill>
                  <a:srgbClr val="8D64AA"/>
                </a:solidFill>
              </a:rPr>
              <a:t>2.5</a:t>
            </a:r>
            <a:r>
              <a:rPr lang="en-US" sz="2800" b="1" dirty="0" smtClean="0">
                <a:solidFill>
                  <a:srgbClr val="8D64AA"/>
                </a:solidFill>
              </a:rPr>
              <a:t> (&lt; 2.5 µm)</a:t>
            </a:r>
          </a:p>
          <a:p>
            <a:pPr lvl="1"/>
            <a:r>
              <a:rPr lang="en-US" dirty="0"/>
              <a:t>Examples</a:t>
            </a:r>
            <a:r>
              <a:rPr lang="en-US" dirty="0" smtClean="0"/>
              <a:t>: house and settling dust, bacteria, mold spores</a:t>
            </a:r>
          </a:p>
          <a:p>
            <a:pPr>
              <a:lnSpc>
                <a:spcPct val="150000"/>
              </a:lnSpc>
            </a:pPr>
            <a:r>
              <a:rPr lang="en-US" sz="2800" b="1" dirty="0" smtClean="0">
                <a:solidFill>
                  <a:srgbClr val="9FCC3B"/>
                </a:solidFill>
              </a:rPr>
              <a:t>PM</a:t>
            </a:r>
            <a:r>
              <a:rPr lang="en-US" sz="2800" b="1" baseline="-25000" dirty="0" smtClean="0">
                <a:solidFill>
                  <a:srgbClr val="9FCC3B"/>
                </a:solidFill>
              </a:rPr>
              <a:t>1</a:t>
            </a:r>
            <a:r>
              <a:rPr lang="en-US" sz="2800" b="1" dirty="0" smtClean="0">
                <a:solidFill>
                  <a:srgbClr val="9FCC3B"/>
                </a:solidFill>
              </a:rPr>
              <a:t> </a:t>
            </a:r>
            <a:r>
              <a:rPr lang="en-US" sz="2800" b="1" dirty="0">
                <a:solidFill>
                  <a:srgbClr val="9FCC3B"/>
                </a:solidFill>
              </a:rPr>
              <a:t>(&lt; </a:t>
            </a:r>
            <a:r>
              <a:rPr lang="en-US" sz="2800" b="1" dirty="0" smtClean="0">
                <a:solidFill>
                  <a:srgbClr val="9FCC3B"/>
                </a:solidFill>
              </a:rPr>
              <a:t>1 </a:t>
            </a:r>
            <a:r>
              <a:rPr lang="en-US" sz="2800" b="1" dirty="0">
                <a:solidFill>
                  <a:srgbClr val="9FCC3B"/>
                </a:solidFill>
              </a:rPr>
              <a:t>µm)</a:t>
            </a:r>
          </a:p>
          <a:p>
            <a:pPr lvl="1"/>
            <a:r>
              <a:rPr lang="en-US" dirty="0"/>
              <a:t>Examples</a:t>
            </a:r>
            <a:r>
              <a:rPr lang="en-US" dirty="0" smtClean="0"/>
              <a:t>: tobacco smoke, smog, soot, viruses</a:t>
            </a:r>
          </a:p>
          <a:p>
            <a:pPr marL="45720" indent="0">
              <a:buNone/>
            </a:pPr>
            <a:endParaRPr lang="en-US" dirty="0"/>
          </a:p>
        </p:txBody>
      </p:sp>
      <p:pic>
        <p:nvPicPr>
          <p:cNvPr id="16" name="Google Shape;64;p14"/>
          <p:cNvPicPr preferRelativeResize="0"/>
          <p:nvPr/>
        </p:nvPicPr>
        <p:blipFill>
          <a:blip r:embed="rId3">
            <a:alphaModFix/>
          </a:blip>
          <a:stretch>
            <a:fillRect/>
          </a:stretch>
        </p:blipFill>
        <p:spPr>
          <a:xfrm>
            <a:off x="72015" y="6286350"/>
            <a:ext cx="12119985" cy="547301"/>
          </a:xfrm>
          <a:prstGeom prst="rect">
            <a:avLst/>
          </a:prstGeom>
          <a:noFill/>
          <a:ln>
            <a:noFill/>
          </a:ln>
        </p:spPr>
      </p:pic>
      <p:sp>
        <p:nvSpPr>
          <p:cNvPr id="4" name="TextBox 3"/>
          <p:cNvSpPr txBox="1"/>
          <p:nvPr/>
        </p:nvSpPr>
        <p:spPr>
          <a:xfrm>
            <a:off x="1131903" y="853304"/>
            <a:ext cx="4241581" cy="1107996"/>
          </a:xfrm>
          <a:prstGeom prst="rect">
            <a:avLst/>
          </a:prstGeom>
          <a:noFill/>
        </p:spPr>
        <p:txBody>
          <a:bodyPr wrap="square" rtlCol="0">
            <a:spAutoFit/>
          </a:bodyPr>
          <a:lstStyle/>
          <a:p>
            <a:pPr algn="ctr"/>
            <a:r>
              <a:rPr lang="en-US" sz="2400" b="1" dirty="0" smtClean="0">
                <a:solidFill>
                  <a:srgbClr val="B7B7B7"/>
                </a:solidFill>
              </a:rPr>
              <a:t>The sources of particulate matter include:</a:t>
            </a:r>
            <a:endParaRPr lang="en-US" dirty="0">
              <a:solidFill>
                <a:srgbClr val="6091BA"/>
              </a:solidFill>
            </a:endParaRPr>
          </a:p>
          <a:p>
            <a:pPr algn="ctr"/>
            <a:endParaRPr lang="en-US" dirty="0"/>
          </a:p>
        </p:txBody>
      </p:sp>
      <p:sp>
        <p:nvSpPr>
          <p:cNvPr id="18" name="TextBox 17"/>
          <p:cNvSpPr txBox="1"/>
          <p:nvPr/>
        </p:nvSpPr>
        <p:spPr>
          <a:xfrm>
            <a:off x="5823097" y="817048"/>
            <a:ext cx="6245233"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rgbClr val="6091BA"/>
                </a:solidFill>
              </a:rPr>
              <a:t>Primary</a:t>
            </a:r>
            <a:r>
              <a:rPr lang="en-US" sz="2000" dirty="0" smtClean="0">
                <a:solidFill>
                  <a:srgbClr val="6091BA"/>
                </a:solidFill>
              </a:rPr>
              <a:t>: incomplete </a:t>
            </a:r>
            <a:r>
              <a:rPr lang="en-US" sz="2000" dirty="0">
                <a:solidFill>
                  <a:srgbClr val="6091BA"/>
                </a:solidFill>
              </a:rPr>
              <a:t>combustion, automobile emissions, dust, </a:t>
            </a:r>
            <a:r>
              <a:rPr lang="en-US" sz="2000" dirty="0" smtClean="0">
                <a:solidFill>
                  <a:srgbClr val="6091BA"/>
                </a:solidFill>
              </a:rPr>
              <a:t>cooking</a:t>
            </a:r>
          </a:p>
          <a:p>
            <a:pPr marL="285750" indent="-285750">
              <a:buFont typeface="Arial" panose="020B0604020202020204" pitchFamily="34" charset="0"/>
              <a:buChar char="•"/>
            </a:pPr>
            <a:r>
              <a:rPr lang="en-US" sz="2000" b="1" dirty="0" smtClean="0">
                <a:solidFill>
                  <a:srgbClr val="6091BA"/>
                </a:solidFill>
              </a:rPr>
              <a:t>Secondary</a:t>
            </a:r>
            <a:r>
              <a:rPr lang="en-US" sz="2000" dirty="0" smtClean="0">
                <a:solidFill>
                  <a:srgbClr val="6091BA"/>
                </a:solidFill>
              </a:rPr>
              <a:t>: chemical </a:t>
            </a:r>
            <a:r>
              <a:rPr lang="en-US" sz="2000" dirty="0">
                <a:solidFill>
                  <a:srgbClr val="6091BA"/>
                </a:solidFill>
              </a:rPr>
              <a:t>reactions in the </a:t>
            </a:r>
            <a:r>
              <a:rPr lang="en-US" sz="2000" dirty="0" smtClean="0">
                <a:solidFill>
                  <a:srgbClr val="6091BA"/>
                </a:solidFill>
              </a:rPr>
              <a:t>atmosphere</a:t>
            </a:r>
            <a:endParaRPr lang="en-US" sz="2000" dirty="0">
              <a:solidFill>
                <a:srgbClr val="6091BA"/>
              </a:solidFill>
            </a:endParaRPr>
          </a:p>
        </p:txBody>
      </p:sp>
      <p:sp>
        <p:nvSpPr>
          <p:cNvPr id="21" name="TextBox 20"/>
          <p:cNvSpPr txBox="1"/>
          <p:nvPr/>
        </p:nvSpPr>
        <p:spPr>
          <a:xfrm>
            <a:off x="5373484" y="689593"/>
            <a:ext cx="637291" cy="1169551"/>
          </a:xfrm>
          <a:prstGeom prst="rect">
            <a:avLst/>
          </a:prstGeom>
          <a:noFill/>
        </p:spPr>
        <p:txBody>
          <a:bodyPr wrap="square" rtlCol="0">
            <a:spAutoFit/>
          </a:bodyPr>
          <a:lstStyle/>
          <a:p>
            <a:r>
              <a:rPr lang="en-US" sz="7000" dirty="0">
                <a:latin typeface="Letter Gothic Std"/>
                <a:cs typeface="Letter Gothic Std"/>
              </a:rPr>
              <a:t>{</a:t>
            </a:r>
          </a:p>
        </p:txBody>
      </p:sp>
      <p:sp>
        <p:nvSpPr>
          <p:cNvPr id="23" name="TextBox 22"/>
          <p:cNvSpPr txBox="1"/>
          <p:nvPr/>
        </p:nvSpPr>
        <p:spPr>
          <a:xfrm>
            <a:off x="3193150" y="5245838"/>
            <a:ext cx="916686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6091BA"/>
                </a:solidFill>
              </a:rPr>
              <a:t>All PM that is 10 microns or smaller can be inhaled</a:t>
            </a:r>
          </a:p>
          <a:p>
            <a:pPr marL="285750" indent="-285750">
              <a:buFont typeface="Arial" panose="020B0604020202020204" pitchFamily="34" charset="0"/>
              <a:buChar char="•"/>
            </a:pPr>
            <a:r>
              <a:rPr lang="en-US" sz="2000" dirty="0" smtClean="0">
                <a:solidFill>
                  <a:srgbClr val="F8A81B"/>
                </a:solidFill>
              </a:rPr>
              <a:t>PM</a:t>
            </a:r>
            <a:r>
              <a:rPr lang="en-US" sz="2000" baseline="-25000" dirty="0" smtClean="0">
                <a:solidFill>
                  <a:srgbClr val="F8A81B"/>
                </a:solidFill>
              </a:rPr>
              <a:t>10</a:t>
            </a:r>
            <a:r>
              <a:rPr lang="en-US" sz="2000" baseline="-25000" dirty="0" smtClean="0">
                <a:solidFill>
                  <a:srgbClr val="6091BA"/>
                </a:solidFill>
              </a:rPr>
              <a:t> </a:t>
            </a:r>
            <a:r>
              <a:rPr lang="en-US" sz="2000" dirty="0" smtClean="0">
                <a:solidFill>
                  <a:srgbClr val="6091BA"/>
                </a:solidFill>
              </a:rPr>
              <a:t>irritates the eyes, nose, and throat</a:t>
            </a:r>
          </a:p>
          <a:p>
            <a:pPr marL="285750" indent="-285750">
              <a:buFont typeface="Arial" panose="020B0604020202020204" pitchFamily="34" charset="0"/>
              <a:buChar char="•"/>
            </a:pPr>
            <a:r>
              <a:rPr lang="en-US" sz="2000" dirty="0" smtClean="0">
                <a:solidFill>
                  <a:srgbClr val="8D64AA"/>
                </a:solidFill>
              </a:rPr>
              <a:t>PM</a:t>
            </a:r>
            <a:r>
              <a:rPr lang="en-US" sz="2000" baseline="-25000" dirty="0" smtClean="0">
                <a:solidFill>
                  <a:srgbClr val="8D64AA"/>
                </a:solidFill>
              </a:rPr>
              <a:t>2.5</a:t>
            </a:r>
            <a:r>
              <a:rPr lang="en-US" sz="2000" baseline="-25000" dirty="0" smtClean="0">
                <a:solidFill>
                  <a:srgbClr val="6091BA"/>
                </a:solidFill>
              </a:rPr>
              <a:t> </a:t>
            </a:r>
            <a:r>
              <a:rPr lang="en-US" sz="2000" dirty="0" smtClean="0">
                <a:solidFill>
                  <a:srgbClr val="6091BA"/>
                </a:solidFill>
              </a:rPr>
              <a:t>and </a:t>
            </a:r>
            <a:r>
              <a:rPr lang="en-US" sz="2000" dirty="0" smtClean="0">
                <a:solidFill>
                  <a:srgbClr val="9FCC3B"/>
                </a:solidFill>
              </a:rPr>
              <a:t>PM</a:t>
            </a:r>
            <a:r>
              <a:rPr lang="en-US" sz="2000" baseline="-25000" dirty="0" smtClean="0">
                <a:solidFill>
                  <a:srgbClr val="9FCC3B"/>
                </a:solidFill>
              </a:rPr>
              <a:t>1</a:t>
            </a:r>
            <a:r>
              <a:rPr lang="en-US" sz="2000" dirty="0" smtClean="0">
                <a:solidFill>
                  <a:srgbClr val="6091BA"/>
                </a:solidFill>
              </a:rPr>
              <a:t> can enter the bloodstream through the alveoli in the lungs</a:t>
            </a:r>
            <a:endParaRPr lang="en-US" sz="2000" dirty="0">
              <a:solidFill>
                <a:srgbClr val="6091BA"/>
              </a:solidFill>
            </a:endParaRPr>
          </a:p>
        </p:txBody>
      </p:sp>
      <p:sp>
        <p:nvSpPr>
          <p:cNvPr id="24" name="TextBox 23"/>
          <p:cNvSpPr txBox="1"/>
          <p:nvPr/>
        </p:nvSpPr>
        <p:spPr>
          <a:xfrm>
            <a:off x="335458" y="5381194"/>
            <a:ext cx="2602606" cy="738664"/>
          </a:xfrm>
          <a:prstGeom prst="rect">
            <a:avLst/>
          </a:prstGeom>
          <a:noFill/>
        </p:spPr>
        <p:txBody>
          <a:bodyPr wrap="square" rtlCol="0">
            <a:spAutoFit/>
          </a:bodyPr>
          <a:lstStyle/>
          <a:p>
            <a:pPr algn="ctr"/>
            <a:r>
              <a:rPr lang="en-US" sz="2400" b="1" dirty="0" smtClean="0">
                <a:solidFill>
                  <a:srgbClr val="B7B7B7"/>
                </a:solidFill>
              </a:rPr>
              <a:t>Health Impacts:</a:t>
            </a:r>
            <a:endParaRPr lang="en-US" dirty="0">
              <a:solidFill>
                <a:srgbClr val="6091BA"/>
              </a:solidFill>
            </a:endParaRPr>
          </a:p>
          <a:p>
            <a:pPr algn="ctr"/>
            <a:endParaRPr lang="en-US" dirty="0"/>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6346"/>
          <a:stretch/>
        </p:blipFill>
        <p:spPr>
          <a:xfrm>
            <a:off x="9657733" y="4436069"/>
            <a:ext cx="1781792" cy="1261308"/>
          </a:xfrm>
          <a:prstGeom prst="rect">
            <a:avLst/>
          </a:prstGeom>
        </p:spPr>
      </p:pic>
      <p:pic>
        <p:nvPicPr>
          <p:cNvPr id="10" name="Picture 2" descr="pollen | Description, Characteristics, &amp; Facts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1696" y="1898656"/>
            <a:ext cx="1826037" cy="12474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Does Dust Come From? Guide to Sources in House and Solutions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63" r="12165"/>
          <a:stretch/>
        </p:blipFill>
        <p:spPr bwMode="auto">
          <a:xfrm>
            <a:off x="7831696" y="3128516"/>
            <a:ext cx="1826037" cy="1288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massive sandstorm swept into Niamey, the capital city of Niger, on Monda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89" r="13145"/>
          <a:stretch/>
        </p:blipFill>
        <p:spPr bwMode="auto">
          <a:xfrm>
            <a:off x="9657733" y="1901704"/>
            <a:ext cx="1781792" cy="1226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stretch>
            <a:fillRect/>
          </a:stretch>
        </p:blipFill>
        <p:spPr>
          <a:xfrm>
            <a:off x="9657733" y="3128516"/>
            <a:ext cx="1781792" cy="1336344"/>
          </a:xfrm>
          <a:prstGeom prst="rect">
            <a:avLst/>
          </a:prstGeom>
        </p:spPr>
      </p:pic>
    </p:spTree>
    <p:extLst>
      <p:ext uri="{BB962C8B-B14F-4D97-AF65-F5344CB8AC3E}">
        <p14:creationId xmlns:p14="http://schemas.microsoft.com/office/powerpoint/2010/main" val="407611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42828" y="1250211"/>
            <a:ext cx="2980519" cy="19820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23580" y="1483180"/>
            <a:ext cx="6156530" cy="3712519"/>
          </a:xfrm>
        </p:spPr>
        <p:txBody>
          <a:bodyPr>
            <a:normAutofit/>
          </a:bodyPr>
          <a:lstStyle/>
          <a:p>
            <a:pPr marL="45720" indent="0">
              <a:buNone/>
            </a:pPr>
            <a:r>
              <a:rPr lang="en-US" sz="2400" b="1" dirty="0"/>
              <a:t>Pollutants come from:</a:t>
            </a:r>
          </a:p>
          <a:p>
            <a:r>
              <a:rPr lang="en-US" sz="2400" dirty="0">
                <a:solidFill>
                  <a:schemeClr val="accent6"/>
                </a:solidFill>
              </a:rPr>
              <a:t>Combustion </a:t>
            </a:r>
          </a:p>
          <a:p>
            <a:r>
              <a:rPr lang="en-US" sz="2400" dirty="0">
                <a:solidFill>
                  <a:schemeClr val="accent6"/>
                </a:solidFill>
              </a:rPr>
              <a:t>Compound volatilization</a:t>
            </a:r>
          </a:p>
          <a:p>
            <a:pPr lvl="1"/>
            <a:r>
              <a:rPr lang="en-US" sz="2400" dirty="0">
                <a:solidFill>
                  <a:srgbClr val="212745"/>
                </a:solidFill>
              </a:rPr>
              <a:t>Anthropogenic sources: </a:t>
            </a:r>
            <a:br>
              <a:rPr lang="en-US" sz="2400" dirty="0">
                <a:solidFill>
                  <a:srgbClr val="212745"/>
                </a:solidFill>
              </a:rPr>
            </a:br>
            <a:r>
              <a:rPr lang="en-US" sz="2400" dirty="0">
                <a:solidFill>
                  <a:srgbClr val="212745"/>
                </a:solidFill>
              </a:rPr>
              <a:t>industrial activity or manufacturing</a:t>
            </a:r>
          </a:p>
          <a:p>
            <a:pPr lvl="1"/>
            <a:r>
              <a:rPr lang="en-US" sz="2400" dirty="0">
                <a:solidFill>
                  <a:srgbClr val="212745"/>
                </a:solidFill>
              </a:rPr>
              <a:t>Natural sources: trees (VOCs)</a:t>
            </a:r>
          </a:p>
          <a:p>
            <a:r>
              <a:rPr lang="en-US" sz="2400" dirty="0">
                <a:solidFill>
                  <a:schemeClr val="accent6"/>
                </a:solidFill>
              </a:rPr>
              <a:t>Mechanical</a:t>
            </a:r>
            <a:r>
              <a:rPr lang="en-US" sz="2400" i="1" dirty="0">
                <a:solidFill>
                  <a:schemeClr val="accent6"/>
                </a:solidFill>
              </a:rPr>
              <a:t> </a:t>
            </a:r>
            <a:r>
              <a:rPr lang="en-US" sz="2400" dirty="0">
                <a:solidFill>
                  <a:schemeClr val="accent6"/>
                </a:solidFill>
              </a:rPr>
              <a:t>generation </a:t>
            </a:r>
          </a:p>
          <a:p>
            <a:pPr lvl="1"/>
            <a:r>
              <a:rPr lang="en-US" sz="2400" dirty="0">
                <a:solidFill>
                  <a:srgbClr val="212745"/>
                </a:solidFill>
              </a:rPr>
              <a:t>Such as dust</a:t>
            </a:r>
          </a:p>
        </p:txBody>
      </p:sp>
      <p:sp>
        <p:nvSpPr>
          <p:cNvPr id="4" name="Title 1"/>
          <p:cNvSpPr txBox="1">
            <a:spLocks/>
          </p:cNvSpPr>
          <p:nvPr/>
        </p:nvSpPr>
        <p:spPr>
          <a:xfrm>
            <a:off x="310753" y="126820"/>
            <a:ext cx="11578938"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4500" dirty="0"/>
              <a:t>What are the main causes of air pollution?</a:t>
            </a:r>
          </a:p>
        </p:txBody>
      </p:sp>
      <p:sp>
        <p:nvSpPr>
          <p:cNvPr id="2" name="Rectangle 1"/>
          <p:cNvSpPr/>
          <p:nvPr/>
        </p:nvSpPr>
        <p:spPr>
          <a:xfrm>
            <a:off x="523580" y="5259397"/>
            <a:ext cx="11153283" cy="1015663"/>
          </a:xfrm>
          <a:prstGeom prst="rect">
            <a:avLst/>
          </a:prstGeom>
        </p:spPr>
        <p:txBody>
          <a:bodyPr wrap="square">
            <a:spAutoFit/>
          </a:bodyPr>
          <a:lstStyle/>
          <a:p>
            <a:pPr algn="ctr">
              <a:lnSpc>
                <a:spcPct val="100000"/>
              </a:lnSpc>
            </a:pPr>
            <a:r>
              <a:rPr lang="en-US" sz="2000" b="1" dirty="0">
                <a:solidFill>
                  <a:schemeClr val="accent1"/>
                </a:solidFill>
              </a:rPr>
              <a:t>Then, meteorological conditions and atmospheric dynamics</a:t>
            </a:r>
            <a:br>
              <a:rPr lang="en-US" sz="2000" b="1" dirty="0">
                <a:solidFill>
                  <a:schemeClr val="accent1"/>
                </a:solidFill>
              </a:rPr>
            </a:br>
            <a:r>
              <a:rPr lang="en-US" sz="2000" b="1" dirty="0">
                <a:solidFill>
                  <a:schemeClr val="accent1"/>
                </a:solidFill>
              </a:rPr>
              <a:t>impact whether or not the emissions disperse</a:t>
            </a:r>
            <a:r>
              <a:rPr lang="en-US" sz="2000" dirty="0"/>
              <a:t/>
            </a:r>
            <a:br>
              <a:rPr lang="en-US" sz="2000" dirty="0"/>
            </a:br>
            <a:r>
              <a:rPr lang="en-US" sz="2000" i="1" dirty="0">
                <a:solidFill>
                  <a:srgbClr val="9FCC3B"/>
                </a:solidFill>
              </a:rPr>
              <a:t>“the solution to pollution is dilution”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828" y="3339439"/>
            <a:ext cx="2980519" cy="1841241"/>
          </a:xfrm>
          <a:prstGeom prst="rect">
            <a:avLst/>
          </a:prstGeom>
        </p:spPr>
      </p:pic>
      <p:grpSp>
        <p:nvGrpSpPr>
          <p:cNvPr id="13" name="Group 12"/>
          <p:cNvGrpSpPr/>
          <p:nvPr/>
        </p:nvGrpSpPr>
        <p:grpSpPr>
          <a:xfrm>
            <a:off x="3858126" y="5929248"/>
            <a:ext cx="4547762" cy="345812"/>
            <a:chOff x="3433011" y="5807242"/>
            <a:chExt cx="5309936" cy="558573"/>
          </a:xfrm>
        </p:grpSpPr>
        <p:cxnSp>
          <p:nvCxnSpPr>
            <p:cNvPr id="10" name="Straight Connector 9"/>
            <p:cNvCxnSpPr/>
            <p:nvPr/>
          </p:nvCxnSpPr>
          <p:spPr>
            <a:xfrm>
              <a:off x="3433011" y="5807242"/>
              <a:ext cx="5309936" cy="5148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45253" y="5807242"/>
              <a:ext cx="5297694" cy="558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2009" y="1250212"/>
            <a:ext cx="2750938" cy="198204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169" b="21533"/>
          <a:stretch/>
        </p:blipFill>
        <p:spPr>
          <a:xfrm>
            <a:off x="5992009" y="3339438"/>
            <a:ext cx="2750937" cy="1841241"/>
          </a:xfrm>
          <a:prstGeom prst="rect">
            <a:avLst/>
          </a:prstGeom>
        </p:spPr>
      </p:pic>
      <p:pic>
        <p:nvPicPr>
          <p:cNvPr id="14" name="Google Shape;64;p14"/>
          <p:cNvPicPr preferRelativeResize="0"/>
          <p:nvPr/>
        </p:nvPicPr>
        <p:blipFill>
          <a:blip r:embed="rId7">
            <a:alphaModFix/>
          </a:blip>
          <a:stretch>
            <a:fillRect/>
          </a:stretch>
        </p:blipFill>
        <p:spPr>
          <a:xfrm>
            <a:off x="72015" y="6246158"/>
            <a:ext cx="12119985" cy="547301"/>
          </a:xfrm>
          <a:prstGeom prst="rect">
            <a:avLst/>
          </a:prstGeom>
          <a:noFill/>
          <a:ln>
            <a:noFill/>
          </a:ln>
        </p:spPr>
      </p:pic>
    </p:spTree>
    <p:extLst>
      <p:ext uri="{BB962C8B-B14F-4D97-AF65-F5344CB8AC3E}">
        <p14:creationId xmlns:p14="http://schemas.microsoft.com/office/powerpoint/2010/main" val="25324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1" y="264418"/>
            <a:ext cx="11726426" cy="914400"/>
          </a:xfrm>
        </p:spPr>
        <p:txBody>
          <a:bodyPr>
            <a:normAutofit/>
          </a:bodyPr>
          <a:lstStyle/>
          <a:p>
            <a:r>
              <a:rPr lang="en-US" sz="3000" b="1" dirty="0"/>
              <a:t>Temperature inversions </a:t>
            </a:r>
            <a:r>
              <a:rPr lang="en-US" sz="3000" dirty="0"/>
              <a:t>affect dilution and how pollutants disperse</a:t>
            </a:r>
            <a:endParaRPr lang="en-US" sz="3000" dirty="0">
              <a:solidFill>
                <a:srgbClr val="C00000"/>
              </a:solidFill>
            </a:endParaRPr>
          </a:p>
        </p:txBody>
      </p:sp>
      <p:sp>
        <p:nvSpPr>
          <p:cNvPr id="3" name="TextBox 2"/>
          <p:cNvSpPr txBox="1"/>
          <p:nvPr/>
        </p:nvSpPr>
        <p:spPr>
          <a:xfrm>
            <a:off x="358659" y="1302197"/>
            <a:ext cx="11343793" cy="4524315"/>
          </a:xfrm>
          <a:prstGeom prst="rect">
            <a:avLst/>
          </a:prstGeom>
          <a:noFill/>
        </p:spPr>
        <p:txBody>
          <a:bodyPr wrap="square" rtlCol="0">
            <a:spAutoFit/>
          </a:bodyPr>
          <a:lstStyle/>
          <a:p>
            <a:r>
              <a:rPr lang="en-US" sz="2400" b="1" dirty="0"/>
              <a:t>Why “inversion”? </a:t>
            </a:r>
          </a:p>
          <a:p>
            <a:pPr marL="457200" indent="-457200">
              <a:buFont typeface="Arial" panose="020B0604020202020204" pitchFamily="34" charset="0"/>
              <a:buChar char="•"/>
            </a:pPr>
            <a:r>
              <a:rPr lang="en-US" sz="2400" dirty="0"/>
              <a:t>Normally, </a:t>
            </a:r>
            <a:r>
              <a:rPr lang="en-US" sz="2400" dirty="0">
                <a:solidFill>
                  <a:schemeClr val="accent6"/>
                </a:solidFill>
              </a:rPr>
              <a:t>warm </a:t>
            </a:r>
            <a:r>
              <a:rPr lang="en-US" sz="2400" dirty="0">
                <a:solidFill>
                  <a:schemeClr val="accent1"/>
                </a:solidFill>
              </a:rPr>
              <a:t/>
            </a:r>
            <a:br>
              <a:rPr lang="en-US" sz="2400" dirty="0">
                <a:solidFill>
                  <a:schemeClr val="accent1"/>
                </a:solidFill>
              </a:rPr>
            </a:br>
            <a:r>
              <a:rPr lang="en-US" sz="2400" dirty="0">
                <a:solidFill>
                  <a:schemeClr val="accent6"/>
                </a:solidFill>
              </a:rPr>
              <a:t>air </a:t>
            </a:r>
            <a:r>
              <a:rPr lang="en-US" sz="2400" dirty="0"/>
              <a:t>at the Earth’s</a:t>
            </a:r>
            <a:br>
              <a:rPr lang="en-US" sz="2400" dirty="0"/>
            </a:br>
            <a:r>
              <a:rPr lang="en-US" sz="2400" dirty="0"/>
              <a:t>surface rises up,</a:t>
            </a:r>
            <a:br>
              <a:rPr lang="en-US" sz="2400" dirty="0"/>
            </a:br>
            <a:r>
              <a:rPr lang="en-US" sz="2400" dirty="0"/>
              <a:t>causing </a:t>
            </a:r>
            <a:r>
              <a:rPr lang="en-US" sz="2400" b="1" i="1" dirty="0"/>
              <a:t>mixing</a:t>
            </a:r>
            <a:r>
              <a:rPr lang="en-US" sz="2400" dirty="0"/>
              <a:t> </a:t>
            </a:r>
            <a:br>
              <a:rPr lang="en-US" sz="2400" dirty="0"/>
            </a:br>
            <a:r>
              <a:rPr lang="en-US" sz="2400" dirty="0"/>
              <a:t>throughout </a:t>
            </a:r>
            <a:br>
              <a:rPr lang="en-US" sz="2400" dirty="0"/>
            </a:br>
            <a:r>
              <a:rPr lang="en-US" sz="2400" dirty="0"/>
              <a:t>the </a:t>
            </a:r>
            <a:r>
              <a:rPr lang="en-US" sz="2400" dirty="0" smtClean="0"/>
              <a:t>atmosphere</a:t>
            </a:r>
            <a:endParaRPr lang="en-US" sz="2400" dirty="0"/>
          </a:p>
          <a:p>
            <a:pPr marL="457200" indent="-457200">
              <a:buFont typeface="Arial" panose="020B0604020202020204" pitchFamily="34" charset="0"/>
              <a:buChar char="•"/>
            </a:pPr>
            <a:r>
              <a:rPr lang="en-US" sz="2400" dirty="0" smtClean="0"/>
              <a:t>Instead</a:t>
            </a:r>
            <a:r>
              <a:rPr lang="en-US" sz="2400" dirty="0"/>
              <a:t>, we have</a:t>
            </a:r>
            <a:r>
              <a:rPr lang="en-US" sz="2400" dirty="0">
                <a:solidFill>
                  <a:schemeClr val="accent1"/>
                </a:solidFill>
              </a:rPr>
              <a:t/>
            </a:r>
            <a:br>
              <a:rPr lang="en-US" sz="2400" dirty="0">
                <a:solidFill>
                  <a:schemeClr val="accent1"/>
                </a:solidFill>
              </a:rPr>
            </a:br>
            <a:r>
              <a:rPr lang="en-US" sz="2400" dirty="0">
                <a:solidFill>
                  <a:schemeClr val="accent6"/>
                </a:solidFill>
              </a:rPr>
              <a:t>warm air </a:t>
            </a:r>
            <a:r>
              <a:rPr lang="en-US" sz="2400" dirty="0"/>
              <a:t>on top, </a:t>
            </a:r>
            <a:br>
              <a:rPr lang="en-US" sz="2400" dirty="0"/>
            </a:br>
            <a:r>
              <a:rPr lang="en-US" sz="2400" dirty="0"/>
              <a:t>which traps the </a:t>
            </a:r>
            <a:r>
              <a:rPr lang="en-US" sz="2400" dirty="0">
                <a:solidFill>
                  <a:schemeClr val="accent1"/>
                </a:solidFill>
              </a:rPr>
              <a:t/>
            </a:r>
            <a:br>
              <a:rPr lang="en-US" sz="2400" dirty="0">
                <a:solidFill>
                  <a:schemeClr val="accent1"/>
                </a:solidFill>
              </a:rPr>
            </a:br>
            <a:r>
              <a:rPr lang="en-US" sz="2400" dirty="0">
                <a:solidFill>
                  <a:schemeClr val="accent1"/>
                </a:solidFill>
              </a:rPr>
              <a:t>old air </a:t>
            </a:r>
            <a:r>
              <a:rPr lang="en-US" sz="2400" dirty="0"/>
              <a:t>and pollutants, causing an </a:t>
            </a:r>
            <a:r>
              <a:rPr lang="en-US" sz="2400" dirty="0" smtClean="0"/>
              <a:t>inversion</a:t>
            </a:r>
            <a:endParaRPr lang="en-US" sz="2400" dirty="0"/>
          </a:p>
          <a:p>
            <a:pPr marL="457200" indent="-457200">
              <a:buFont typeface="Arial" panose="020B0604020202020204" pitchFamily="34" charset="0"/>
              <a:buChar char="•"/>
            </a:pPr>
            <a:r>
              <a:rPr lang="en-US" sz="2400" dirty="0" smtClean="0"/>
              <a:t>Inversions </a:t>
            </a:r>
            <a:r>
              <a:rPr lang="en-US" sz="2400" dirty="0"/>
              <a:t>are usually worst in the early morning hours </a:t>
            </a:r>
          </a:p>
        </p:txBody>
      </p:sp>
      <p:pic>
        <p:nvPicPr>
          <p:cNvPr id="2050" name="Picture 2" descr="https://upload.wikimedia.org/wikipedia/commons/b/b9/SmokeCeilingInLochcarr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8358" t="18488" b="17753"/>
          <a:stretch/>
        </p:blipFill>
        <p:spPr bwMode="auto">
          <a:xfrm>
            <a:off x="3608121" y="1302197"/>
            <a:ext cx="7575460" cy="3697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3339" y="1336601"/>
            <a:ext cx="7003372" cy="400110"/>
          </a:xfrm>
          <a:prstGeom prst="rect">
            <a:avLst/>
          </a:prstGeom>
          <a:noFill/>
        </p:spPr>
        <p:txBody>
          <a:bodyPr wrap="square" rtlCol="0">
            <a:spAutoFit/>
          </a:bodyPr>
          <a:lstStyle/>
          <a:p>
            <a:r>
              <a:rPr lang="en-US" sz="2000" b="1" dirty="0"/>
              <a:t>1. Low winter sun provides less warmth to the surface</a:t>
            </a:r>
          </a:p>
        </p:txBody>
      </p:sp>
      <p:sp>
        <p:nvSpPr>
          <p:cNvPr id="11" name="TextBox 10"/>
          <p:cNvSpPr txBox="1"/>
          <p:nvPr/>
        </p:nvSpPr>
        <p:spPr>
          <a:xfrm>
            <a:off x="3653337" y="1658010"/>
            <a:ext cx="6088829" cy="400110"/>
          </a:xfrm>
          <a:prstGeom prst="rect">
            <a:avLst/>
          </a:prstGeom>
          <a:noFill/>
        </p:spPr>
        <p:txBody>
          <a:bodyPr wrap="square" rtlCol="0">
            <a:spAutoFit/>
          </a:bodyPr>
          <a:lstStyle/>
          <a:p>
            <a:r>
              <a:rPr lang="en-US" sz="2000" b="1" dirty="0"/>
              <a:t>2. Warmer air acts like a “lid”</a:t>
            </a:r>
          </a:p>
        </p:txBody>
      </p:sp>
      <p:sp>
        <p:nvSpPr>
          <p:cNvPr id="12" name="TextBox 11"/>
          <p:cNvSpPr txBox="1"/>
          <p:nvPr/>
        </p:nvSpPr>
        <p:spPr>
          <a:xfrm>
            <a:off x="3653337" y="1981444"/>
            <a:ext cx="6088829" cy="400110"/>
          </a:xfrm>
          <a:prstGeom prst="rect">
            <a:avLst/>
          </a:prstGeom>
          <a:noFill/>
        </p:spPr>
        <p:txBody>
          <a:bodyPr wrap="square" rtlCol="0">
            <a:spAutoFit/>
          </a:bodyPr>
          <a:lstStyle/>
          <a:p>
            <a:r>
              <a:rPr lang="en-US" sz="2000" b="1" dirty="0"/>
              <a:t>3. Pollution is trapped by this “lid”</a:t>
            </a:r>
          </a:p>
        </p:txBody>
      </p:sp>
      <p:pic>
        <p:nvPicPr>
          <p:cNvPr id="9"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10077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225778" y="225778"/>
            <a:ext cx="11717866" cy="6412089"/>
          </a:xfrm>
          <a:prstGeom prst="rect">
            <a:avLst/>
          </a:prstGeom>
          <a:solidFill>
            <a:srgbClr val="9FC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703974" y="793820"/>
            <a:ext cx="10837093" cy="5285432"/>
          </a:xfrm>
          <a:prstGeom prst="rect">
            <a:avLst/>
          </a:prstGeom>
        </p:spPr>
      </p:pic>
      <p:sp>
        <p:nvSpPr>
          <p:cNvPr id="2" name="Title 1"/>
          <p:cNvSpPr>
            <a:spLocks noGrp="1"/>
          </p:cNvSpPr>
          <p:nvPr>
            <p:ph type="ctrTitle"/>
          </p:nvPr>
        </p:nvSpPr>
        <p:spPr>
          <a:xfrm>
            <a:off x="1139673" y="1618108"/>
            <a:ext cx="9966960" cy="1603247"/>
          </a:xfrm>
        </p:spPr>
        <p:txBody>
          <a:bodyPr>
            <a:noAutofit/>
          </a:bodyPr>
          <a:lstStyle/>
          <a:p>
            <a:r>
              <a:rPr lang="en-US" sz="5400" cap="none" dirty="0" smtClean="0">
                <a:latin typeface="+mn-lt"/>
              </a:rPr>
              <a:t>THE BIGGER PICTURE</a:t>
            </a:r>
            <a:endParaRPr lang="en-US" sz="5400" cap="none" dirty="0">
              <a:latin typeface="+mn-lt"/>
            </a:endParaRPr>
          </a:p>
        </p:txBody>
      </p:sp>
    </p:spTree>
    <p:extLst>
      <p:ext uri="{BB962C8B-B14F-4D97-AF65-F5344CB8AC3E}">
        <p14:creationId xmlns:p14="http://schemas.microsoft.com/office/powerpoint/2010/main" val="54747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9581" y="526043"/>
            <a:ext cx="9875520" cy="1356360"/>
          </a:xfrm>
        </p:spPr>
        <p:txBody>
          <a:bodyPr>
            <a:normAutofit/>
          </a:bodyPr>
          <a:lstStyle/>
          <a:p>
            <a:pPr algn="ctr"/>
            <a:r>
              <a:rPr lang="en-US" sz="5400" dirty="0"/>
              <a:t>Why does air quality matter?</a:t>
            </a:r>
          </a:p>
        </p:txBody>
      </p:sp>
      <p:sp>
        <p:nvSpPr>
          <p:cNvPr id="3" name="Content Placeholder 2"/>
          <p:cNvSpPr>
            <a:spLocks noGrp="1"/>
          </p:cNvSpPr>
          <p:nvPr>
            <p:ph idx="1"/>
          </p:nvPr>
        </p:nvSpPr>
        <p:spPr>
          <a:xfrm>
            <a:off x="1349046" y="1882403"/>
            <a:ext cx="8267700" cy="3861239"/>
          </a:xfrm>
        </p:spPr>
        <p:txBody>
          <a:bodyPr>
            <a:normAutofit lnSpcReduction="10000"/>
          </a:bodyPr>
          <a:lstStyle/>
          <a:p>
            <a:pPr lvl="2">
              <a:lnSpc>
                <a:spcPct val="150000"/>
              </a:lnSpc>
            </a:pPr>
            <a:r>
              <a:rPr lang="en-US" sz="4000" dirty="0">
                <a:solidFill>
                  <a:srgbClr val="FF0000"/>
                </a:solidFill>
              </a:rPr>
              <a:t>   </a:t>
            </a:r>
            <a:r>
              <a:rPr lang="en-US" sz="4000" dirty="0">
                <a:solidFill>
                  <a:srgbClr val="F8A81B"/>
                </a:solidFill>
              </a:rPr>
              <a:t>Health impacts (breathing)</a:t>
            </a:r>
          </a:p>
          <a:p>
            <a:pPr lvl="2">
              <a:lnSpc>
                <a:spcPct val="150000"/>
              </a:lnSpc>
            </a:pPr>
            <a:r>
              <a:rPr lang="en-US" sz="4000" dirty="0">
                <a:solidFill>
                  <a:schemeClr val="accent3">
                    <a:lumMod val="75000"/>
                  </a:schemeClr>
                </a:solidFill>
              </a:rPr>
              <a:t>   </a:t>
            </a:r>
            <a:r>
              <a:rPr lang="en-US" sz="4000" dirty="0">
                <a:solidFill>
                  <a:srgbClr val="9FCC3B"/>
                </a:solidFill>
              </a:rPr>
              <a:t>Climate change</a:t>
            </a:r>
          </a:p>
          <a:p>
            <a:pPr lvl="2">
              <a:lnSpc>
                <a:spcPct val="150000"/>
              </a:lnSpc>
            </a:pPr>
            <a:r>
              <a:rPr lang="en-US" sz="4000" dirty="0">
                <a:solidFill>
                  <a:schemeClr val="accent2">
                    <a:lumMod val="75000"/>
                  </a:schemeClr>
                </a:solidFill>
              </a:rPr>
              <a:t>   </a:t>
            </a:r>
            <a:r>
              <a:rPr lang="en-US" sz="4000" dirty="0">
                <a:solidFill>
                  <a:srgbClr val="8D64AA"/>
                </a:solidFill>
              </a:rPr>
              <a:t>Aesthetics (visibility and odor)</a:t>
            </a:r>
          </a:p>
        </p:txBody>
      </p:sp>
      <p:pic>
        <p:nvPicPr>
          <p:cNvPr id="4" name="Google Shape;64;p14"/>
          <p:cNvPicPr preferRelativeResize="0"/>
          <p:nvPr/>
        </p:nvPicPr>
        <p:blipFill>
          <a:blip r:embed="rId3">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21077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479768" y="1299486"/>
            <a:ext cx="4604159" cy="4833762"/>
          </a:xfrm>
          <a:prstGeom prst="rect">
            <a:avLst/>
          </a:prstGeom>
        </p:spPr>
      </p:pic>
      <p:sp>
        <p:nvSpPr>
          <p:cNvPr id="2" name="Title 1"/>
          <p:cNvSpPr>
            <a:spLocks noGrp="1"/>
          </p:cNvSpPr>
          <p:nvPr>
            <p:ph type="title"/>
          </p:nvPr>
        </p:nvSpPr>
        <p:spPr>
          <a:xfrm>
            <a:off x="266700" y="95250"/>
            <a:ext cx="11620500" cy="1280160"/>
          </a:xfrm>
        </p:spPr>
        <p:txBody>
          <a:bodyPr>
            <a:noAutofit/>
          </a:bodyPr>
          <a:lstStyle/>
          <a:p>
            <a:pPr algn="ctr"/>
            <a:r>
              <a:rPr lang="en-US" sz="4800" dirty="0"/>
              <a:t>Outdoor Air Pollution </a:t>
            </a:r>
            <a:r>
              <a:rPr lang="en-US" sz="4800" dirty="0">
                <a:solidFill>
                  <a:srgbClr val="F8A81B"/>
                </a:solidFill>
              </a:rPr>
              <a:t>&gt; Health Impacts  </a:t>
            </a:r>
          </a:p>
        </p:txBody>
      </p:sp>
      <p:sp>
        <p:nvSpPr>
          <p:cNvPr id="3" name="Content Placeholder 2"/>
          <p:cNvSpPr>
            <a:spLocks noGrp="1"/>
          </p:cNvSpPr>
          <p:nvPr>
            <p:ph idx="1"/>
          </p:nvPr>
        </p:nvSpPr>
        <p:spPr>
          <a:xfrm>
            <a:off x="527279" y="1247635"/>
            <a:ext cx="5643287" cy="2030906"/>
          </a:xfrm>
        </p:spPr>
        <p:txBody>
          <a:bodyPr>
            <a:normAutofit/>
          </a:bodyPr>
          <a:lstStyle/>
          <a:p>
            <a:r>
              <a:rPr lang="en-US" sz="2800" dirty="0"/>
              <a:t>Air pollution can be </a:t>
            </a:r>
            <a:r>
              <a:rPr lang="en-US" sz="2800" b="1" dirty="0"/>
              <a:t>harmful to human health</a:t>
            </a:r>
          </a:p>
          <a:p>
            <a:r>
              <a:rPr lang="en-US" sz="2800" dirty="0"/>
              <a:t>A 1952 London smog event </a:t>
            </a:r>
            <a:br>
              <a:rPr lang="en-US" sz="2800" dirty="0"/>
            </a:br>
            <a:r>
              <a:rPr lang="en-US" sz="2800" b="1" dirty="0"/>
              <a:t>killed 4,000+ people</a:t>
            </a:r>
            <a:endParaRPr lang="en-US" sz="2800" dirty="0"/>
          </a:p>
          <a:p>
            <a:endParaRPr lang="en-US" dirty="0"/>
          </a:p>
          <a:p>
            <a:pPr lvl="1"/>
            <a:endParaRPr lang="en-US" dirty="0"/>
          </a:p>
        </p:txBody>
      </p:sp>
      <p:pic>
        <p:nvPicPr>
          <p:cNvPr id="4" name="Picture 3" descr="london.png"/>
          <p:cNvPicPr>
            <a:picLocks noChangeAspect="1"/>
          </p:cNvPicPr>
          <p:nvPr/>
        </p:nvPicPr>
        <p:blipFill rotWithShape="1">
          <a:blip r:embed="rId4">
            <a:extLst>
              <a:ext uri="{28A0092B-C50C-407E-A947-70E740481C1C}">
                <a14:useLocalDpi xmlns:a14="http://schemas.microsoft.com/office/drawing/2010/main" val="0"/>
              </a:ext>
            </a:extLst>
          </a:blip>
          <a:srcRect b="5899"/>
          <a:stretch/>
        </p:blipFill>
        <p:spPr>
          <a:xfrm>
            <a:off x="438085" y="3224516"/>
            <a:ext cx="2543451" cy="2760743"/>
          </a:xfrm>
          <a:prstGeom prst="rect">
            <a:avLst/>
          </a:prstGeom>
        </p:spPr>
      </p:pic>
      <p:pic>
        <p:nvPicPr>
          <p:cNvPr id="3074" name="Picture 2" descr="https://upload.wikimedia.org/wikipedia/commons/0/02/Nelson's_Column_during_the_Great_Smog_of_19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8819" y="3589774"/>
            <a:ext cx="2204829" cy="20842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eh-resources.org/wp-content/uploads/2015/06/smog_deaths.jpg"/>
          <p:cNvPicPr>
            <a:picLocks noChangeAspect="1" noChangeArrowheads="1"/>
          </p:cNvPicPr>
          <p:nvPr/>
        </p:nvPicPr>
        <p:blipFill rotWithShape="1">
          <a:blip r:embed="rId6">
            <a:extLst>
              <a:ext uri="{28A0092B-C50C-407E-A947-70E740481C1C}">
                <a14:useLocalDpi xmlns:a14="http://schemas.microsoft.com/office/drawing/2010/main" val="0"/>
              </a:ext>
            </a:extLst>
          </a:blip>
          <a:srcRect t="3704"/>
          <a:stretch/>
        </p:blipFill>
        <p:spPr bwMode="auto">
          <a:xfrm>
            <a:off x="6290138" y="990600"/>
            <a:ext cx="5288757" cy="54774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060743" y="1477500"/>
            <a:ext cx="2259610" cy="783663"/>
            <a:chOff x="9060743" y="1477500"/>
            <a:chExt cx="2259610" cy="783663"/>
          </a:xfrm>
        </p:grpSpPr>
        <p:sp>
          <p:nvSpPr>
            <p:cNvPr id="13" name="Title 1"/>
            <p:cNvSpPr txBox="1">
              <a:spLocks/>
            </p:cNvSpPr>
            <p:nvPr/>
          </p:nvSpPr>
          <p:spPr>
            <a:xfrm>
              <a:off x="9447374" y="1477500"/>
              <a:ext cx="1872979" cy="617260"/>
            </a:xfrm>
            <a:prstGeom prst="rect">
              <a:avLst/>
            </a:prstGeom>
            <a:solidFill>
              <a:schemeClr val="bg1"/>
            </a:solidFill>
            <a:ln w="12700" cmpd="sng">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a:solidFill>
                    <a:schemeClr val="accent6"/>
                  </a:solidFill>
                </a:rPr>
                <a:t>deaths per day</a:t>
              </a:r>
            </a:p>
          </p:txBody>
        </p:sp>
        <p:cxnSp>
          <p:nvCxnSpPr>
            <p:cNvPr id="15" name="Straight Arrow Connector 14"/>
            <p:cNvCxnSpPr/>
            <p:nvPr/>
          </p:nvCxnSpPr>
          <p:spPr>
            <a:xfrm flipH="1">
              <a:off x="9060743" y="2055920"/>
              <a:ext cx="410516" cy="20524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9060743" y="2686936"/>
            <a:ext cx="2270668" cy="796847"/>
            <a:chOff x="9060743" y="2686936"/>
            <a:chExt cx="2270668" cy="796847"/>
          </a:xfrm>
        </p:grpSpPr>
        <p:sp>
          <p:nvSpPr>
            <p:cNvPr id="18" name="Title 1"/>
            <p:cNvSpPr txBox="1">
              <a:spLocks/>
            </p:cNvSpPr>
            <p:nvPr/>
          </p:nvSpPr>
          <p:spPr>
            <a:xfrm>
              <a:off x="9458432" y="2686936"/>
              <a:ext cx="1872979" cy="617260"/>
            </a:xfrm>
            <a:prstGeom prst="rect">
              <a:avLst/>
            </a:prstGeom>
            <a:solidFill>
              <a:schemeClr val="bg1"/>
            </a:solidFill>
            <a:ln w="12700" cmpd="sng">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a:solidFill>
                    <a:schemeClr val="accent6"/>
                  </a:solidFill>
                </a:rPr>
                <a:t>sulfur dioxide</a:t>
              </a:r>
            </a:p>
          </p:txBody>
        </p:sp>
        <p:cxnSp>
          <p:nvCxnSpPr>
            <p:cNvPr id="19" name="Straight Arrow Connector 18"/>
            <p:cNvCxnSpPr/>
            <p:nvPr/>
          </p:nvCxnSpPr>
          <p:spPr>
            <a:xfrm flipH="1">
              <a:off x="9060743" y="3278540"/>
              <a:ext cx="410516" cy="20524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728806" y="4096244"/>
            <a:ext cx="2565725" cy="1180147"/>
            <a:chOff x="5728806" y="4096244"/>
            <a:chExt cx="2565725" cy="1180147"/>
          </a:xfrm>
        </p:grpSpPr>
        <p:cxnSp>
          <p:nvCxnSpPr>
            <p:cNvPr id="22" name="Straight Arrow Connector 21"/>
            <p:cNvCxnSpPr/>
            <p:nvPr/>
          </p:nvCxnSpPr>
          <p:spPr>
            <a:xfrm flipV="1">
              <a:off x="6971639" y="4096244"/>
              <a:ext cx="1322892" cy="58854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5728806" y="4670427"/>
              <a:ext cx="1268492" cy="605964"/>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a:solidFill>
                    <a:schemeClr val="accent6"/>
                  </a:solidFill>
                </a:rPr>
                <a:t>smoke</a:t>
              </a:r>
            </a:p>
          </p:txBody>
        </p:sp>
      </p:grpSp>
      <p:pic>
        <p:nvPicPr>
          <p:cNvPr id="17" name="Google Shape;64;p14"/>
          <p:cNvPicPr preferRelativeResize="0"/>
          <p:nvPr/>
        </p:nvPicPr>
        <p:blipFill>
          <a:blip r:embed="rId7">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336870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325216"/>
            <a:ext cx="11521440" cy="1356360"/>
          </a:xfrm>
        </p:spPr>
        <p:txBody>
          <a:bodyPr>
            <a:noAutofit/>
          </a:bodyPr>
          <a:lstStyle/>
          <a:p>
            <a:r>
              <a:rPr lang="en-US" sz="4800" dirty="0"/>
              <a:t>How do we protect U.S. citizens’ health?</a:t>
            </a:r>
          </a:p>
        </p:txBody>
      </p:sp>
      <p:sp>
        <p:nvSpPr>
          <p:cNvPr id="3" name="Content Placeholder 2"/>
          <p:cNvSpPr>
            <a:spLocks noGrp="1"/>
          </p:cNvSpPr>
          <p:nvPr>
            <p:ph idx="1"/>
          </p:nvPr>
        </p:nvSpPr>
        <p:spPr>
          <a:xfrm>
            <a:off x="438150" y="1600200"/>
            <a:ext cx="11315700" cy="4800600"/>
          </a:xfrm>
        </p:spPr>
        <p:txBody>
          <a:bodyPr>
            <a:normAutofit fontScale="92500"/>
          </a:bodyPr>
          <a:lstStyle/>
          <a:p>
            <a:pPr marL="45720" indent="0" algn="ctr">
              <a:buNone/>
            </a:pPr>
            <a:r>
              <a:rPr lang="en-US" sz="2800" b="1" dirty="0">
                <a:solidFill>
                  <a:schemeClr val="tx1"/>
                </a:solidFill>
              </a:rPr>
              <a:t>“The mission of EPA is to protect human health and the environment.”</a:t>
            </a:r>
          </a:p>
          <a:p>
            <a:r>
              <a:rPr lang="en-US" sz="2400" b="1" dirty="0">
                <a:solidFill>
                  <a:srgbClr val="9FCC3B"/>
                </a:solidFill>
              </a:rPr>
              <a:t>Human health </a:t>
            </a:r>
            <a:r>
              <a:rPr lang="en-US" sz="2400" dirty="0"/>
              <a:t>is the primary focus, and regulations are based on scientific literature and studies on health and safety, which are continuously reevaluated</a:t>
            </a:r>
          </a:p>
          <a:p>
            <a:r>
              <a:rPr lang="en-US" sz="2400" dirty="0"/>
              <a:t>For example…</a:t>
            </a:r>
          </a:p>
          <a:p>
            <a:pPr lvl="1"/>
            <a:r>
              <a:rPr lang="en-US" sz="2200" dirty="0"/>
              <a:t>1963 Clean Air Act</a:t>
            </a:r>
          </a:p>
          <a:p>
            <a:pPr lvl="1"/>
            <a:r>
              <a:rPr lang="en-US" sz="2200" dirty="0"/>
              <a:t>National Ambient Air Quality Standards (NAASQs)</a:t>
            </a:r>
          </a:p>
          <a:p>
            <a:pPr lvl="2"/>
            <a:r>
              <a:rPr lang="en-US" sz="2200" dirty="0"/>
              <a:t>Primary standards (CO, O</a:t>
            </a:r>
            <a:r>
              <a:rPr lang="en-US" sz="2200" baseline="-25000" dirty="0"/>
              <a:t>3</a:t>
            </a:r>
            <a:r>
              <a:rPr lang="en-US" sz="2200" dirty="0"/>
              <a:t>, NO</a:t>
            </a:r>
            <a:r>
              <a:rPr lang="en-US" sz="2200" baseline="-25000" dirty="0"/>
              <a:t>x</a:t>
            </a:r>
            <a:r>
              <a:rPr lang="en-US" sz="2200" dirty="0"/>
              <a:t> SO</a:t>
            </a:r>
            <a:r>
              <a:rPr lang="en-US" sz="2200" baseline="-25000" dirty="0"/>
              <a:t>2</a:t>
            </a:r>
            <a:r>
              <a:rPr lang="en-US" sz="2200" dirty="0"/>
              <a:t>, </a:t>
            </a:r>
            <a:r>
              <a:rPr lang="en-US" sz="2200" dirty="0" err="1"/>
              <a:t>Pb</a:t>
            </a:r>
            <a:r>
              <a:rPr lang="en-US" sz="2200" dirty="0"/>
              <a:t>, and PM</a:t>
            </a:r>
            <a:r>
              <a:rPr lang="en-US" sz="2200" baseline="-25000" dirty="0"/>
              <a:t>2.5 </a:t>
            </a:r>
            <a:r>
              <a:rPr lang="en-US" sz="2200" dirty="0"/>
              <a:t>&amp; PM</a:t>
            </a:r>
            <a:r>
              <a:rPr lang="en-US" sz="2200" baseline="-25000" dirty="0"/>
              <a:t>10</a:t>
            </a:r>
            <a:r>
              <a:rPr lang="en-US" sz="2200" dirty="0"/>
              <a:t>)</a:t>
            </a:r>
          </a:p>
          <a:p>
            <a:pPr lvl="2"/>
            <a:r>
              <a:rPr lang="en-US" sz="2200" dirty="0"/>
              <a:t>Secondary standards for ecological health </a:t>
            </a:r>
            <a:br>
              <a:rPr lang="en-US" sz="2200" dirty="0"/>
            </a:br>
            <a:r>
              <a:rPr lang="en-US" sz="2000" dirty="0">
                <a:solidFill>
                  <a:schemeClr val="tx1"/>
                </a:solidFill>
              </a:rPr>
              <a:t>(Note: These are different from primary and secondary pollutants)</a:t>
            </a:r>
          </a:p>
          <a:p>
            <a:pPr lvl="1"/>
            <a:r>
              <a:rPr lang="en-US" sz="2200" dirty="0"/>
              <a:t>Hazardous air pollutants (HAPs) </a:t>
            </a:r>
          </a:p>
          <a:p>
            <a:pPr lvl="1"/>
            <a:endParaRPr lang="en-US" sz="2200" dirty="0"/>
          </a:p>
          <a:p>
            <a:pPr lvl="1"/>
            <a:r>
              <a:rPr lang="en-US" sz="2200" b="1" dirty="0"/>
              <a:t>LIMITATIONS: </a:t>
            </a:r>
            <a:r>
              <a:rPr lang="en-US" sz="2200" dirty="0"/>
              <a:t>For outdoor air quality only;  OSHA oversees indoor </a:t>
            </a:r>
            <a:r>
              <a:rPr lang="en-US" sz="2200" i="1" dirty="0"/>
              <a:t>workplace </a:t>
            </a:r>
            <a:r>
              <a:rPr lang="en-US" sz="2200" dirty="0"/>
              <a:t>air quality</a:t>
            </a:r>
            <a:endParaRPr lang="en-US" sz="2200" i="1" dirty="0"/>
          </a:p>
        </p:txBody>
      </p:sp>
      <p:pic>
        <p:nvPicPr>
          <p:cNvPr id="4098" name="Picture 2" descr="https://upload.wikimedia.org/wikipedia/commons/7/72/Environmental_Protection_Agency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985" y="2777016"/>
            <a:ext cx="2583067" cy="281416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112806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1223" y="1123527"/>
            <a:ext cx="11409441" cy="4882875"/>
          </a:xfrm>
          <a:prstGeom prst="rect">
            <a:avLst/>
          </a:prstGeom>
        </p:spPr>
        <p:txBody>
          <a:bodyPr wrap="square">
            <a:spAutoFit/>
          </a:bodyPr>
          <a:lstStyle/>
          <a:p>
            <a:pPr marL="285750" indent="-285750">
              <a:lnSpc>
                <a:spcPct val="110000"/>
              </a:lnSpc>
              <a:buFont typeface="Arial" panose="020B0604020202020204" pitchFamily="34" charset="0"/>
              <a:buChar char="•"/>
            </a:pPr>
            <a:r>
              <a:rPr lang="en-US" sz="2100" dirty="0">
                <a:solidFill>
                  <a:schemeClr val="accent1"/>
                </a:solidFill>
              </a:rPr>
              <a:t>~3 billion people cook and heat their homes using </a:t>
            </a:r>
            <a:r>
              <a:rPr lang="en-US" sz="2100" i="1" dirty="0">
                <a:solidFill>
                  <a:schemeClr val="accent1"/>
                </a:solidFill>
              </a:rPr>
              <a:t>solid fuels</a:t>
            </a:r>
            <a:endParaRPr lang="en-US" sz="2100" dirty="0">
              <a:solidFill>
                <a:schemeClr val="accent1"/>
              </a:solidFill>
            </a:endParaRPr>
          </a:p>
          <a:p>
            <a:pPr marL="742950" lvl="1" indent="-285750">
              <a:lnSpc>
                <a:spcPct val="110000"/>
              </a:lnSpc>
              <a:buFont typeface="Arial" panose="020B0604020202020204" pitchFamily="34" charset="0"/>
              <a:buChar char="•"/>
            </a:pPr>
            <a:r>
              <a:rPr lang="en-US" sz="2100" i="1" dirty="0">
                <a:solidFill>
                  <a:schemeClr val="accent1"/>
                </a:solidFill>
              </a:rPr>
              <a:t>Solid fu</a:t>
            </a:r>
            <a:r>
              <a:rPr lang="en-US" sz="2100" dirty="0">
                <a:solidFill>
                  <a:schemeClr val="accent1"/>
                </a:solidFill>
              </a:rPr>
              <a:t>els include wood, crop wastes, charcoal, coal and dung</a:t>
            </a:r>
          </a:p>
          <a:p>
            <a:pPr marL="285750" indent="-285750">
              <a:lnSpc>
                <a:spcPct val="110000"/>
              </a:lnSpc>
              <a:buFont typeface="Arial" panose="020B0604020202020204" pitchFamily="34" charset="0"/>
              <a:buChar char="•"/>
            </a:pPr>
            <a:r>
              <a:rPr lang="en-US" sz="2100" dirty="0">
                <a:solidFill>
                  <a:schemeClr val="accent1"/>
                </a:solidFill>
              </a:rPr>
              <a:t>Inefficient cooking technologies (open fires and leaky stoves) and solid fuels produce small soot particles that penetrate deep into the lungs, leading to pneumonia, stroke, heart and lung disease and lung cancer</a:t>
            </a:r>
          </a:p>
          <a:p>
            <a:pPr marL="285750" indent="-285750">
              <a:lnSpc>
                <a:spcPct val="110000"/>
              </a:lnSpc>
              <a:buFont typeface="Arial" panose="020B0604020202020204" pitchFamily="34" charset="0"/>
              <a:buChar char="•"/>
            </a:pPr>
            <a:endParaRPr lang="en-US" sz="2400" dirty="0">
              <a:solidFill>
                <a:schemeClr val="accent1"/>
              </a:solidFill>
            </a:endParaRPr>
          </a:p>
          <a:p>
            <a:pPr marL="285750" indent="-285750">
              <a:lnSpc>
                <a:spcPct val="110000"/>
              </a:lnSpc>
              <a:buFont typeface="Arial" panose="020B0604020202020204" pitchFamily="34" charset="0"/>
              <a:buChar char="•"/>
            </a:pPr>
            <a:endParaRPr lang="en-US" sz="2400" dirty="0">
              <a:solidFill>
                <a:schemeClr val="accent1"/>
              </a:solidFill>
            </a:endParaRPr>
          </a:p>
          <a:p>
            <a:pPr>
              <a:lnSpc>
                <a:spcPct val="110000"/>
              </a:lnSpc>
            </a:pPr>
            <a:endParaRPr lang="en-US" sz="2400" dirty="0">
              <a:solidFill>
                <a:schemeClr val="accent1"/>
              </a:solidFill>
            </a:endParaRPr>
          </a:p>
          <a:p>
            <a:pPr marL="285750" indent="-285750">
              <a:lnSpc>
                <a:spcPct val="110000"/>
              </a:lnSpc>
              <a:buFont typeface="Arial" panose="020B0604020202020204" pitchFamily="34" charset="0"/>
              <a:buChar char="•"/>
            </a:pPr>
            <a:endParaRPr lang="en-US" sz="2400" dirty="0">
              <a:solidFill>
                <a:schemeClr val="accent1"/>
              </a:solidFill>
            </a:endParaRPr>
          </a:p>
          <a:p>
            <a:pPr>
              <a:lnSpc>
                <a:spcPct val="110000"/>
              </a:lnSpc>
            </a:pPr>
            <a:endParaRPr lang="en-US" sz="2400" b="1" dirty="0">
              <a:solidFill>
                <a:schemeClr val="accent1"/>
              </a:solidFill>
            </a:endParaRPr>
          </a:p>
          <a:p>
            <a:pPr marL="285750" indent="-285750">
              <a:lnSpc>
                <a:spcPct val="110000"/>
              </a:lnSpc>
              <a:buFont typeface="Arial" panose="020B0604020202020204" pitchFamily="34" charset="0"/>
              <a:buChar char="•"/>
            </a:pPr>
            <a:r>
              <a:rPr lang="en-US" sz="2100" b="1" dirty="0" smtClean="0">
                <a:solidFill>
                  <a:schemeClr val="accent6"/>
                </a:solidFill>
              </a:rPr>
              <a:t>More </a:t>
            </a:r>
            <a:r>
              <a:rPr lang="en-US" sz="2100" b="1" dirty="0">
                <a:solidFill>
                  <a:schemeClr val="accent6"/>
                </a:solidFill>
              </a:rPr>
              <a:t>than 4 million people die prematurely every year from illnesses that </a:t>
            </a:r>
            <a:br>
              <a:rPr lang="en-US" sz="2100" b="1" dirty="0">
                <a:solidFill>
                  <a:schemeClr val="accent6"/>
                </a:solidFill>
              </a:rPr>
            </a:br>
            <a:r>
              <a:rPr lang="en-US" sz="2100" b="1" dirty="0">
                <a:solidFill>
                  <a:schemeClr val="accent6"/>
                </a:solidFill>
              </a:rPr>
              <a:t>are caused by indoor air pollution created by cooking with solid fuels</a:t>
            </a:r>
          </a:p>
          <a:p>
            <a:pPr>
              <a:lnSpc>
                <a:spcPct val="110000"/>
              </a:lnSpc>
            </a:pPr>
            <a:r>
              <a:rPr lang="en-US" sz="1600" i="1" dirty="0"/>
              <a:t>Source</a:t>
            </a:r>
            <a:r>
              <a:rPr lang="en-US" sz="1600" dirty="0"/>
              <a:t>: World Health Organization</a:t>
            </a:r>
          </a:p>
        </p:txBody>
      </p:sp>
      <p:sp>
        <p:nvSpPr>
          <p:cNvPr id="10" name="Title 1"/>
          <p:cNvSpPr txBox="1">
            <a:spLocks/>
          </p:cNvSpPr>
          <p:nvPr/>
        </p:nvSpPr>
        <p:spPr>
          <a:xfrm>
            <a:off x="746760" y="152400"/>
            <a:ext cx="10698480" cy="1188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4800" dirty="0"/>
              <a:t>Indoor Air Pollution </a:t>
            </a:r>
            <a:r>
              <a:rPr lang="en-US" sz="4800" dirty="0">
                <a:solidFill>
                  <a:srgbClr val="F8A81B"/>
                </a:solidFill>
              </a:rPr>
              <a:t>&gt; Health Impacts  </a:t>
            </a:r>
          </a:p>
        </p:txBody>
      </p:sp>
      <p:pic>
        <p:nvPicPr>
          <p:cNvPr id="5124" name="Picture 4" descr="https://upload.wikimedia.org/wikipedia/commons/9/9f/Indonesian_brick_sto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755" y="2930273"/>
            <a:ext cx="2645834" cy="19843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le:A aesthetic traditional Cook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6573" y="2930273"/>
            <a:ext cx="2645834" cy="19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746391" y="2941683"/>
            <a:ext cx="2642835" cy="1982126"/>
          </a:xfrm>
          <a:prstGeom prst="rect">
            <a:avLst/>
          </a:prstGeom>
        </p:spPr>
      </p:pic>
      <p:grpSp>
        <p:nvGrpSpPr>
          <p:cNvPr id="4" name="Group 3"/>
          <p:cNvGrpSpPr/>
          <p:nvPr/>
        </p:nvGrpSpPr>
        <p:grpSpPr>
          <a:xfrm>
            <a:off x="9117080" y="3716453"/>
            <a:ext cx="2458884" cy="796974"/>
            <a:chOff x="9211625" y="4114964"/>
            <a:chExt cx="2458884" cy="796974"/>
          </a:xfrm>
        </p:grpSpPr>
        <p:sp>
          <p:nvSpPr>
            <p:cNvPr id="9" name="Title 1"/>
            <p:cNvSpPr txBox="1">
              <a:spLocks/>
            </p:cNvSpPr>
            <p:nvPr/>
          </p:nvSpPr>
          <p:spPr>
            <a:xfrm>
              <a:off x="9797530" y="4294678"/>
              <a:ext cx="1872979" cy="617260"/>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a:solidFill>
                    <a:schemeClr val="accent6"/>
                  </a:solidFill>
                </a:rPr>
                <a:t>New stove!</a:t>
              </a:r>
            </a:p>
          </p:txBody>
        </p:sp>
        <p:cxnSp>
          <p:nvCxnSpPr>
            <p:cNvPr id="11" name="Straight Arrow Connector 10"/>
            <p:cNvCxnSpPr/>
            <p:nvPr/>
          </p:nvCxnSpPr>
          <p:spPr>
            <a:xfrm flipH="1" flipV="1">
              <a:off x="9211625" y="4114964"/>
              <a:ext cx="567785" cy="20600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a:off x="5912862" y="2816326"/>
            <a:ext cx="433485" cy="55706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6082363" y="2575131"/>
            <a:ext cx="3602502" cy="468576"/>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a:solidFill>
                  <a:schemeClr val="accent6"/>
                </a:solidFill>
              </a:rPr>
              <a:t>Traditional </a:t>
            </a:r>
            <a:r>
              <a:rPr lang="en-US" sz="2000" b="1" dirty="0" err="1">
                <a:solidFill>
                  <a:schemeClr val="accent6"/>
                </a:solidFill>
              </a:rPr>
              <a:t>cookstoves</a:t>
            </a:r>
            <a:endParaRPr lang="en-US" sz="2000" b="1" dirty="0">
              <a:solidFill>
                <a:schemeClr val="accent6"/>
              </a:solidFill>
            </a:endParaRPr>
          </a:p>
        </p:txBody>
      </p:sp>
      <p:cxnSp>
        <p:nvCxnSpPr>
          <p:cNvPr id="14" name="Straight Arrow Connector 13"/>
          <p:cNvCxnSpPr/>
          <p:nvPr/>
        </p:nvCxnSpPr>
        <p:spPr>
          <a:xfrm flipH="1">
            <a:off x="2897770" y="2816326"/>
            <a:ext cx="3184593" cy="55706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Google Shape;64;p14"/>
          <p:cNvPicPr preferRelativeResize="0"/>
          <p:nvPr/>
        </p:nvPicPr>
        <p:blipFill>
          <a:blip r:embed="rId6">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334179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9352553" y="2760498"/>
            <a:ext cx="2562582" cy="923330"/>
          </a:xfrm>
          <a:prstGeom prst="rect">
            <a:avLst/>
          </a:prstGeom>
        </p:spPr>
        <p:txBody>
          <a:bodyPr wrap="square">
            <a:spAutoFit/>
          </a:bodyPr>
          <a:lstStyle/>
          <a:p>
            <a:r>
              <a:rPr lang="en-US" dirty="0">
                <a:solidFill>
                  <a:schemeClr val="bg1"/>
                </a:solidFill>
              </a:rPr>
              <a:t>(inspired by this photo of the earth, taken from ~3.7 billion miles away)</a:t>
            </a:r>
          </a:p>
        </p:txBody>
      </p:sp>
      <p:sp>
        <p:nvSpPr>
          <p:cNvPr id="7" name="Content Placeholder 5"/>
          <p:cNvSpPr txBox="1">
            <a:spLocks/>
          </p:cNvSpPr>
          <p:nvPr/>
        </p:nvSpPr>
        <p:spPr>
          <a:xfrm>
            <a:off x="2454467" y="671831"/>
            <a:ext cx="7297565" cy="89817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sz="5400" dirty="0"/>
              <a:t>Learning Goals</a:t>
            </a:r>
            <a:endParaRPr lang="en-US" sz="9600" i="1" dirty="0"/>
          </a:p>
        </p:txBody>
      </p:sp>
      <p:sp>
        <p:nvSpPr>
          <p:cNvPr id="2" name="Content Placeholder 1"/>
          <p:cNvSpPr>
            <a:spLocks noGrp="1"/>
          </p:cNvSpPr>
          <p:nvPr>
            <p:ph idx="1"/>
          </p:nvPr>
        </p:nvSpPr>
        <p:spPr>
          <a:xfrm>
            <a:off x="863033" y="1865908"/>
            <a:ext cx="10480431" cy="4327857"/>
          </a:xfrm>
        </p:spPr>
        <p:txBody>
          <a:bodyPr>
            <a:noAutofit/>
          </a:bodyPr>
          <a:lstStyle/>
          <a:p>
            <a:pPr marL="45720" lvl="0" indent="0">
              <a:buNone/>
            </a:pPr>
            <a:r>
              <a:rPr lang="en-US" sz="2800" dirty="0">
                <a:solidFill>
                  <a:schemeClr val="tx1"/>
                </a:solidFill>
              </a:rPr>
              <a:t>After this lesson, you will be able to…</a:t>
            </a:r>
          </a:p>
          <a:p>
            <a:pPr marL="457200" indent="-457200"/>
            <a:r>
              <a:rPr lang="en-US" sz="2800" dirty="0">
                <a:solidFill>
                  <a:schemeClr val="tx1"/>
                </a:solidFill>
              </a:rPr>
              <a:t>List and describe the </a:t>
            </a:r>
            <a:r>
              <a:rPr lang="en-US" sz="2800" dirty="0"/>
              <a:t>three primary reasons to study air quality</a:t>
            </a:r>
            <a:r>
              <a:rPr lang="en-US" sz="2800" dirty="0">
                <a:solidFill>
                  <a:schemeClr val="tx1"/>
                </a:solidFill>
              </a:rPr>
              <a:t>: health effects, climate change and aesthetics </a:t>
            </a:r>
          </a:p>
          <a:p>
            <a:pPr marL="457200" indent="-457200"/>
            <a:r>
              <a:rPr lang="en-US" sz="2800" dirty="0">
                <a:solidFill>
                  <a:schemeClr val="tx1"/>
                </a:solidFill>
              </a:rPr>
              <a:t>Explain the differences between </a:t>
            </a:r>
            <a:r>
              <a:rPr lang="en-US" sz="2800" dirty="0"/>
              <a:t>primary and secondary pollutants</a:t>
            </a:r>
            <a:r>
              <a:rPr lang="en-US" sz="2800" dirty="0">
                <a:solidFill>
                  <a:schemeClr val="tx1"/>
                </a:solidFill>
              </a:rPr>
              <a:t>, and </a:t>
            </a:r>
            <a:r>
              <a:rPr lang="en-US" sz="2800" dirty="0"/>
              <a:t>gas-phase and particulate pollutants</a:t>
            </a:r>
          </a:p>
          <a:p>
            <a:pPr marL="457200" indent="-457200"/>
            <a:r>
              <a:rPr lang="en-US" sz="2800" dirty="0">
                <a:solidFill>
                  <a:schemeClr val="tx1"/>
                </a:solidFill>
              </a:rPr>
              <a:t>Explain the different </a:t>
            </a:r>
            <a:r>
              <a:rPr lang="en-US" sz="2800" dirty="0"/>
              <a:t>sources of CO &amp; CO</a:t>
            </a:r>
            <a:r>
              <a:rPr lang="en-US" sz="2800" baseline="-25000" dirty="0"/>
              <a:t>2</a:t>
            </a:r>
            <a:r>
              <a:rPr lang="en-US" sz="2800" dirty="0"/>
              <a:t> </a:t>
            </a:r>
            <a:r>
              <a:rPr lang="en-US" sz="2800" dirty="0">
                <a:solidFill>
                  <a:schemeClr val="tx1"/>
                </a:solidFill>
              </a:rPr>
              <a:t>(biological and combustion), </a:t>
            </a:r>
            <a:r>
              <a:rPr lang="en-US" sz="2800" dirty="0"/>
              <a:t>VOCs </a:t>
            </a:r>
            <a:r>
              <a:rPr lang="en-US" sz="2800" dirty="0">
                <a:solidFill>
                  <a:schemeClr val="tx1"/>
                </a:solidFill>
              </a:rPr>
              <a:t>(combustion and volatilization), and </a:t>
            </a:r>
            <a:r>
              <a:rPr lang="en-US" sz="2800" dirty="0"/>
              <a:t>NO</a:t>
            </a:r>
            <a:r>
              <a:rPr lang="en-US" sz="2800" baseline="-25000" dirty="0"/>
              <a:t>2</a:t>
            </a:r>
            <a:r>
              <a:rPr lang="en-US" sz="2800" dirty="0"/>
              <a:t> </a:t>
            </a:r>
            <a:r>
              <a:rPr lang="en-US" sz="2800" dirty="0">
                <a:solidFill>
                  <a:schemeClr val="tx1"/>
                </a:solidFill>
              </a:rPr>
              <a:t>(combustion).</a:t>
            </a:r>
          </a:p>
        </p:txBody>
      </p:sp>
      <p:pic>
        <p:nvPicPr>
          <p:cNvPr id="6" name="Google Shape;64;p14"/>
          <p:cNvPicPr preferRelativeResize="0"/>
          <p:nvPr/>
        </p:nvPicPr>
        <p:blipFill>
          <a:blip r:embed="rId3">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311194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0"/>
            <a:ext cx="9875520" cy="1356360"/>
          </a:xfrm>
        </p:spPr>
        <p:txBody>
          <a:bodyPr/>
          <a:lstStyle/>
          <a:p>
            <a:pPr algn="ctr"/>
            <a:r>
              <a:rPr lang="en-US" dirty="0">
                <a:solidFill>
                  <a:srgbClr val="9FCC3B"/>
                </a:solidFill>
              </a:rPr>
              <a:t>Climate Change </a:t>
            </a:r>
            <a:r>
              <a:rPr lang="en-US" dirty="0"/>
              <a:t>and Air Pollution</a:t>
            </a:r>
          </a:p>
        </p:txBody>
      </p:sp>
      <p:sp>
        <p:nvSpPr>
          <p:cNvPr id="3" name="Content Placeholder 2"/>
          <p:cNvSpPr>
            <a:spLocks noGrp="1"/>
          </p:cNvSpPr>
          <p:nvPr>
            <p:ph idx="1"/>
          </p:nvPr>
        </p:nvSpPr>
        <p:spPr>
          <a:xfrm>
            <a:off x="376283" y="1356360"/>
            <a:ext cx="5110117" cy="5041043"/>
          </a:xfrm>
        </p:spPr>
        <p:txBody>
          <a:bodyPr>
            <a:normAutofit fontScale="85000" lnSpcReduction="10000"/>
          </a:bodyPr>
          <a:lstStyle/>
          <a:p>
            <a:pPr marL="45720" indent="0">
              <a:spcBef>
                <a:spcPts val="2000"/>
              </a:spcBef>
              <a:buClrTx/>
              <a:buNone/>
            </a:pPr>
            <a:r>
              <a:rPr lang="en-US" sz="3500" dirty="0">
                <a:solidFill>
                  <a:schemeClr val="tx1"/>
                </a:solidFill>
              </a:rPr>
              <a:t>The Earth’s surface radiates heat into the atmosphere. </a:t>
            </a:r>
            <a:br>
              <a:rPr lang="en-US" sz="3500" dirty="0">
                <a:solidFill>
                  <a:schemeClr val="tx1"/>
                </a:solidFill>
              </a:rPr>
            </a:br>
            <a:r>
              <a:rPr lang="en-US" sz="3500" dirty="0">
                <a:solidFill>
                  <a:schemeClr val="tx1"/>
                </a:solidFill>
              </a:rPr>
              <a:t>Then that heat is either</a:t>
            </a:r>
            <a:r>
              <a:rPr lang="en-US" sz="3500" dirty="0" smtClean="0">
                <a:solidFill>
                  <a:schemeClr val="tx1"/>
                </a:solidFill>
              </a:rPr>
              <a:t>…</a:t>
            </a:r>
            <a:endParaRPr lang="en-US" dirty="0" smtClean="0"/>
          </a:p>
          <a:p>
            <a:pPr>
              <a:spcBef>
                <a:spcPts val="2000"/>
              </a:spcBef>
              <a:buClrTx/>
            </a:pPr>
            <a:r>
              <a:rPr lang="en-US" dirty="0" smtClean="0"/>
              <a:t>More </a:t>
            </a:r>
            <a:r>
              <a:rPr lang="en-US" dirty="0"/>
              <a:t>greenhouse gases (GHG)  = less heat escaping &amp; more radiated back to the Earth </a:t>
            </a:r>
          </a:p>
          <a:p>
            <a:pPr>
              <a:spcBef>
                <a:spcPts val="2000"/>
              </a:spcBef>
              <a:buClrTx/>
            </a:pPr>
            <a:r>
              <a:rPr lang="en-US" dirty="0"/>
              <a:t>Due to air pollution generated by humans, </a:t>
            </a:r>
            <a:r>
              <a:rPr lang="en-US" b="1" dirty="0">
                <a:solidFill>
                  <a:srgbClr val="9FCC3B"/>
                </a:solidFill>
              </a:rPr>
              <a:t>GHG concentrations are increasing</a:t>
            </a:r>
          </a:p>
          <a:p>
            <a:pPr>
              <a:spcBef>
                <a:spcPts val="2000"/>
              </a:spcBef>
              <a:buClrTx/>
            </a:pPr>
            <a:r>
              <a:rPr lang="en-US" dirty="0"/>
              <a:t>Examples of greenhouse gases…</a:t>
            </a:r>
          </a:p>
          <a:p>
            <a:pPr lvl="1">
              <a:buClrTx/>
            </a:pPr>
            <a:r>
              <a:rPr lang="en-US" dirty="0"/>
              <a:t>Water vapor, CFCs, nitrous oxide (N</a:t>
            </a:r>
            <a:r>
              <a:rPr lang="en-US" baseline="-25000" dirty="0"/>
              <a:t>2</a:t>
            </a:r>
            <a:r>
              <a:rPr lang="en-US" dirty="0"/>
              <a:t>O)</a:t>
            </a:r>
          </a:p>
          <a:p>
            <a:pPr lvl="1">
              <a:buClrTx/>
            </a:pPr>
            <a:r>
              <a:rPr lang="en-US" dirty="0"/>
              <a:t>*Carbon dioxide (CO</a:t>
            </a:r>
            <a:r>
              <a:rPr lang="en-US" baseline="-25000" dirty="0"/>
              <a:t>2</a:t>
            </a:r>
            <a:r>
              <a:rPr lang="en-US" dirty="0"/>
              <a:t>), methane (CH</a:t>
            </a:r>
            <a:r>
              <a:rPr lang="en-US" baseline="-25000" dirty="0"/>
              <a:t>4</a:t>
            </a:r>
            <a:r>
              <a:rPr lang="en-US" dirty="0"/>
              <a:t>), </a:t>
            </a:r>
            <a:br>
              <a:rPr lang="en-US" dirty="0"/>
            </a:br>
            <a:r>
              <a:rPr lang="en-US" dirty="0"/>
              <a:t>ozone (O</a:t>
            </a:r>
            <a:r>
              <a:rPr lang="en-US" baseline="-25000" dirty="0"/>
              <a:t>3</a:t>
            </a:r>
            <a:r>
              <a:rPr lang="en-US" dirty="0"/>
              <a:t>)</a:t>
            </a:r>
          </a:p>
          <a:p>
            <a:pPr marL="45720" indent="0">
              <a:buNone/>
            </a:pPr>
            <a:r>
              <a:rPr lang="en-US" sz="2000" dirty="0"/>
              <a:t>*We are able to measure these with the Pod</a:t>
            </a:r>
          </a:p>
        </p:txBody>
      </p:sp>
      <p:pic>
        <p:nvPicPr>
          <p:cNvPr id="5" name="Picture 4"/>
          <p:cNvPicPr>
            <a:picLocks noChangeAspect="1"/>
          </p:cNvPicPr>
          <p:nvPr/>
        </p:nvPicPr>
        <p:blipFill>
          <a:blip r:embed="rId3"/>
          <a:stretch>
            <a:fillRect/>
          </a:stretch>
        </p:blipFill>
        <p:spPr>
          <a:xfrm>
            <a:off x="6365305" y="2393058"/>
            <a:ext cx="5223522" cy="3917641"/>
          </a:xfrm>
          <a:prstGeom prst="rect">
            <a:avLst/>
          </a:prstGeom>
        </p:spPr>
      </p:pic>
      <p:sp>
        <p:nvSpPr>
          <p:cNvPr id="6" name="Rectangle 5"/>
          <p:cNvSpPr/>
          <p:nvPr/>
        </p:nvSpPr>
        <p:spPr>
          <a:xfrm rot="16200000">
            <a:off x="8909249" y="4901249"/>
            <a:ext cx="5752727" cy="276999"/>
          </a:xfrm>
          <a:prstGeom prst="rect">
            <a:avLst/>
          </a:prstGeom>
        </p:spPr>
        <p:txBody>
          <a:bodyPr wrap="square">
            <a:spAutoFit/>
          </a:bodyPr>
          <a:lstStyle/>
          <a:p>
            <a:pPr algn="r"/>
            <a:r>
              <a:rPr lang="en-US" sz="1200" dirty="0"/>
              <a:t>Figure courtesy of Lisa Gardiner/Windows to the Universe</a:t>
            </a:r>
          </a:p>
        </p:txBody>
      </p:sp>
      <p:sp>
        <p:nvSpPr>
          <p:cNvPr id="4" name="TextBox 3"/>
          <p:cNvSpPr txBox="1"/>
          <p:nvPr/>
        </p:nvSpPr>
        <p:spPr>
          <a:xfrm>
            <a:off x="6391050" y="982017"/>
            <a:ext cx="5394563" cy="1338828"/>
          </a:xfrm>
          <a:prstGeom prst="rect">
            <a:avLst/>
          </a:prstGeom>
          <a:noFill/>
        </p:spPr>
        <p:txBody>
          <a:bodyPr wrap="square" rtlCol="0">
            <a:spAutoFit/>
          </a:bodyPr>
          <a:lstStyle/>
          <a:p>
            <a:pPr marL="342900" indent="-342900">
              <a:lnSpc>
                <a:spcPct val="150000"/>
              </a:lnSpc>
              <a:buFont typeface="+mj-lt"/>
              <a:buAutoNum type="alphaUcPeriod"/>
            </a:pPr>
            <a:r>
              <a:rPr lang="en-US" dirty="0"/>
              <a:t>absorbed by a GHG and radiated into space</a:t>
            </a:r>
          </a:p>
          <a:p>
            <a:pPr marL="342900" indent="-342900">
              <a:lnSpc>
                <a:spcPct val="150000"/>
              </a:lnSpc>
              <a:buFont typeface="+mj-lt"/>
              <a:buAutoNum type="alphaUcPeriod"/>
            </a:pPr>
            <a:r>
              <a:rPr lang="en-US" dirty="0"/>
              <a:t>escapes into space</a:t>
            </a:r>
          </a:p>
          <a:p>
            <a:pPr marL="342900" indent="-342900">
              <a:lnSpc>
                <a:spcPct val="150000"/>
              </a:lnSpc>
              <a:buFont typeface="+mj-lt"/>
              <a:buAutoNum type="alphaUcPeriod"/>
            </a:pPr>
            <a:r>
              <a:rPr lang="en-US" dirty="0"/>
              <a:t>absorbed by  a GHG and radiated back to Earth</a:t>
            </a:r>
          </a:p>
        </p:txBody>
      </p:sp>
      <p:sp>
        <p:nvSpPr>
          <p:cNvPr id="7" name="Left Brace 6"/>
          <p:cNvSpPr/>
          <p:nvPr/>
        </p:nvSpPr>
        <p:spPr>
          <a:xfrm>
            <a:off x="5486400" y="982017"/>
            <a:ext cx="1193800" cy="1338828"/>
          </a:xfrm>
          <a:prstGeom prst="leftBrace">
            <a:avLst>
              <a:gd name="adj1" fmla="val 8333"/>
              <a:gd name="adj2" fmla="val 5455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Google Shape;64;p14"/>
          <p:cNvPicPr preferRelativeResize="0"/>
          <p:nvPr/>
        </p:nvPicPr>
        <p:blipFill>
          <a:blip r:embed="rId4">
            <a:alphaModFix/>
          </a:blip>
          <a:stretch>
            <a:fillRect/>
          </a:stretch>
        </p:blipFill>
        <p:spPr>
          <a:xfrm>
            <a:off x="83131" y="6310699"/>
            <a:ext cx="12119985" cy="547301"/>
          </a:xfrm>
          <a:prstGeom prst="rect">
            <a:avLst/>
          </a:prstGeom>
          <a:noFill/>
          <a:ln>
            <a:noFill/>
          </a:ln>
        </p:spPr>
      </p:pic>
    </p:spTree>
    <p:extLst>
      <p:ext uri="{BB962C8B-B14F-4D97-AF65-F5344CB8AC3E}">
        <p14:creationId xmlns:p14="http://schemas.microsoft.com/office/powerpoint/2010/main" val="41457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 y="267729"/>
            <a:ext cx="12070080" cy="914400"/>
          </a:xfrm>
        </p:spPr>
        <p:txBody>
          <a:bodyPr>
            <a:noAutofit/>
          </a:bodyPr>
          <a:lstStyle/>
          <a:p>
            <a:pPr algn="ctr"/>
            <a:r>
              <a:rPr lang="en-US" sz="5400" dirty="0"/>
              <a:t>Air Pollution </a:t>
            </a:r>
            <a:r>
              <a:rPr lang="en-US" sz="5400" dirty="0">
                <a:solidFill>
                  <a:srgbClr val="8D64AA"/>
                </a:solidFill>
              </a:rPr>
              <a:t>&gt; Aesthetic Impacts</a:t>
            </a:r>
          </a:p>
        </p:txBody>
      </p:sp>
      <p:sp>
        <p:nvSpPr>
          <p:cNvPr id="3" name="Content Placeholder 2"/>
          <p:cNvSpPr>
            <a:spLocks noGrp="1"/>
          </p:cNvSpPr>
          <p:nvPr>
            <p:ph idx="1"/>
          </p:nvPr>
        </p:nvSpPr>
        <p:spPr>
          <a:xfrm>
            <a:off x="961288" y="1254759"/>
            <a:ext cx="10394851" cy="5146041"/>
          </a:xfrm>
        </p:spPr>
        <p:txBody>
          <a:bodyPr>
            <a:normAutofit fontScale="92500" lnSpcReduction="10000"/>
          </a:bodyPr>
          <a:lstStyle/>
          <a:p>
            <a:pPr>
              <a:buClrTx/>
            </a:pPr>
            <a:r>
              <a:rPr lang="en-US" sz="2400" dirty="0"/>
              <a:t>Poor air quality results in </a:t>
            </a:r>
            <a:r>
              <a:rPr lang="en-US" sz="2400" dirty="0">
                <a:solidFill>
                  <a:srgbClr val="8D64AA"/>
                </a:solidFill>
              </a:rPr>
              <a:t>decreased </a:t>
            </a:r>
            <a:r>
              <a:rPr lang="en-US" sz="2400" i="1" dirty="0">
                <a:solidFill>
                  <a:srgbClr val="8D64AA"/>
                </a:solidFill>
              </a:rPr>
              <a:t>visibility</a:t>
            </a:r>
            <a:r>
              <a:rPr lang="en-US" sz="2400" dirty="0"/>
              <a:t>, which is especially an issue for tourism in national parks or other pristine areas</a:t>
            </a:r>
          </a:p>
          <a:p>
            <a:pPr>
              <a:buClrTx/>
            </a:pPr>
            <a:r>
              <a:rPr lang="en-US" sz="2400" dirty="0"/>
              <a:t>Imagine if the haze below were present in Rocky Mountain National Park</a:t>
            </a:r>
          </a:p>
          <a:p>
            <a:pPr>
              <a:buClrTx/>
            </a:pPr>
            <a:endParaRPr lang="en-US" sz="2400" dirty="0"/>
          </a:p>
          <a:p>
            <a:pPr>
              <a:buClrTx/>
            </a:pPr>
            <a:endParaRPr lang="en-US" sz="2400" dirty="0"/>
          </a:p>
          <a:p>
            <a:pPr>
              <a:buClrTx/>
            </a:pPr>
            <a:endParaRPr lang="en-US" sz="2400" dirty="0"/>
          </a:p>
          <a:p>
            <a:pPr>
              <a:buClrTx/>
            </a:pPr>
            <a:endParaRPr lang="en-US" sz="2400" dirty="0"/>
          </a:p>
          <a:p>
            <a:pPr>
              <a:buClrTx/>
            </a:pPr>
            <a:endParaRPr lang="en-US" sz="2400" dirty="0"/>
          </a:p>
          <a:p>
            <a:pPr marL="45720" indent="0">
              <a:buClrTx/>
              <a:buNone/>
            </a:pPr>
            <a:endParaRPr lang="en-US" sz="2400" dirty="0"/>
          </a:p>
          <a:p>
            <a:pPr marL="45720" indent="0">
              <a:buClrTx/>
              <a:buNone/>
            </a:pPr>
            <a:endParaRPr lang="en-US" sz="2400" dirty="0"/>
          </a:p>
          <a:p>
            <a:pPr>
              <a:buClrTx/>
            </a:pPr>
            <a:r>
              <a:rPr lang="en-US" sz="2400" dirty="0"/>
              <a:t>Poor air quality can also cause </a:t>
            </a:r>
            <a:r>
              <a:rPr lang="en-US" sz="2400" i="1" dirty="0">
                <a:solidFill>
                  <a:srgbClr val="9FCC3B"/>
                </a:solidFill>
              </a:rPr>
              <a:t>unpleasant odors</a:t>
            </a:r>
            <a:r>
              <a:rPr lang="en-US" sz="2400" dirty="0"/>
              <a:t>, especially in areas of high industrial activity</a:t>
            </a:r>
          </a:p>
        </p:txBody>
      </p:sp>
      <p:sp>
        <p:nvSpPr>
          <p:cNvPr id="8" name="TextBox 7"/>
          <p:cNvSpPr txBox="1"/>
          <p:nvPr/>
        </p:nvSpPr>
        <p:spPr>
          <a:xfrm>
            <a:off x="2265565" y="5211111"/>
            <a:ext cx="7635434" cy="369332"/>
          </a:xfrm>
          <a:prstGeom prst="rect">
            <a:avLst/>
          </a:prstGeom>
          <a:noFill/>
        </p:spPr>
        <p:txBody>
          <a:bodyPr wrap="square" rtlCol="0">
            <a:spAutoFit/>
          </a:bodyPr>
          <a:lstStyle/>
          <a:p>
            <a:pPr algn="ctr"/>
            <a:r>
              <a:rPr lang="en-US" b="1" dirty="0">
                <a:latin typeface="Calibri"/>
                <a:cs typeface="Calibri"/>
              </a:rPr>
              <a:t>The difference between a clear day and an extremely smoggy day in Beijing.</a:t>
            </a:r>
            <a:endParaRPr lang="en-US" sz="1200" b="1" i="1" dirty="0">
              <a:latin typeface="Calibri"/>
              <a:cs typeface="Calibri"/>
            </a:endParaRPr>
          </a:p>
        </p:txBody>
      </p:sp>
      <p:pic>
        <p:nvPicPr>
          <p:cNvPr id="6146" name="Picture 2" descr="https://upload.wikimedia.org/wikipedia/commons/a/a4/Beijing_smog_comparison_August_2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65" y="2475671"/>
            <a:ext cx="7302518" cy="2738445"/>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242434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778" y="225778"/>
            <a:ext cx="11717866" cy="6412089"/>
          </a:xfrm>
          <a:prstGeom prst="rect">
            <a:avLst/>
          </a:prstGeom>
          <a:solidFill>
            <a:srgbClr val="9FC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612750" y="844025"/>
            <a:ext cx="10960786" cy="5345759"/>
          </a:xfrm>
          <a:prstGeom prst="rect">
            <a:avLst/>
          </a:prstGeom>
        </p:spPr>
      </p:pic>
      <p:sp>
        <p:nvSpPr>
          <p:cNvPr id="2" name="Title 1"/>
          <p:cNvSpPr>
            <a:spLocks noGrp="1"/>
          </p:cNvSpPr>
          <p:nvPr>
            <p:ph type="ctrTitle"/>
          </p:nvPr>
        </p:nvSpPr>
        <p:spPr>
          <a:xfrm>
            <a:off x="1112520" y="1768833"/>
            <a:ext cx="9966960" cy="1603247"/>
          </a:xfrm>
        </p:spPr>
        <p:txBody>
          <a:bodyPr>
            <a:noAutofit/>
          </a:bodyPr>
          <a:lstStyle/>
          <a:p>
            <a:r>
              <a:rPr lang="en-US" sz="5400" cap="none" dirty="0" smtClean="0">
                <a:latin typeface="+mn-lt"/>
              </a:rPr>
              <a:t>AIR QUALITY MONITORING TECHNOLOGIES</a:t>
            </a:r>
            <a:endParaRPr lang="en-US" sz="5400" cap="none" dirty="0">
              <a:latin typeface="+mn-lt"/>
            </a:endParaRPr>
          </a:p>
        </p:txBody>
      </p:sp>
    </p:spTree>
    <p:extLst>
      <p:ext uri="{BB962C8B-B14F-4D97-AF65-F5344CB8AC3E}">
        <p14:creationId xmlns:p14="http://schemas.microsoft.com/office/powerpoint/2010/main" val="81654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609600"/>
            <a:ext cx="10789920" cy="1005840"/>
          </a:xfrm>
        </p:spPr>
        <p:txBody>
          <a:bodyPr>
            <a:noAutofit/>
          </a:bodyPr>
          <a:lstStyle/>
          <a:p>
            <a:r>
              <a:rPr lang="en-US" sz="4800" dirty="0"/>
              <a:t>A Quick Note about Common Units…</a:t>
            </a:r>
          </a:p>
        </p:txBody>
      </p:sp>
      <p:sp>
        <p:nvSpPr>
          <p:cNvPr id="3" name="Content Placeholder 2"/>
          <p:cNvSpPr>
            <a:spLocks noGrp="1"/>
          </p:cNvSpPr>
          <p:nvPr>
            <p:ph idx="1"/>
          </p:nvPr>
        </p:nvSpPr>
        <p:spPr>
          <a:xfrm>
            <a:off x="819150" y="2362200"/>
            <a:ext cx="9871428" cy="3359714"/>
          </a:xfrm>
        </p:spPr>
        <p:txBody>
          <a:bodyPr>
            <a:noAutofit/>
          </a:bodyPr>
          <a:lstStyle/>
          <a:p>
            <a:r>
              <a:rPr lang="en-US" sz="3000" b="1" dirty="0">
                <a:solidFill>
                  <a:srgbClr val="9FCC3B"/>
                </a:solidFill>
              </a:rPr>
              <a:t>ppm or ppb</a:t>
            </a:r>
          </a:p>
          <a:p>
            <a:pPr lvl="1"/>
            <a:r>
              <a:rPr lang="en-US" sz="2300" dirty="0"/>
              <a:t>= parts per million or parts per billion </a:t>
            </a:r>
          </a:p>
          <a:p>
            <a:pPr lvl="1"/>
            <a:r>
              <a:rPr lang="en-US" sz="2300" dirty="0"/>
              <a:t>EXAMPLE: Imagine you have 1 million water bottles and 400 are filled with CO2 while the rest are filled with air—by volume you have 400 ppm of CO2</a:t>
            </a:r>
          </a:p>
          <a:p>
            <a:pPr lvl="1"/>
            <a:endParaRPr lang="en-US" sz="500" dirty="0"/>
          </a:p>
          <a:p>
            <a:r>
              <a:rPr lang="en-US" sz="3000" b="1" dirty="0">
                <a:solidFill>
                  <a:srgbClr val="9FCC3B"/>
                </a:solidFill>
              </a:rPr>
              <a:t>µg/m</a:t>
            </a:r>
            <a:r>
              <a:rPr lang="en-US" sz="3000" b="1" baseline="30000" dirty="0">
                <a:solidFill>
                  <a:srgbClr val="9FCC3B"/>
                </a:solidFill>
              </a:rPr>
              <a:t>3</a:t>
            </a:r>
          </a:p>
          <a:p>
            <a:pPr lvl="1"/>
            <a:r>
              <a:rPr lang="en-US" sz="2300" dirty="0"/>
              <a:t>= micrograms of pollutant per meter cubed of air</a:t>
            </a:r>
          </a:p>
          <a:p>
            <a:pPr lvl="1"/>
            <a:r>
              <a:rPr lang="en-US" sz="2300" dirty="0"/>
              <a:t>This is the total weight of particulates (for example) that you have, per meter cubed of air</a:t>
            </a:r>
          </a:p>
          <a:p>
            <a:endParaRPr lang="en-US" dirty="0"/>
          </a:p>
        </p:txBody>
      </p:sp>
      <p:sp>
        <p:nvSpPr>
          <p:cNvPr id="4" name="TextBox 3"/>
          <p:cNvSpPr txBox="1"/>
          <p:nvPr/>
        </p:nvSpPr>
        <p:spPr>
          <a:xfrm>
            <a:off x="819150" y="1615440"/>
            <a:ext cx="10039350" cy="746760"/>
          </a:xfrm>
          <a:prstGeom prst="rect">
            <a:avLst/>
          </a:prstGeom>
          <a:noFill/>
        </p:spPr>
        <p:txBody>
          <a:bodyPr wrap="square" rtlCol="0">
            <a:noAutofit/>
          </a:bodyPr>
          <a:lstStyle/>
          <a:p>
            <a:r>
              <a:rPr lang="en-US" sz="3200" dirty="0"/>
              <a:t>For AQ studies, we need to know </a:t>
            </a:r>
            <a:r>
              <a:rPr lang="en-US" sz="3200" b="1" i="1" dirty="0">
                <a:solidFill>
                  <a:srgbClr val="9FCC3B"/>
                </a:solidFill>
              </a:rPr>
              <a:t>concentration</a:t>
            </a:r>
            <a:r>
              <a:rPr lang="en-US" sz="3200" b="1" i="1" dirty="0"/>
              <a:t>:</a:t>
            </a:r>
          </a:p>
        </p:txBody>
      </p:sp>
      <p:pic>
        <p:nvPicPr>
          <p:cNvPr id="5" name="Google Shape;64;p14"/>
          <p:cNvPicPr preferRelativeResize="0"/>
          <p:nvPr/>
        </p:nvPicPr>
        <p:blipFill>
          <a:blip r:embed="rId3">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352811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0" y="292876"/>
            <a:ext cx="9875520" cy="1005840"/>
          </a:xfrm>
        </p:spPr>
        <p:txBody>
          <a:bodyPr>
            <a:normAutofit/>
          </a:bodyPr>
          <a:lstStyle/>
          <a:p>
            <a:r>
              <a:rPr lang="en-US" sz="4800" dirty="0"/>
              <a:t>What are we measuring?</a:t>
            </a:r>
          </a:p>
        </p:txBody>
      </p:sp>
      <p:sp>
        <p:nvSpPr>
          <p:cNvPr id="3" name="Content Placeholder 2"/>
          <p:cNvSpPr>
            <a:spLocks noGrp="1"/>
          </p:cNvSpPr>
          <p:nvPr>
            <p:ph idx="1"/>
          </p:nvPr>
        </p:nvSpPr>
        <p:spPr>
          <a:xfrm>
            <a:off x="399379" y="1000821"/>
            <a:ext cx="9872871" cy="5558023"/>
          </a:xfrm>
        </p:spPr>
        <p:txBody>
          <a:bodyPr>
            <a:normAutofit/>
          </a:bodyPr>
          <a:lstStyle/>
          <a:p>
            <a:pPr>
              <a:lnSpc>
                <a:spcPct val="150000"/>
              </a:lnSpc>
            </a:pPr>
            <a:r>
              <a:rPr lang="en-US" sz="2700" b="1" dirty="0"/>
              <a:t> Optical properties: </a:t>
            </a:r>
            <a:r>
              <a:rPr lang="en-US" sz="2700" dirty="0"/>
              <a:t>such as absorbance</a:t>
            </a:r>
          </a:p>
          <a:p>
            <a:pPr>
              <a:lnSpc>
                <a:spcPct val="150000"/>
              </a:lnSpc>
            </a:pPr>
            <a:endParaRPr lang="en-US" sz="2700" dirty="0"/>
          </a:p>
          <a:p>
            <a:pPr>
              <a:lnSpc>
                <a:spcPct val="150000"/>
              </a:lnSpc>
            </a:pPr>
            <a:endParaRPr lang="en-US" sz="2700" dirty="0"/>
          </a:p>
          <a:p>
            <a:pPr marL="45720" indent="0">
              <a:lnSpc>
                <a:spcPct val="150000"/>
              </a:lnSpc>
              <a:buNone/>
            </a:pPr>
            <a:endParaRPr lang="en-US" sz="2700" dirty="0"/>
          </a:p>
          <a:p>
            <a:pPr>
              <a:lnSpc>
                <a:spcPct val="100000"/>
              </a:lnSpc>
              <a:spcBef>
                <a:spcPts val="0"/>
              </a:spcBef>
            </a:pPr>
            <a:r>
              <a:rPr lang="en-US" sz="2800" b="1" dirty="0"/>
              <a:t>Physical properties:</a:t>
            </a:r>
            <a:r>
              <a:rPr lang="en-US" sz="2700" dirty="0"/>
              <a:t> </a:t>
            </a:r>
            <a:br>
              <a:rPr lang="en-US" sz="2700" dirty="0"/>
            </a:br>
            <a:r>
              <a:rPr lang="en-US" sz="2700" dirty="0"/>
              <a:t>such as weight or size</a:t>
            </a:r>
          </a:p>
          <a:p>
            <a:pPr>
              <a:lnSpc>
                <a:spcPct val="100000"/>
              </a:lnSpc>
            </a:pPr>
            <a:r>
              <a:rPr lang="en-US" sz="2700" b="1" dirty="0"/>
              <a:t>A change: </a:t>
            </a:r>
            <a:r>
              <a:rPr lang="en-US" sz="2700" dirty="0"/>
              <a:t>Burn it and </a:t>
            </a:r>
            <a:br>
              <a:rPr lang="en-US" sz="2700" dirty="0"/>
            </a:br>
            <a:r>
              <a:rPr lang="en-US" sz="2700" dirty="0"/>
              <a:t>measure the resulting energy, or gases react with the surface of a sensor and we measure the reaction</a:t>
            </a:r>
          </a:p>
          <a:p>
            <a:pPr marL="274320" lvl="1" indent="0">
              <a:buNone/>
            </a:pPr>
            <a:endParaRPr lang="en-US" sz="2500" b="1" i="1" dirty="0"/>
          </a:p>
        </p:txBody>
      </p:sp>
      <p:pic>
        <p:nvPicPr>
          <p:cNvPr id="13" name="Picture 12"/>
          <p:cNvPicPr>
            <a:picLocks noChangeAspect="1"/>
          </p:cNvPicPr>
          <p:nvPr/>
        </p:nvPicPr>
        <p:blipFill>
          <a:blip r:embed="rId3"/>
          <a:stretch>
            <a:fillRect/>
          </a:stretch>
        </p:blipFill>
        <p:spPr>
          <a:xfrm>
            <a:off x="4887114" y="3952689"/>
            <a:ext cx="5711707" cy="1542161"/>
          </a:xfrm>
          <a:prstGeom prst="rect">
            <a:avLst/>
          </a:prstGeom>
        </p:spPr>
      </p:pic>
      <p:grpSp>
        <p:nvGrpSpPr>
          <p:cNvPr id="6" name="Group 5"/>
          <p:cNvGrpSpPr/>
          <p:nvPr/>
        </p:nvGrpSpPr>
        <p:grpSpPr>
          <a:xfrm>
            <a:off x="859971" y="1744893"/>
            <a:ext cx="10703379" cy="1992447"/>
            <a:chOff x="859971" y="1744893"/>
            <a:chExt cx="10703379" cy="1992447"/>
          </a:xfrm>
        </p:grpSpPr>
        <p:pic>
          <p:nvPicPr>
            <p:cNvPr id="8" name="Picture 7" descr="Screen Shot 2016-03-02 at 9.29.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209" y="1744893"/>
              <a:ext cx="7335828" cy="1992447"/>
            </a:xfrm>
            <a:prstGeom prst="rect">
              <a:avLst/>
            </a:prstGeom>
          </p:spPr>
        </p:pic>
        <p:sp>
          <p:nvSpPr>
            <p:cNvPr id="4" name="TextBox 3"/>
            <p:cNvSpPr txBox="1"/>
            <p:nvPr/>
          </p:nvSpPr>
          <p:spPr>
            <a:xfrm>
              <a:off x="8653038" y="1744893"/>
              <a:ext cx="2910312" cy="1992447"/>
            </a:xfrm>
            <a:prstGeom prst="rect">
              <a:avLst/>
            </a:prstGeom>
            <a:noFill/>
          </p:spPr>
          <p:txBody>
            <a:bodyPr wrap="square" rtlCol="0">
              <a:noAutofit/>
            </a:bodyPr>
            <a:lstStyle/>
            <a:p>
              <a:pPr algn="ctr"/>
              <a:r>
                <a:rPr lang="en-US" sz="2000" dirty="0"/>
                <a:t>Some gases absorb light, so less light makes it to the detector, which we can measure in order to figure out how much of the gas we have.</a:t>
              </a:r>
            </a:p>
          </p:txBody>
        </p:sp>
        <p:sp>
          <p:nvSpPr>
            <p:cNvPr id="5" name="TextBox 4"/>
            <p:cNvSpPr txBox="1"/>
            <p:nvPr/>
          </p:nvSpPr>
          <p:spPr>
            <a:xfrm>
              <a:off x="859971" y="1744894"/>
              <a:ext cx="4278085" cy="415498"/>
            </a:xfrm>
            <a:prstGeom prst="rect">
              <a:avLst/>
            </a:prstGeom>
            <a:solidFill>
              <a:schemeClr val="bg1"/>
            </a:solidFill>
          </p:spPr>
          <p:txBody>
            <a:bodyPr wrap="square" rtlCol="0">
              <a:noAutofit/>
            </a:bodyPr>
            <a:lstStyle/>
            <a:p>
              <a:r>
                <a:rPr lang="en-US" sz="1400" b="1" dirty="0"/>
                <a:t>Infrared Light Emitter          Gaseous Compound</a:t>
              </a:r>
            </a:p>
            <a:p>
              <a:endParaRPr lang="en-US" sz="1400" b="1" dirty="0"/>
            </a:p>
          </p:txBody>
        </p:sp>
        <p:sp>
          <p:nvSpPr>
            <p:cNvPr id="9" name="TextBox 8"/>
            <p:cNvSpPr txBox="1"/>
            <p:nvPr/>
          </p:nvSpPr>
          <p:spPr>
            <a:xfrm>
              <a:off x="6536517" y="2473410"/>
              <a:ext cx="2050379" cy="338554"/>
            </a:xfrm>
            <a:prstGeom prst="rect">
              <a:avLst/>
            </a:prstGeom>
            <a:solidFill>
              <a:schemeClr val="bg1"/>
            </a:solidFill>
          </p:spPr>
          <p:txBody>
            <a:bodyPr wrap="square" rtlCol="0">
              <a:noAutofit/>
            </a:bodyPr>
            <a:lstStyle/>
            <a:p>
              <a:r>
                <a:rPr lang="en-US" sz="1600" b="1" dirty="0"/>
                <a:t>Infrared Light Sensor</a:t>
              </a:r>
              <a:endParaRPr lang="en-US" sz="500" b="1" dirty="0"/>
            </a:p>
          </p:txBody>
        </p:sp>
      </p:grpSp>
      <p:pic>
        <p:nvPicPr>
          <p:cNvPr id="10"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8444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9" y="207771"/>
            <a:ext cx="10789920" cy="1097280"/>
          </a:xfrm>
        </p:spPr>
        <p:txBody>
          <a:bodyPr>
            <a:noAutofit/>
          </a:bodyPr>
          <a:lstStyle/>
          <a:p>
            <a:r>
              <a:rPr lang="en-US" sz="4800" dirty="0"/>
              <a:t>Conventional Monitoring Equipment</a:t>
            </a:r>
          </a:p>
        </p:txBody>
      </p:sp>
      <p:sp>
        <p:nvSpPr>
          <p:cNvPr id="6" name="Content Placeholder 5"/>
          <p:cNvSpPr>
            <a:spLocks noGrp="1"/>
          </p:cNvSpPr>
          <p:nvPr>
            <p:ph idx="1"/>
          </p:nvPr>
        </p:nvSpPr>
        <p:spPr>
          <a:xfrm>
            <a:off x="336177" y="1267567"/>
            <a:ext cx="10050332" cy="5308399"/>
          </a:xfrm>
        </p:spPr>
        <p:txBody>
          <a:bodyPr>
            <a:normAutofit/>
          </a:bodyPr>
          <a:lstStyle/>
          <a:p>
            <a:r>
              <a:rPr lang="en-US" sz="2600" b="1" dirty="0"/>
              <a:t>Conventional monitoring equipment</a:t>
            </a:r>
          </a:p>
          <a:p>
            <a:pPr lvl="1"/>
            <a:r>
              <a:rPr lang="en-US" sz="2200" dirty="0"/>
              <a:t>High cost ($5,000 - $100,000) </a:t>
            </a:r>
          </a:p>
          <a:p>
            <a:pPr lvl="1"/>
            <a:r>
              <a:rPr lang="en-US" sz="2200" dirty="0"/>
              <a:t>High accuracy, high precision</a:t>
            </a:r>
          </a:p>
          <a:p>
            <a:pPr lvl="1"/>
            <a:r>
              <a:rPr lang="en-US" sz="2200" dirty="0"/>
              <a:t>Necessary for scientific research and regulatory </a:t>
            </a:r>
            <a:br>
              <a:rPr lang="en-US" sz="2200" dirty="0"/>
            </a:br>
            <a:r>
              <a:rPr lang="en-US" sz="2200" dirty="0"/>
              <a:t>purposes (states must prove they are meeting </a:t>
            </a:r>
            <a:br>
              <a:rPr lang="en-US" sz="2200" dirty="0"/>
            </a:br>
            <a:r>
              <a:rPr lang="en-US" sz="2200" dirty="0"/>
              <a:t>EPA regulations)</a:t>
            </a:r>
          </a:p>
        </p:txBody>
      </p:sp>
      <p:pic>
        <p:nvPicPr>
          <p:cNvPr id="10" name="Picture 9"/>
          <p:cNvPicPr>
            <a:picLocks noChangeAspect="1"/>
          </p:cNvPicPr>
          <p:nvPr/>
        </p:nvPicPr>
        <p:blipFill rotWithShape="1">
          <a:blip r:embed="rId3"/>
          <a:srcRect l="25678" t="11213" r="20270" b="8330"/>
          <a:stretch/>
        </p:blipFill>
        <p:spPr>
          <a:xfrm>
            <a:off x="7297719" y="1222719"/>
            <a:ext cx="4303059" cy="3601123"/>
          </a:xfrm>
          <a:prstGeom prst="rect">
            <a:avLst/>
          </a:prstGeom>
        </p:spPr>
      </p:pic>
      <p:sp>
        <p:nvSpPr>
          <p:cNvPr id="11" name="TextBox 10"/>
          <p:cNvSpPr txBox="1"/>
          <p:nvPr/>
        </p:nvSpPr>
        <p:spPr>
          <a:xfrm>
            <a:off x="7311166" y="4848878"/>
            <a:ext cx="4289612" cy="923330"/>
          </a:xfrm>
          <a:prstGeom prst="rect">
            <a:avLst/>
          </a:prstGeom>
          <a:noFill/>
        </p:spPr>
        <p:txBody>
          <a:bodyPr wrap="square" rtlCol="0">
            <a:spAutoFit/>
          </a:bodyPr>
          <a:lstStyle/>
          <a:p>
            <a:pPr algn="ctr"/>
            <a:r>
              <a:rPr lang="en-US" b="1" dirty="0"/>
              <a:t>Continuous Air Monitoring Project</a:t>
            </a:r>
          </a:p>
          <a:p>
            <a:pPr algn="ctr"/>
            <a:r>
              <a:rPr lang="en-US" dirty="0"/>
              <a:t>Colorado Department of Public Health and the Environment, Denver CO</a:t>
            </a:r>
          </a:p>
        </p:txBody>
      </p:sp>
      <p:sp>
        <p:nvSpPr>
          <p:cNvPr id="3" name="Rectangle 2"/>
          <p:cNvSpPr/>
          <p:nvPr/>
        </p:nvSpPr>
        <p:spPr>
          <a:xfrm>
            <a:off x="7398621" y="5763377"/>
            <a:ext cx="4176209" cy="923330"/>
          </a:xfrm>
          <a:prstGeom prst="rect">
            <a:avLst/>
          </a:prstGeom>
        </p:spPr>
        <p:txBody>
          <a:bodyPr wrap="square">
            <a:spAutoFit/>
          </a:bodyPr>
          <a:lstStyle/>
          <a:p>
            <a:pPr algn="ctr"/>
            <a:r>
              <a:rPr lang="en-US" i="1" dirty="0"/>
              <a:t>Measures</a:t>
            </a:r>
            <a:r>
              <a:rPr lang="en-US" dirty="0"/>
              <a:t>: </a:t>
            </a:r>
            <a:r>
              <a:rPr lang="pt-BR" dirty="0"/>
              <a:t>CO, PM10, PM2.5, NO2, O3, SO2, NO,  TEMP, WD, WS</a:t>
            </a: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411" y="3201841"/>
            <a:ext cx="3635200" cy="3030818"/>
          </a:xfrm>
          <a:prstGeom prst="rect">
            <a:avLst/>
          </a:prstGeom>
        </p:spPr>
      </p:pic>
      <p:sp>
        <p:nvSpPr>
          <p:cNvPr id="15" name="Rectangle 14"/>
          <p:cNvSpPr/>
          <p:nvPr/>
        </p:nvSpPr>
        <p:spPr>
          <a:xfrm>
            <a:off x="0" y="5909493"/>
            <a:ext cx="5959521" cy="646331"/>
          </a:xfrm>
          <a:prstGeom prst="rect">
            <a:avLst/>
          </a:prstGeom>
        </p:spPr>
        <p:txBody>
          <a:bodyPr wrap="square">
            <a:spAutoFit/>
          </a:bodyPr>
          <a:lstStyle/>
          <a:p>
            <a:pPr algn="ctr"/>
            <a:r>
              <a:rPr lang="en-US" i="1" dirty="0"/>
              <a:t>Measures</a:t>
            </a:r>
            <a:r>
              <a:rPr lang="en-US" dirty="0"/>
              <a:t>: </a:t>
            </a:r>
            <a:r>
              <a:rPr lang="pt-BR" dirty="0"/>
              <a:t>CO, CO2, CH4, H2O and other species</a:t>
            </a:r>
          </a:p>
          <a:p>
            <a:endParaRPr lang="en-US" dirty="0"/>
          </a:p>
        </p:txBody>
      </p:sp>
      <p:sp>
        <p:nvSpPr>
          <p:cNvPr id="16" name="TextBox 15"/>
          <p:cNvSpPr txBox="1"/>
          <p:nvPr/>
        </p:nvSpPr>
        <p:spPr>
          <a:xfrm>
            <a:off x="487918" y="3811854"/>
            <a:ext cx="2622450" cy="1754326"/>
          </a:xfrm>
          <a:prstGeom prst="rect">
            <a:avLst/>
          </a:prstGeom>
          <a:noFill/>
        </p:spPr>
        <p:txBody>
          <a:bodyPr wrap="square" rtlCol="0">
            <a:spAutoFit/>
          </a:bodyPr>
          <a:lstStyle/>
          <a:p>
            <a:pPr algn="ctr"/>
            <a:r>
              <a:rPr lang="en-US" b="1" dirty="0" err="1"/>
              <a:t>Picarro</a:t>
            </a:r>
            <a:r>
              <a:rPr lang="en-US" b="1" dirty="0"/>
              <a:t> Cavity Ring-Down Spectroscopy (CRDS) instrument, as used in greenhouse gas measurement stations worldwide</a:t>
            </a:r>
            <a:endParaRPr lang="en-US" dirty="0"/>
          </a:p>
        </p:txBody>
      </p:sp>
      <p:pic>
        <p:nvPicPr>
          <p:cNvPr id="12"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443226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mobilesensingtechnology.com/wp-content/uploads/2013/06/accra_heat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963" y="3763000"/>
            <a:ext cx="3904477" cy="25207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560" y="222014"/>
            <a:ext cx="11612880" cy="1097280"/>
          </a:xfrm>
        </p:spPr>
        <p:txBody>
          <a:bodyPr>
            <a:noAutofit/>
          </a:bodyPr>
          <a:lstStyle/>
          <a:p>
            <a:r>
              <a:rPr lang="en-US" sz="4800" dirty="0"/>
              <a:t>Next-Generation Monitoring Equipment</a:t>
            </a:r>
          </a:p>
        </p:txBody>
      </p:sp>
      <p:sp>
        <p:nvSpPr>
          <p:cNvPr id="3" name="Content Placeholder 2"/>
          <p:cNvSpPr>
            <a:spLocks noGrp="1"/>
          </p:cNvSpPr>
          <p:nvPr>
            <p:ph idx="1"/>
          </p:nvPr>
        </p:nvSpPr>
        <p:spPr>
          <a:xfrm>
            <a:off x="571500" y="1196874"/>
            <a:ext cx="11242751" cy="2535321"/>
          </a:xfrm>
        </p:spPr>
        <p:txBody>
          <a:bodyPr>
            <a:normAutofit fontScale="92500"/>
          </a:bodyPr>
          <a:lstStyle/>
          <a:p>
            <a:pPr marL="45720" indent="0">
              <a:spcBef>
                <a:spcPts val="0"/>
              </a:spcBef>
              <a:spcAft>
                <a:spcPts val="600"/>
              </a:spcAft>
              <a:buNone/>
            </a:pPr>
            <a:r>
              <a:rPr lang="en-US" sz="2400" b="1" dirty="0"/>
              <a:t>The “next-generation movement” </a:t>
            </a:r>
            <a:r>
              <a:rPr lang="en-US" sz="2400" b="1" dirty="0">
                <a:solidFill>
                  <a:srgbClr val="F8A81B"/>
                </a:solidFill>
              </a:rPr>
              <a:t>— the future of air quality monitoring!</a:t>
            </a:r>
          </a:p>
          <a:p>
            <a:pPr lvl="1">
              <a:spcBef>
                <a:spcPts val="0"/>
              </a:spcBef>
              <a:spcAft>
                <a:spcPts val="600"/>
              </a:spcAft>
            </a:pPr>
            <a:r>
              <a:rPr lang="en-US" sz="2200" dirty="0"/>
              <a:t>Low-cost monitors enable researchers to gather more data by using multiple monitors at once (this provides better data on the </a:t>
            </a:r>
            <a:r>
              <a:rPr lang="en-US" sz="2200" i="1" dirty="0"/>
              <a:t>spatial variability </a:t>
            </a:r>
            <a:r>
              <a:rPr lang="en-US" sz="2200" dirty="0"/>
              <a:t>of pollutants)</a:t>
            </a:r>
            <a:endParaRPr lang="en-US" sz="2200" b="1" dirty="0"/>
          </a:p>
          <a:p>
            <a:pPr lvl="1">
              <a:spcAft>
                <a:spcPts val="600"/>
              </a:spcAft>
            </a:pPr>
            <a:r>
              <a:rPr lang="en-US" sz="2200" dirty="0"/>
              <a:t>Low-cost monitors also make monitoring accessible to more people: ”</a:t>
            </a:r>
            <a:r>
              <a:rPr lang="en-US" sz="2200" b="1" dirty="0"/>
              <a:t>citizen science”</a:t>
            </a:r>
          </a:p>
          <a:p>
            <a:pPr lvl="1">
              <a:spcAft>
                <a:spcPts val="600"/>
              </a:spcAft>
            </a:pPr>
            <a:r>
              <a:rPr lang="en-US" sz="2200" dirty="0"/>
              <a:t>They are still under development, require further validation, can be fairly accurate (time-intensive), and are useful for focused projects and hands-on teaching and learning</a:t>
            </a:r>
          </a:p>
        </p:txBody>
      </p:sp>
      <p:pic>
        <p:nvPicPr>
          <p:cNvPr id="8196" name="Picture 4" descr="http://mobilesensingtechnology.com/wp-content/uploads/2013/06/upod_basic_power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3213999"/>
            <a:ext cx="4857441" cy="2763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693" y="3325228"/>
            <a:ext cx="3388263" cy="2541197"/>
          </a:xfrm>
          <a:prstGeom prst="rect">
            <a:avLst/>
          </a:prstGeom>
        </p:spPr>
      </p:pic>
      <p:pic>
        <p:nvPicPr>
          <p:cNvPr id="7" name="Google Shape;64;p14"/>
          <p:cNvPicPr preferRelativeResize="0"/>
          <p:nvPr/>
        </p:nvPicPr>
        <p:blipFill>
          <a:blip r:embed="rId6">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13435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57" y="251067"/>
            <a:ext cx="6906593" cy="1097280"/>
          </a:xfrm>
        </p:spPr>
        <p:txBody>
          <a:bodyPr>
            <a:normAutofit/>
          </a:bodyPr>
          <a:lstStyle/>
          <a:p>
            <a:r>
              <a:rPr lang="en-US" sz="4800" dirty="0"/>
              <a:t>Pods</a:t>
            </a:r>
          </a:p>
        </p:txBody>
      </p:sp>
      <p:sp>
        <p:nvSpPr>
          <p:cNvPr id="10" name="Content Placeholder 9"/>
          <p:cNvSpPr>
            <a:spLocks noGrp="1"/>
          </p:cNvSpPr>
          <p:nvPr>
            <p:ph idx="1"/>
          </p:nvPr>
        </p:nvSpPr>
        <p:spPr>
          <a:xfrm>
            <a:off x="656257" y="1199055"/>
            <a:ext cx="9872871" cy="4985218"/>
          </a:xfrm>
        </p:spPr>
        <p:txBody>
          <a:bodyPr>
            <a:noAutofit/>
          </a:bodyPr>
          <a:lstStyle/>
          <a:p>
            <a:r>
              <a:rPr lang="en-US" sz="2400" b="1" dirty="0"/>
              <a:t>Continuous monitoring:</a:t>
            </a:r>
          </a:p>
          <a:p>
            <a:pPr lvl="1"/>
            <a:r>
              <a:rPr lang="en-US" dirty="0"/>
              <a:t>Indoor or outdoor</a:t>
            </a:r>
          </a:p>
          <a:p>
            <a:pPr lvl="1"/>
            <a:r>
              <a:rPr lang="en-US" dirty="0"/>
              <a:t>Mobile or stationary</a:t>
            </a:r>
          </a:p>
          <a:p>
            <a:r>
              <a:rPr lang="en-US" sz="2400" b="1" dirty="0"/>
              <a:t>Total cost </a:t>
            </a:r>
            <a:r>
              <a:rPr lang="en-US" sz="2400" dirty="0"/>
              <a:t>&lt; $1000 per device, open-source design </a:t>
            </a:r>
          </a:p>
          <a:p>
            <a:r>
              <a:rPr lang="en-US" sz="2400" b="1" dirty="0"/>
              <a:t>Measures:</a:t>
            </a:r>
          </a:p>
          <a:p>
            <a:pPr lvl="1"/>
            <a:r>
              <a:rPr lang="en-US" sz="2400" dirty="0"/>
              <a:t>CO2, total VOCs, PM, and CO</a:t>
            </a:r>
          </a:p>
          <a:p>
            <a:pPr lvl="1"/>
            <a:r>
              <a:rPr lang="en-US" sz="2400" dirty="0"/>
              <a:t>Temperature, humidity, wind speed, </a:t>
            </a:r>
            <a:br>
              <a:rPr lang="en-US" sz="2400" dirty="0"/>
            </a:br>
            <a:r>
              <a:rPr lang="en-US" sz="2400" dirty="0"/>
              <a:t>wind direction and GPS locations</a:t>
            </a:r>
          </a:p>
          <a:p>
            <a:r>
              <a:rPr lang="en-US" sz="2400" b="1" dirty="0"/>
              <a:t>Sensors used:</a:t>
            </a:r>
          </a:p>
          <a:p>
            <a:pPr lvl="1"/>
            <a:r>
              <a:rPr lang="en-US" sz="2400" dirty="0"/>
              <a:t>Metal oxide semi-conductor</a:t>
            </a:r>
          </a:p>
          <a:p>
            <a:pPr lvl="1"/>
            <a:r>
              <a:rPr lang="en-US" sz="2400" dirty="0"/>
              <a:t>Electrochemical </a:t>
            </a:r>
          </a:p>
          <a:p>
            <a:pPr lvl="1"/>
            <a:r>
              <a:rPr lang="en-US" sz="2400" dirty="0"/>
              <a:t>Non-dispersive infrared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8427" r="21129" b="8431"/>
          <a:stretch/>
        </p:blipFill>
        <p:spPr>
          <a:xfrm>
            <a:off x="8949313" y="251067"/>
            <a:ext cx="2983748" cy="36893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520" y="3379334"/>
            <a:ext cx="4312747" cy="2954231"/>
          </a:xfrm>
          <a:prstGeom prst="rect">
            <a:avLst/>
          </a:prstGeom>
        </p:spPr>
      </p:pic>
      <p:pic>
        <p:nvPicPr>
          <p:cNvPr id="7"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610456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778" y="225778"/>
            <a:ext cx="11717866" cy="6412089"/>
          </a:xfrm>
          <a:prstGeom prst="rect">
            <a:avLst/>
          </a:prstGeom>
          <a:solidFill>
            <a:srgbClr val="9FC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625520" y="813881"/>
            <a:ext cx="10995265" cy="5362575"/>
          </a:xfrm>
          <a:prstGeom prst="rect">
            <a:avLst/>
          </a:prstGeom>
        </p:spPr>
      </p:pic>
      <p:sp>
        <p:nvSpPr>
          <p:cNvPr id="2" name="Title 1"/>
          <p:cNvSpPr>
            <a:spLocks noGrp="1"/>
          </p:cNvSpPr>
          <p:nvPr>
            <p:ph type="ctrTitle"/>
          </p:nvPr>
        </p:nvSpPr>
        <p:spPr>
          <a:xfrm>
            <a:off x="1139673" y="1618108"/>
            <a:ext cx="9966960" cy="1603247"/>
          </a:xfrm>
        </p:spPr>
        <p:txBody>
          <a:bodyPr>
            <a:noAutofit/>
          </a:bodyPr>
          <a:lstStyle/>
          <a:p>
            <a:r>
              <a:rPr lang="en-US" sz="5400" cap="none" dirty="0" smtClean="0">
                <a:latin typeface="+mn-lt"/>
              </a:rPr>
              <a:t>CONTROL TECHNOLOGIES</a:t>
            </a:r>
            <a:endParaRPr lang="en-US" sz="5400" cap="none" dirty="0">
              <a:latin typeface="+mn-lt"/>
            </a:endParaRPr>
          </a:p>
        </p:txBody>
      </p:sp>
    </p:spTree>
    <p:extLst>
      <p:ext uri="{BB962C8B-B14F-4D97-AF65-F5344CB8AC3E}">
        <p14:creationId xmlns:p14="http://schemas.microsoft.com/office/powerpoint/2010/main" val="34430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233724" y="1129966"/>
            <a:ext cx="3861938" cy="5153782"/>
          </a:xfrm>
          <a:prstGeom prst="rect">
            <a:avLst/>
          </a:prstGeom>
        </p:spPr>
      </p:pic>
      <p:sp>
        <p:nvSpPr>
          <p:cNvPr id="3" name="Content Placeholder 2"/>
          <p:cNvSpPr>
            <a:spLocks noGrp="1"/>
          </p:cNvSpPr>
          <p:nvPr>
            <p:ph idx="1"/>
          </p:nvPr>
        </p:nvSpPr>
        <p:spPr>
          <a:xfrm>
            <a:off x="291822" y="1347403"/>
            <a:ext cx="9872871" cy="4038600"/>
          </a:xfrm>
        </p:spPr>
        <p:txBody>
          <a:bodyPr/>
          <a:lstStyle/>
          <a:p>
            <a:pPr marL="274320" lvl="1" indent="0">
              <a:buNone/>
            </a:pPr>
            <a:r>
              <a:rPr lang="en-US" sz="2800" b="1" dirty="0"/>
              <a:t>How do we remove particles?</a:t>
            </a:r>
          </a:p>
          <a:p>
            <a:pPr lvl="1"/>
            <a:r>
              <a:rPr lang="en-US" sz="2400" dirty="0"/>
              <a:t>Essentially, we need to somehow trap or filter them</a:t>
            </a:r>
          </a:p>
          <a:p>
            <a:pPr lvl="1"/>
            <a:r>
              <a:rPr lang="en-US" sz="2400" dirty="0"/>
              <a:t>Effectiveness depends on particle size and composition</a:t>
            </a:r>
          </a:p>
        </p:txBody>
      </p:sp>
      <p:sp>
        <p:nvSpPr>
          <p:cNvPr id="4" name="Title 1"/>
          <p:cNvSpPr txBox="1">
            <a:spLocks/>
          </p:cNvSpPr>
          <p:nvPr/>
        </p:nvSpPr>
        <p:spPr>
          <a:xfrm>
            <a:off x="446868" y="250123"/>
            <a:ext cx="1033272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800" dirty="0"/>
              <a:t>Control Technologies Overview</a:t>
            </a:r>
          </a:p>
        </p:txBody>
      </p:sp>
      <p:pic>
        <p:nvPicPr>
          <p:cNvPr id="9" name="Picture 8"/>
          <p:cNvPicPr>
            <a:picLocks noChangeAspect="1"/>
          </p:cNvPicPr>
          <p:nvPr/>
        </p:nvPicPr>
        <p:blipFill>
          <a:blip r:embed="rId4"/>
          <a:stretch>
            <a:fillRect/>
          </a:stretch>
        </p:blipFill>
        <p:spPr>
          <a:xfrm>
            <a:off x="2201333" y="2634515"/>
            <a:ext cx="5013199" cy="3766602"/>
          </a:xfrm>
          <a:prstGeom prst="rect">
            <a:avLst/>
          </a:prstGeom>
        </p:spPr>
      </p:pic>
      <p:pic>
        <p:nvPicPr>
          <p:cNvPr id="6"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18803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9352553" y="2760498"/>
            <a:ext cx="2562582" cy="923330"/>
          </a:xfrm>
          <a:prstGeom prst="rect">
            <a:avLst/>
          </a:prstGeom>
        </p:spPr>
        <p:txBody>
          <a:bodyPr wrap="square">
            <a:spAutoFit/>
          </a:bodyPr>
          <a:lstStyle/>
          <a:p>
            <a:r>
              <a:rPr lang="en-US" dirty="0">
                <a:solidFill>
                  <a:schemeClr val="bg1"/>
                </a:solidFill>
              </a:rPr>
              <a:t>(inspired by this photo of the earth, taken from ~3.7 billion miles away)</a:t>
            </a:r>
          </a:p>
        </p:txBody>
      </p:sp>
      <p:sp>
        <p:nvSpPr>
          <p:cNvPr id="6" name="Content Placeholder 5"/>
          <p:cNvSpPr>
            <a:spLocks noGrp="1"/>
          </p:cNvSpPr>
          <p:nvPr>
            <p:ph idx="1"/>
          </p:nvPr>
        </p:nvSpPr>
        <p:spPr>
          <a:xfrm>
            <a:off x="909722" y="1305838"/>
            <a:ext cx="10391287" cy="1616108"/>
          </a:xfrm>
        </p:spPr>
        <p:txBody>
          <a:bodyPr>
            <a:normAutofit lnSpcReduction="10000"/>
          </a:bodyPr>
          <a:lstStyle/>
          <a:p>
            <a:pPr marL="45720" indent="0" algn="ctr">
              <a:buNone/>
            </a:pPr>
            <a:r>
              <a:rPr lang="en-US" sz="4000" dirty="0">
                <a:solidFill>
                  <a:schemeClr val="tx1"/>
                </a:solidFill>
              </a:rPr>
              <a:t>What sets the Earth apart from other planets and makes it possible for us to live here?</a:t>
            </a:r>
            <a:endParaRPr lang="en-US" sz="4800" i="1" dirty="0">
              <a:solidFill>
                <a:schemeClr val="tx1"/>
              </a:solidFill>
            </a:endParaRPr>
          </a:p>
        </p:txBody>
      </p:sp>
      <p:sp>
        <p:nvSpPr>
          <p:cNvPr id="8" name="Content Placeholder 5"/>
          <p:cNvSpPr txBox="1">
            <a:spLocks/>
          </p:cNvSpPr>
          <p:nvPr/>
        </p:nvSpPr>
        <p:spPr>
          <a:xfrm>
            <a:off x="900357" y="3222163"/>
            <a:ext cx="10391287" cy="17942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sz="11500" i="1" dirty="0"/>
              <a:t>the atmosphere</a:t>
            </a:r>
          </a:p>
        </p:txBody>
      </p:sp>
      <p:pic>
        <p:nvPicPr>
          <p:cNvPr id="7" name="Google Shape;64;p14"/>
          <p:cNvPicPr preferRelativeResize="0"/>
          <p:nvPr/>
        </p:nvPicPr>
        <p:blipFill>
          <a:blip r:embed="rId3">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100889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269" y="1216875"/>
            <a:ext cx="9872871" cy="4038600"/>
          </a:xfrm>
        </p:spPr>
        <p:txBody>
          <a:bodyPr/>
          <a:lstStyle/>
          <a:p>
            <a:pPr marL="45720" indent="0">
              <a:buNone/>
            </a:pPr>
            <a:r>
              <a:rPr lang="en-US" sz="2800" b="1" dirty="0"/>
              <a:t>How do we remove gases?</a:t>
            </a:r>
          </a:p>
          <a:p>
            <a:pPr>
              <a:spcBef>
                <a:spcPts val="600"/>
              </a:spcBef>
            </a:pPr>
            <a:r>
              <a:rPr lang="en-US" sz="2400" dirty="0"/>
              <a:t>Essentially, we need to capture them or change </a:t>
            </a:r>
            <a:br>
              <a:rPr lang="en-US" sz="2400" dirty="0"/>
            </a:br>
            <a:r>
              <a:rPr lang="en-US" sz="2400" dirty="0"/>
              <a:t>their composition</a:t>
            </a:r>
          </a:p>
          <a:p>
            <a:pPr>
              <a:spcBef>
                <a:spcPts val="600"/>
              </a:spcBef>
            </a:pPr>
            <a:r>
              <a:rPr lang="en-US" sz="2400" dirty="0"/>
              <a:t>Effectiveness depends on target compound </a:t>
            </a:r>
          </a:p>
          <a:p>
            <a:endParaRPr lang="en-US" dirty="0"/>
          </a:p>
        </p:txBody>
      </p:sp>
      <p:sp>
        <p:nvSpPr>
          <p:cNvPr id="4" name="Title 1"/>
          <p:cNvSpPr txBox="1">
            <a:spLocks/>
          </p:cNvSpPr>
          <p:nvPr/>
        </p:nvSpPr>
        <p:spPr>
          <a:xfrm>
            <a:off x="523068" y="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Control Technologies Overview</a:t>
            </a:r>
            <a:endParaRPr lang="en-US" dirty="0"/>
          </a:p>
        </p:txBody>
      </p:sp>
      <p:sp>
        <p:nvSpPr>
          <p:cNvPr id="2" name="TextBox 1"/>
          <p:cNvSpPr txBox="1"/>
          <p:nvPr/>
        </p:nvSpPr>
        <p:spPr>
          <a:xfrm>
            <a:off x="1457096" y="5988413"/>
            <a:ext cx="4432515" cy="461665"/>
          </a:xfrm>
          <a:prstGeom prst="rect">
            <a:avLst/>
          </a:prstGeom>
          <a:noFill/>
        </p:spPr>
        <p:txBody>
          <a:bodyPr wrap="square" rtlCol="0">
            <a:spAutoFit/>
          </a:bodyPr>
          <a:lstStyle/>
          <a:p>
            <a:pPr algn="ctr"/>
            <a:r>
              <a:rPr lang="en-US" sz="2400" b="1" dirty="0">
                <a:solidFill>
                  <a:schemeClr val="accent6"/>
                </a:solidFill>
              </a:rPr>
              <a:t>Flaring</a:t>
            </a:r>
            <a:r>
              <a:rPr lang="en-US" sz="2400" dirty="0">
                <a:solidFill>
                  <a:schemeClr val="accent6"/>
                </a:solidFill>
              </a:rPr>
              <a:t> </a:t>
            </a:r>
          </a:p>
        </p:txBody>
      </p:sp>
      <p:pic>
        <p:nvPicPr>
          <p:cNvPr id="5" name="Picture 4"/>
          <p:cNvPicPr>
            <a:picLocks noChangeAspect="1"/>
          </p:cNvPicPr>
          <p:nvPr/>
        </p:nvPicPr>
        <p:blipFill>
          <a:blip r:embed="rId3"/>
          <a:stretch>
            <a:fillRect/>
          </a:stretch>
        </p:blipFill>
        <p:spPr>
          <a:xfrm>
            <a:off x="7647650" y="1170498"/>
            <a:ext cx="4209222" cy="4806515"/>
          </a:xfrm>
          <a:prstGeom prst="rect">
            <a:avLst/>
          </a:prstGeom>
          <a:ln>
            <a:noFill/>
          </a:ln>
        </p:spPr>
      </p:pic>
      <p:pic>
        <p:nvPicPr>
          <p:cNvPr id="6" name="Picture 5"/>
          <p:cNvPicPr>
            <a:picLocks noChangeAspect="1"/>
          </p:cNvPicPr>
          <p:nvPr/>
        </p:nvPicPr>
        <p:blipFill>
          <a:blip r:embed="rId4"/>
          <a:stretch>
            <a:fillRect/>
          </a:stretch>
        </p:blipFill>
        <p:spPr>
          <a:xfrm>
            <a:off x="1619046" y="2905773"/>
            <a:ext cx="4108613" cy="3071240"/>
          </a:xfrm>
          <a:prstGeom prst="rect">
            <a:avLst/>
          </a:prstGeom>
        </p:spPr>
      </p:pic>
      <p:sp>
        <p:nvSpPr>
          <p:cNvPr id="7" name="TextBox 6"/>
          <p:cNvSpPr txBox="1"/>
          <p:nvPr/>
        </p:nvSpPr>
        <p:spPr>
          <a:xfrm>
            <a:off x="7536003" y="5988413"/>
            <a:ext cx="4432515" cy="461665"/>
          </a:xfrm>
          <a:prstGeom prst="rect">
            <a:avLst/>
          </a:prstGeom>
          <a:noFill/>
        </p:spPr>
        <p:txBody>
          <a:bodyPr wrap="square" rtlCol="0">
            <a:spAutoFit/>
          </a:bodyPr>
          <a:lstStyle/>
          <a:p>
            <a:pPr algn="ctr"/>
            <a:r>
              <a:rPr lang="en-US" sz="2400" b="1" dirty="0">
                <a:solidFill>
                  <a:schemeClr val="accent6"/>
                </a:solidFill>
              </a:rPr>
              <a:t>Scrubber</a:t>
            </a:r>
            <a:r>
              <a:rPr lang="en-US" sz="2400" dirty="0">
                <a:solidFill>
                  <a:schemeClr val="accent6"/>
                </a:solidFill>
              </a:rPr>
              <a:t> </a:t>
            </a:r>
          </a:p>
        </p:txBody>
      </p:sp>
      <p:pic>
        <p:nvPicPr>
          <p:cNvPr id="8"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8479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617" y="271852"/>
            <a:ext cx="11155680" cy="1097280"/>
          </a:xfrm>
        </p:spPr>
        <p:txBody>
          <a:bodyPr>
            <a:noAutofit/>
          </a:bodyPr>
          <a:lstStyle/>
          <a:p>
            <a:pPr algn="ctr"/>
            <a:r>
              <a:rPr lang="en-US" sz="5400" dirty="0"/>
              <a:t>Control Technologies in Daily Life</a:t>
            </a:r>
          </a:p>
        </p:txBody>
      </p:sp>
      <p:pic>
        <p:nvPicPr>
          <p:cNvPr id="3" name="Picture 2"/>
          <p:cNvPicPr>
            <a:picLocks noChangeAspect="1"/>
          </p:cNvPicPr>
          <p:nvPr/>
        </p:nvPicPr>
        <p:blipFill>
          <a:blip r:embed="rId3"/>
          <a:stretch>
            <a:fillRect/>
          </a:stretch>
        </p:blipFill>
        <p:spPr>
          <a:xfrm>
            <a:off x="8003105" y="1666185"/>
            <a:ext cx="3717241" cy="3500402"/>
          </a:xfrm>
          <a:prstGeom prst="rect">
            <a:avLst/>
          </a:prstGeom>
        </p:spPr>
      </p:pic>
      <p:pic>
        <p:nvPicPr>
          <p:cNvPr id="4" name="Picture 3"/>
          <p:cNvPicPr>
            <a:picLocks noChangeAspect="1"/>
          </p:cNvPicPr>
          <p:nvPr/>
        </p:nvPicPr>
        <p:blipFill>
          <a:blip r:embed="rId4"/>
          <a:stretch>
            <a:fillRect/>
          </a:stretch>
        </p:blipFill>
        <p:spPr>
          <a:xfrm>
            <a:off x="4475719" y="2667705"/>
            <a:ext cx="3210082" cy="3210082"/>
          </a:xfrm>
          <a:prstGeom prst="rect">
            <a:avLst/>
          </a:prstGeom>
        </p:spPr>
      </p:pic>
      <p:pic>
        <p:nvPicPr>
          <p:cNvPr id="9" name="Picture 8"/>
          <p:cNvPicPr>
            <a:picLocks noChangeAspect="1"/>
          </p:cNvPicPr>
          <p:nvPr/>
        </p:nvPicPr>
        <p:blipFill>
          <a:blip r:embed="rId5"/>
          <a:stretch>
            <a:fillRect/>
          </a:stretch>
        </p:blipFill>
        <p:spPr>
          <a:xfrm>
            <a:off x="595617" y="1465747"/>
            <a:ext cx="3562798" cy="4750398"/>
          </a:xfrm>
          <a:prstGeom prst="rect">
            <a:avLst/>
          </a:prstGeom>
        </p:spPr>
      </p:pic>
      <p:sp>
        <p:nvSpPr>
          <p:cNvPr id="5" name="TextBox 4"/>
          <p:cNvSpPr txBox="1"/>
          <p:nvPr/>
        </p:nvSpPr>
        <p:spPr>
          <a:xfrm>
            <a:off x="1200150" y="3492586"/>
            <a:ext cx="2591474" cy="584775"/>
          </a:xfrm>
          <a:prstGeom prst="rect">
            <a:avLst/>
          </a:prstGeom>
          <a:noFill/>
        </p:spPr>
        <p:txBody>
          <a:bodyPr wrap="square" rtlCol="0">
            <a:spAutoFit/>
          </a:bodyPr>
          <a:lstStyle/>
          <a:p>
            <a:r>
              <a:rPr lang="en-US" sz="3200" b="1" dirty="0">
                <a:solidFill>
                  <a:schemeClr val="accent6">
                    <a:lumMod val="75000"/>
                  </a:schemeClr>
                </a:solidFill>
              </a:rPr>
              <a:t>Stove Hoods</a:t>
            </a:r>
          </a:p>
        </p:txBody>
      </p:sp>
      <p:sp>
        <p:nvSpPr>
          <p:cNvPr id="7" name="TextBox 6"/>
          <p:cNvSpPr txBox="1"/>
          <p:nvPr/>
        </p:nvSpPr>
        <p:spPr>
          <a:xfrm>
            <a:off x="4548802" y="2106385"/>
            <a:ext cx="2861647" cy="584775"/>
          </a:xfrm>
          <a:prstGeom prst="rect">
            <a:avLst/>
          </a:prstGeom>
          <a:noFill/>
        </p:spPr>
        <p:txBody>
          <a:bodyPr wrap="square" rtlCol="0">
            <a:spAutoFit/>
          </a:bodyPr>
          <a:lstStyle/>
          <a:p>
            <a:pPr algn="ctr"/>
            <a:r>
              <a:rPr lang="en-US" sz="3200" b="1" dirty="0">
                <a:solidFill>
                  <a:schemeClr val="accent6">
                    <a:lumMod val="75000"/>
                  </a:schemeClr>
                </a:solidFill>
              </a:rPr>
              <a:t>HVAC Filters</a:t>
            </a:r>
          </a:p>
        </p:txBody>
      </p:sp>
      <p:sp>
        <p:nvSpPr>
          <p:cNvPr id="8" name="TextBox 7"/>
          <p:cNvSpPr txBox="1"/>
          <p:nvPr/>
        </p:nvSpPr>
        <p:spPr>
          <a:xfrm>
            <a:off x="7838201" y="5166587"/>
            <a:ext cx="3932895" cy="584775"/>
          </a:xfrm>
          <a:prstGeom prst="rect">
            <a:avLst/>
          </a:prstGeom>
          <a:noFill/>
        </p:spPr>
        <p:txBody>
          <a:bodyPr wrap="square" rtlCol="0">
            <a:spAutoFit/>
          </a:bodyPr>
          <a:lstStyle/>
          <a:p>
            <a:pPr algn="ctr"/>
            <a:r>
              <a:rPr lang="en-US" sz="3200" b="1" dirty="0">
                <a:solidFill>
                  <a:schemeClr val="accent6">
                    <a:lumMod val="75000"/>
                  </a:schemeClr>
                </a:solidFill>
              </a:rPr>
              <a:t>Catalytic Converters </a:t>
            </a:r>
          </a:p>
        </p:txBody>
      </p:sp>
      <p:pic>
        <p:nvPicPr>
          <p:cNvPr id="10" name="Google Shape;64;p14"/>
          <p:cNvPicPr preferRelativeResize="0"/>
          <p:nvPr/>
        </p:nvPicPr>
        <p:blipFill>
          <a:blip r:embed="rId6">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38636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96" y="320039"/>
            <a:ext cx="10515600" cy="1097280"/>
          </a:xfrm>
        </p:spPr>
        <p:txBody>
          <a:bodyPr>
            <a:normAutofit/>
          </a:bodyPr>
          <a:lstStyle/>
          <a:p>
            <a:r>
              <a:rPr lang="en-US" dirty="0"/>
              <a:t>Control Technologies Overview</a:t>
            </a:r>
          </a:p>
        </p:txBody>
      </p:sp>
      <p:sp>
        <p:nvSpPr>
          <p:cNvPr id="3" name="Content Placeholder 2"/>
          <p:cNvSpPr>
            <a:spLocks noGrp="1"/>
          </p:cNvSpPr>
          <p:nvPr>
            <p:ph idx="1"/>
          </p:nvPr>
        </p:nvSpPr>
        <p:spPr>
          <a:xfrm>
            <a:off x="590551" y="1569718"/>
            <a:ext cx="10929332" cy="4896508"/>
          </a:xfrm>
        </p:spPr>
        <p:txBody>
          <a:bodyPr>
            <a:noAutofit/>
          </a:bodyPr>
          <a:lstStyle/>
          <a:p>
            <a:pPr marL="45720" indent="0">
              <a:buNone/>
            </a:pPr>
            <a:r>
              <a:rPr lang="en-US" sz="3600" b="1" i="1" dirty="0">
                <a:solidFill>
                  <a:schemeClr val="accent6"/>
                </a:solidFill>
              </a:rPr>
              <a:t>What else can we do? </a:t>
            </a:r>
            <a:r>
              <a:rPr lang="en-US" sz="3600" b="1" dirty="0">
                <a:solidFill>
                  <a:schemeClr val="accent6"/>
                </a:solidFill>
              </a:rPr>
              <a:t> </a:t>
            </a:r>
          </a:p>
          <a:p>
            <a:pPr marL="45720" indent="0">
              <a:buNone/>
            </a:pPr>
            <a:r>
              <a:rPr lang="en-US" sz="2600" b="1" dirty="0"/>
              <a:t>Mitigation: </a:t>
            </a:r>
            <a:r>
              <a:rPr lang="en-US" sz="2400" dirty="0"/>
              <a:t>Changing behavior or practices </a:t>
            </a:r>
            <a:br>
              <a:rPr lang="en-US" sz="2400" dirty="0"/>
            </a:br>
            <a:r>
              <a:rPr lang="en-US" sz="2400" dirty="0"/>
              <a:t>to minimize what is emitted in the first place</a:t>
            </a:r>
          </a:p>
          <a:p>
            <a:pPr marL="45720" indent="0">
              <a:buNone/>
            </a:pPr>
            <a:r>
              <a:rPr lang="en-US" sz="2400" dirty="0"/>
              <a:t>Example: </a:t>
            </a:r>
            <a:r>
              <a:rPr lang="en-US" sz="2400" dirty="0" err="1"/>
              <a:t>OzoneAware</a:t>
            </a:r>
            <a:r>
              <a:rPr lang="en-US" sz="2400" dirty="0"/>
              <a:t> campaign </a:t>
            </a:r>
            <a:r>
              <a:rPr lang="en-US" sz="2400" dirty="0">
                <a:sym typeface="Wingdings" panose="05000000000000000000" pitchFamily="2" charset="2"/>
              </a:rPr>
              <a:t></a:t>
            </a:r>
            <a:endParaRPr lang="en-US" sz="2400" dirty="0"/>
          </a:p>
          <a:p>
            <a:r>
              <a:rPr lang="en-US" sz="2400" dirty="0"/>
              <a:t>Example recommendations:</a:t>
            </a:r>
          </a:p>
          <a:p>
            <a:pPr lvl="1"/>
            <a:r>
              <a:rPr lang="en-US" sz="2400" dirty="0"/>
              <a:t>No idling</a:t>
            </a:r>
          </a:p>
          <a:p>
            <a:pPr lvl="1"/>
            <a:r>
              <a:rPr lang="en-US" sz="2400" dirty="0"/>
              <a:t>Take public transit</a:t>
            </a:r>
          </a:p>
          <a:p>
            <a:pPr lvl="1"/>
            <a:r>
              <a:rPr lang="en-US" sz="2400" dirty="0"/>
              <a:t>Mow after dark</a:t>
            </a:r>
            <a:endParaRPr lang="en-US" dirty="0"/>
          </a:p>
          <a:p>
            <a:pPr marL="45720" indent="0">
              <a:buNone/>
            </a:pPr>
            <a:endParaRPr lang="en-US" sz="1400" b="1" i="1" dirty="0"/>
          </a:p>
          <a:p>
            <a:pPr marL="45720" indent="0">
              <a:buNone/>
            </a:pPr>
            <a:r>
              <a:rPr lang="en-US" sz="2600" b="1" i="1" dirty="0">
                <a:solidFill>
                  <a:schemeClr val="accent6"/>
                </a:solidFill>
              </a:rPr>
              <a:t>What are they trying to mitigate?</a:t>
            </a:r>
          </a:p>
          <a:p>
            <a:pPr lvl="2"/>
            <a:endParaRPr lang="en-US" dirty="0"/>
          </a:p>
        </p:txBody>
      </p:sp>
      <p:pic>
        <p:nvPicPr>
          <p:cNvPr id="6" name="Picture 5" descr="NYC_Subway_R160A_9237_on_the_E.jpg"/>
          <p:cNvPicPr>
            <a:picLocks noChangeAspect="1"/>
          </p:cNvPicPr>
          <p:nvPr/>
        </p:nvPicPr>
        <p:blipFill rotWithShape="1">
          <a:blip r:embed="rId3">
            <a:extLst>
              <a:ext uri="{28A0092B-C50C-407E-A947-70E740481C1C}">
                <a14:useLocalDpi xmlns:a14="http://schemas.microsoft.com/office/drawing/2010/main" val="0"/>
              </a:ext>
            </a:extLst>
          </a:blip>
          <a:srcRect l="1507" t="17410" r="38758" b="22117"/>
          <a:stretch/>
        </p:blipFill>
        <p:spPr>
          <a:xfrm>
            <a:off x="8543988" y="289960"/>
            <a:ext cx="3311954" cy="25146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387" b="23095"/>
          <a:stretch/>
        </p:blipFill>
        <p:spPr>
          <a:xfrm>
            <a:off x="6506771" y="2916755"/>
            <a:ext cx="4086543" cy="3437276"/>
          </a:xfrm>
          <a:prstGeom prst="rect">
            <a:avLst/>
          </a:prstGeom>
        </p:spPr>
      </p:pic>
      <p:pic>
        <p:nvPicPr>
          <p:cNvPr id="7"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3755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390" y="372736"/>
            <a:ext cx="5005835" cy="1097280"/>
          </a:xfrm>
        </p:spPr>
        <p:txBody>
          <a:bodyPr/>
          <a:lstStyle/>
          <a:p>
            <a:r>
              <a:rPr lang="en-US" dirty="0"/>
              <a:t>Conclusions</a:t>
            </a:r>
          </a:p>
        </p:txBody>
      </p:sp>
      <p:sp>
        <p:nvSpPr>
          <p:cNvPr id="3" name="Content Placeholder 2"/>
          <p:cNvSpPr>
            <a:spLocks noGrp="1"/>
          </p:cNvSpPr>
          <p:nvPr>
            <p:ph idx="1"/>
          </p:nvPr>
        </p:nvSpPr>
        <p:spPr>
          <a:xfrm>
            <a:off x="561631" y="1328469"/>
            <a:ext cx="5833897" cy="5064990"/>
          </a:xfrm>
        </p:spPr>
        <p:txBody>
          <a:bodyPr>
            <a:normAutofit lnSpcReduction="10000"/>
          </a:bodyPr>
          <a:lstStyle/>
          <a:p>
            <a:pPr marL="45720" indent="0">
              <a:lnSpc>
                <a:spcPct val="100000"/>
              </a:lnSpc>
              <a:buNone/>
            </a:pPr>
            <a:r>
              <a:rPr lang="en-US" sz="2400" b="1" dirty="0"/>
              <a:t>We care about air quality because of…</a:t>
            </a:r>
          </a:p>
          <a:p>
            <a:pPr>
              <a:lnSpc>
                <a:spcPct val="100000"/>
              </a:lnSpc>
              <a:spcBef>
                <a:spcPts val="600"/>
              </a:spcBef>
            </a:pPr>
            <a:r>
              <a:rPr lang="en-US" sz="2400" dirty="0"/>
              <a:t>Health, climate change and aesthetics</a:t>
            </a:r>
          </a:p>
          <a:p>
            <a:pPr marL="45720" indent="0">
              <a:lnSpc>
                <a:spcPct val="100000"/>
              </a:lnSpc>
              <a:buNone/>
            </a:pPr>
            <a:r>
              <a:rPr lang="en-US" sz="2400" b="1" dirty="0"/>
              <a:t>Air pollution comes from…</a:t>
            </a:r>
          </a:p>
          <a:p>
            <a:pPr>
              <a:lnSpc>
                <a:spcPct val="100000"/>
              </a:lnSpc>
              <a:spcBef>
                <a:spcPts val="600"/>
              </a:spcBef>
            </a:pPr>
            <a:r>
              <a:rPr lang="en-US" dirty="0"/>
              <a:t>Combustion, mechanical production, </a:t>
            </a:r>
            <a:br>
              <a:rPr lang="en-US" dirty="0"/>
            </a:br>
            <a:r>
              <a:rPr lang="en-US" dirty="0"/>
              <a:t>and volatilization</a:t>
            </a:r>
          </a:p>
          <a:p>
            <a:pPr marL="45720" indent="0">
              <a:lnSpc>
                <a:spcPct val="100000"/>
              </a:lnSpc>
              <a:buNone/>
            </a:pPr>
            <a:r>
              <a:rPr lang="en-US" sz="2400" dirty="0"/>
              <a:t>Engineers use a wide variety of </a:t>
            </a:r>
            <a:br>
              <a:rPr lang="en-US" sz="2400" dirty="0"/>
            </a:br>
            <a:r>
              <a:rPr lang="en-US" sz="2400" dirty="0"/>
              <a:t>monitoring technologies to understand </a:t>
            </a:r>
            <a:br>
              <a:rPr lang="en-US" sz="2400" dirty="0"/>
            </a:br>
            <a:r>
              <a:rPr lang="en-US" sz="2400" dirty="0"/>
              <a:t>what is in our air</a:t>
            </a:r>
          </a:p>
          <a:p>
            <a:pPr marL="45720" indent="0">
              <a:lnSpc>
                <a:spcPct val="100000"/>
              </a:lnSpc>
              <a:buNone/>
            </a:pPr>
            <a:r>
              <a:rPr lang="en-US" sz="2400" dirty="0"/>
              <a:t>Engineers develop and implement control technologies and mitigation strategies to improve air quality</a:t>
            </a:r>
            <a:endParaRPr lang="en-US" sz="2600" i="1" dirty="0"/>
          </a:p>
          <a:p>
            <a:endParaRPr lang="en-US" dirty="0"/>
          </a:p>
          <a:p>
            <a:endParaRPr lang="en-US" dirty="0"/>
          </a:p>
          <a:p>
            <a:pPr lvl="1"/>
            <a:endParaRPr lang="en-US" dirty="0"/>
          </a:p>
          <a:p>
            <a:pPr lvl="1"/>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389"/>
          <a:stretch/>
        </p:blipFill>
        <p:spPr>
          <a:xfrm>
            <a:off x="6378275" y="531822"/>
            <a:ext cx="5152938" cy="4265191"/>
          </a:xfrm>
          <a:prstGeom prst="rect">
            <a:avLst/>
          </a:prstGeom>
        </p:spPr>
      </p:pic>
      <p:sp>
        <p:nvSpPr>
          <p:cNvPr id="8" name="TextBox 7"/>
          <p:cNvSpPr txBox="1"/>
          <p:nvPr/>
        </p:nvSpPr>
        <p:spPr>
          <a:xfrm>
            <a:off x="5754344" y="4885194"/>
            <a:ext cx="6400800" cy="1554480"/>
          </a:xfrm>
          <a:prstGeom prst="rect">
            <a:avLst/>
          </a:prstGeom>
          <a:noFill/>
        </p:spPr>
        <p:txBody>
          <a:bodyPr wrap="square" rtlCol="0">
            <a:noAutofit/>
          </a:bodyPr>
          <a:lstStyle/>
          <a:p>
            <a:pPr algn="ctr">
              <a:spcAft>
                <a:spcPts val="1200"/>
              </a:spcAft>
            </a:pPr>
            <a:r>
              <a:rPr lang="en-US" sz="2400" b="1" dirty="0">
                <a:solidFill>
                  <a:srgbClr val="F8A81B"/>
                </a:solidFill>
              </a:rPr>
              <a:t>Any question? </a:t>
            </a:r>
          </a:p>
          <a:p>
            <a:pPr algn="ctr">
              <a:spcAft>
                <a:spcPts val="1200"/>
              </a:spcAft>
            </a:pPr>
            <a:r>
              <a:rPr lang="en-US" sz="2400" b="1" dirty="0">
                <a:solidFill>
                  <a:srgbClr val="F8A81B"/>
                </a:solidFill>
              </a:rPr>
              <a:t>What could you investigate with this tool?</a:t>
            </a:r>
          </a:p>
          <a:p>
            <a:pPr algn="ctr">
              <a:spcAft>
                <a:spcPts val="1200"/>
              </a:spcAft>
            </a:pPr>
            <a:r>
              <a:rPr lang="en-US" sz="2400" b="1" dirty="0">
                <a:solidFill>
                  <a:srgbClr val="F8A81B"/>
                </a:solidFill>
              </a:rPr>
              <a:t>What are you are curious </a:t>
            </a:r>
            <a:r>
              <a:rPr lang="en-US" sz="2400" b="1" dirty="0" smtClean="0">
                <a:solidFill>
                  <a:srgbClr val="F8A81B"/>
                </a:solidFill>
              </a:rPr>
              <a:t>about?</a:t>
            </a:r>
            <a:endParaRPr lang="en-US" sz="2400" b="1" dirty="0">
              <a:solidFill>
                <a:srgbClr val="F8A81B"/>
              </a:solidFill>
            </a:endParaRPr>
          </a:p>
        </p:txBody>
      </p:sp>
      <p:pic>
        <p:nvPicPr>
          <p:cNvPr id="6"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8834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778" y="225778"/>
            <a:ext cx="11717866" cy="6412089"/>
          </a:xfrm>
          <a:prstGeom prst="rect">
            <a:avLst/>
          </a:prstGeom>
          <a:solidFill>
            <a:srgbClr val="9FC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598368" y="833977"/>
            <a:ext cx="10995265" cy="5362575"/>
          </a:xfrm>
          <a:prstGeom prst="rect">
            <a:avLst/>
          </a:prstGeom>
        </p:spPr>
      </p:pic>
      <p:sp>
        <p:nvSpPr>
          <p:cNvPr id="2" name="Title 1"/>
          <p:cNvSpPr>
            <a:spLocks noGrp="1"/>
          </p:cNvSpPr>
          <p:nvPr>
            <p:ph type="ctrTitle"/>
          </p:nvPr>
        </p:nvSpPr>
        <p:spPr>
          <a:xfrm>
            <a:off x="1112520" y="2761109"/>
            <a:ext cx="9966960" cy="832992"/>
          </a:xfrm>
        </p:spPr>
        <p:txBody>
          <a:bodyPr>
            <a:noAutofit/>
          </a:bodyPr>
          <a:lstStyle/>
          <a:p>
            <a:r>
              <a:rPr lang="en-US" cap="none" dirty="0" smtClean="0">
                <a:latin typeface="+mn-lt"/>
              </a:rPr>
              <a:t>APPENDIX SLIDES</a:t>
            </a:r>
            <a:endParaRPr lang="en-US" cap="none" dirty="0">
              <a:latin typeface="+mn-lt"/>
            </a:endParaRPr>
          </a:p>
        </p:txBody>
      </p:sp>
    </p:spTree>
    <p:extLst>
      <p:ext uri="{BB962C8B-B14F-4D97-AF65-F5344CB8AC3E}">
        <p14:creationId xmlns:p14="http://schemas.microsoft.com/office/powerpoint/2010/main" val="291027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892300"/>
          </a:xfrm>
        </p:spPr>
        <p:txBody>
          <a:bodyPr>
            <a:noAutofit/>
          </a:bodyPr>
          <a:lstStyle/>
          <a:p>
            <a:r>
              <a:rPr lang="en-US" sz="5400" dirty="0">
                <a:solidFill>
                  <a:srgbClr val="F8A81B"/>
                </a:solidFill>
              </a:rPr>
              <a:t>Appendix 1: </a:t>
            </a:r>
            <a:r>
              <a:rPr lang="en-US" sz="5400" dirty="0"/>
              <a:t>More Information </a:t>
            </a:r>
            <a:br>
              <a:rPr lang="en-US" sz="5400" dirty="0"/>
            </a:br>
            <a:r>
              <a:rPr lang="en-US" sz="5400" dirty="0"/>
              <a:t>on the Technology (Pods)</a:t>
            </a:r>
          </a:p>
        </p:txBody>
      </p:sp>
      <p:sp>
        <p:nvSpPr>
          <p:cNvPr id="3" name="Content Placeholder 2"/>
          <p:cNvSpPr txBox="1">
            <a:spLocks/>
          </p:cNvSpPr>
          <p:nvPr/>
        </p:nvSpPr>
        <p:spPr>
          <a:xfrm>
            <a:off x="1015999" y="2933700"/>
            <a:ext cx="9868877" cy="3317178"/>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lvl="1">
              <a:lnSpc>
                <a:spcPct val="100000"/>
              </a:lnSpc>
              <a:buClr>
                <a:srgbClr val="021180"/>
              </a:buClr>
            </a:pPr>
            <a:r>
              <a:rPr lang="en-US" sz="3600" dirty="0">
                <a:solidFill>
                  <a:srgbClr val="4E67C8"/>
                </a:solidFill>
              </a:rPr>
              <a:t> </a:t>
            </a:r>
            <a:r>
              <a:rPr lang="en-US" sz="3600" b="1" dirty="0">
                <a:solidFill>
                  <a:schemeClr val="tx1"/>
                </a:solidFill>
              </a:rPr>
              <a:t>Operational Info:</a:t>
            </a:r>
            <a:r>
              <a:rPr lang="en-US" sz="3600" dirty="0">
                <a:solidFill>
                  <a:schemeClr val="tx1"/>
                </a:solidFill>
              </a:rPr>
              <a:t> </a:t>
            </a:r>
            <a:r>
              <a:rPr lang="en-US" sz="3600" dirty="0">
                <a:solidFill>
                  <a:srgbClr val="8D64AA"/>
                </a:solidFill>
              </a:rPr>
              <a:t>How the Pods work, </a:t>
            </a:r>
            <a:br>
              <a:rPr lang="en-US" sz="3600" dirty="0">
                <a:solidFill>
                  <a:srgbClr val="8D64AA"/>
                </a:solidFill>
              </a:rPr>
            </a:br>
            <a:r>
              <a:rPr lang="en-US" sz="3600" dirty="0">
                <a:solidFill>
                  <a:srgbClr val="8D64AA"/>
                </a:solidFill>
              </a:rPr>
              <a:t>how you can look at data</a:t>
            </a:r>
          </a:p>
          <a:p>
            <a:pPr lvl="1">
              <a:lnSpc>
                <a:spcPct val="150000"/>
              </a:lnSpc>
              <a:buClr>
                <a:srgbClr val="021180"/>
              </a:buClr>
            </a:pPr>
            <a:r>
              <a:rPr lang="en-US" sz="3600" dirty="0">
                <a:solidFill>
                  <a:srgbClr val="4E67C8"/>
                </a:solidFill>
              </a:rPr>
              <a:t> </a:t>
            </a:r>
            <a:r>
              <a:rPr lang="en-US" sz="3600" b="1" dirty="0">
                <a:solidFill>
                  <a:schemeClr val="tx1"/>
                </a:solidFill>
              </a:rPr>
              <a:t>Sensors:</a:t>
            </a:r>
            <a:r>
              <a:rPr lang="en-US" sz="3600" dirty="0">
                <a:solidFill>
                  <a:schemeClr val="tx1"/>
                </a:solidFill>
              </a:rPr>
              <a:t> </a:t>
            </a:r>
            <a:r>
              <a:rPr lang="en-US" sz="3600" dirty="0">
                <a:solidFill>
                  <a:srgbClr val="8D64AA"/>
                </a:solidFill>
              </a:rPr>
              <a:t>How they work</a:t>
            </a:r>
          </a:p>
          <a:p>
            <a:pPr lvl="1">
              <a:lnSpc>
                <a:spcPct val="150000"/>
              </a:lnSpc>
              <a:buClr>
                <a:srgbClr val="021180"/>
              </a:buClr>
            </a:pPr>
            <a:r>
              <a:rPr lang="en-US" sz="3600" b="1" dirty="0">
                <a:solidFill>
                  <a:schemeClr val="tx1"/>
                </a:solidFill>
              </a:rPr>
              <a:t> Calibration: </a:t>
            </a:r>
            <a:r>
              <a:rPr lang="en-US" sz="3600" dirty="0">
                <a:solidFill>
                  <a:srgbClr val="8D64AA"/>
                </a:solidFill>
              </a:rPr>
              <a:t>Raw vs. calibrated data</a:t>
            </a:r>
          </a:p>
        </p:txBody>
      </p:sp>
      <p:pic>
        <p:nvPicPr>
          <p:cNvPr id="4" name="Google Shape;64;p14"/>
          <p:cNvPicPr preferRelativeResize="0"/>
          <p:nvPr/>
        </p:nvPicPr>
        <p:blipFill>
          <a:blip r:embed="rId2">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297823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0" y="3077979"/>
            <a:ext cx="4572396" cy="3132091"/>
          </a:xfrm>
          <a:prstGeom prst="rect">
            <a:avLst/>
          </a:prstGeom>
        </p:spPr>
      </p:pic>
      <p:sp>
        <p:nvSpPr>
          <p:cNvPr id="2" name="Title 1"/>
          <p:cNvSpPr>
            <a:spLocks noGrp="1"/>
          </p:cNvSpPr>
          <p:nvPr>
            <p:ph type="title"/>
          </p:nvPr>
        </p:nvSpPr>
        <p:spPr>
          <a:xfrm>
            <a:off x="821028" y="307766"/>
            <a:ext cx="10058400" cy="1097280"/>
          </a:xfrm>
        </p:spPr>
        <p:txBody>
          <a:bodyPr>
            <a:normAutofit/>
          </a:bodyPr>
          <a:lstStyle/>
          <a:p>
            <a:r>
              <a:rPr lang="en-US" sz="5400" dirty="0"/>
              <a:t>Operational Info</a:t>
            </a:r>
          </a:p>
        </p:txBody>
      </p:sp>
      <p:sp>
        <p:nvSpPr>
          <p:cNvPr id="3" name="Content Placeholder 2"/>
          <p:cNvSpPr>
            <a:spLocks noGrp="1"/>
          </p:cNvSpPr>
          <p:nvPr>
            <p:ph idx="1"/>
          </p:nvPr>
        </p:nvSpPr>
        <p:spPr>
          <a:xfrm>
            <a:off x="791308" y="1334707"/>
            <a:ext cx="10537092" cy="5069248"/>
          </a:xfrm>
        </p:spPr>
        <p:txBody>
          <a:bodyPr>
            <a:noAutofit/>
          </a:bodyPr>
          <a:lstStyle/>
          <a:p>
            <a:r>
              <a:rPr lang="en-US" sz="2400" dirty="0"/>
              <a:t>Pods record data every ~5-25 seconds, depending on the settings</a:t>
            </a:r>
          </a:p>
          <a:p>
            <a:r>
              <a:rPr lang="en-US" sz="2400" dirty="0"/>
              <a:t>Data is recorded to a mini–SD card on the board (bottom right corner of image)</a:t>
            </a:r>
          </a:p>
          <a:p>
            <a:r>
              <a:rPr lang="en-US" sz="2400" dirty="0"/>
              <a:t>Powered by using a power adapter OR a battery</a:t>
            </a:r>
          </a:p>
          <a:p>
            <a:r>
              <a:rPr lang="en-US" sz="2400" b="1" dirty="0" smtClean="0">
                <a:solidFill>
                  <a:schemeClr val="tx1"/>
                </a:solidFill>
              </a:rPr>
              <a:t>Checks</a:t>
            </a:r>
            <a:r>
              <a:rPr lang="en-US" sz="2400" b="1" dirty="0">
                <a:solidFill>
                  <a:schemeClr val="tx1"/>
                </a:solidFill>
              </a:rPr>
              <a:t>:</a:t>
            </a:r>
          </a:p>
          <a:p>
            <a:pPr lvl="1"/>
            <a:r>
              <a:rPr lang="en-US" dirty="0">
                <a:solidFill>
                  <a:schemeClr val="tx1"/>
                </a:solidFill>
              </a:rPr>
              <a:t> Is this light on?</a:t>
            </a:r>
          </a:p>
          <a:p>
            <a:pPr lvl="1"/>
            <a:r>
              <a:rPr lang="en-US" dirty="0">
                <a:solidFill>
                  <a:schemeClr val="tx1"/>
                </a:solidFill>
              </a:rPr>
              <a:t>Is the switch flipped down?</a:t>
            </a:r>
          </a:p>
          <a:p>
            <a:pPr lvl="1"/>
            <a:r>
              <a:rPr lang="en-US" dirty="0">
                <a:solidFill>
                  <a:schemeClr val="tx1"/>
                </a:solidFill>
              </a:rPr>
              <a:t>Are the fans running?</a:t>
            </a:r>
          </a:p>
          <a:p>
            <a:pPr lvl="1"/>
            <a:r>
              <a:rPr lang="en-US" dirty="0">
                <a:solidFill>
                  <a:schemeClr val="tx1"/>
                </a:solidFill>
              </a:rPr>
              <a:t>Is this light flashing</a:t>
            </a:r>
            <a:br>
              <a:rPr lang="en-US" dirty="0">
                <a:solidFill>
                  <a:schemeClr val="tx1"/>
                </a:solidFill>
              </a:rPr>
            </a:br>
            <a:r>
              <a:rPr lang="en-US" dirty="0">
                <a:solidFill>
                  <a:schemeClr val="tx1"/>
                </a:solidFill>
              </a:rPr>
              <a:t>every 5-15 seconds?</a:t>
            </a:r>
          </a:p>
          <a:p>
            <a:pPr lvl="1"/>
            <a:r>
              <a:rPr lang="en-US" dirty="0">
                <a:solidFill>
                  <a:schemeClr val="tx1"/>
                </a:solidFill>
              </a:rPr>
              <a:t>If so, then the pod is collecting </a:t>
            </a:r>
            <a:r>
              <a:rPr lang="en-US" dirty="0" smtClean="0">
                <a:solidFill>
                  <a:schemeClr val="tx1"/>
                </a:solidFill>
              </a:rPr>
              <a:t>data</a:t>
            </a:r>
            <a:endParaRPr lang="en-US" dirty="0"/>
          </a:p>
          <a:p>
            <a:pPr marL="274320" lvl="1" indent="0">
              <a:buNone/>
            </a:pPr>
            <a:endParaRPr lang="en-US" dirty="0" smtClean="0"/>
          </a:p>
          <a:p>
            <a:pPr marL="274320" lvl="1" indent="0">
              <a:buNone/>
            </a:pPr>
            <a:r>
              <a:rPr lang="en-US" dirty="0" smtClean="0"/>
              <a:t>FYI</a:t>
            </a:r>
            <a:r>
              <a:rPr lang="en-US" dirty="0"/>
              <a:t>: plenty of space on the SD card</a:t>
            </a:r>
          </a:p>
          <a:p>
            <a:pPr lvl="1"/>
            <a:endParaRPr lang="en-US" dirty="0"/>
          </a:p>
          <a:p>
            <a:endParaRPr lang="en-US" dirty="0"/>
          </a:p>
        </p:txBody>
      </p:sp>
      <p:cxnSp>
        <p:nvCxnSpPr>
          <p:cNvPr id="6" name="Straight Arrow Connector 5"/>
          <p:cNvCxnSpPr/>
          <p:nvPr/>
        </p:nvCxnSpPr>
        <p:spPr>
          <a:xfrm>
            <a:off x="3205424" y="4087091"/>
            <a:ext cx="4535661" cy="78583"/>
          </a:xfrm>
          <a:prstGeom prst="straightConnector1">
            <a:avLst/>
          </a:prstGeom>
          <a:ln w="38100">
            <a:solidFill>
              <a:srgbClr val="9FCC3B"/>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4471516" y="4405745"/>
            <a:ext cx="3203902" cy="159328"/>
          </a:xfrm>
          <a:prstGeom prst="straightConnector1">
            <a:avLst/>
          </a:prstGeom>
          <a:ln w="38100">
            <a:solidFill>
              <a:srgbClr val="8D64A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3858567" y="4487525"/>
            <a:ext cx="6375197" cy="205055"/>
          </a:xfrm>
          <a:prstGeom prst="straightConnector1">
            <a:avLst/>
          </a:prstGeom>
          <a:ln w="38100">
            <a:solidFill>
              <a:srgbClr val="F8A81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3597310" y="5094514"/>
            <a:ext cx="6391817" cy="149431"/>
          </a:xfrm>
          <a:prstGeom prst="straightConnector1">
            <a:avLst/>
          </a:prstGeom>
          <a:ln w="38100">
            <a:solidFill>
              <a:srgbClr val="8D64AA"/>
            </a:solidFill>
            <a:tailEnd type="triangle"/>
          </a:ln>
        </p:spPr>
        <p:style>
          <a:lnRef idx="1">
            <a:schemeClr val="accent1"/>
          </a:lnRef>
          <a:fillRef idx="0">
            <a:schemeClr val="accent1"/>
          </a:fillRef>
          <a:effectRef idx="0">
            <a:schemeClr val="accent1"/>
          </a:effectRef>
          <a:fontRef idx="minor">
            <a:schemeClr val="tx1"/>
          </a:fontRef>
        </p:style>
      </p:cxnSp>
      <p:pic>
        <p:nvPicPr>
          <p:cNvPr id="13"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26960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188" y="261252"/>
            <a:ext cx="5800755" cy="1097280"/>
          </a:xfrm>
        </p:spPr>
        <p:txBody>
          <a:bodyPr>
            <a:normAutofit/>
          </a:bodyPr>
          <a:lstStyle/>
          <a:p>
            <a:r>
              <a:rPr lang="en-US" sz="5400" dirty="0"/>
              <a:t>Operational Info</a:t>
            </a:r>
          </a:p>
        </p:txBody>
      </p:sp>
      <p:sp>
        <p:nvSpPr>
          <p:cNvPr id="3" name="Content Placeholder 2"/>
          <p:cNvSpPr>
            <a:spLocks noGrp="1"/>
          </p:cNvSpPr>
          <p:nvPr>
            <p:ph idx="1"/>
          </p:nvPr>
        </p:nvSpPr>
        <p:spPr>
          <a:xfrm>
            <a:off x="626134" y="1339820"/>
            <a:ext cx="7772400" cy="5029200"/>
          </a:xfrm>
        </p:spPr>
        <p:txBody>
          <a:bodyPr>
            <a:noAutofit/>
          </a:bodyPr>
          <a:lstStyle/>
          <a:p>
            <a:pPr marL="45720" indent="0">
              <a:buNone/>
            </a:pPr>
            <a:r>
              <a:rPr lang="en-US" sz="2800" b="1" dirty="0">
                <a:solidFill>
                  <a:schemeClr val="tx1"/>
                </a:solidFill>
              </a:rPr>
              <a:t>Data files can be viewed in </a:t>
            </a:r>
            <a:br>
              <a:rPr lang="en-US" sz="2800" b="1" dirty="0">
                <a:solidFill>
                  <a:schemeClr val="tx1"/>
                </a:solidFill>
              </a:rPr>
            </a:br>
            <a:r>
              <a:rPr lang="en-US" sz="2800" b="1" dirty="0">
                <a:solidFill>
                  <a:schemeClr val="tx1"/>
                </a:solidFill>
              </a:rPr>
              <a:t>Excel OR in “Plotter Tool”</a:t>
            </a:r>
          </a:p>
          <a:p>
            <a:r>
              <a:rPr lang="en-US" b="1" dirty="0"/>
              <a:t>Excel</a:t>
            </a:r>
            <a:r>
              <a:rPr lang="en-US" dirty="0"/>
              <a:t> gives you:</a:t>
            </a:r>
          </a:p>
          <a:p>
            <a:pPr lvl="1"/>
            <a:r>
              <a:rPr lang="en-US" dirty="0"/>
              <a:t>More flexibility </a:t>
            </a:r>
          </a:p>
          <a:p>
            <a:pPr lvl="1"/>
            <a:r>
              <a:rPr lang="en-US" dirty="0"/>
              <a:t>More analysis tools (statistics)</a:t>
            </a:r>
          </a:p>
          <a:p>
            <a:r>
              <a:rPr lang="en-US" b="1" dirty="0"/>
              <a:t>Plotter Tool</a:t>
            </a:r>
            <a:r>
              <a:rPr lang="en-US" dirty="0"/>
              <a:t>:</a:t>
            </a:r>
          </a:p>
          <a:p>
            <a:pPr lvl="1"/>
            <a:r>
              <a:rPr lang="en-US" dirty="0"/>
              <a:t>Reduces the time required to load</a:t>
            </a:r>
            <a:br>
              <a:rPr lang="en-US" dirty="0"/>
            </a:br>
            <a:r>
              <a:rPr lang="en-US" dirty="0"/>
              <a:t>data files into Excel</a:t>
            </a:r>
          </a:p>
          <a:p>
            <a:pPr lvl="1"/>
            <a:r>
              <a:rPr lang="en-US" dirty="0"/>
              <a:t>Able to plot large amounts of data</a:t>
            </a:r>
          </a:p>
          <a:p>
            <a:pPr lvl="1"/>
            <a:r>
              <a:rPr lang="en-US" i="1" dirty="0"/>
              <a:t>Problems</a:t>
            </a:r>
            <a:r>
              <a:rPr lang="en-US" dirty="0"/>
              <a:t>: If the data file did not</a:t>
            </a:r>
            <a:br>
              <a:rPr lang="en-US" dirty="0"/>
            </a:br>
            <a:r>
              <a:rPr lang="en-US" dirty="0"/>
              <a:t>write perfectly, it will not load (for </a:t>
            </a:r>
            <a:br>
              <a:rPr lang="en-US" dirty="0"/>
            </a:br>
            <a:r>
              <a:rPr lang="en-US" dirty="0"/>
              <a:t>example, stray characters)</a:t>
            </a:r>
          </a:p>
          <a:p>
            <a:pPr lvl="1"/>
            <a:r>
              <a:rPr lang="en-US" dirty="0"/>
              <a:t>Downloadable for free from wiki site at:</a:t>
            </a:r>
            <a:br>
              <a:rPr lang="en-US" dirty="0"/>
            </a:br>
            <a:r>
              <a:rPr lang="en-US" b="1" dirty="0">
                <a:solidFill>
                  <a:schemeClr val="accent5"/>
                </a:solidFill>
              </a:rPr>
              <a:t>Citizenscienceairqualitymonitoring.pbworks.com</a:t>
            </a:r>
          </a:p>
          <a:p>
            <a:pPr marL="274320" lvl="1" indent="0">
              <a:buNone/>
            </a:pPr>
            <a:endParaRPr lang="en-US" dirty="0"/>
          </a:p>
        </p:txBody>
      </p:sp>
      <p:pic>
        <p:nvPicPr>
          <p:cNvPr id="4" name="Picture 3"/>
          <p:cNvPicPr>
            <a:picLocks noChangeAspect="1"/>
          </p:cNvPicPr>
          <p:nvPr/>
        </p:nvPicPr>
        <p:blipFill rotWithShape="1">
          <a:blip r:embed="rId3"/>
          <a:srcRect l="26608" t="4005" r="2224" b="9904"/>
          <a:stretch/>
        </p:blipFill>
        <p:spPr>
          <a:xfrm>
            <a:off x="5447966" y="1228655"/>
            <a:ext cx="6280597" cy="4271504"/>
          </a:xfrm>
          <a:prstGeom prst="rect">
            <a:avLst/>
          </a:prstGeom>
        </p:spPr>
      </p:pic>
      <p:pic>
        <p:nvPicPr>
          <p:cNvPr id="5"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404805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976" t="54215" r="56124" b="33928"/>
          <a:stretch/>
        </p:blipFill>
        <p:spPr>
          <a:xfrm>
            <a:off x="6923217" y="3996087"/>
            <a:ext cx="830581" cy="1552825"/>
          </a:xfrm>
          <a:prstGeom prst="rect">
            <a:avLst/>
          </a:prstGeom>
        </p:spPr>
      </p:pic>
      <p:sp>
        <p:nvSpPr>
          <p:cNvPr id="2" name="Title 1"/>
          <p:cNvSpPr>
            <a:spLocks noGrp="1"/>
          </p:cNvSpPr>
          <p:nvPr>
            <p:ph type="title"/>
          </p:nvPr>
        </p:nvSpPr>
        <p:spPr>
          <a:xfrm>
            <a:off x="867228" y="241884"/>
            <a:ext cx="10058400" cy="1097280"/>
          </a:xfrm>
        </p:spPr>
        <p:txBody>
          <a:bodyPr>
            <a:normAutofit/>
          </a:bodyPr>
          <a:lstStyle/>
          <a:p>
            <a:r>
              <a:rPr lang="en-US" sz="5400" dirty="0"/>
              <a:t>The Sensors</a:t>
            </a:r>
          </a:p>
        </p:txBody>
      </p:sp>
      <p:sp>
        <p:nvSpPr>
          <p:cNvPr id="4" name="Content Placeholder 2"/>
          <p:cNvSpPr>
            <a:spLocks noGrp="1"/>
          </p:cNvSpPr>
          <p:nvPr>
            <p:ph idx="1"/>
          </p:nvPr>
        </p:nvSpPr>
        <p:spPr>
          <a:xfrm>
            <a:off x="867228" y="1339164"/>
            <a:ext cx="10148643" cy="4780282"/>
          </a:xfrm>
        </p:spPr>
        <p:txBody>
          <a:bodyPr>
            <a:noAutofit/>
          </a:bodyPr>
          <a:lstStyle/>
          <a:p>
            <a:pPr marL="45720" indent="0">
              <a:lnSpc>
                <a:spcPct val="100000"/>
              </a:lnSpc>
              <a:buClr>
                <a:srgbClr val="021180"/>
              </a:buClr>
              <a:buNone/>
            </a:pPr>
            <a:r>
              <a:rPr lang="en-US" sz="2800" b="1" dirty="0"/>
              <a:t>Metal Oxide Semi-Conductor</a:t>
            </a:r>
            <a:endParaRPr lang="en-US" sz="2800" dirty="0"/>
          </a:p>
          <a:p>
            <a:pPr>
              <a:spcBef>
                <a:spcPts val="1200"/>
              </a:spcBef>
              <a:buClr>
                <a:srgbClr val="021180"/>
              </a:buClr>
              <a:buFont typeface="Arial" pitchFamily="34" charset="0"/>
              <a:buChar char="•"/>
            </a:pPr>
            <a:r>
              <a:rPr lang="en-US" sz="3200" i="1" dirty="0"/>
              <a:t>Pros</a:t>
            </a:r>
            <a:r>
              <a:rPr lang="en-US" sz="3200" dirty="0"/>
              <a:t>: affordable (≈$5-10), easy to implement, easy to use, available for a variety of pollutants</a:t>
            </a:r>
          </a:p>
          <a:p>
            <a:pPr>
              <a:spcBef>
                <a:spcPts val="1200"/>
              </a:spcBef>
              <a:buClr>
                <a:srgbClr val="021180"/>
              </a:buClr>
              <a:buFont typeface="Arial" pitchFamily="34" charset="0"/>
              <a:buChar char="•"/>
            </a:pPr>
            <a:r>
              <a:rPr lang="en-US" sz="3200" i="1" dirty="0"/>
              <a:t>Cons</a:t>
            </a:r>
            <a:r>
              <a:rPr lang="en-US" sz="3200" dirty="0"/>
              <a:t>: temperature and </a:t>
            </a:r>
            <a:br>
              <a:rPr lang="en-US" sz="3200" dirty="0"/>
            </a:br>
            <a:r>
              <a:rPr lang="en-US" sz="3200" dirty="0"/>
              <a:t>humidity effects, </a:t>
            </a:r>
            <a:br>
              <a:rPr lang="en-US" sz="3200" dirty="0"/>
            </a:br>
            <a:r>
              <a:rPr lang="en-US" sz="3200" dirty="0"/>
              <a:t>cross-sensitivities, </a:t>
            </a:r>
            <a:br>
              <a:rPr lang="en-US" sz="3200" dirty="0"/>
            </a:br>
            <a:r>
              <a:rPr lang="en-US" sz="3200" dirty="0"/>
              <a:t>requires intensive </a:t>
            </a:r>
            <a:br>
              <a:rPr lang="en-US" sz="3200" dirty="0"/>
            </a:br>
            <a:r>
              <a:rPr lang="en-US" sz="3200" dirty="0"/>
              <a:t>sensor characterization </a:t>
            </a:r>
            <a:br>
              <a:rPr lang="en-US" sz="3200" dirty="0"/>
            </a:br>
            <a:r>
              <a:rPr lang="en-US" sz="3200" dirty="0"/>
              <a:t>and data processing</a:t>
            </a:r>
          </a:p>
          <a:p>
            <a:pPr lvl="1">
              <a:buClr>
                <a:srgbClr val="021180"/>
              </a:buClr>
              <a:buNone/>
            </a:pPr>
            <a:endParaRPr lang="en-US" dirty="0"/>
          </a:p>
        </p:txBody>
      </p:sp>
      <p:grpSp>
        <p:nvGrpSpPr>
          <p:cNvPr id="5" name="Group 4"/>
          <p:cNvGrpSpPr/>
          <p:nvPr/>
        </p:nvGrpSpPr>
        <p:grpSpPr>
          <a:xfrm>
            <a:off x="5263382" y="3358317"/>
            <a:ext cx="5943600" cy="2294930"/>
            <a:chOff x="3048000" y="3962400"/>
            <a:chExt cx="5943600" cy="2294930"/>
          </a:xfrm>
        </p:grpSpPr>
        <p:cxnSp>
          <p:nvCxnSpPr>
            <p:cNvPr id="6" name="Straight Arrow Connector 5"/>
            <p:cNvCxnSpPr/>
            <p:nvPr/>
          </p:nvCxnSpPr>
          <p:spPr>
            <a:xfrm>
              <a:off x="5334000" y="57912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048000" y="3962400"/>
              <a:ext cx="5943600" cy="2294930"/>
              <a:chOff x="3200400" y="3886200"/>
              <a:chExt cx="5943600" cy="2294930"/>
            </a:xfrm>
          </p:grpSpPr>
          <p:grpSp>
            <p:nvGrpSpPr>
              <p:cNvPr id="8" name="Group 7"/>
              <p:cNvGrpSpPr/>
              <p:nvPr/>
            </p:nvGrpSpPr>
            <p:grpSpPr>
              <a:xfrm>
                <a:off x="3200400" y="3886200"/>
                <a:ext cx="5393635" cy="2294930"/>
                <a:chOff x="3657600" y="3886200"/>
                <a:chExt cx="5393635" cy="2294930"/>
              </a:xfrm>
            </p:grpSpPr>
            <p:cxnSp>
              <p:nvCxnSpPr>
                <p:cNvPr id="12" name="Straight Arrow Connector 11"/>
                <p:cNvCxnSpPr/>
                <p:nvPr/>
              </p:nvCxnSpPr>
              <p:spPr>
                <a:xfrm>
                  <a:off x="4800600" y="57150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5257800"/>
                  <a:ext cx="1447800" cy="923330"/>
                </a:xfrm>
                <a:prstGeom prst="rect">
                  <a:avLst/>
                </a:prstGeom>
                <a:noFill/>
              </p:spPr>
              <p:txBody>
                <a:bodyPr wrap="square" rtlCol="0">
                  <a:spAutoFit/>
                </a:bodyPr>
                <a:lstStyle/>
                <a:p>
                  <a:pPr algn="ctr"/>
                  <a:r>
                    <a:rPr lang="en-US" b="1" dirty="0">
                      <a:solidFill>
                        <a:prstClr val="black"/>
                      </a:solidFill>
                    </a:rPr>
                    <a:t>constant voltage supplied</a:t>
                  </a:r>
                </a:p>
              </p:txBody>
            </p:sp>
            <p:grpSp>
              <p:nvGrpSpPr>
                <p:cNvPr id="14" name="Group 13"/>
                <p:cNvGrpSpPr/>
                <p:nvPr/>
              </p:nvGrpSpPr>
              <p:grpSpPr>
                <a:xfrm>
                  <a:off x="4800600" y="3962400"/>
                  <a:ext cx="1295400" cy="381000"/>
                  <a:chOff x="4724400" y="3810000"/>
                  <a:chExt cx="1295400" cy="381000"/>
                </a:xfrm>
              </p:grpSpPr>
              <p:cxnSp>
                <p:nvCxnSpPr>
                  <p:cNvPr id="17" name="Curved Connector 16"/>
                  <p:cNvCxnSpPr/>
                  <p:nvPr/>
                </p:nvCxnSpPr>
                <p:spPr>
                  <a:xfrm>
                    <a:off x="5334000" y="3886200"/>
                    <a:ext cx="685800" cy="228600"/>
                  </a:xfrm>
                  <a:prstGeom prst="curved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a:off x="4724400" y="3962400"/>
                    <a:ext cx="685800" cy="228600"/>
                  </a:xfrm>
                  <a:prstGeom prst="curved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876800" y="3810000"/>
                    <a:ext cx="685800" cy="228600"/>
                  </a:xfrm>
                  <a:prstGeom prst="curved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6019799" y="3886200"/>
                  <a:ext cx="3031436" cy="923330"/>
                </a:xfrm>
                <a:prstGeom prst="rect">
                  <a:avLst/>
                </a:prstGeom>
                <a:noFill/>
              </p:spPr>
              <p:txBody>
                <a:bodyPr wrap="square" rtlCol="0">
                  <a:spAutoFit/>
                </a:bodyPr>
                <a:lstStyle/>
                <a:p>
                  <a:pPr algn="ctr"/>
                  <a:r>
                    <a:rPr lang="en-US" b="1" dirty="0">
                      <a:solidFill>
                        <a:prstClr val="black"/>
                      </a:solidFill>
                    </a:rPr>
                    <a:t>chemical reaction with gases changes the resistance across the sensor</a:t>
                  </a:r>
                </a:p>
              </p:txBody>
            </p:sp>
            <p:sp>
              <p:nvSpPr>
                <p:cNvPr id="16" name="TextBox 15"/>
                <p:cNvSpPr txBox="1"/>
                <p:nvPr/>
              </p:nvSpPr>
              <p:spPr>
                <a:xfrm>
                  <a:off x="6324600" y="5181600"/>
                  <a:ext cx="1295400" cy="923330"/>
                </a:xfrm>
                <a:prstGeom prst="rect">
                  <a:avLst/>
                </a:prstGeom>
                <a:noFill/>
              </p:spPr>
              <p:txBody>
                <a:bodyPr wrap="square" rtlCol="0">
                  <a:spAutoFit/>
                </a:bodyPr>
                <a:lstStyle/>
                <a:p>
                  <a:pPr algn="ctr"/>
                  <a:r>
                    <a:rPr lang="en-US" b="1" dirty="0">
                      <a:solidFill>
                        <a:prstClr val="black"/>
                      </a:solidFill>
                    </a:rPr>
                    <a:t>variable</a:t>
                  </a:r>
                </a:p>
                <a:p>
                  <a:pPr algn="ctr"/>
                  <a:r>
                    <a:rPr lang="en-US" b="1" dirty="0">
                      <a:solidFill>
                        <a:prstClr val="black"/>
                      </a:solidFill>
                    </a:rPr>
                    <a:t> voltage </a:t>
                  </a:r>
                </a:p>
                <a:p>
                  <a:pPr algn="ctr"/>
                  <a:r>
                    <a:rPr lang="en-US" b="1" dirty="0">
                      <a:solidFill>
                        <a:prstClr val="black"/>
                      </a:solidFill>
                    </a:rPr>
                    <a:t>output</a:t>
                  </a:r>
                </a:p>
              </p:txBody>
            </p:sp>
          </p:grpSp>
          <p:cxnSp>
            <p:nvCxnSpPr>
              <p:cNvPr id="9" name="Straight Arrow Connector 8"/>
              <p:cNvCxnSpPr/>
              <p:nvPr/>
            </p:nvCxnSpPr>
            <p:spPr>
              <a:xfrm>
                <a:off x="7010400" y="58674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5486400"/>
                <a:ext cx="1905000" cy="646331"/>
              </a:xfrm>
              <a:prstGeom prst="rect">
                <a:avLst/>
              </a:prstGeom>
              <a:noFill/>
            </p:spPr>
            <p:txBody>
              <a:bodyPr wrap="square" rtlCol="0">
                <a:spAutoFit/>
              </a:bodyPr>
              <a:lstStyle/>
              <a:p>
                <a:pPr algn="ctr"/>
                <a:r>
                  <a:rPr lang="en-US" b="1" dirty="0">
                    <a:solidFill>
                      <a:prstClr val="black"/>
                    </a:solidFill>
                  </a:rPr>
                  <a:t>convert to useable data</a:t>
                </a:r>
              </a:p>
            </p:txBody>
          </p:sp>
        </p:grpSp>
      </p:grpSp>
      <p:pic>
        <p:nvPicPr>
          <p:cNvPr id="20"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105248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72" y="259194"/>
            <a:ext cx="10058400" cy="1097280"/>
          </a:xfrm>
        </p:spPr>
        <p:txBody>
          <a:bodyPr>
            <a:normAutofit/>
          </a:bodyPr>
          <a:lstStyle/>
          <a:p>
            <a:r>
              <a:rPr lang="en-US" sz="5400" dirty="0"/>
              <a:t>The Sensors</a:t>
            </a:r>
          </a:p>
        </p:txBody>
      </p:sp>
      <p:sp>
        <p:nvSpPr>
          <p:cNvPr id="4" name="Content Placeholder 2"/>
          <p:cNvSpPr>
            <a:spLocks noGrp="1"/>
          </p:cNvSpPr>
          <p:nvPr>
            <p:ph idx="1"/>
          </p:nvPr>
        </p:nvSpPr>
        <p:spPr>
          <a:xfrm>
            <a:off x="591672" y="1187145"/>
            <a:ext cx="5486440" cy="3085917"/>
          </a:xfrm>
        </p:spPr>
        <p:txBody>
          <a:bodyPr>
            <a:normAutofit lnSpcReduction="10000"/>
          </a:bodyPr>
          <a:lstStyle/>
          <a:p>
            <a:pPr marL="45720" indent="0">
              <a:buClr>
                <a:srgbClr val="021180"/>
              </a:buClr>
              <a:buNone/>
            </a:pPr>
            <a:r>
              <a:rPr lang="en-US" sz="2800" b="1" dirty="0"/>
              <a:t>Non-Dispersive Infrared </a:t>
            </a:r>
            <a:endParaRPr lang="en-US" sz="500" dirty="0"/>
          </a:p>
          <a:p>
            <a:pPr>
              <a:lnSpc>
                <a:spcPct val="100000"/>
              </a:lnSpc>
              <a:spcBef>
                <a:spcPts val="600"/>
              </a:spcBef>
              <a:buClr>
                <a:srgbClr val="021180"/>
              </a:buClr>
              <a:buFont typeface="Arial" pitchFamily="34" charset="0"/>
              <a:buChar char="•"/>
            </a:pPr>
            <a:r>
              <a:rPr lang="en-US" sz="2400" dirty="0"/>
              <a:t>Slightly more expensive ($40)</a:t>
            </a:r>
          </a:p>
          <a:p>
            <a:pPr>
              <a:lnSpc>
                <a:spcPct val="100000"/>
              </a:lnSpc>
              <a:spcBef>
                <a:spcPts val="600"/>
              </a:spcBef>
              <a:buClr>
                <a:srgbClr val="021180"/>
              </a:buClr>
              <a:buFont typeface="Arial" pitchFamily="34" charset="0"/>
              <a:buChar char="•"/>
            </a:pPr>
            <a:r>
              <a:rPr lang="en-US" sz="2400" dirty="0"/>
              <a:t>Less subject to temperature and </a:t>
            </a:r>
            <a:br>
              <a:rPr lang="en-US" sz="2400" dirty="0"/>
            </a:br>
            <a:r>
              <a:rPr lang="en-US" sz="2400" dirty="0"/>
              <a:t>humidity effects</a:t>
            </a:r>
          </a:p>
          <a:p>
            <a:pPr>
              <a:lnSpc>
                <a:spcPct val="100000"/>
              </a:lnSpc>
              <a:spcBef>
                <a:spcPts val="600"/>
              </a:spcBef>
              <a:buClr>
                <a:srgbClr val="021180"/>
              </a:buClr>
              <a:buFont typeface="Arial" pitchFamily="34" charset="0"/>
              <a:buChar char="•"/>
            </a:pPr>
            <a:r>
              <a:rPr lang="en-US" sz="2400" dirty="0"/>
              <a:t>Utilizes </a:t>
            </a:r>
            <a:r>
              <a:rPr lang="en-US" sz="2400" i="1" dirty="0"/>
              <a:t>optical properties </a:t>
            </a:r>
            <a:r>
              <a:rPr lang="en-US" sz="2400" dirty="0"/>
              <a:t>to measure</a:t>
            </a:r>
            <a:br>
              <a:rPr lang="en-US" sz="2400" dirty="0"/>
            </a:br>
            <a:r>
              <a:rPr lang="en-US" sz="2400" dirty="0"/>
              <a:t>gas concentration (light absorbance  </a:t>
            </a:r>
            <a:br>
              <a:rPr lang="en-US" sz="2400" dirty="0"/>
            </a:br>
            <a:r>
              <a:rPr lang="en-US" sz="2400" dirty="0"/>
              <a:t>by a gas, at specific wavelengths)</a:t>
            </a:r>
          </a:p>
          <a:p>
            <a:pPr lvl="1">
              <a:buClr>
                <a:srgbClr val="021180"/>
              </a:buClr>
              <a:buFont typeface="Arial" pitchFamily="34" charset="0"/>
              <a:buChar char="•"/>
            </a:pPr>
            <a:endParaRPr lang="en-US" sz="1000" dirty="0"/>
          </a:p>
          <a:p>
            <a:pPr lvl="1">
              <a:buClr>
                <a:srgbClr val="021180"/>
              </a:buClr>
              <a:buNone/>
            </a:pPr>
            <a:endParaRPr lang="en-US" sz="1000" dirty="0"/>
          </a:p>
          <a:p>
            <a:pPr lvl="1">
              <a:buClr>
                <a:srgbClr val="021180"/>
              </a:buClr>
              <a:buFont typeface="Arial" pitchFamily="34" charset="0"/>
              <a:buChar char="•"/>
            </a:pPr>
            <a:endParaRPr lang="en-US" sz="1000" dirty="0"/>
          </a:p>
          <a:p>
            <a:pPr lvl="1">
              <a:buClr>
                <a:srgbClr val="021180"/>
              </a:buClr>
              <a:buFont typeface="Arial" pitchFamily="34" charset="0"/>
              <a:buChar char="•"/>
            </a:pPr>
            <a:endParaRPr lang="en-US" sz="1000" dirty="0"/>
          </a:p>
          <a:p>
            <a:pPr marL="457200" lvl="1" indent="0">
              <a:buClr>
                <a:srgbClr val="021180"/>
              </a:buClr>
              <a:buNone/>
            </a:pPr>
            <a:endParaRPr lang="en-US" sz="2400" dirty="0"/>
          </a:p>
          <a:p>
            <a:pPr lvl="1">
              <a:buClr>
                <a:srgbClr val="021180"/>
              </a:buClr>
              <a:buFont typeface="Arial" pitchFamily="34" charset="0"/>
              <a:buChar char="•"/>
            </a:pPr>
            <a:endParaRPr lang="en-US" dirty="0"/>
          </a:p>
          <a:p>
            <a:pPr lvl="1">
              <a:buClr>
                <a:srgbClr val="021180"/>
              </a:buClr>
              <a:buFont typeface="Arial" pitchFamily="34" charset="0"/>
              <a:buChar char="•"/>
            </a:pPr>
            <a:endParaRPr lang="en-US" dirty="0"/>
          </a:p>
          <a:p>
            <a:pPr lvl="1">
              <a:buClr>
                <a:srgbClr val="021180"/>
              </a:buClr>
              <a:buNone/>
            </a:pPr>
            <a:endParaRPr lang="en-US" dirty="0"/>
          </a:p>
        </p:txBody>
      </p:sp>
      <p:pic>
        <p:nvPicPr>
          <p:cNvPr id="1026" name="Picture 2" descr="https://upload.wikimedia.org/wikipedia/commons/thumb/f/f1/EM_spectrum.svg/1280px-EM_spectru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918" y="4043162"/>
            <a:ext cx="4327148" cy="2315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Atmospheric Transmiss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112" y="569322"/>
            <a:ext cx="56673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64;p14"/>
          <p:cNvPicPr preferRelativeResize="0"/>
          <p:nvPr/>
        </p:nvPicPr>
        <p:blipFill>
          <a:blip r:embed="rId5">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22189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1096" y="698942"/>
            <a:ext cx="6809808" cy="54601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2594092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45" y="668266"/>
            <a:ext cx="10789920" cy="1356360"/>
          </a:xfrm>
        </p:spPr>
        <p:txBody>
          <a:bodyPr>
            <a:noAutofit/>
          </a:bodyPr>
          <a:lstStyle/>
          <a:p>
            <a:r>
              <a:rPr lang="en-US" sz="5400" dirty="0"/>
              <a:t>An Important Note about Data Analysis and Calibration</a:t>
            </a:r>
          </a:p>
        </p:txBody>
      </p:sp>
      <p:sp>
        <p:nvSpPr>
          <p:cNvPr id="3" name="Content Placeholder 2"/>
          <p:cNvSpPr>
            <a:spLocks noGrp="1"/>
          </p:cNvSpPr>
          <p:nvPr>
            <p:ph idx="1"/>
          </p:nvPr>
        </p:nvSpPr>
        <p:spPr>
          <a:xfrm>
            <a:off x="519356" y="2164703"/>
            <a:ext cx="10898409" cy="4266082"/>
          </a:xfrm>
        </p:spPr>
        <p:txBody>
          <a:bodyPr>
            <a:noAutofit/>
          </a:bodyPr>
          <a:lstStyle/>
          <a:p>
            <a:r>
              <a:rPr lang="en-US" sz="2350" b="1" dirty="0">
                <a:solidFill>
                  <a:srgbClr val="F8A81B"/>
                </a:solidFill>
              </a:rPr>
              <a:t>Raw sensor data </a:t>
            </a:r>
            <a:r>
              <a:rPr lang="en-US" sz="2350" b="1" dirty="0"/>
              <a:t>directly from the Pod is in the form of </a:t>
            </a:r>
            <a:r>
              <a:rPr lang="en-US" sz="2350" b="1" dirty="0">
                <a:solidFill>
                  <a:srgbClr val="9FCC3B"/>
                </a:solidFill>
              </a:rPr>
              <a:t>voltages</a:t>
            </a:r>
          </a:p>
          <a:p>
            <a:r>
              <a:rPr lang="en-US" sz="2350" b="1" dirty="0"/>
              <a:t>Calibration enables us to </a:t>
            </a:r>
            <a:r>
              <a:rPr lang="en-US" sz="2350" b="1" dirty="0">
                <a:solidFill>
                  <a:srgbClr val="9FCC3B"/>
                </a:solidFill>
              </a:rPr>
              <a:t>convert the voltages to concentration values </a:t>
            </a:r>
            <a:endParaRPr lang="en-US" sz="2350" dirty="0">
              <a:solidFill>
                <a:srgbClr val="9FCC3B"/>
              </a:solidFill>
            </a:endParaRPr>
          </a:p>
          <a:p>
            <a:pPr>
              <a:spcAft>
                <a:spcPts val="1200"/>
              </a:spcAft>
            </a:pPr>
            <a:r>
              <a:rPr lang="en-US" sz="2350" b="1" dirty="0"/>
              <a:t>Analyzing </a:t>
            </a:r>
            <a:r>
              <a:rPr lang="en-US" sz="2350" b="1" dirty="0">
                <a:solidFill>
                  <a:srgbClr val="F8A81B"/>
                </a:solidFill>
              </a:rPr>
              <a:t>raw signal </a:t>
            </a:r>
            <a:r>
              <a:rPr lang="en-US" sz="2350" b="1" dirty="0"/>
              <a:t>is possible and useful, especially for:</a:t>
            </a:r>
          </a:p>
          <a:p>
            <a:pPr lvl="1">
              <a:spcAft>
                <a:spcPts val="600"/>
              </a:spcAft>
            </a:pPr>
            <a:r>
              <a:rPr lang="en-US" sz="2350" b="1" dirty="0"/>
              <a:t>short-term class activities/demos (it is immediately available)</a:t>
            </a:r>
          </a:p>
          <a:p>
            <a:pPr lvl="1">
              <a:spcAft>
                <a:spcPts val="600"/>
              </a:spcAft>
            </a:pPr>
            <a:r>
              <a:rPr lang="en-US" sz="2350" b="1" dirty="0"/>
              <a:t>indoor data </a:t>
            </a:r>
          </a:p>
          <a:p>
            <a:pPr lvl="1">
              <a:spcAft>
                <a:spcPts val="600"/>
              </a:spcAft>
            </a:pPr>
            <a:r>
              <a:rPr lang="en-US" sz="2350" b="1" dirty="0"/>
              <a:t>or when you are seeing substantial amounts of pollutants</a:t>
            </a:r>
          </a:p>
          <a:p>
            <a:pPr marL="274320" lvl="1" indent="0">
              <a:buNone/>
            </a:pPr>
            <a:r>
              <a:rPr lang="en-US" sz="2350" b="1" i="1" dirty="0">
                <a:solidFill>
                  <a:schemeClr val="tx1"/>
                </a:solidFill>
              </a:rPr>
              <a:t>Why is this? </a:t>
            </a:r>
            <a:r>
              <a:rPr lang="en-US" sz="2350" dirty="0">
                <a:solidFill>
                  <a:schemeClr val="tx1"/>
                </a:solidFill>
              </a:rPr>
              <a:t>The change in pollutant is likely going to be more significant than the change in temperature or humidity, which means the data trends will be driven by pollutants and </a:t>
            </a:r>
            <a:r>
              <a:rPr lang="en-US" sz="2350" i="1" dirty="0">
                <a:solidFill>
                  <a:schemeClr val="tx1"/>
                </a:solidFill>
              </a:rPr>
              <a:t>qualitative</a:t>
            </a:r>
            <a:r>
              <a:rPr lang="en-US" sz="2350" dirty="0">
                <a:solidFill>
                  <a:schemeClr val="tx1"/>
                </a:solidFill>
              </a:rPr>
              <a:t> analysis is possible (or examining relative changes rather than numerical concentrations)</a:t>
            </a:r>
          </a:p>
          <a:p>
            <a:endParaRPr lang="en-US" sz="2350" dirty="0"/>
          </a:p>
        </p:txBody>
      </p:sp>
      <p:pic>
        <p:nvPicPr>
          <p:cNvPr id="4" name="Google Shape;64;p14"/>
          <p:cNvPicPr preferRelativeResize="0"/>
          <p:nvPr/>
        </p:nvPicPr>
        <p:blipFill>
          <a:blip r:embed="rId3">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578998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845" y="2452914"/>
            <a:ext cx="11008733" cy="3853039"/>
          </a:xfrm>
        </p:spPr>
        <p:txBody>
          <a:bodyPr>
            <a:noAutofit/>
          </a:bodyPr>
          <a:lstStyle/>
          <a:p>
            <a:r>
              <a:rPr lang="en-US" sz="2400" b="1" dirty="0">
                <a:solidFill>
                  <a:srgbClr val="F8A81B"/>
                </a:solidFill>
              </a:rPr>
              <a:t>Calibrated data </a:t>
            </a:r>
            <a:r>
              <a:rPr lang="en-US" sz="2400" b="1" dirty="0" smtClean="0"/>
              <a:t>is </a:t>
            </a:r>
            <a:r>
              <a:rPr lang="en-US" sz="2400" b="1" dirty="0"/>
              <a:t>in the form of </a:t>
            </a:r>
            <a:r>
              <a:rPr lang="en-US" sz="2400" b="1" dirty="0">
                <a:solidFill>
                  <a:srgbClr val="9FCC3B"/>
                </a:solidFill>
              </a:rPr>
              <a:t>concentration</a:t>
            </a:r>
            <a:r>
              <a:rPr lang="en-US" sz="2400" b="1" dirty="0"/>
              <a:t> (such as ppm or ppb) </a:t>
            </a:r>
          </a:p>
          <a:p>
            <a:pPr>
              <a:spcAft>
                <a:spcPts val="1200"/>
              </a:spcAft>
            </a:pPr>
            <a:r>
              <a:rPr lang="en-US" sz="2400" b="1" dirty="0"/>
              <a:t>Analyzing </a:t>
            </a:r>
            <a:r>
              <a:rPr lang="en-US" sz="2400" b="1" dirty="0">
                <a:solidFill>
                  <a:srgbClr val="F8A81B"/>
                </a:solidFill>
              </a:rPr>
              <a:t>calibrated data </a:t>
            </a:r>
            <a:r>
              <a:rPr lang="en-US" sz="2400" b="1" dirty="0"/>
              <a:t>is necessary, especially:</a:t>
            </a:r>
          </a:p>
          <a:p>
            <a:pPr lvl="1">
              <a:spcAft>
                <a:spcPts val="600"/>
              </a:spcAft>
            </a:pPr>
            <a:r>
              <a:rPr lang="en-US" sz="2400" b="1" dirty="0"/>
              <a:t>If you are trying to </a:t>
            </a:r>
            <a:r>
              <a:rPr lang="en-US" sz="2400" b="1" i="1" dirty="0"/>
              <a:t>quantitative</a:t>
            </a:r>
            <a:r>
              <a:rPr lang="en-US" sz="2400" b="1" dirty="0"/>
              <a:t> analysis </a:t>
            </a:r>
          </a:p>
          <a:p>
            <a:pPr lvl="1">
              <a:spcAft>
                <a:spcPts val="600"/>
              </a:spcAft>
            </a:pPr>
            <a:r>
              <a:rPr lang="en-US" sz="2400" b="1" dirty="0"/>
              <a:t>If you are collecting data in an environment with large changes in temperature or humidity</a:t>
            </a:r>
          </a:p>
          <a:p>
            <a:pPr lvl="1">
              <a:spcAft>
                <a:spcPts val="600"/>
              </a:spcAft>
            </a:pPr>
            <a:r>
              <a:rPr lang="en-US" sz="2400" b="1" dirty="0"/>
              <a:t>If you wish to share your data beyond your project</a:t>
            </a:r>
          </a:p>
          <a:p>
            <a:pPr marL="274320" lvl="1" indent="0">
              <a:spcBef>
                <a:spcPts val="1200"/>
              </a:spcBef>
              <a:spcAft>
                <a:spcPts val="600"/>
              </a:spcAft>
              <a:buNone/>
            </a:pPr>
            <a:r>
              <a:rPr lang="en-US" sz="2400" b="1" dirty="0"/>
              <a:t>Also, different levels of calibrated data exist; see the next slide </a:t>
            </a:r>
            <a:r>
              <a:rPr lang="en-US" sz="2400" b="1" dirty="0">
                <a:sym typeface="Wingdings" panose="05000000000000000000" pitchFamily="2" charset="2"/>
              </a:rPr>
              <a:t></a:t>
            </a:r>
            <a:endParaRPr lang="en-US" sz="2400" b="1" dirty="0"/>
          </a:p>
          <a:p>
            <a:endParaRPr lang="en-US" dirty="0"/>
          </a:p>
        </p:txBody>
      </p:sp>
      <p:sp>
        <p:nvSpPr>
          <p:cNvPr id="5" name="Title 1"/>
          <p:cNvSpPr>
            <a:spLocks noGrp="1"/>
          </p:cNvSpPr>
          <p:nvPr>
            <p:ph type="title"/>
          </p:nvPr>
        </p:nvSpPr>
        <p:spPr>
          <a:xfrm>
            <a:off x="627845" y="668266"/>
            <a:ext cx="10789920" cy="1356360"/>
          </a:xfrm>
        </p:spPr>
        <p:txBody>
          <a:bodyPr>
            <a:noAutofit/>
          </a:bodyPr>
          <a:lstStyle/>
          <a:p>
            <a:r>
              <a:rPr lang="en-US" sz="5400" dirty="0"/>
              <a:t>An Important Note about Data Analysis and Calibration</a:t>
            </a:r>
          </a:p>
        </p:txBody>
      </p:sp>
      <p:pic>
        <p:nvPicPr>
          <p:cNvPr id="4" name="Google Shape;64;p14"/>
          <p:cNvPicPr preferRelativeResize="0"/>
          <p:nvPr/>
        </p:nvPicPr>
        <p:blipFill>
          <a:blip r:embed="rId2">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057227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98" y="275283"/>
            <a:ext cx="10058400" cy="1097280"/>
          </a:xfrm>
        </p:spPr>
        <p:txBody>
          <a:bodyPr>
            <a:normAutofit fontScale="90000"/>
          </a:bodyPr>
          <a:lstStyle/>
          <a:p>
            <a:r>
              <a:rPr lang="en-US" sz="5400" dirty="0"/>
              <a:t>Different Levels of Data Quality </a:t>
            </a:r>
            <a:endParaRPr lang="en-US" sz="4000" dirty="0"/>
          </a:p>
        </p:txBody>
      </p:sp>
      <p:graphicFrame>
        <p:nvGraphicFramePr>
          <p:cNvPr id="15" name="Content Placeholder 14"/>
          <p:cNvGraphicFramePr>
            <a:graphicFrameLocks noGrp="1"/>
          </p:cNvGraphicFramePr>
          <p:nvPr>
            <p:ph idx="1"/>
          </p:nvPr>
        </p:nvGraphicFramePr>
        <p:xfrm>
          <a:off x="381510" y="1288691"/>
          <a:ext cx="11000935" cy="5176276"/>
        </p:xfrm>
        <a:graphic>
          <a:graphicData uri="http://schemas.openxmlformats.org/drawingml/2006/chart">
            <c:chart xmlns:c="http://schemas.openxmlformats.org/drawingml/2006/chart" xmlns:r="http://schemas.openxmlformats.org/officeDocument/2006/relationships" r:id="rId3"/>
          </a:graphicData>
        </a:graphic>
      </p:graphicFrame>
      <p:pic>
        <p:nvPicPr>
          <p:cNvPr id="4"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3903893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8A81B"/>
                </a:solidFill>
              </a:rPr>
              <a:t>Appendix 2: </a:t>
            </a:r>
            <a:r>
              <a:rPr lang="en-US" sz="5400" dirty="0"/>
              <a:t>Data Examples</a:t>
            </a:r>
          </a:p>
        </p:txBody>
      </p:sp>
      <p:sp>
        <p:nvSpPr>
          <p:cNvPr id="3" name="Content Placeholder 2"/>
          <p:cNvSpPr txBox="1">
            <a:spLocks/>
          </p:cNvSpPr>
          <p:nvPr/>
        </p:nvSpPr>
        <p:spPr>
          <a:xfrm>
            <a:off x="1143000" y="2212278"/>
            <a:ext cx="9872871" cy="4038600"/>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lvl="1">
              <a:lnSpc>
                <a:spcPct val="150000"/>
              </a:lnSpc>
              <a:buClr>
                <a:srgbClr val="021180"/>
              </a:buClr>
            </a:pPr>
            <a:r>
              <a:rPr lang="en-US" sz="3600" b="1" dirty="0">
                <a:solidFill>
                  <a:schemeClr val="tx1"/>
                </a:solidFill>
              </a:rPr>
              <a:t> Calibration example</a:t>
            </a:r>
          </a:p>
          <a:p>
            <a:pPr lvl="1">
              <a:lnSpc>
                <a:spcPct val="150000"/>
              </a:lnSpc>
              <a:buClr>
                <a:srgbClr val="021180"/>
              </a:buClr>
            </a:pPr>
            <a:r>
              <a:rPr lang="en-US" sz="3600" b="1" dirty="0">
                <a:solidFill>
                  <a:schemeClr val="tx1"/>
                </a:solidFill>
              </a:rPr>
              <a:t> Carbon dioxide data example</a:t>
            </a:r>
          </a:p>
          <a:p>
            <a:pPr lvl="1">
              <a:lnSpc>
                <a:spcPct val="150000"/>
              </a:lnSpc>
              <a:buClr>
                <a:srgbClr val="021180"/>
              </a:buClr>
            </a:pPr>
            <a:r>
              <a:rPr lang="en-US" sz="3600" b="1" dirty="0">
                <a:solidFill>
                  <a:schemeClr val="tx1"/>
                </a:solidFill>
              </a:rPr>
              <a:t> Ozone data example</a:t>
            </a:r>
          </a:p>
          <a:p>
            <a:pPr lvl="1">
              <a:lnSpc>
                <a:spcPct val="150000"/>
              </a:lnSpc>
              <a:buClr>
                <a:srgbClr val="021180"/>
              </a:buClr>
            </a:pPr>
            <a:endParaRPr lang="en-US" dirty="0">
              <a:solidFill>
                <a:srgbClr val="4E67C8"/>
              </a:solidFill>
            </a:endParaRPr>
          </a:p>
        </p:txBody>
      </p:sp>
      <p:pic>
        <p:nvPicPr>
          <p:cNvPr id="4" name="Google Shape;64;p14"/>
          <p:cNvPicPr preferRelativeResize="0"/>
          <p:nvPr/>
        </p:nvPicPr>
        <p:blipFill>
          <a:blip r:embed="rId2">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2127748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66" y="0"/>
            <a:ext cx="9875520" cy="1356360"/>
          </a:xfrm>
        </p:spPr>
        <p:txBody>
          <a:bodyPr/>
          <a:lstStyle/>
          <a:p>
            <a:r>
              <a:rPr lang="en-US" dirty="0"/>
              <a:t>Data Examples</a:t>
            </a:r>
          </a:p>
        </p:txBody>
      </p:sp>
      <p:sp>
        <p:nvSpPr>
          <p:cNvPr id="3" name="Content Placeholder 2"/>
          <p:cNvSpPr>
            <a:spLocks noGrp="1"/>
          </p:cNvSpPr>
          <p:nvPr>
            <p:ph idx="1"/>
          </p:nvPr>
        </p:nvSpPr>
        <p:spPr>
          <a:xfrm>
            <a:off x="7303030" y="2251003"/>
            <a:ext cx="4553173" cy="4395343"/>
          </a:xfrm>
        </p:spPr>
        <p:txBody>
          <a:bodyPr>
            <a:normAutofit lnSpcReduction="10000"/>
          </a:bodyPr>
          <a:lstStyle/>
          <a:p>
            <a:r>
              <a:rPr lang="en-US" dirty="0"/>
              <a:t>To calibrate our sensors we need both an </a:t>
            </a:r>
            <a:r>
              <a:rPr lang="en-US" i="1" dirty="0">
                <a:solidFill>
                  <a:srgbClr val="F8A81B"/>
                </a:solidFill>
              </a:rPr>
              <a:t>independent</a:t>
            </a:r>
            <a:r>
              <a:rPr lang="en-US" dirty="0"/>
              <a:t> variable and </a:t>
            </a:r>
            <a:r>
              <a:rPr lang="en-US" i="1" dirty="0">
                <a:solidFill>
                  <a:srgbClr val="9FCC3B"/>
                </a:solidFill>
              </a:rPr>
              <a:t>dependent</a:t>
            </a:r>
            <a:r>
              <a:rPr lang="en-US" dirty="0"/>
              <a:t> variable</a:t>
            </a:r>
          </a:p>
          <a:p>
            <a:r>
              <a:rPr lang="en-US" dirty="0"/>
              <a:t>We get the </a:t>
            </a:r>
            <a:r>
              <a:rPr lang="en-US" i="1" dirty="0">
                <a:solidFill>
                  <a:srgbClr val="9FCC3B"/>
                </a:solidFill>
              </a:rPr>
              <a:t>dependent</a:t>
            </a:r>
            <a:r>
              <a:rPr lang="en-US" dirty="0"/>
              <a:t> variable from a higher quality monitor that we want our data to match </a:t>
            </a:r>
          </a:p>
          <a:p>
            <a:r>
              <a:rPr lang="en-US" dirty="0"/>
              <a:t>Then we can solve for our </a:t>
            </a:r>
            <a:r>
              <a:rPr lang="en-US" i="1" dirty="0">
                <a:solidFill>
                  <a:srgbClr val="8D64AA"/>
                </a:solidFill>
              </a:rPr>
              <a:t>coefficients</a:t>
            </a:r>
            <a:r>
              <a:rPr lang="en-US" dirty="0"/>
              <a:t> (slopes and y-intercept)</a:t>
            </a:r>
          </a:p>
          <a:p>
            <a:r>
              <a:rPr lang="en-US" dirty="0"/>
              <a:t>Then we can use this model to predict the concentration or dependent variable for new data collected in the field</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295" r="5665"/>
          <a:stretch/>
        </p:blipFill>
        <p:spPr>
          <a:xfrm>
            <a:off x="614965" y="2251003"/>
            <a:ext cx="6507051" cy="4004232"/>
          </a:xfrm>
          <a:prstGeom prst="rect">
            <a:avLst/>
          </a:prstGeom>
          <a:ln>
            <a:solidFill>
              <a:schemeClr val="bg2">
                <a:lumMod val="50000"/>
              </a:schemeClr>
            </a:solidFill>
          </a:ln>
        </p:spPr>
      </p:pic>
      <p:sp>
        <p:nvSpPr>
          <p:cNvPr id="17" name="TextBox 16"/>
          <p:cNvSpPr txBox="1"/>
          <p:nvPr/>
        </p:nvSpPr>
        <p:spPr>
          <a:xfrm>
            <a:off x="614966" y="5966515"/>
            <a:ext cx="3567448" cy="400110"/>
          </a:xfrm>
          <a:prstGeom prst="rect">
            <a:avLst/>
          </a:prstGeom>
          <a:noFill/>
        </p:spPr>
        <p:txBody>
          <a:bodyPr wrap="square" rtlCol="0">
            <a:spAutoFit/>
          </a:bodyPr>
          <a:lstStyle/>
          <a:p>
            <a:r>
              <a:rPr lang="en-US" sz="2000" dirty="0">
                <a:solidFill>
                  <a:prstClr val="black"/>
                </a:solidFill>
              </a:rPr>
              <a:t>R</a:t>
            </a:r>
            <a:r>
              <a:rPr lang="en-US" sz="2000" baseline="30000" dirty="0">
                <a:solidFill>
                  <a:prstClr val="black"/>
                </a:solidFill>
              </a:rPr>
              <a:t>2</a:t>
            </a:r>
            <a:r>
              <a:rPr lang="en-US" sz="2000" dirty="0">
                <a:solidFill>
                  <a:prstClr val="black"/>
                </a:solidFill>
              </a:rPr>
              <a:t> =  .98, MSE = 2.5 ppb</a:t>
            </a:r>
          </a:p>
        </p:txBody>
      </p:sp>
      <p:sp>
        <p:nvSpPr>
          <p:cNvPr id="18" name="TextBox 17"/>
          <p:cNvSpPr txBox="1"/>
          <p:nvPr/>
        </p:nvSpPr>
        <p:spPr>
          <a:xfrm>
            <a:off x="5552726" y="567314"/>
            <a:ext cx="5869004" cy="461665"/>
          </a:xfrm>
          <a:prstGeom prst="rect">
            <a:avLst/>
          </a:prstGeom>
          <a:noFill/>
        </p:spPr>
        <p:txBody>
          <a:bodyPr wrap="square" rtlCol="0">
            <a:spAutoFit/>
          </a:bodyPr>
          <a:lstStyle/>
          <a:p>
            <a:r>
              <a:rPr lang="en-US" sz="2400" b="1" dirty="0">
                <a:solidFill>
                  <a:prstClr val="black"/>
                </a:solidFill>
              </a:rPr>
              <a:t>What a calibration looks like…</a:t>
            </a:r>
          </a:p>
        </p:txBody>
      </p:sp>
      <p:sp>
        <p:nvSpPr>
          <p:cNvPr id="5" name="TextBox 4"/>
          <p:cNvSpPr txBox="1"/>
          <p:nvPr/>
        </p:nvSpPr>
        <p:spPr>
          <a:xfrm>
            <a:off x="614966" y="1028979"/>
            <a:ext cx="10042901" cy="1107996"/>
          </a:xfrm>
          <a:prstGeom prst="rect">
            <a:avLst/>
          </a:prstGeom>
          <a:noFill/>
        </p:spPr>
        <p:txBody>
          <a:bodyPr wrap="square" rtlCol="0">
            <a:spAutoFit/>
          </a:bodyPr>
          <a:lstStyle/>
          <a:p>
            <a:r>
              <a:rPr lang="en-US" sz="2200" b="1" dirty="0">
                <a:solidFill>
                  <a:prstClr val="black"/>
                </a:solidFill>
              </a:rPr>
              <a:t>Similar to </a:t>
            </a:r>
            <a:r>
              <a:rPr lang="en-US" sz="2200" b="1" i="1" dirty="0">
                <a:solidFill>
                  <a:srgbClr val="9FCC3B"/>
                </a:solidFill>
              </a:rPr>
              <a:t>y</a:t>
            </a:r>
            <a:r>
              <a:rPr lang="en-US" sz="2200" b="1" i="1" dirty="0">
                <a:solidFill>
                  <a:prstClr val="black"/>
                </a:solidFill>
              </a:rPr>
              <a:t> = </a:t>
            </a:r>
            <a:r>
              <a:rPr lang="en-US" sz="2200" b="1" i="1" dirty="0">
                <a:solidFill>
                  <a:srgbClr val="8D64AA"/>
                </a:solidFill>
              </a:rPr>
              <a:t>m</a:t>
            </a:r>
            <a:r>
              <a:rPr lang="en-US" sz="2200" b="1" i="1" dirty="0">
                <a:solidFill>
                  <a:prstClr val="black"/>
                </a:solidFill>
              </a:rPr>
              <a:t>*</a:t>
            </a:r>
            <a:r>
              <a:rPr lang="en-US" sz="2200" b="1" i="1" dirty="0">
                <a:solidFill>
                  <a:srgbClr val="F8A81B"/>
                </a:solidFill>
              </a:rPr>
              <a:t>x</a:t>
            </a:r>
            <a:r>
              <a:rPr lang="en-US" sz="2200" b="1" i="1" dirty="0">
                <a:solidFill>
                  <a:prstClr val="black"/>
                </a:solidFill>
              </a:rPr>
              <a:t> +</a:t>
            </a:r>
            <a:r>
              <a:rPr lang="en-US" sz="2200" b="1" i="1" dirty="0">
                <a:solidFill>
                  <a:srgbClr val="8D64AA"/>
                </a:solidFill>
              </a:rPr>
              <a:t>b</a:t>
            </a:r>
          </a:p>
          <a:p>
            <a:r>
              <a:rPr lang="en-US" sz="2200" dirty="0">
                <a:solidFill>
                  <a:prstClr val="black"/>
                </a:solidFill>
              </a:rPr>
              <a:t>We use linear equations or models to convert our data </a:t>
            </a:r>
          </a:p>
          <a:p>
            <a:r>
              <a:rPr lang="en-US" sz="2200" b="1" i="1" dirty="0">
                <a:solidFill>
                  <a:srgbClr val="9FCC3B"/>
                </a:solidFill>
              </a:rPr>
              <a:t>y (concentration)</a:t>
            </a:r>
            <a:r>
              <a:rPr lang="en-US" sz="2200" i="1" dirty="0">
                <a:solidFill>
                  <a:srgbClr val="9FCC3B"/>
                </a:solidFill>
              </a:rPr>
              <a:t> </a:t>
            </a:r>
            <a:r>
              <a:rPr lang="en-US" sz="2200" i="1" dirty="0">
                <a:solidFill>
                  <a:prstClr val="black"/>
                </a:solidFill>
              </a:rPr>
              <a:t>= </a:t>
            </a:r>
            <a:r>
              <a:rPr lang="en-US" sz="2200" b="1" i="1" dirty="0">
                <a:solidFill>
                  <a:srgbClr val="8D64AA"/>
                </a:solidFill>
              </a:rPr>
              <a:t>m</a:t>
            </a:r>
            <a:r>
              <a:rPr lang="en-US" sz="2200" b="1" i="1" baseline="-25000" dirty="0">
                <a:solidFill>
                  <a:srgbClr val="8D64AA"/>
                </a:solidFill>
              </a:rPr>
              <a:t>1</a:t>
            </a:r>
            <a:r>
              <a:rPr lang="en-US" sz="2200" b="1" i="1" dirty="0">
                <a:solidFill>
                  <a:prstClr val="black"/>
                </a:solidFill>
              </a:rPr>
              <a:t>*</a:t>
            </a:r>
            <a:r>
              <a:rPr lang="en-US" sz="2200" b="1" i="1" dirty="0">
                <a:solidFill>
                  <a:srgbClr val="F8A81B"/>
                </a:solidFill>
              </a:rPr>
              <a:t>voltage</a:t>
            </a:r>
            <a:r>
              <a:rPr lang="en-US" sz="2200" b="1" i="1" dirty="0">
                <a:solidFill>
                  <a:prstClr val="black"/>
                </a:solidFill>
              </a:rPr>
              <a:t> + </a:t>
            </a:r>
            <a:r>
              <a:rPr lang="en-US" sz="2200" b="1" i="1" dirty="0">
                <a:solidFill>
                  <a:srgbClr val="8D64AA"/>
                </a:solidFill>
              </a:rPr>
              <a:t>m</a:t>
            </a:r>
            <a:r>
              <a:rPr lang="en-US" sz="2200" b="1" i="1" baseline="-25000" dirty="0">
                <a:solidFill>
                  <a:srgbClr val="8D64AA"/>
                </a:solidFill>
              </a:rPr>
              <a:t>2</a:t>
            </a:r>
            <a:r>
              <a:rPr lang="en-US" sz="2200" b="1" i="1" dirty="0">
                <a:solidFill>
                  <a:prstClr val="black"/>
                </a:solidFill>
              </a:rPr>
              <a:t>*</a:t>
            </a:r>
            <a:r>
              <a:rPr lang="en-US" sz="2200" b="1" i="1" dirty="0">
                <a:solidFill>
                  <a:srgbClr val="F8A81B"/>
                </a:solidFill>
              </a:rPr>
              <a:t>temperature</a:t>
            </a:r>
            <a:r>
              <a:rPr lang="en-US" sz="2200" b="1" i="1" dirty="0">
                <a:solidFill>
                  <a:prstClr val="black"/>
                </a:solidFill>
              </a:rPr>
              <a:t> + </a:t>
            </a:r>
            <a:r>
              <a:rPr lang="en-US" sz="2200" b="1" i="1" dirty="0">
                <a:solidFill>
                  <a:srgbClr val="8D64AA"/>
                </a:solidFill>
              </a:rPr>
              <a:t>m</a:t>
            </a:r>
            <a:r>
              <a:rPr lang="en-US" sz="2200" b="1" i="1" baseline="-25000" dirty="0">
                <a:solidFill>
                  <a:srgbClr val="8D64AA"/>
                </a:solidFill>
              </a:rPr>
              <a:t>3</a:t>
            </a:r>
            <a:r>
              <a:rPr lang="en-US" sz="2200" b="1" i="1" dirty="0">
                <a:solidFill>
                  <a:prstClr val="black"/>
                </a:solidFill>
              </a:rPr>
              <a:t>*</a:t>
            </a:r>
            <a:r>
              <a:rPr lang="en-US" sz="2200" b="1" i="1" dirty="0">
                <a:solidFill>
                  <a:srgbClr val="F8A81B"/>
                </a:solidFill>
              </a:rPr>
              <a:t>humidity</a:t>
            </a:r>
            <a:r>
              <a:rPr lang="en-US" sz="2200" b="1" i="1" dirty="0">
                <a:solidFill>
                  <a:prstClr val="black"/>
                </a:solidFill>
              </a:rPr>
              <a:t> + </a:t>
            </a:r>
            <a:r>
              <a:rPr lang="en-US" sz="2200" b="1" i="1" dirty="0">
                <a:solidFill>
                  <a:srgbClr val="8D64AA"/>
                </a:solidFill>
              </a:rPr>
              <a:t>b</a:t>
            </a:r>
            <a:r>
              <a:rPr lang="en-US" sz="2200" b="1" i="1" dirty="0">
                <a:solidFill>
                  <a:prstClr val="black"/>
                </a:solidFill>
              </a:rPr>
              <a:t>   </a:t>
            </a:r>
          </a:p>
        </p:txBody>
      </p:sp>
      <p:sp>
        <p:nvSpPr>
          <p:cNvPr id="6" name="Rectangle 5"/>
          <p:cNvSpPr/>
          <p:nvPr/>
        </p:nvSpPr>
        <p:spPr>
          <a:xfrm>
            <a:off x="5377912" y="500633"/>
            <a:ext cx="4587498" cy="5950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586434" y="2708452"/>
            <a:ext cx="2312576" cy="646331"/>
          </a:xfrm>
          <a:prstGeom prst="rect">
            <a:avLst/>
          </a:prstGeom>
          <a:solidFill>
            <a:schemeClr val="bg1"/>
          </a:solidFill>
          <a:ln>
            <a:solidFill>
              <a:schemeClr val="tx1"/>
            </a:solidFill>
          </a:ln>
        </p:spPr>
        <p:txBody>
          <a:bodyPr wrap="square" rtlCol="0">
            <a:spAutoFit/>
          </a:bodyPr>
          <a:lstStyle/>
          <a:p>
            <a:r>
              <a:rPr lang="en-US" b="1" dirty="0">
                <a:solidFill>
                  <a:srgbClr val="0070C0"/>
                </a:solidFill>
              </a:rPr>
              <a:t>Reference Data</a:t>
            </a:r>
          </a:p>
          <a:p>
            <a:r>
              <a:rPr lang="en-US" b="1" dirty="0">
                <a:solidFill>
                  <a:srgbClr val="FF0000"/>
                </a:solidFill>
              </a:rPr>
              <a:t>Matched Sensor Data</a:t>
            </a:r>
          </a:p>
        </p:txBody>
      </p:sp>
      <p:sp>
        <p:nvSpPr>
          <p:cNvPr id="8" name="TextBox 7"/>
          <p:cNvSpPr txBox="1"/>
          <p:nvPr/>
        </p:nvSpPr>
        <p:spPr>
          <a:xfrm>
            <a:off x="2398690" y="2279673"/>
            <a:ext cx="3115159" cy="400110"/>
          </a:xfrm>
          <a:prstGeom prst="rect">
            <a:avLst/>
          </a:prstGeom>
          <a:solidFill>
            <a:schemeClr val="bg1"/>
          </a:solidFill>
        </p:spPr>
        <p:txBody>
          <a:bodyPr wrap="square" rtlCol="0">
            <a:spAutoFit/>
          </a:bodyPr>
          <a:lstStyle/>
          <a:p>
            <a:r>
              <a:rPr lang="en-US" sz="2000" b="1" dirty="0">
                <a:solidFill>
                  <a:prstClr val="black"/>
                </a:solidFill>
              </a:rPr>
              <a:t>Calibration Example</a:t>
            </a:r>
          </a:p>
        </p:txBody>
      </p:sp>
      <p:pic>
        <p:nvPicPr>
          <p:cNvPr id="11"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250721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pSp>
        <p:nvGrpSpPr>
          <p:cNvPr id="13" name="Group 12"/>
          <p:cNvGrpSpPr/>
          <p:nvPr/>
        </p:nvGrpSpPr>
        <p:grpSpPr>
          <a:xfrm>
            <a:off x="993422" y="1291982"/>
            <a:ext cx="10267538" cy="4919705"/>
            <a:chOff x="20047815" y="12713549"/>
            <a:chExt cx="6639299" cy="3270936"/>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255" r="1741"/>
            <a:stretch/>
          </p:blipFill>
          <p:spPr>
            <a:xfrm>
              <a:off x="20047815" y="12784061"/>
              <a:ext cx="6639299" cy="3200424"/>
            </a:xfrm>
            <a:prstGeom prst="rect">
              <a:avLst/>
            </a:prstGeom>
            <a:ln>
              <a:solidFill>
                <a:schemeClr val="bg2">
                  <a:lumMod val="50000"/>
                </a:schemeClr>
              </a:solidFill>
            </a:ln>
          </p:spPr>
        </p:pic>
        <p:sp>
          <p:nvSpPr>
            <p:cNvPr id="15" name="TextBox 14"/>
            <p:cNvSpPr txBox="1"/>
            <p:nvPr/>
          </p:nvSpPr>
          <p:spPr>
            <a:xfrm rot="16200000">
              <a:off x="25231648" y="13806275"/>
              <a:ext cx="2441791" cy="256339"/>
            </a:xfrm>
            <a:prstGeom prst="rect">
              <a:avLst/>
            </a:prstGeom>
            <a:noFill/>
            <a:ln>
              <a:noFill/>
            </a:ln>
          </p:spPr>
          <p:txBody>
            <a:bodyPr wrap="square" rtlCol="0">
              <a:spAutoFit/>
            </a:bodyPr>
            <a:lstStyle/>
            <a:p>
              <a:r>
                <a:rPr lang="en-US" sz="2000" dirty="0">
                  <a:solidFill>
                    <a:prstClr val="black"/>
                  </a:solidFill>
                </a:rPr>
                <a:t>Temperature (</a:t>
              </a:r>
              <a:r>
                <a:rPr lang="en-US" sz="2000" baseline="30000" dirty="0">
                  <a:solidFill>
                    <a:prstClr val="black"/>
                  </a:solidFill>
                </a:rPr>
                <a:t>O</a:t>
              </a:r>
              <a:r>
                <a:rPr lang="en-US" sz="2000" dirty="0">
                  <a:solidFill>
                    <a:prstClr val="black"/>
                  </a:solidFill>
                </a:rPr>
                <a:t>C)</a:t>
              </a:r>
            </a:p>
          </p:txBody>
        </p:sp>
      </p:grpSp>
      <p:sp>
        <p:nvSpPr>
          <p:cNvPr id="16" name="Title 1"/>
          <p:cNvSpPr txBox="1">
            <a:spLocks/>
          </p:cNvSpPr>
          <p:nvPr/>
        </p:nvSpPr>
        <p:spPr>
          <a:xfrm>
            <a:off x="614966" y="242593"/>
            <a:ext cx="511403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6091BA"/>
                </a:solidFill>
              </a:rPr>
              <a:t>Data Examples</a:t>
            </a:r>
          </a:p>
        </p:txBody>
      </p:sp>
      <p:sp>
        <p:nvSpPr>
          <p:cNvPr id="2" name="TextBox 1"/>
          <p:cNvSpPr txBox="1"/>
          <p:nvPr/>
        </p:nvSpPr>
        <p:spPr>
          <a:xfrm>
            <a:off x="5343940" y="313705"/>
            <a:ext cx="5943600" cy="954107"/>
          </a:xfrm>
          <a:prstGeom prst="rect">
            <a:avLst/>
          </a:prstGeom>
          <a:noFill/>
        </p:spPr>
        <p:txBody>
          <a:bodyPr wrap="square" rtlCol="0">
            <a:spAutoFit/>
          </a:bodyPr>
          <a:lstStyle/>
          <a:p>
            <a:r>
              <a:rPr lang="en-US" sz="2000" b="1" i="1" dirty="0">
                <a:solidFill>
                  <a:prstClr val="black"/>
                </a:solidFill>
              </a:rPr>
              <a:t>What can we learn from this data?</a:t>
            </a:r>
          </a:p>
          <a:p>
            <a:pPr marL="285750" indent="-285750">
              <a:buFont typeface="Arial" panose="020B0604020202020204" pitchFamily="34" charset="0"/>
              <a:buChar char="•"/>
            </a:pPr>
            <a:r>
              <a:rPr lang="en-US" b="1" dirty="0">
                <a:solidFill>
                  <a:prstClr val="black"/>
                </a:solidFill>
              </a:rPr>
              <a:t>Do you see a daily pattern? </a:t>
            </a:r>
          </a:p>
          <a:p>
            <a:pPr marL="285750" indent="-285750">
              <a:buFont typeface="Arial" panose="020B0604020202020204" pitchFamily="34" charset="0"/>
              <a:buChar char="•"/>
            </a:pPr>
            <a:r>
              <a:rPr lang="en-US" b="1" dirty="0">
                <a:solidFill>
                  <a:prstClr val="black"/>
                </a:solidFill>
              </a:rPr>
              <a:t>How does the pattern relate to temperature? </a:t>
            </a:r>
          </a:p>
        </p:txBody>
      </p:sp>
      <p:sp>
        <p:nvSpPr>
          <p:cNvPr id="4" name="TextBox 3"/>
          <p:cNvSpPr txBox="1"/>
          <p:nvPr/>
        </p:nvSpPr>
        <p:spPr>
          <a:xfrm>
            <a:off x="3458267" y="1453031"/>
            <a:ext cx="5257155" cy="369332"/>
          </a:xfrm>
          <a:prstGeom prst="rect">
            <a:avLst/>
          </a:prstGeom>
          <a:solidFill>
            <a:schemeClr val="bg1"/>
          </a:solidFill>
        </p:spPr>
        <p:txBody>
          <a:bodyPr wrap="square" rtlCol="0">
            <a:spAutoFit/>
          </a:bodyPr>
          <a:lstStyle/>
          <a:p>
            <a:r>
              <a:rPr lang="en-US" dirty="0"/>
              <a:t>Carbon Dioxide Data from a small town in a  valley</a:t>
            </a:r>
          </a:p>
        </p:txBody>
      </p:sp>
      <p:pic>
        <p:nvPicPr>
          <p:cNvPr id="9"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1547376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966" y="1150400"/>
            <a:ext cx="9872871" cy="4038600"/>
          </a:xfrm>
        </p:spPr>
        <p:txBody>
          <a:bodyPr/>
          <a:lstStyle/>
          <a:p>
            <a:r>
              <a:rPr lang="en-US" sz="2400" b="1" dirty="0"/>
              <a:t>Observations</a:t>
            </a:r>
          </a:p>
          <a:p>
            <a:pPr lvl="1"/>
            <a:r>
              <a:rPr lang="en-US" sz="2400" dirty="0"/>
              <a:t>CO2 is highest when temperature is at its lowest</a:t>
            </a:r>
          </a:p>
          <a:p>
            <a:pPr lvl="1"/>
            <a:r>
              <a:rPr lang="en-US" sz="2400" dirty="0"/>
              <a:t>CO2 peaks at night </a:t>
            </a:r>
          </a:p>
          <a:p>
            <a:pPr lvl="1"/>
            <a:r>
              <a:rPr lang="en-US" sz="2400" dirty="0"/>
              <a:t>Following the warmest day, there is the lowest night time CO2</a:t>
            </a:r>
          </a:p>
          <a:p>
            <a:pPr lvl="1"/>
            <a:endParaRPr lang="en-US" dirty="0"/>
          </a:p>
          <a:p>
            <a:r>
              <a:rPr lang="en-US" sz="2400" b="1" dirty="0"/>
              <a:t>Possible Explanations</a:t>
            </a:r>
          </a:p>
          <a:p>
            <a:pPr lvl="1"/>
            <a:r>
              <a:rPr lang="en-US" sz="2400" dirty="0"/>
              <a:t>Boundary layer</a:t>
            </a:r>
          </a:p>
          <a:p>
            <a:pPr lvl="1"/>
            <a:r>
              <a:rPr lang="en-US" sz="2400" dirty="0"/>
              <a:t>Temperature inversions</a:t>
            </a:r>
          </a:p>
          <a:p>
            <a:pPr lvl="1"/>
            <a:r>
              <a:rPr lang="en-US" sz="2400" dirty="0"/>
              <a:t>Emissions from home </a:t>
            </a:r>
            <a:br>
              <a:rPr lang="en-US" sz="2400" dirty="0"/>
            </a:br>
            <a:r>
              <a:rPr lang="en-US" sz="2400" dirty="0"/>
              <a:t>heating</a:t>
            </a:r>
          </a:p>
        </p:txBody>
      </p:sp>
      <p:grpSp>
        <p:nvGrpSpPr>
          <p:cNvPr id="13" name="Group 12"/>
          <p:cNvGrpSpPr/>
          <p:nvPr/>
        </p:nvGrpSpPr>
        <p:grpSpPr>
          <a:xfrm>
            <a:off x="4460032" y="2745372"/>
            <a:ext cx="7217159" cy="3538376"/>
            <a:chOff x="20244255" y="12784061"/>
            <a:chExt cx="6639299" cy="3200424"/>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255" r="1741"/>
            <a:stretch/>
          </p:blipFill>
          <p:spPr>
            <a:xfrm>
              <a:off x="20244255" y="12784061"/>
              <a:ext cx="6639299" cy="3200424"/>
            </a:xfrm>
            <a:prstGeom prst="rect">
              <a:avLst/>
            </a:prstGeom>
            <a:ln>
              <a:solidFill>
                <a:schemeClr val="bg2">
                  <a:lumMod val="50000"/>
                </a:schemeClr>
              </a:solidFill>
            </a:ln>
          </p:spPr>
        </p:pic>
        <p:sp>
          <p:nvSpPr>
            <p:cNvPr id="15" name="TextBox 14"/>
            <p:cNvSpPr txBox="1"/>
            <p:nvPr/>
          </p:nvSpPr>
          <p:spPr>
            <a:xfrm rot="16200000">
              <a:off x="25518077" y="14123404"/>
              <a:ext cx="2205524" cy="320862"/>
            </a:xfrm>
            <a:prstGeom prst="rect">
              <a:avLst/>
            </a:prstGeom>
            <a:noFill/>
            <a:ln>
              <a:noFill/>
            </a:ln>
          </p:spPr>
          <p:txBody>
            <a:bodyPr wrap="square" rtlCol="0">
              <a:spAutoFit/>
            </a:bodyPr>
            <a:lstStyle/>
            <a:p>
              <a:r>
                <a:rPr lang="en-US" sz="2000" dirty="0">
                  <a:solidFill>
                    <a:prstClr val="black"/>
                  </a:solidFill>
                </a:rPr>
                <a:t>Temperature (</a:t>
              </a:r>
              <a:r>
                <a:rPr lang="en-US" sz="2000" baseline="30000" dirty="0">
                  <a:solidFill>
                    <a:prstClr val="black"/>
                  </a:solidFill>
                </a:rPr>
                <a:t>O</a:t>
              </a:r>
              <a:r>
                <a:rPr lang="en-US" sz="2000" dirty="0">
                  <a:solidFill>
                    <a:prstClr val="black"/>
                  </a:solidFill>
                </a:rPr>
                <a:t>C)</a:t>
              </a:r>
            </a:p>
          </p:txBody>
        </p:sp>
      </p:grpSp>
      <p:sp>
        <p:nvSpPr>
          <p:cNvPr id="16" name="Title 1"/>
          <p:cNvSpPr txBox="1">
            <a:spLocks/>
          </p:cNvSpPr>
          <p:nvPr/>
        </p:nvSpPr>
        <p:spPr>
          <a:xfrm>
            <a:off x="614966" y="242593"/>
            <a:ext cx="64008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6091BA"/>
                </a:solidFill>
              </a:rPr>
              <a:t>Data Examples</a:t>
            </a:r>
          </a:p>
        </p:txBody>
      </p:sp>
      <p:pic>
        <p:nvPicPr>
          <p:cNvPr id="7"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316196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6484" r="3564"/>
          <a:stretch/>
        </p:blipFill>
        <p:spPr>
          <a:xfrm>
            <a:off x="713774" y="1226967"/>
            <a:ext cx="10302097" cy="5105999"/>
          </a:xfrm>
          <a:prstGeom prst="rect">
            <a:avLst/>
          </a:prstGeom>
          <a:ln>
            <a:solidFill>
              <a:schemeClr val="bg2">
                <a:lumMod val="50000"/>
              </a:schemeClr>
            </a:solidFill>
          </a:ln>
        </p:spPr>
      </p:pic>
      <p:sp>
        <p:nvSpPr>
          <p:cNvPr id="17" name="Title 1"/>
          <p:cNvSpPr txBox="1">
            <a:spLocks/>
          </p:cNvSpPr>
          <p:nvPr/>
        </p:nvSpPr>
        <p:spPr>
          <a:xfrm>
            <a:off x="614966" y="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6091BA"/>
                </a:solidFill>
              </a:rPr>
              <a:t>Data Examples</a:t>
            </a:r>
          </a:p>
        </p:txBody>
      </p:sp>
      <p:cxnSp>
        <p:nvCxnSpPr>
          <p:cNvPr id="6" name="Straight Connector 5"/>
          <p:cNvCxnSpPr/>
          <p:nvPr/>
        </p:nvCxnSpPr>
        <p:spPr>
          <a:xfrm flipH="1">
            <a:off x="2957213" y="5600163"/>
            <a:ext cx="12878" cy="339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563225" y="5600163"/>
            <a:ext cx="4293" cy="3262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8196" y="5897451"/>
            <a:ext cx="1233683" cy="369332"/>
          </a:xfrm>
          <a:prstGeom prst="rect">
            <a:avLst/>
          </a:prstGeom>
          <a:noFill/>
        </p:spPr>
        <p:txBody>
          <a:bodyPr wrap="square" rtlCol="0">
            <a:spAutoFit/>
          </a:bodyPr>
          <a:lstStyle/>
          <a:p>
            <a:r>
              <a:rPr lang="en-US" b="1" dirty="0">
                <a:solidFill>
                  <a:prstClr val="black"/>
                </a:solidFill>
              </a:rPr>
              <a:t>midnight</a:t>
            </a:r>
          </a:p>
        </p:txBody>
      </p:sp>
      <p:sp>
        <p:nvSpPr>
          <p:cNvPr id="21" name="TextBox 20"/>
          <p:cNvSpPr txBox="1"/>
          <p:nvPr/>
        </p:nvSpPr>
        <p:spPr>
          <a:xfrm>
            <a:off x="3320533" y="5897451"/>
            <a:ext cx="1146219" cy="369332"/>
          </a:xfrm>
          <a:prstGeom prst="rect">
            <a:avLst/>
          </a:prstGeom>
          <a:noFill/>
        </p:spPr>
        <p:txBody>
          <a:bodyPr wrap="square" rtlCol="0">
            <a:spAutoFit/>
          </a:bodyPr>
          <a:lstStyle/>
          <a:p>
            <a:r>
              <a:rPr lang="en-US" b="1" dirty="0">
                <a:solidFill>
                  <a:prstClr val="black"/>
                </a:solidFill>
              </a:rPr>
              <a:t>noon</a:t>
            </a:r>
          </a:p>
        </p:txBody>
      </p:sp>
      <p:sp>
        <p:nvSpPr>
          <p:cNvPr id="27" name="TextBox 26"/>
          <p:cNvSpPr txBox="1"/>
          <p:nvPr/>
        </p:nvSpPr>
        <p:spPr>
          <a:xfrm>
            <a:off x="4709444" y="355949"/>
            <a:ext cx="6602639" cy="646331"/>
          </a:xfrm>
          <a:prstGeom prst="rect">
            <a:avLst/>
          </a:prstGeom>
          <a:noFill/>
        </p:spPr>
        <p:txBody>
          <a:bodyPr wrap="square" rtlCol="0">
            <a:spAutoFit/>
          </a:bodyPr>
          <a:lstStyle/>
          <a:p>
            <a:r>
              <a:rPr lang="en-US" b="1" dirty="0">
                <a:solidFill>
                  <a:prstClr val="black"/>
                </a:solidFill>
              </a:rPr>
              <a:t>How can you explain the diurnal trend in the beginning of this data set?  Any interesting observations?</a:t>
            </a:r>
          </a:p>
        </p:txBody>
      </p:sp>
      <p:pic>
        <p:nvPicPr>
          <p:cNvPr id="10"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396236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966" y="988453"/>
            <a:ext cx="10789920" cy="5669280"/>
          </a:xfrm>
        </p:spPr>
        <p:txBody>
          <a:bodyPr>
            <a:normAutofit lnSpcReduction="10000"/>
          </a:bodyPr>
          <a:lstStyle/>
          <a:p>
            <a:r>
              <a:rPr lang="en-US" b="1" dirty="0"/>
              <a:t>Diurnal Trend</a:t>
            </a:r>
          </a:p>
          <a:p>
            <a:pPr lvl="1"/>
            <a:r>
              <a:rPr lang="en-US" dirty="0"/>
              <a:t>The chemistry of ozone formation </a:t>
            </a:r>
            <a:br>
              <a:rPr lang="en-US" dirty="0"/>
            </a:br>
            <a:r>
              <a:rPr lang="en-US" dirty="0"/>
              <a:t>requires </a:t>
            </a:r>
            <a:r>
              <a:rPr lang="en-US" b="1" dirty="0"/>
              <a:t>sunlight</a:t>
            </a:r>
          </a:p>
          <a:p>
            <a:pPr lvl="1"/>
            <a:r>
              <a:rPr lang="en-US" dirty="0"/>
              <a:t>Ozone is continually being formed </a:t>
            </a:r>
            <a:br>
              <a:rPr lang="en-US" dirty="0"/>
            </a:br>
            <a:r>
              <a:rPr lang="en-US" dirty="0"/>
              <a:t>and broken down</a:t>
            </a:r>
          </a:p>
          <a:p>
            <a:pPr lvl="2"/>
            <a:r>
              <a:rPr lang="en-US" b="1" dirty="0"/>
              <a:t>Sunlight</a:t>
            </a:r>
            <a:r>
              <a:rPr lang="en-US" dirty="0"/>
              <a:t> – formation is favored</a:t>
            </a:r>
          </a:p>
          <a:p>
            <a:pPr lvl="2"/>
            <a:r>
              <a:rPr lang="en-US" b="1" dirty="0"/>
              <a:t>No sunlight</a:t>
            </a:r>
            <a:r>
              <a:rPr lang="en-US" dirty="0"/>
              <a:t> – destruction is favored</a:t>
            </a:r>
          </a:p>
          <a:p>
            <a:pPr lvl="1"/>
            <a:r>
              <a:rPr lang="en-US" dirty="0"/>
              <a:t>Destruction of ozone requires </a:t>
            </a:r>
            <a:br>
              <a:rPr lang="en-US" dirty="0"/>
            </a:br>
            <a:r>
              <a:rPr lang="en-US" dirty="0"/>
              <a:t>NOx; if not enough NOx, ozone</a:t>
            </a:r>
            <a:br>
              <a:rPr lang="en-US" dirty="0"/>
            </a:br>
            <a:r>
              <a:rPr lang="en-US" dirty="0"/>
              <a:t>can “hang around”</a:t>
            </a:r>
          </a:p>
          <a:p>
            <a:r>
              <a:rPr lang="en-US" b="1" dirty="0"/>
              <a:t>Observations</a:t>
            </a:r>
          </a:p>
          <a:p>
            <a:pPr lvl="1"/>
            <a:r>
              <a:rPr lang="en-US" dirty="0"/>
              <a:t>Little variance between three locations</a:t>
            </a:r>
          </a:p>
          <a:p>
            <a:pPr lvl="1"/>
            <a:r>
              <a:rPr lang="en-US" dirty="0"/>
              <a:t>Ozone typically peaks in urban areas in the summer (thus, lack of sunlight might be limiting production in Denver)</a:t>
            </a:r>
          </a:p>
          <a:p>
            <a:pPr lvl="1"/>
            <a:r>
              <a:rPr lang="en-US" dirty="0"/>
              <a:t>Background ozone = 30-40 ppb, in uninhabited areas (naturally occurring VOCs can assist in its production)</a:t>
            </a:r>
          </a:p>
          <a:p>
            <a:pPr lvl="1"/>
            <a:r>
              <a:rPr lang="en-US" dirty="0"/>
              <a:t>Ozone is more of a regional issue than a local one because it takes more time to form and decay</a:t>
            </a:r>
          </a:p>
          <a:p>
            <a:pPr lvl="1"/>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84" r="3564"/>
          <a:stretch/>
        </p:blipFill>
        <p:spPr>
          <a:xfrm>
            <a:off x="5233745" y="879693"/>
            <a:ext cx="6628341" cy="3285186"/>
          </a:xfrm>
          <a:prstGeom prst="rect">
            <a:avLst/>
          </a:prstGeom>
          <a:ln>
            <a:solidFill>
              <a:schemeClr val="bg2">
                <a:lumMod val="50000"/>
              </a:schemeClr>
            </a:solidFill>
          </a:ln>
        </p:spPr>
      </p:pic>
      <p:sp>
        <p:nvSpPr>
          <p:cNvPr id="5" name="Title 1"/>
          <p:cNvSpPr txBox="1">
            <a:spLocks/>
          </p:cNvSpPr>
          <p:nvPr/>
        </p:nvSpPr>
        <p:spPr>
          <a:xfrm>
            <a:off x="614966" y="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6091BA"/>
                </a:solidFill>
              </a:rPr>
              <a:t>Data Examples</a:t>
            </a:r>
          </a:p>
        </p:txBody>
      </p:sp>
      <p:pic>
        <p:nvPicPr>
          <p:cNvPr id="6" name="Google Shape;64;p14"/>
          <p:cNvPicPr preferRelativeResize="0"/>
          <p:nvPr/>
        </p:nvPicPr>
        <p:blipFill>
          <a:blip r:embed="rId4">
            <a:alphaModFix/>
          </a:blip>
          <a:stretch>
            <a:fillRect/>
          </a:stretch>
        </p:blipFill>
        <p:spPr>
          <a:xfrm>
            <a:off x="72015" y="6283748"/>
            <a:ext cx="12119985" cy="547301"/>
          </a:xfrm>
          <a:prstGeom prst="rect">
            <a:avLst/>
          </a:prstGeom>
          <a:noFill/>
          <a:ln>
            <a:noFill/>
          </a:ln>
        </p:spPr>
      </p:pic>
    </p:spTree>
    <p:extLst>
      <p:ext uri="{BB962C8B-B14F-4D97-AF65-F5344CB8AC3E}">
        <p14:creationId xmlns:p14="http://schemas.microsoft.com/office/powerpoint/2010/main" val="334428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8483636" y="2626805"/>
            <a:ext cx="2562582" cy="923330"/>
          </a:xfrm>
          <a:prstGeom prst="rect">
            <a:avLst/>
          </a:prstGeom>
        </p:spPr>
        <p:txBody>
          <a:bodyPr wrap="square">
            <a:spAutoFit/>
          </a:bodyPr>
          <a:lstStyle/>
          <a:p>
            <a:r>
              <a:rPr lang="en-US" dirty="0">
                <a:solidFill>
                  <a:schemeClr val="bg1"/>
                </a:solidFill>
              </a:rPr>
              <a:t>(inspired by this photo of the earth, taken from ~3.7 billion miles away)</a:t>
            </a:r>
          </a:p>
        </p:txBody>
      </p:sp>
      <p:sp>
        <p:nvSpPr>
          <p:cNvPr id="6" name="Content Placeholder 5"/>
          <p:cNvSpPr>
            <a:spLocks noGrp="1"/>
          </p:cNvSpPr>
          <p:nvPr>
            <p:ph idx="1"/>
          </p:nvPr>
        </p:nvSpPr>
        <p:spPr>
          <a:xfrm>
            <a:off x="431321" y="687511"/>
            <a:ext cx="11386868" cy="1270334"/>
          </a:xfrm>
        </p:spPr>
        <p:txBody>
          <a:bodyPr>
            <a:normAutofit fontScale="92500" lnSpcReduction="20000"/>
          </a:bodyPr>
          <a:lstStyle/>
          <a:p>
            <a:pPr marL="45720" indent="0" algn="ctr">
              <a:buNone/>
            </a:pPr>
            <a:r>
              <a:rPr lang="en-US" sz="5400" dirty="0"/>
              <a:t>What gases make up our atmosphere?</a:t>
            </a:r>
            <a:endParaRPr lang="en-US" sz="9600" i="1" dirty="0"/>
          </a:p>
        </p:txBody>
      </p:sp>
      <p:sp>
        <p:nvSpPr>
          <p:cNvPr id="4" name="TextBox 3"/>
          <p:cNvSpPr txBox="1"/>
          <p:nvPr/>
        </p:nvSpPr>
        <p:spPr>
          <a:xfrm>
            <a:off x="7187815" y="1957845"/>
            <a:ext cx="4521330" cy="3539430"/>
          </a:xfrm>
          <a:prstGeom prst="rect">
            <a:avLst/>
          </a:prstGeom>
          <a:noFill/>
        </p:spPr>
        <p:txBody>
          <a:bodyPr wrap="square" rtlCol="0">
            <a:spAutoFit/>
          </a:bodyPr>
          <a:lstStyle/>
          <a:p>
            <a:r>
              <a:rPr lang="en-US" sz="2800" dirty="0">
                <a:latin typeface="Calibri"/>
                <a:cs typeface="Calibri"/>
              </a:rPr>
              <a:t>Including but not limited to:</a:t>
            </a:r>
          </a:p>
          <a:p>
            <a:r>
              <a:rPr lang="en-US" sz="2800" dirty="0">
                <a:latin typeface="Calibri"/>
                <a:cs typeface="Calibri"/>
              </a:rPr>
              <a:t>argon (0.93%)</a:t>
            </a:r>
          </a:p>
          <a:p>
            <a:r>
              <a:rPr lang="en-US" sz="2800" dirty="0">
                <a:latin typeface="Calibri"/>
                <a:cs typeface="Calibri"/>
              </a:rPr>
              <a:t>carbon dioxide (0.043%)</a:t>
            </a:r>
          </a:p>
          <a:p>
            <a:r>
              <a:rPr lang="en-US" sz="2800" dirty="0">
                <a:latin typeface="Calibri"/>
                <a:cs typeface="Calibri"/>
              </a:rPr>
              <a:t>water vapor</a:t>
            </a:r>
          </a:p>
          <a:p>
            <a:r>
              <a:rPr lang="en-US" sz="2800" dirty="0">
                <a:latin typeface="Calibri"/>
                <a:cs typeface="Calibri"/>
              </a:rPr>
              <a:t>hydrogen </a:t>
            </a:r>
          </a:p>
          <a:p>
            <a:r>
              <a:rPr lang="en-US" sz="2800" dirty="0">
                <a:latin typeface="Calibri"/>
                <a:cs typeface="Calibri"/>
              </a:rPr>
              <a:t>neon </a:t>
            </a:r>
          </a:p>
          <a:p>
            <a:r>
              <a:rPr lang="en-US" sz="2800" dirty="0">
                <a:latin typeface="Calibri"/>
                <a:cs typeface="Calibri"/>
              </a:rPr>
              <a:t>helium	     </a:t>
            </a:r>
          </a:p>
          <a:p>
            <a:r>
              <a:rPr lang="en-US" sz="2800" dirty="0">
                <a:latin typeface="Calibri"/>
                <a:cs typeface="Calibri"/>
              </a:rPr>
              <a:t>methane</a:t>
            </a:r>
          </a:p>
        </p:txBody>
      </p:sp>
      <p:pic>
        <p:nvPicPr>
          <p:cNvPr id="7" name="Picture 6"/>
          <p:cNvPicPr>
            <a:picLocks noChangeAspect="1"/>
          </p:cNvPicPr>
          <p:nvPr/>
        </p:nvPicPr>
        <p:blipFill>
          <a:blip r:embed="rId3"/>
          <a:stretch>
            <a:fillRect/>
          </a:stretch>
        </p:blipFill>
        <p:spPr>
          <a:xfrm>
            <a:off x="934497" y="1785524"/>
            <a:ext cx="5348444" cy="4533532"/>
          </a:xfrm>
          <a:prstGeom prst="rect">
            <a:avLst/>
          </a:prstGeom>
        </p:spPr>
      </p:pic>
      <p:sp>
        <p:nvSpPr>
          <p:cNvPr id="13" name="TextBox 12"/>
          <p:cNvSpPr txBox="1"/>
          <p:nvPr/>
        </p:nvSpPr>
        <p:spPr>
          <a:xfrm>
            <a:off x="5811866" y="1032805"/>
            <a:ext cx="1440144" cy="4708981"/>
          </a:xfrm>
          <a:prstGeom prst="rect">
            <a:avLst/>
          </a:prstGeom>
          <a:noFill/>
        </p:spPr>
        <p:txBody>
          <a:bodyPr wrap="square" rtlCol="0">
            <a:spAutoFit/>
          </a:bodyPr>
          <a:lstStyle/>
          <a:p>
            <a:r>
              <a:rPr lang="en-US" sz="30000" dirty="0">
                <a:latin typeface="Letter Gothic Std"/>
                <a:cs typeface="Letter Gothic Std"/>
              </a:rPr>
              <a:t>{</a:t>
            </a:r>
          </a:p>
        </p:txBody>
      </p:sp>
      <p:pic>
        <p:nvPicPr>
          <p:cNvPr id="8"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58723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89" y="3700539"/>
            <a:ext cx="4180481" cy="2695438"/>
          </a:xfrm>
        </p:spPr>
        <p:txBody>
          <a:bodyPr>
            <a:noAutofit/>
          </a:bodyPr>
          <a:lstStyle/>
          <a:p>
            <a:r>
              <a:rPr lang="en-US" sz="2800" dirty="0"/>
              <a:t>The Earth’s atmospheric conditions vary from the surface to space—it’s a complex system </a:t>
            </a:r>
            <a:br>
              <a:rPr lang="en-US" sz="2800" dirty="0"/>
            </a:b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65" y="551858"/>
            <a:ext cx="6441733" cy="5757299"/>
          </a:xfrm>
          <a:prstGeom prst="rect">
            <a:avLst/>
          </a:prstGeom>
        </p:spPr>
      </p:pic>
      <p:sp>
        <p:nvSpPr>
          <p:cNvPr id="7" name="Rectangle 6"/>
          <p:cNvSpPr/>
          <p:nvPr/>
        </p:nvSpPr>
        <p:spPr>
          <a:xfrm>
            <a:off x="9890061" y="756558"/>
            <a:ext cx="1526745" cy="52688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893841" y="1422337"/>
            <a:ext cx="1526745" cy="52688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3404775" y="1177308"/>
            <a:ext cx="8056342" cy="592498"/>
            <a:chOff x="3404775" y="1177308"/>
            <a:chExt cx="8056342" cy="592498"/>
          </a:xfrm>
        </p:grpSpPr>
        <p:cxnSp>
          <p:nvCxnSpPr>
            <p:cNvPr id="13" name="Straight Connector 12"/>
            <p:cNvCxnSpPr/>
            <p:nvPr/>
          </p:nvCxnSpPr>
          <p:spPr>
            <a:xfrm flipH="1">
              <a:off x="5039608" y="1408827"/>
              <a:ext cx="6421509" cy="50250"/>
            </a:xfrm>
            <a:prstGeom prst="line">
              <a:avLst/>
            </a:prstGeom>
            <a:ln w="38100" cmpd="sng">
              <a:solidFill>
                <a:srgbClr val="F14124"/>
              </a:solidFill>
              <a:prstDash val="sysDash"/>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404775" y="1182948"/>
              <a:ext cx="1588348" cy="586858"/>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93735" y="1177308"/>
              <a:ext cx="1432103" cy="584776"/>
            </a:xfrm>
            <a:prstGeom prst="rect">
              <a:avLst/>
            </a:prstGeom>
          </p:spPr>
          <p:txBody>
            <a:bodyPr wrap="none">
              <a:spAutoFit/>
            </a:bodyPr>
            <a:lstStyle/>
            <a:p>
              <a:pPr marL="45720" indent="0" algn="ctr">
                <a:buNone/>
              </a:pPr>
              <a:r>
                <a:rPr lang="en-US" sz="1600" dirty="0">
                  <a:solidFill>
                    <a:srgbClr val="212745"/>
                  </a:solidFill>
                </a:rPr>
                <a:t>TROPOPAUSE</a:t>
              </a:r>
              <a:r>
                <a:rPr lang="en-US" dirty="0">
                  <a:solidFill>
                    <a:srgbClr val="212745"/>
                  </a:solidFill>
                </a:rPr>
                <a:t> </a:t>
              </a:r>
            </a:p>
            <a:p>
              <a:pPr marL="45720" indent="0" algn="ctr">
                <a:buNone/>
              </a:pPr>
              <a:r>
                <a:rPr lang="en-US" sz="1400" dirty="0">
                  <a:solidFill>
                    <a:srgbClr val="212745"/>
                  </a:solidFill>
                </a:rPr>
                <a:t>(boundary)</a:t>
              </a:r>
            </a:p>
          </p:txBody>
        </p:sp>
      </p:grpSp>
      <p:grpSp>
        <p:nvGrpSpPr>
          <p:cNvPr id="22" name="Group 21"/>
          <p:cNvGrpSpPr/>
          <p:nvPr/>
        </p:nvGrpSpPr>
        <p:grpSpPr>
          <a:xfrm>
            <a:off x="4999074" y="3431534"/>
            <a:ext cx="6435022" cy="797088"/>
            <a:chOff x="4999074" y="3431534"/>
            <a:chExt cx="6435022" cy="797088"/>
          </a:xfrm>
        </p:grpSpPr>
        <p:grpSp>
          <p:nvGrpSpPr>
            <p:cNvPr id="12" name="Group 11"/>
            <p:cNvGrpSpPr/>
            <p:nvPr/>
          </p:nvGrpSpPr>
          <p:grpSpPr>
            <a:xfrm>
              <a:off x="4999074" y="3773073"/>
              <a:ext cx="6435022" cy="401509"/>
              <a:chOff x="4999074" y="3773073"/>
              <a:chExt cx="6435022" cy="401509"/>
            </a:xfrm>
          </p:grpSpPr>
          <p:sp>
            <p:nvSpPr>
              <p:cNvPr id="9" name="Rectangle 8"/>
              <p:cNvSpPr/>
              <p:nvPr/>
            </p:nvSpPr>
            <p:spPr>
              <a:xfrm>
                <a:off x="10444013" y="3773073"/>
                <a:ext cx="990083" cy="40150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4999074" y="3809812"/>
                <a:ext cx="5417916" cy="27020"/>
              </a:xfrm>
              <a:prstGeom prst="line">
                <a:avLst/>
              </a:prstGeom>
              <a:ln w="38100" cmpd="sng">
                <a:solidFill>
                  <a:srgbClr val="F14124"/>
                </a:solidFill>
                <a:prstDash val="sysDash"/>
              </a:ln>
            </p:spPr>
            <p:style>
              <a:lnRef idx="2">
                <a:schemeClr val="accent1"/>
              </a:lnRef>
              <a:fillRef idx="0">
                <a:schemeClr val="accent1"/>
              </a:fillRef>
              <a:effectRef idx="1">
                <a:schemeClr val="accent1"/>
              </a:effectRef>
              <a:fontRef idx="minor">
                <a:schemeClr val="tx1"/>
              </a:fontRef>
            </p:style>
          </p:cxnSp>
        </p:grpSp>
        <p:cxnSp>
          <p:nvCxnSpPr>
            <p:cNvPr id="19" name="Straight Arrow Connector 18"/>
            <p:cNvCxnSpPr/>
            <p:nvPr/>
          </p:nvCxnSpPr>
          <p:spPr>
            <a:xfrm flipV="1">
              <a:off x="5228762" y="3431534"/>
              <a:ext cx="0" cy="797088"/>
            </a:xfrm>
            <a:prstGeom prst="straightConnector1">
              <a:avLst/>
            </a:prstGeom>
            <a:ln w="38100" cmpd="sng">
              <a:solidFill>
                <a:srgbClr val="F14124"/>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537206" y="1049231"/>
            <a:ext cx="2477974" cy="707886"/>
          </a:xfrm>
          <a:prstGeom prst="rect">
            <a:avLst/>
          </a:prstGeom>
          <a:noFill/>
        </p:spPr>
        <p:txBody>
          <a:bodyPr wrap="square" rtlCol="0">
            <a:spAutoFit/>
          </a:bodyPr>
          <a:lstStyle/>
          <a:p>
            <a:r>
              <a:rPr lang="en-US" sz="2000" dirty="0"/>
              <a:t>Our atmosphere is divided into layers</a:t>
            </a:r>
            <a:endParaRPr lang="en-US" sz="1600" dirty="0"/>
          </a:p>
        </p:txBody>
      </p:sp>
      <p:sp>
        <p:nvSpPr>
          <p:cNvPr id="17" name="TextBox 16"/>
          <p:cNvSpPr txBox="1"/>
          <p:nvPr/>
        </p:nvSpPr>
        <p:spPr>
          <a:xfrm>
            <a:off x="590525" y="2036330"/>
            <a:ext cx="2424655" cy="1323439"/>
          </a:xfrm>
          <a:prstGeom prst="rect">
            <a:avLst/>
          </a:prstGeom>
          <a:noFill/>
        </p:spPr>
        <p:txBody>
          <a:bodyPr wrap="square" rtlCol="0">
            <a:spAutoFit/>
          </a:bodyPr>
          <a:lstStyle/>
          <a:p>
            <a:r>
              <a:rPr lang="en-US" sz="2000" dirty="0"/>
              <a:t>But there is also circulation and movement between the layers</a:t>
            </a:r>
            <a:endParaRPr lang="en-US" sz="1600" dirty="0"/>
          </a:p>
        </p:txBody>
      </p:sp>
      <p:sp>
        <p:nvSpPr>
          <p:cNvPr id="6" name="Rectangle 5"/>
          <p:cNvSpPr/>
          <p:nvPr/>
        </p:nvSpPr>
        <p:spPr>
          <a:xfrm>
            <a:off x="8448261" y="1691507"/>
            <a:ext cx="2206487" cy="29689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37256" y="551858"/>
            <a:ext cx="1409156" cy="43670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64;p14"/>
          <p:cNvPicPr preferRelativeResize="0"/>
          <p:nvPr/>
        </p:nvPicPr>
        <p:blipFill>
          <a:blip r:embed="rId4">
            <a:alphaModFix/>
          </a:blip>
          <a:stretch>
            <a:fillRect/>
          </a:stretch>
        </p:blipFill>
        <p:spPr>
          <a:xfrm>
            <a:off x="72015" y="6256206"/>
            <a:ext cx="12119985" cy="547301"/>
          </a:xfrm>
          <a:prstGeom prst="rect">
            <a:avLst/>
          </a:prstGeom>
          <a:noFill/>
          <a:ln>
            <a:noFill/>
          </a:ln>
        </p:spPr>
      </p:pic>
    </p:spTree>
    <p:extLst>
      <p:ext uri="{BB962C8B-B14F-4D97-AF65-F5344CB8AC3E}">
        <p14:creationId xmlns:p14="http://schemas.microsoft.com/office/powerpoint/2010/main" val="25665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3" grpId="0"/>
      <p:bldP spid="3" grpId="1"/>
      <p:bldP spid="17" grpId="0"/>
      <p:bldP spid="6"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8483636" y="2626805"/>
            <a:ext cx="2562582" cy="923330"/>
          </a:xfrm>
          <a:prstGeom prst="rect">
            <a:avLst/>
          </a:prstGeom>
        </p:spPr>
        <p:txBody>
          <a:bodyPr wrap="square">
            <a:spAutoFit/>
          </a:bodyPr>
          <a:lstStyle/>
          <a:p>
            <a:r>
              <a:rPr lang="en-US" dirty="0">
                <a:solidFill>
                  <a:schemeClr val="bg1"/>
                </a:solidFill>
              </a:rPr>
              <a:t>(inspired by this photo of the earth, taken from ~3.7 billion miles away)</a:t>
            </a:r>
          </a:p>
        </p:txBody>
      </p:sp>
      <p:sp>
        <p:nvSpPr>
          <p:cNvPr id="6" name="Content Placeholder 5"/>
          <p:cNvSpPr>
            <a:spLocks noGrp="1"/>
          </p:cNvSpPr>
          <p:nvPr>
            <p:ph idx="1"/>
          </p:nvPr>
        </p:nvSpPr>
        <p:spPr>
          <a:xfrm>
            <a:off x="448575" y="774307"/>
            <a:ext cx="11214338" cy="708661"/>
          </a:xfrm>
        </p:spPr>
        <p:txBody>
          <a:bodyPr>
            <a:noAutofit/>
          </a:bodyPr>
          <a:lstStyle/>
          <a:p>
            <a:pPr marL="45720" indent="0" algn="ctr">
              <a:buNone/>
            </a:pPr>
            <a:r>
              <a:rPr lang="en-US" sz="3600" dirty="0"/>
              <a:t>What do you think of when you hear “</a:t>
            </a:r>
            <a:r>
              <a:rPr lang="en-US" sz="3600" b="1" dirty="0">
                <a:solidFill>
                  <a:schemeClr val="tx2"/>
                </a:solidFill>
              </a:rPr>
              <a:t>air quality</a:t>
            </a:r>
            <a:r>
              <a:rPr lang="en-US" sz="3600" dirty="0"/>
              <a:t>”? </a:t>
            </a:r>
          </a:p>
          <a:p>
            <a:pPr marL="45720" indent="0" algn="ctr">
              <a:buNone/>
            </a:pPr>
            <a:endParaRPr lang="en-US" sz="3600" dirty="0"/>
          </a:p>
          <a:p>
            <a:pPr marL="45720" indent="0" algn="ctr">
              <a:buNone/>
            </a:pPr>
            <a:endParaRPr lang="en-US" sz="3600" dirty="0"/>
          </a:p>
          <a:p>
            <a:pPr marL="45720" indent="0" algn="ctr">
              <a:buNone/>
            </a:pPr>
            <a:endParaRPr lang="en-US" sz="3600" dirty="0"/>
          </a:p>
        </p:txBody>
      </p:sp>
      <p:sp>
        <p:nvSpPr>
          <p:cNvPr id="12" name="Rectangle 11"/>
          <p:cNvSpPr/>
          <p:nvPr/>
        </p:nvSpPr>
        <p:spPr>
          <a:xfrm>
            <a:off x="448575" y="4956083"/>
            <a:ext cx="11247120" cy="1375540"/>
          </a:xfrm>
          <a:prstGeom prst="rect">
            <a:avLst/>
          </a:prstGeom>
        </p:spPr>
        <p:txBody>
          <a:bodyPr wrap="none">
            <a:noAutofit/>
          </a:bodyPr>
          <a:lstStyle/>
          <a:p>
            <a:pPr marL="45720" algn="ctr"/>
            <a:r>
              <a:rPr lang="en-US" sz="3600" dirty="0">
                <a:solidFill>
                  <a:schemeClr val="accent1"/>
                </a:solidFill>
              </a:rPr>
              <a:t>Is air quality the same all over the planet? </a:t>
            </a:r>
          </a:p>
          <a:p>
            <a:pPr marL="45720" indent="0" algn="ctr">
              <a:buNone/>
            </a:pPr>
            <a:r>
              <a:rPr lang="en-US" sz="3600" dirty="0">
                <a:solidFill>
                  <a:schemeClr val="accent1"/>
                </a:solidFill>
              </a:rPr>
              <a:t>Why or why not?</a:t>
            </a:r>
            <a:endParaRPr lang="en-US" sz="3600" i="1" dirty="0">
              <a:solidFill>
                <a:schemeClr val="accent1"/>
              </a:solidFill>
            </a:endParaRPr>
          </a:p>
        </p:txBody>
      </p:sp>
      <p:grpSp>
        <p:nvGrpSpPr>
          <p:cNvPr id="3" name="Group 2"/>
          <p:cNvGrpSpPr/>
          <p:nvPr/>
        </p:nvGrpSpPr>
        <p:grpSpPr>
          <a:xfrm>
            <a:off x="995548" y="1912969"/>
            <a:ext cx="9913667" cy="2897097"/>
            <a:chOff x="995548" y="2367130"/>
            <a:chExt cx="9913667" cy="289709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8" y="2577307"/>
              <a:ext cx="3170343" cy="2155833"/>
            </a:xfrm>
            <a:prstGeom prst="rect">
              <a:avLst/>
            </a:prstGeom>
          </p:spPr>
        </p:pic>
        <p:sp>
          <p:nvSpPr>
            <p:cNvPr id="7" name="TextBox 6"/>
            <p:cNvSpPr txBox="1"/>
            <p:nvPr/>
          </p:nvSpPr>
          <p:spPr>
            <a:xfrm>
              <a:off x="1026239" y="4894895"/>
              <a:ext cx="3108960" cy="369332"/>
            </a:xfrm>
            <a:prstGeom prst="rect">
              <a:avLst/>
            </a:prstGeom>
            <a:noFill/>
          </p:spPr>
          <p:txBody>
            <a:bodyPr wrap="square" rtlCol="0">
              <a:spAutoFit/>
            </a:bodyPr>
            <a:lstStyle/>
            <a:p>
              <a:pPr algn="ctr"/>
              <a:r>
                <a:rPr lang="en-US" b="1" dirty="0">
                  <a:latin typeface="Calibri"/>
                  <a:cs typeface="Calibri"/>
                </a:rPr>
                <a:t>Sandstorm in Morocco</a:t>
              </a:r>
            </a:p>
          </p:txBody>
        </p:sp>
        <p:sp>
          <p:nvSpPr>
            <p:cNvPr id="8" name="TextBox 7"/>
            <p:cNvSpPr txBox="1"/>
            <p:nvPr/>
          </p:nvSpPr>
          <p:spPr>
            <a:xfrm>
              <a:off x="4388358" y="4894895"/>
              <a:ext cx="3108960" cy="369332"/>
            </a:xfrm>
            <a:prstGeom prst="rect">
              <a:avLst/>
            </a:prstGeom>
            <a:noFill/>
          </p:spPr>
          <p:txBody>
            <a:bodyPr wrap="square" rtlCol="0">
              <a:spAutoFit/>
            </a:bodyPr>
            <a:lstStyle/>
            <a:p>
              <a:pPr algn="ctr"/>
              <a:r>
                <a:rPr lang="en-US" b="1" dirty="0">
                  <a:latin typeface="Calibri"/>
                  <a:cs typeface="Calibri"/>
                </a:rPr>
                <a:t>Smog in Malaysia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249" y="2853241"/>
              <a:ext cx="3149533" cy="1879899"/>
            </a:xfrm>
            <a:prstGeom prst="rect">
              <a:avLst/>
            </a:prstGeom>
          </p:spPr>
        </p:pic>
        <p:sp>
          <p:nvSpPr>
            <p:cNvPr id="10" name="TextBox 9"/>
            <p:cNvSpPr txBox="1"/>
            <p:nvPr/>
          </p:nvSpPr>
          <p:spPr>
            <a:xfrm>
              <a:off x="7708815" y="4894895"/>
              <a:ext cx="3200400" cy="369332"/>
            </a:xfrm>
            <a:prstGeom prst="rect">
              <a:avLst/>
            </a:prstGeom>
            <a:noFill/>
          </p:spPr>
          <p:txBody>
            <a:bodyPr wrap="square" rtlCol="0">
              <a:spAutoFit/>
            </a:bodyPr>
            <a:lstStyle/>
            <a:p>
              <a:pPr algn="ctr"/>
              <a:r>
                <a:rPr lang="en-US" b="1" dirty="0">
                  <a:latin typeface="Calibri"/>
                  <a:cs typeface="Calibri"/>
                </a:rPr>
                <a:t>Clear day in Los Angeles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498" y="2367130"/>
              <a:ext cx="3154680" cy="2366010"/>
            </a:xfrm>
            <a:prstGeom prst="rect">
              <a:avLst/>
            </a:prstGeom>
          </p:spPr>
        </p:pic>
      </p:grpSp>
      <p:pic>
        <p:nvPicPr>
          <p:cNvPr id="13" name="Google Shape;64;p14"/>
          <p:cNvPicPr preferRelativeResize="0"/>
          <p:nvPr/>
        </p:nvPicPr>
        <p:blipFill>
          <a:blip r:embed="rId6">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9645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m2_5_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28" y="1887002"/>
            <a:ext cx="5080000" cy="3810000"/>
          </a:xfrm>
          <a:prstGeom prst="rect">
            <a:avLst/>
          </a:prstGeom>
        </p:spPr>
      </p:pic>
      <p:sp>
        <p:nvSpPr>
          <p:cNvPr id="11" name="Rectangle 10"/>
          <p:cNvSpPr/>
          <p:nvPr/>
        </p:nvSpPr>
        <p:spPr>
          <a:xfrm>
            <a:off x="8483636" y="2626805"/>
            <a:ext cx="2562582" cy="923330"/>
          </a:xfrm>
          <a:prstGeom prst="rect">
            <a:avLst/>
          </a:prstGeom>
        </p:spPr>
        <p:txBody>
          <a:bodyPr wrap="square">
            <a:spAutoFit/>
          </a:bodyPr>
          <a:lstStyle/>
          <a:p>
            <a:r>
              <a:rPr lang="en-US" dirty="0">
                <a:solidFill>
                  <a:schemeClr val="bg1"/>
                </a:solidFill>
              </a:rPr>
              <a:t>(inspired by this photo of the earth, taken from ~3.7 billion miles away)</a:t>
            </a:r>
          </a:p>
        </p:txBody>
      </p:sp>
      <p:sp>
        <p:nvSpPr>
          <p:cNvPr id="6" name="Content Placeholder 5"/>
          <p:cNvSpPr>
            <a:spLocks noGrp="1"/>
          </p:cNvSpPr>
          <p:nvPr>
            <p:ph idx="1"/>
          </p:nvPr>
        </p:nvSpPr>
        <p:spPr>
          <a:xfrm>
            <a:off x="378411" y="483438"/>
            <a:ext cx="11316284" cy="884553"/>
          </a:xfrm>
        </p:spPr>
        <p:txBody>
          <a:bodyPr>
            <a:normAutofit/>
          </a:bodyPr>
          <a:lstStyle/>
          <a:p>
            <a:pPr marL="45720" indent="0" algn="ctr">
              <a:buNone/>
            </a:pPr>
            <a:r>
              <a:rPr lang="en-US" sz="4800" dirty="0"/>
              <a:t>Types of Air Pollution</a:t>
            </a:r>
            <a:endParaRPr lang="en-US" sz="4800" i="1" dirty="0"/>
          </a:p>
        </p:txBody>
      </p:sp>
      <p:sp>
        <p:nvSpPr>
          <p:cNvPr id="7" name="Content Placeholder 2"/>
          <p:cNvSpPr txBox="1">
            <a:spLocks/>
          </p:cNvSpPr>
          <p:nvPr/>
        </p:nvSpPr>
        <p:spPr>
          <a:xfrm>
            <a:off x="378410" y="1231136"/>
            <a:ext cx="6266816" cy="13728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48640" lvl="2" indent="0">
              <a:lnSpc>
                <a:spcPct val="150000"/>
              </a:lnSpc>
              <a:buNone/>
            </a:pPr>
            <a:r>
              <a:rPr lang="en-US" sz="4000" dirty="0">
                <a:solidFill>
                  <a:schemeClr val="tx1"/>
                </a:solidFill>
              </a:rPr>
              <a:t>Particulate Matter (PM)</a:t>
            </a:r>
          </a:p>
        </p:txBody>
      </p:sp>
      <p:sp>
        <p:nvSpPr>
          <p:cNvPr id="10" name="Content Placeholder 2"/>
          <p:cNvSpPr txBox="1">
            <a:spLocks/>
          </p:cNvSpPr>
          <p:nvPr/>
        </p:nvSpPr>
        <p:spPr>
          <a:xfrm>
            <a:off x="5736628" y="1194197"/>
            <a:ext cx="6266816" cy="13728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48640" lvl="2" indent="0" algn="ctr">
              <a:lnSpc>
                <a:spcPct val="150000"/>
              </a:lnSpc>
              <a:buNone/>
            </a:pPr>
            <a:r>
              <a:rPr lang="en-US" sz="4000" dirty="0">
                <a:solidFill>
                  <a:schemeClr val="tx1"/>
                </a:solidFill>
              </a:rPr>
              <a:t>Gas Phase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889" y="2114157"/>
            <a:ext cx="2173709" cy="14287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968" y="3870232"/>
            <a:ext cx="4259549" cy="1796110"/>
          </a:xfrm>
          <a:prstGeom prst="rect">
            <a:avLst/>
          </a:prstGeom>
          <a:ln>
            <a:noFill/>
          </a:ln>
        </p:spPr>
      </p:pic>
      <p:sp>
        <p:nvSpPr>
          <p:cNvPr id="14" name="TextBox 13"/>
          <p:cNvSpPr txBox="1"/>
          <p:nvPr/>
        </p:nvSpPr>
        <p:spPr>
          <a:xfrm>
            <a:off x="8022402" y="3482457"/>
            <a:ext cx="2890108" cy="400110"/>
          </a:xfrm>
          <a:prstGeom prst="rect">
            <a:avLst/>
          </a:prstGeom>
          <a:noFill/>
        </p:spPr>
        <p:txBody>
          <a:bodyPr wrap="square" rtlCol="0">
            <a:spAutoFit/>
          </a:bodyPr>
          <a:lstStyle/>
          <a:p>
            <a:r>
              <a:rPr lang="en-US" sz="2000" b="1" dirty="0">
                <a:solidFill>
                  <a:schemeClr val="tx2"/>
                </a:solidFill>
              </a:rPr>
              <a:t>carbon dioxide (</a:t>
            </a:r>
            <a:r>
              <a:rPr lang="en-US" sz="2000" b="1" dirty="0"/>
              <a:t>CO</a:t>
            </a:r>
            <a:r>
              <a:rPr lang="en-US" sz="2000" b="1" baseline="-25000" dirty="0"/>
              <a:t>2</a:t>
            </a:r>
            <a:r>
              <a:rPr lang="en-US" sz="2000" b="1" dirty="0"/>
              <a:t>)</a:t>
            </a:r>
          </a:p>
        </p:txBody>
      </p:sp>
      <p:sp>
        <p:nvSpPr>
          <p:cNvPr id="3" name="TextBox 2"/>
          <p:cNvSpPr txBox="1"/>
          <p:nvPr/>
        </p:nvSpPr>
        <p:spPr>
          <a:xfrm>
            <a:off x="72015" y="5624764"/>
            <a:ext cx="7204668" cy="369332"/>
          </a:xfrm>
          <a:prstGeom prst="rect">
            <a:avLst/>
          </a:prstGeom>
          <a:noFill/>
        </p:spPr>
        <p:txBody>
          <a:bodyPr wrap="square" rtlCol="0">
            <a:spAutoFit/>
          </a:bodyPr>
          <a:lstStyle/>
          <a:p>
            <a:r>
              <a:rPr lang="en-US" dirty="0"/>
              <a:t>Note: Particulates may also be liquid, or a mixture of solid and liquid.</a:t>
            </a:r>
          </a:p>
        </p:txBody>
      </p:sp>
      <p:pic>
        <p:nvPicPr>
          <p:cNvPr id="15" name="Google Shape;64;p14"/>
          <p:cNvPicPr preferRelativeResize="0"/>
          <p:nvPr/>
        </p:nvPicPr>
        <p:blipFill>
          <a:blip r:embed="rId6">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26243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63" y="711096"/>
            <a:ext cx="5631134" cy="1935851"/>
          </a:xfrm>
        </p:spPr>
        <p:txBody>
          <a:bodyPr>
            <a:noAutofit/>
          </a:bodyPr>
          <a:lstStyle/>
          <a:p>
            <a:r>
              <a:rPr lang="en-US" sz="4800" dirty="0"/>
              <a:t>Pollutant</a:t>
            </a:r>
            <a:r>
              <a:rPr lang="en-US" sz="5400" dirty="0"/>
              <a:t> Size </a:t>
            </a:r>
            <a:br>
              <a:rPr lang="en-US" sz="5400" dirty="0"/>
            </a:br>
            <a:r>
              <a:rPr lang="en-US" sz="5400" dirty="0"/>
              <a:t>and Classification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7882" y="486508"/>
            <a:ext cx="4900878" cy="5421923"/>
          </a:xfrm>
        </p:spPr>
      </p:pic>
      <p:sp>
        <p:nvSpPr>
          <p:cNvPr id="5" name="Content Placeholder 2"/>
          <p:cNvSpPr txBox="1">
            <a:spLocks/>
          </p:cNvSpPr>
          <p:nvPr/>
        </p:nvSpPr>
        <p:spPr>
          <a:xfrm>
            <a:off x="1758461" y="2935704"/>
            <a:ext cx="4449834" cy="2794039"/>
          </a:xfrm>
          <a:prstGeom prst="rect">
            <a:avLst/>
          </a:prstGeom>
        </p:spPr>
        <p:txBody>
          <a:bodyPr vert="horz" lIns="91440" tIns="45720" rIns="91440" bIns="45720" rtlCol="0">
            <a:normAutofit fontScale="850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50000"/>
              </a:lnSpc>
            </a:pPr>
            <a:r>
              <a:rPr lang="en-US" sz="3200" dirty="0">
                <a:solidFill>
                  <a:srgbClr val="212745"/>
                </a:solidFill>
              </a:rPr>
              <a:t>PM</a:t>
            </a:r>
            <a:r>
              <a:rPr lang="en-US" sz="3200" baseline="-25000" dirty="0">
                <a:solidFill>
                  <a:srgbClr val="212745"/>
                </a:solidFill>
              </a:rPr>
              <a:t>10</a:t>
            </a:r>
            <a:r>
              <a:rPr lang="en-US" sz="3200" dirty="0">
                <a:solidFill>
                  <a:srgbClr val="212745"/>
                </a:solidFill>
              </a:rPr>
              <a:t> (&lt; 10 µm)</a:t>
            </a:r>
          </a:p>
          <a:p>
            <a:pPr>
              <a:lnSpc>
                <a:spcPct val="150000"/>
              </a:lnSpc>
            </a:pPr>
            <a:r>
              <a:rPr lang="en-US" sz="3200" dirty="0">
                <a:solidFill>
                  <a:srgbClr val="212745"/>
                </a:solidFill>
              </a:rPr>
              <a:t>PM</a:t>
            </a:r>
            <a:r>
              <a:rPr lang="en-US" sz="3200" baseline="-25000" dirty="0">
                <a:solidFill>
                  <a:srgbClr val="212745"/>
                </a:solidFill>
              </a:rPr>
              <a:t>2.5 </a:t>
            </a:r>
            <a:r>
              <a:rPr lang="en-US" sz="3200" dirty="0">
                <a:solidFill>
                  <a:srgbClr val="212745"/>
                </a:solidFill>
              </a:rPr>
              <a:t>(&lt;2.5 µm</a:t>
            </a:r>
            <a:r>
              <a:rPr lang="en-US" sz="3200" dirty="0" smtClean="0">
                <a:solidFill>
                  <a:srgbClr val="212745"/>
                </a:solidFill>
              </a:rPr>
              <a:t>)</a:t>
            </a:r>
          </a:p>
          <a:p>
            <a:pPr>
              <a:lnSpc>
                <a:spcPct val="150000"/>
              </a:lnSpc>
            </a:pPr>
            <a:r>
              <a:rPr lang="en-US" sz="3200" dirty="0" smtClean="0">
                <a:solidFill>
                  <a:srgbClr val="212745"/>
                </a:solidFill>
              </a:rPr>
              <a:t>PM</a:t>
            </a:r>
            <a:r>
              <a:rPr lang="en-US" sz="3200" baseline="-25000" dirty="0">
                <a:solidFill>
                  <a:srgbClr val="212745"/>
                </a:solidFill>
              </a:rPr>
              <a:t>1</a:t>
            </a:r>
            <a:r>
              <a:rPr lang="en-US" sz="3200" baseline="-25000" dirty="0" smtClean="0">
                <a:solidFill>
                  <a:srgbClr val="212745"/>
                </a:solidFill>
              </a:rPr>
              <a:t> </a:t>
            </a:r>
            <a:r>
              <a:rPr lang="en-US" sz="3200" dirty="0" smtClean="0">
                <a:solidFill>
                  <a:srgbClr val="212745"/>
                </a:solidFill>
              </a:rPr>
              <a:t>(&lt;1 </a:t>
            </a:r>
            <a:r>
              <a:rPr lang="en-US" sz="3200" dirty="0">
                <a:solidFill>
                  <a:srgbClr val="212745"/>
                </a:solidFill>
              </a:rPr>
              <a:t>µm</a:t>
            </a:r>
            <a:r>
              <a:rPr lang="en-US" sz="3200" dirty="0" smtClean="0">
                <a:solidFill>
                  <a:srgbClr val="212745"/>
                </a:solidFill>
              </a:rPr>
              <a:t>)</a:t>
            </a:r>
            <a:endParaRPr lang="en-US" sz="3200" baseline="-25000" dirty="0">
              <a:solidFill>
                <a:srgbClr val="212745"/>
              </a:solidFill>
            </a:endParaRPr>
          </a:p>
          <a:p>
            <a:pPr>
              <a:lnSpc>
                <a:spcPct val="150000"/>
              </a:lnSpc>
            </a:pPr>
            <a:r>
              <a:rPr lang="en-US" sz="3200" dirty="0">
                <a:solidFill>
                  <a:srgbClr val="212745"/>
                </a:solidFill>
              </a:rPr>
              <a:t>Gaseous contaminants </a:t>
            </a:r>
            <a:endParaRPr lang="en-US" sz="3000" dirty="0">
              <a:solidFill>
                <a:srgbClr val="212745"/>
              </a:solidFill>
            </a:endParaRPr>
          </a:p>
        </p:txBody>
      </p:sp>
      <p:sp>
        <p:nvSpPr>
          <p:cNvPr id="3" name="TextBox 2"/>
          <p:cNvSpPr txBox="1"/>
          <p:nvPr/>
        </p:nvSpPr>
        <p:spPr>
          <a:xfrm>
            <a:off x="6497882" y="5835162"/>
            <a:ext cx="5850786" cy="369332"/>
          </a:xfrm>
          <a:prstGeom prst="rect">
            <a:avLst/>
          </a:prstGeom>
          <a:noFill/>
        </p:spPr>
        <p:txBody>
          <a:bodyPr wrap="square" rtlCol="0">
            <a:spAutoFit/>
          </a:bodyPr>
          <a:lstStyle/>
          <a:p>
            <a:r>
              <a:rPr lang="en-US" dirty="0"/>
              <a:t>units = microns        (1,000,000 microns  = 1 meter)</a:t>
            </a:r>
          </a:p>
        </p:txBody>
      </p:sp>
      <p:sp>
        <p:nvSpPr>
          <p:cNvPr id="7" name="Isosceles Triangle 6"/>
          <p:cNvSpPr/>
          <p:nvPr/>
        </p:nvSpPr>
        <p:spPr>
          <a:xfrm rot="10800000">
            <a:off x="1002321" y="3148322"/>
            <a:ext cx="386863" cy="2581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64;p14"/>
          <p:cNvPicPr preferRelativeResize="0"/>
          <p:nvPr/>
        </p:nvPicPr>
        <p:blipFill>
          <a:blip r:embed="rId4">
            <a:alphaModFix/>
          </a:blip>
          <a:stretch>
            <a:fillRect/>
          </a:stretch>
        </p:blipFill>
        <p:spPr>
          <a:xfrm>
            <a:off x="72015" y="6216014"/>
            <a:ext cx="12119985" cy="547301"/>
          </a:xfrm>
          <a:prstGeom prst="rect">
            <a:avLst/>
          </a:prstGeom>
          <a:noFill/>
          <a:ln>
            <a:noFill/>
          </a:ln>
        </p:spPr>
      </p:pic>
    </p:spTree>
    <p:extLst>
      <p:ext uri="{BB962C8B-B14F-4D97-AF65-F5344CB8AC3E}">
        <p14:creationId xmlns:p14="http://schemas.microsoft.com/office/powerpoint/2010/main" val="13330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Custom 2">
      <a:dk1>
        <a:sysClr val="windowText" lastClr="000000"/>
      </a:dk1>
      <a:lt1>
        <a:sysClr val="window" lastClr="FFFFFF"/>
      </a:lt1>
      <a:dk2>
        <a:srgbClr val="6091BA"/>
      </a:dk2>
      <a:lt2>
        <a:srgbClr val="EBDDC3"/>
      </a:lt2>
      <a:accent1>
        <a:srgbClr val="6091BA"/>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1">
      <a:majorFont>
        <a:latin typeface="Open Sans"/>
        <a:ea typeface=""/>
        <a:cs typeface=""/>
      </a:majorFont>
      <a:minorFont>
        <a:latin typeface="Open Sans"/>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10157</TotalTime>
  <Words>7695</Words>
  <Application>Microsoft Office PowerPoint</Application>
  <PresentationFormat>Widescreen</PresentationFormat>
  <Paragraphs>622</Paragraphs>
  <Slides>48</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Century Gothic</vt:lpstr>
      <vt:lpstr>Corbel</vt:lpstr>
      <vt:lpstr>Letter Gothic Std</vt:lpstr>
      <vt:lpstr>Open Sans</vt:lpstr>
      <vt:lpstr>Wingdings</vt:lpstr>
      <vt:lpstr>Basis</vt:lpstr>
      <vt:lpstr>PowerPoint Presentation</vt:lpstr>
      <vt:lpstr>PowerPoint Presentation</vt:lpstr>
      <vt:lpstr>PowerPoint Presentation</vt:lpstr>
      <vt:lpstr>PowerPoint Presentation</vt:lpstr>
      <vt:lpstr>PowerPoint Presentation</vt:lpstr>
      <vt:lpstr>The Earth’s atmospheric conditions vary from the surface to space—it’s a complex system  </vt:lpstr>
      <vt:lpstr>PowerPoint Presentation</vt:lpstr>
      <vt:lpstr>PowerPoint Presentation</vt:lpstr>
      <vt:lpstr>Pollutant Size  and Classification </vt:lpstr>
      <vt:lpstr>PowerPoint Presentation</vt:lpstr>
      <vt:lpstr>Our Focus: Gas Phase</vt:lpstr>
      <vt:lpstr>Our Focus: Particulate Matter</vt:lpstr>
      <vt:lpstr>PowerPoint Presentation</vt:lpstr>
      <vt:lpstr>Temperature inversions affect dilution and how pollutants disperse</vt:lpstr>
      <vt:lpstr>THE BIGGER PICTURE</vt:lpstr>
      <vt:lpstr>Why does air quality matter?</vt:lpstr>
      <vt:lpstr>Outdoor Air Pollution &gt; Health Impacts  </vt:lpstr>
      <vt:lpstr>How do we protect U.S. citizens’ health?</vt:lpstr>
      <vt:lpstr>PowerPoint Presentation</vt:lpstr>
      <vt:lpstr>Climate Change and Air Pollution</vt:lpstr>
      <vt:lpstr>Air Pollution &gt; Aesthetic Impacts</vt:lpstr>
      <vt:lpstr>AIR QUALITY MONITORING TECHNOLOGIES</vt:lpstr>
      <vt:lpstr>A Quick Note about Common Units…</vt:lpstr>
      <vt:lpstr>What are we measuring?</vt:lpstr>
      <vt:lpstr>Conventional Monitoring Equipment</vt:lpstr>
      <vt:lpstr>Next-Generation Monitoring Equipment</vt:lpstr>
      <vt:lpstr>Pods</vt:lpstr>
      <vt:lpstr>CONTROL TECHNOLOGIES</vt:lpstr>
      <vt:lpstr>PowerPoint Presentation</vt:lpstr>
      <vt:lpstr>PowerPoint Presentation</vt:lpstr>
      <vt:lpstr>Control Technologies in Daily Life</vt:lpstr>
      <vt:lpstr>Control Technologies Overview</vt:lpstr>
      <vt:lpstr>Conclusions</vt:lpstr>
      <vt:lpstr>APPENDIX SLIDES</vt:lpstr>
      <vt:lpstr>Appendix 1: More Information  on the Technology (Pods)</vt:lpstr>
      <vt:lpstr>Operational Info</vt:lpstr>
      <vt:lpstr>Operational Info</vt:lpstr>
      <vt:lpstr>The Sensors</vt:lpstr>
      <vt:lpstr>The Sensors</vt:lpstr>
      <vt:lpstr>An Important Note about Data Analysis and Calibration</vt:lpstr>
      <vt:lpstr>An Important Note about Data Analysis and Calibration</vt:lpstr>
      <vt:lpstr>Different Levels of Data Quality </vt:lpstr>
      <vt:lpstr>Appendix 2: Data Examples</vt:lpstr>
      <vt:lpstr>Data Examples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Air Quality</dc:title>
  <dc:creator>Denise</dc:creator>
  <cp:lastModifiedBy>Dua Chaker</cp:lastModifiedBy>
  <cp:revision>356</cp:revision>
  <dcterms:created xsi:type="dcterms:W3CDTF">2014-09-07T17:58:55Z</dcterms:created>
  <dcterms:modified xsi:type="dcterms:W3CDTF">2020-08-20T04:54:02Z</dcterms:modified>
</cp:coreProperties>
</file>