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9"/>
  </p:notesMasterIdLst>
  <p:sldIdLst>
    <p:sldId id="275" r:id="rId2"/>
    <p:sldId id="281" r:id="rId3"/>
    <p:sldId id="279" r:id="rId4"/>
    <p:sldId id="276" r:id="rId5"/>
    <p:sldId id="277" r:id="rId6"/>
    <p:sldId id="278" r:id="rId7"/>
    <p:sldId id="280" r:id="rId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1967" autoAdjust="0"/>
  </p:normalViewPr>
  <p:slideViewPr>
    <p:cSldViewPr>
      <p:cViewPr varScale="1">
        <p:scale>
          <a:sx n="58" d="100"/>
          <a:sy n="58" d="100"/>
        </p:scale>
        <p:origin x="-37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B62E7E6-13A9-40B7-BDCA-231536B3D7F0}" type="datetimeFigureOut">
              <a:rPr lang="en-US"/>
              <a:pPr>
                <a:defRPr/>
              </a:pPr>
              <a:t>3/28/2012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161CF241-2F46-4D3C-B369-EB8A5FC847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759601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Heart_tee_tricuspid_valve.jpg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commons.wikimedia.org/wiki/File:Heart_anterior_ventricles_valves.jpg" TargetMode="External"/><Relationship Id="rId4" Type="http://schemas.openxmlformats.org/officeDocument/2006/relationships/hyperlink" Target="http://commons.wikimedia.org/wiki/File:Heart_bicuspid_aortic_valve.svg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Diagram_of_the_human_heart_(cropped).svg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G5S0yQhK42s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Mitral_valve_prolapse_2.JPG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commons.wikimedia.org/wiki/File:Aortic_stenosis_rheumatic,_gross_pathology_20G0014_lores.jpg" TargetMode="External"/><Relationship Id="rId4" Type="http://schemas.openxmlformats.org/officeDocument/2006/relationships/hyperlink" Target="http://sahha.gov.mt/pages.aspx?page=511" TargetMode="Externa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GAmq6ccC4Ws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ommons.wikimedia.org/wiki/File:Surgeon_operating,_Fitzsimons_Army_Medical_Center,_circa_1990.JPEG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Heart Valves Presentation,</a:t>
            </a:r>
            <a:r>
              <a:rPr lang="en-US" baseline="0" dirty="0" smtClean="0"/>
              <a:t> part of the Engineering the Heart: Heart Valves lesson available at TeachEngineering.org</a:t>
            </a:r>
            <a:endParaRPr lang="en-US" dirty="0" smtClean="0"/>
          </a:p>
          <a:p>
            <a:r>
              <a:rPr lang="en-US" dirty="0" smtClean="0"/>
              <a:t>Photo sources:</a:t>
            </a:r>
          </a:p>
          <a:p>
            <a:r>
              <a:rPr lang="en-US" dirty="0" smtClean="0"/>
              <a:t>Left: </a:t>
            </a:r>
            <a:r>
              <a:rPr lang="en-US" dirty="0" smtClean="0">
                <a:hlinkClick r:id="rId3"/>
              </a:rPr>
              <a:t>http://commons.wikimedia.org/wiki/File:Heart_tee_tricuspid_valve.jpg</a:t>
            </a:r>
            <a:endParaRPr lang="en-US" dirty="0" smtClean="0"/>
          </a:p>
          <a:p>
            <a:r>
              <a:rPr lang="en-US" dirty="0" smtClean="0"/>
              <a:t>Center: </a:t>
            </a:r>
            <a:r>
              <a:rPr lang="en-US" dirty="0" smtClean="0">
                <a:hlinkClick r:id="rId4"/>
              </a:rPr>
              <a:t>http://commons.wikimedia.org/wiki/File:Heart_bicuspid_aortic_valve.svg</a:t>
            </a:r>
            <a:endParaRPr lang="en-US" dirty="0" smtClean="0"/>
          </a:p>
          <a:p>
            <a:r>
              <a:rPr lang="en-US" dirty="0" smtClean="0"/>
              <a:t>Right: </a:t>
            </a:r>
            <a:r>
              <a:rPr lang="en-US" dirty="0" smtClean="0">
                <a:hlinkClick r:id="rId5"/>
              </a:rPr>
              <a:t>http://commons.wikimedia.org/wiki/File:Heart_anterior_ventricles_valves.jpg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1CF241-2F46-4D3C-B369-EB8A5FC847B1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Arrows show the path of blood flow in the human heart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Note the locations of four one-way valves.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Image source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Wapcaplet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Wikimedia Commons </a:t>
            </a:r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http://commons.wikimedia.org/wiki/File:Diagram_of_the_human_heart_(cropped).svg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1CF241-2F46-4D3C-B369-EB8A5FC847B1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Note the four one-way heart valves: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tricuspid valve, the pulmonary valve, the mitral valve and the aortic valve.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valves open and close with the movements of the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heart, making sure the blood moves in the correct direction.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Photo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source</a:t>
            </a:r>
            <a:r>
              <a:rPr lang="en-US" dirty="0" smtClean="0"/>
              <a:t>: http://www.nlm.nih.gov/medlineplus/ency/imagepages/18093.htm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1CF241-2F46-4D3C-B369-EB8A5FC847B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 play</a:t>
            </a:r>
            <a:r>
              <a:rPr lang="en-US" baseline="0" dirty="0" smtClean="0"/>
              <a:t> the </a:t>
            </a:r>
            <a:r>
              <a:rPr lang="en-US" dirty="0" smtClean="0"/>
              <a:t>embedded video,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download the video file and save it in the same folder as the PowerPoint file. Or, play the video directly from YouTube using the URL provided.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animation shows how the valves open and close with the heart’s motion.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It also 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hows surgery to replace a damaged mitral valve, with options for a mechanical or biological valve. </a:t>
            </a:r>
          </a:p>
          <a:p>
            <a:r>
              <a:rPr lang="en-US" dirty="0" smtClean="0"/>
              <a:t>The</a:t>
            </a:r>
            <a:r>
              <a:rPr lang="en-US" baseline="0" dirty="0" smtClean="0"/>
              <a:t> embedded video </a:t>
            </a:r>
            <a:r>
              <a:rPr lang="en-US" dirty="0" smtClean="0"/>
              <a:t>is a shortened version of the full 2:31-minute video on YouTube at </a:t>
            </a:r>
            <a:r>
              <a:rPr lang="en-US" dirty="0" smtClean="0">
                <a:hlinkClick r:id="rId3"/>
              </a:rPr>
              <a:t>http://www.youtube.com/watch?v=G5S0yQhK42s</a:t>
            </a:r>
            <a:r>
              <a:rPr lang="en-US" dirty="0" smtClean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1CF241-2F46-4D3C-B369-EB8A5FC847B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</a:t>
            </a:r>
            <a:r>
              <a:rPr lang="en-US" sz="120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any pathologies can </a:t>
            </a:r>
            <a:r>
              <a:rPr lang="en-US" sz="120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afflict the heart valves. These </a:t>
            </a:r>
            <a:r>
              <a:rPr lang="en-US" sz="120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three </a:t>
            </a:r>
            <a:r>
              <a:rPr lang="en-US" sz="120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primary conditions </a:t>
            </a:r>
            <a:r>
              <a:rPr lang="en-US" sz="120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can </a:t>
            </a:r>
            <a:r>
              <a:rPr lang="en-US" sz="120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 caused by disease or be </a:t>
            </a:r>
            <a:r>
              <a:rPr lang="en-US" sz="120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inherited: v</a:t>
            </a:r>
            <a:r>
              <a:rPr lang="en-US" sz="120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alve </a:t>
            </a:r>
            <a:r>
              <a:rPr lang="en-US" sz="120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prolapse</a:t>
            </a:r>
            <a:r>
              <a:rPr lang="en-US" sz="120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en-US" sz="120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</a:t>
            </a:r>
            <a:r>
              <a:rPr lang="en-US" sz="120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alve </a:t>
            </a:r>
            <a:r>
              <a:rPr lang="en-US" sz="120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</a:t>
            </a:r>
            <a:r>
              <a:rPr lang="en-US" dirty="0" err="1" smtClean="0"/>
              <a:t>tenosis</a:t>
            </a:r>
            <a:r>
              <a:rPr lang="en-US" dirty="0" smtClean="0"/>
              <a:t> </a:t>
            </a:r>
            <a:r>
              <a:rPr lang="en-US" dirty="0" smtClean="0"/>
              <a:t>and </a:t>
            </a:r>
            <a:r>
              <a:rPr lang="en-US" dirty="0" err="1" smtClean="0"/>
              <a:t>v</a:t>
            </a:r>
            <a:r>
              <a:rPr lang="en-US" sz="120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alvulitis</a:t>
            </a:r>
            <a:r>
              <a:rPr lang="en-US" sz="120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en-US" sz="120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en-US" sz="120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200" b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Photo</a:t>
            </a:r>
            <a:r>
              <a:rPr lang="en-US" sz="1200" b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sources: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Left:</a:t>
            </a:r>
            <a:r>
              <a:rPr lang="en-US" dirty="0" err="1" smtClean="0">
                <a:hlinkClick r:id="rId3"/>
              </a:rPr>
              <a:t>http</a:t>
            </a:r>
            <a:r>
              <a:rPr lang="en-US" dirty="0" smtClean="0">
                <a:hlinkClick r:id="rId3"/>
              </a:rPr>
              <a:t>://</a:t>
            </a:r>
            <a:r>
              <a:rPr lang="en-US" dirty="0" err="1" smtClean="0">
                <a:hlinkClick r:id="rId3"/>
              </a:rPr>
              <a:t>commons.wikimedia.org</a:t>
            </a:r>
            <a:r>
              <a:rPr lang="en-US" dirty="0" smtClean="0">
                <a:hlinkClick r:id="rId3"/>
              </a:rPr>
              <a:t>/wiki/File:Mitral_valve_prolapse_2.JPG</a:t>
            </a:r>
            <a:endParaRPr lang="en-US" sz="1200" b="0" u="none" strike="noStrike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Center:</a:t>
            </a:r>
            <a:r>
              <a:rPr lang="en-US" dirty="0" err="1" smtClean="0">
                <a:hlinkClick r:id="rId4"/>
              </a:rPr>
              <a:t>http</a:t>
            </a:r>
            <a:r>
              <a:rPr lang="en-US" dirty="0" smtClean="0">
                <a:hlinkClick r:id="rId4"/>
              </a:rPr>
              <a:t>://</a:t>
            </a:r>
            <a:r>
              <a:rPr lang="en-US" dirty="0" err="1" smtClean="0">
                <a:hlinkClick r:id="rId4"/>
              </a:rPr>
              <a:t>sahha.gov.mt</a:t>
            </a:r>
            <a:r>
              <a:rPr lang="en-US" dirty="0" smtClean="0">
                <a:hlinkClick r:id="rId4"/>
              </a:rPr>
              <a:t>/</a:t>
            </a:r>
            <a:r>
              <a:rPr lang="en-US" dirty="0" err="1" smtClean="0">
                <a:hlinkClick r:id="rId4"/>
              </a:rPr>
              <a:t>pages.aspx?page</a:t>
            </a:r>
            <a:r>
              <a:rPr lang="en-US" dirty="0" smtClean="0">
                <a:hlinkClick r:id="rId4"/>
              </a:rPr>
              <a:t>=511</a:t>
            </a:r>
            <a:endParaRPr lang="en-US" sz="1200" b="0" u="none" strike="noStrike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Right: </a:t>
            </a:r>
            <a:r>
              <a:rPr lang="en-US" dirty="0" smtClean="0">
                <a:hlinkClick r:id="rId5"/>
              </a:rPr>
              <a:t>http://commons.wikimedia.org/wiki/File:Aortic_stenosis_rheumatic,_gross_pathology_20G0014_lores.jpg</a:t>
            </a:r>
            <a:endParaRPr lang="en-US" sz="1200" b="0" u="none" strike="noStrike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1CF241-2F46-4D3C-B369-EB8A5FC847B1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Defective heart valves often need to be replaced.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Replacement artificial valves </a:t>
            </a:r>
            <a:r>
              <a:rPr lang="en-US" dirty="0" smtClean="0"/>
              <a:t>can be made of </a:t>
            </a:r>
            <a:r>
              <a:rPr lang="en-US" dirty="0" smtClean="0"/>
              <a:t>biological (animal heart tissue,</a:t>
            </a:r>
            <a:r>
              <a:rPr lang="en-US" baseline="0" dirty="0" smtClean="0"/>
              <a:t> </a:t>
            </a:r>
            <a:r>
              <a:rPr lang="en-US" dirty="0" smtClean="0"/>
              <a:t>such </a:t>
            </a:r>
            <a:r>
              <a:rPr lang="en-US" dirty="0" smtClean="0"/>
              <a:t>as </a:t>
            </a:r>
            <a:r>
              <a:rPr lang="en-US" dirty="0" smtClean="0"/>
              <a:t>human, porcine/pig,</a:t>
            </a:r>
            <a:r>
              <a:rPr lang="en-US" baseline="0" dirty="0" smtClean="0"/>
              <a:t> bovine/cow</a:t>
            </a:r>
            <a:r>
              <a:rPr lang="en-US" dirty="0" smtClean="0"/>
              <a:t>) and/or </a:t>
            </a:r>
            <a:r>
              <a:rPr lang="en-US" baseline="0" dirty="0" smtClean="0"/>
              <a:t>mechanical components, and are implanted via open-heart surgery. </a:t>
            </a:r>
            <a:r>
              <a:rPr lang="en-US" sz="120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Different valves have pros and cons.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Some new valve designs are less invasive to</a:t>
            </a:r>
            <a:r>
              <a:rPr lang="en-US" sz="120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implant.</a:t>
            </a:r>
            <a:endParaRPr lang="en-US" dirty="0" smtClean="0"/>
          </a:p>
          <a:p>
            <a:r>
              <a:rPr lang="en-US" b="0" dirty="0" smtClean="0"/>
              <a:t>Sources of photos:</a:t>
            </a:r>
          </a:p>
          <a:p>
            <a:r>
              <a:rPr lang="en-US" baseline="0" dirty="0" smtClean="0"/>
              <a:t>Top left: http://en.wikipedia.org/wiki/File:Starr-Edwards-Mitral-Valve.jpg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Top right: http://jama.ama-assn.org/content/289/11/1366.full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Lower right</a:t>
            </a:r>
            <a:r>
              <a:rPr lang="en-US" baseline="0" dirty="0" smtClean="0"/>
              <a:t>: http://heartsurgeon.co.in/open_heart_surgery</a:t>
            </a:r>
          </a:p>
          <a:p>
            <a:r>
              <a:rPr lang="en-US" dirty="0" smtClean="0"/>
              <a:t>Lower left: http://www.nytimes.com/imagepages/2009/09/30/business/01valve.2.inline.ready.html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1CF241-2F46-4D3C-B369-EB8A5FC847B1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 play</a:t>
            </a:r>
            <a:r>
              <a:rPr lang="en-US" baseline="0" dirty="0" smtClean="0"/>
              <a:t> the </a:t>
            </a:r>
            <a:r>
              <a:rPr lang="en-US" dirty="0" smtClean="0"/>
              <a:t>embedded video,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download the video file and save it in the same folder as the PowerPoint file. Or, play the video directly from YouTube using the URL provided.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</a:t>
            </a:r>
            <a:r>
              <a:rPr lang="en-US" dirty="0" smtClean="0"/>
              <a:t>1:52-minute animation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shows how a new type of valve is implanted to replace a diseased aortic valve with aortic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stenosis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This new valve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installed without open-heart surgery, using a much less-invasive procedure.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baseline="0" dirty="0" smtClean="0"/>
              <a:t>Source of Edwards </a:t>
            </a:r>
            <a:r>
              <a:rPr lang="en-US" b="0" baseline="0" dirty="0" err="1" smtClean="0"/>
              <a:t>Sapien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transcatheter</a:t>
            </a:r>
            <a:r>
              <a:rPr lang="en-US" b="0" baseline="0" dirty="0" smtClean="0"/>
              <a:t> heart valve video:</a:t>
            </a:r>
            <a:r>
              <a:rPr lang="en-US" b="1" baseline="0" dirty="0" smtClean="0"/>
              <a:t> </a:t>
            </a:r>
            <a:r>
              <a:rPr lang="en-US" dirty="0" smtClean="0">
                <a:hlinkClick r:id="rId3"/>
              </a:rPr>
              <a:t>http://www.youtube.com/watch?v=GAmq6ccC4Ws</a:t>
            </a:r>
            <a:endParaRPr lang="en-US" dirty="0" smtClean="0"/>
          </a:p>
          <a:p>
            <a:r>
              <a:rPr lang="en-US" b="0" dirty="0" smtClean="0"/>
              <a:t>Source of photo: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 Military, Wikimedia Commons </a:t>
            </a:r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http://commons.wikimedia.org/wiki/File:Surgeon_operating,_Fitzsimons_Army_Medical_Center,_circa_1990.JPEG</a:t>
            </a:r>
            <a:endParaRPr lang="en-US" sz="1200" u="sng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1CF241-2F46-4D3C-B369-EB8A5FC847B1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AD7263B-F2AA-418C-8C91-F5A5A1E54CD5}" type="datetimeFigureOut">
              <a:rPr lang="en-US"/>
              <a:pPr>
                <a:defRPr/>
              </a:pPr>
              <a:t>3/28/2012</a:t>
            </a:fld>
            <a:endParaRPr lang="en-US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2D8CB3A-A903-4C79-AE51-938D72EFDF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AD217-5172-45B8-A9C0-DB89B31D019D}" type="datetimeFigureOut">
              <a:rPr lang="en-US"/>
              <a:pPr>
                <a:defRPr/>
              </a:pPr>
              <a:t>3/28/2012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EFB606-B668-4D78-9ADC-7E0C8B37BD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56A9DF-1AB6-4C47-B353-DFD2D19649B8}" type="datetimeFigureOut">
              <a:rPr lang="en-US"/>
              <a:pPr>
                <a:defRPr/>
              </a:pPr>
              <a:t>3/28/2012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07501B-383E-40A5-95B1-581B8212FE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7ABEDF-2E81-453C-9A8A-B2740D0D5651}" type="datetimeFigureOut">
              <a:rPr lang="en-US"/>
              <a:pPr>
                <a:defRPr/>
              </a:pPr>
              <a:t>3/28/2012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12DA59-553D-4A5A-92DD-09A6A5A127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E9FB5D-3C6B-41A0-A6D6-EE8B7426EEB7}" type="datetimeFigureOut">
              <a:rPr lang="en-US"/>
              <a:pPr>
                <a:defRPr/>
              </a:pPr>
              <a:t>3/28/2012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E7784-5880-43FD-A595-3995E792DD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1D6C58-48AF-4982-9E41-1284CD098A4B}" type="datetimeFigureOut">
              <a:rPr lang="en-US"/>
              <a:pPr>
                <a:defRPr/>
              </a:pPr>
              <a:t>3/28/2012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3CCF1D-CC5A-4EBB-89F4-CD70B2660C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53E75A-9AF1-45E9-ABA2-E20B7B11415D}" type="datetimeFigureOut">
              <a:rPr lang="en-US"/>
              <a:pPr>
                <a:defRPr/>
              </a:pPr>
              <a:t>3/28/2012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B5DE21-88FA-4B5E-99B5-29D07B7208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7F5F6E-6188-4D39-A13B-16CDCF086C90}" type="datetimeFigureOut">
              <a:rPr lang="en-US"/>
              <a:pPr>
                <a:defRPr/>
              </a:pPr>
              <a:t>3/28/2012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A1A390-DFB6-41ED-96E5-FC2142E5DD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C7EE5C-4B2C-4242-9974-8046355D521B}" type="datetimeFigureOut">
              <a:rPr lang="en-US"/>
              <a:pPr>
                <a:defRPr/>
              </a:pPr>
              <a:t>3/28/2012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8C1556-5110-4F8E-AEA4-E01F04BBAB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AB86FA-B6E1-4ADE-9492-29672BEA7C44}" type="datetimeFigureOut">
              <a:rPr lang="en-US"/>
              <a:pPr>
                <a:defRPr/>
              </a:pPr>
              <a:t>3/28/2012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5FF63B-F3D1-4050-B55A-82C38591A2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455F336-7587-4FB6-95B4-B4667C384A66}" type="datetimeFigureOut">
              <a:rPr lang="en-US"/>
              <a:pPr>
                <a:defRPr/>
              </a:pPr>
              <a:t>3/28/2012</a:t>
            </a:fld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A1C5F30-5D66-4F39-963C-A5266F4486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31BF3EF8-6EF8-4F4E-A5FD-EB2BEEBD3B77}" type="datetimeFigureOut">
              <a:rPr lang="en-US"/>
              <a:pPr>
                <a:defRPr/>
              </a:pPr>
              <a:t>3/28/2012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DDAC7EB5-9480-4DCF-B619-F342C316E7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47" r:id="rId2"/>
    <p:sldLayoutId id="2147483852" r:id="rId3"/>
    <p:sldLayoutId id="2147483853" r:id="rId4"/>
    <p:sldLayoutId id="2147483854" r:id="rId5"/>
    <p:sldLayoutId id="2147483855" r:id="rId6"/>
    <p:sldLayoutId id="2147483848" r:id="rId7"/>
    <p:sldLayoutId id="2147483856" r:id="rId8"/>
    <p:sldLayoutId id="2147483857" r:id="rId9"/>
    <p:sldLayoutId id="2147483849" r:id="rId10"/>
    <p:sldLayoutId id="214748385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localhost\Volumes\FLASH\Heart%20Activity\Circulatory%20System%20Presentation_fall2010\HeartValves_small.wmv" TargetMode="Externa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localhost\Volumes\FLASH\Heart%20Activity\Circulatory%20System%20Presentation_fall2010\Edwards%20Sapien%20Transcatheter%20Heart%20Valve.wmv" TargetMode="Externa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191000"/>
            <a:ext cx="8229600" cy="1143000"/>
          </a:xfrm>
        </p:spPr>
        <p:txBody>
          <a:bodyPr/>
          <a:lstStyle/>
          <a:p>
            <a:pPr algn="ctr"/>
            <a:r>
              <a:rPr lang="en-US" sz="6600" dirty="0" smtClean="0"/>
              <a:t>Heart Valves</a:t>
            </a:r>
            <a:endParaRPr lang="en-US" sz="6600" dirty="0"/>
          </a:p>
        </p:txBody>
      </p:sp>
      <p:pic>
        <p:nvPicPr>
          <p:cNvPr id="4" name="Picture 3" descr="658px-Heart_tee_tricuspid_valv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059955"/>
            <a:ext cx="2675229" cy="2435352"/>
          </a:xfrm>
          <a:prstGeom prst="rect">
            <a:avLst/>
          </a:prstGeom>
        </p:spPr>
      </p:pic>
      <p:pic>
        <p:nvPicPr>
          <p:cNvPr id="5" name="Picture 4" descr="512px-Heart_bicuspid_aortic_valve.sv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95600" y="1136155"/>
            <a:ext cx="3200400" cy="2369045"/>
          </a:xfrm>
          <a:prstGeom prst="rect">
            <a:avLst/>
          </a:prstGeom>
        </p:spPr>
      </p:pic>
      <p:pic>
        <p:nvPicPr>
          <p:cNvPr id="6" name="Picture 5" descr="656px-Heart_anterior_ventricles_valve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77000" y="1059026"/>
            <a:ext cx="2667000" cy="24393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66800" y="838200"/>
            <a:ext cx="1676400" cy="4373562"/>
          </a:xfrm>
        </p:spPr>
        <p:txBody>
          <a:bodyPr/>
          <a:lstStyle/>
          <a:p>
            <a:pPr algn="ctr"/>
            <a:r>
              <a:rPr lang="en-US" dirty="0" smtClean="0"/>
              <a:t>Blood Flow in the Heart</a:t>
            </a:r>
            <a:endParaRPr lang="en-US" dirty="0"/>
          </a:p>
        </p:txBody>
      </p:sp>
      <p:pic>
        <p:nvPicPr>
          <p:cNvPr id="4" name="Picture 3" descr="File:Diagram of the human heart (cropped).sv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477253"/>
            <a:ext cx="5181600" cy="5999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Cross Section of Heart</a:t>
            </a:r>
            <a:endParaRPr lang="en-US" dirty="0"/>
          </a:p>
        </p:txBody>
      </p:sp>
      <p:pic>
        <p:nvPicPr>
          <p:cNvPr id="13" name="Picture 12" descr="18093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6154"/>
          <a:stretch>
            <a:fillRect/>
          </a:stretch>
        </p:blipFill>
        <p:spPr>
          <a:xfrm>
            <a:off x="914400" y="1143000"/>
            <a:ext cx="7104713" cy="5334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81600" y="6135469"/>
            <a:ext cx="3810000" cy="64633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514350" indent="-514350" algn="ctr"/>
            <a:r>
              <a:rPr lang="en-US" sz="2400" dirty="0" smtClean="0">
                <a:sym typeface="Wingdings"/>
              </a:rPr>
              <a:t>(view from the top)</a:t>
            </a: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9144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Animation of Heart </a:t>
            </a:r>
            <a:r>
              <a:rPr lang="en-US" dirty="0" smtClean="0"/>
              <a:t>Valves </a:t>
            </a:r>
            <a:br>
              <a:rPr lang="en-US" dirty="0" smtClean="0"/>
            </a:br>
            <a:r>
              <a:rPr lang="en-US" dirty="0" smtClean="0"/>
              <a:t>and Replacement </a:t>
            </a:r>
            <a:r>
              <a:rPr lang="en-US" dirty="0" smtClean="0"/>
              <a:t>Surgery</a:t>
            </a:r>
            <a:endParaRPr lang="en-US" dirty="0"/>
          </a:p>
        </p:txBody>
      </p:sp>
      <p:pic>
        <p:nvPicPr>
          <p:cNvPr id="20" name="HeartValves_small.wmv">
            <a:hlinkClick r:id="" action="ppaction://media"/>
          </p:cNvPr>
          <p:cNvPicPr/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2082800" y="2209800"/>
            <a:ext cx="5080000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Heart Valve Pathologies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733800" y="5715000"/>
            <a:ext cx="2209800" cy="64633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514350" indent="-514350"/>
            <a:r>
              <a:rPr lang="en-US" sz="2800" dirty="0" smtClean="0">
                <a:sym typeface="Wingdings"/>
              </a:rPr>
              <a:t> </a:t>
            </a:r>
            <a:r>
              <a:rPr lang="en-US" sz="2800" dirty="0" err="1" smtClean="0"/>
              <a:t>valvulitis</a:t>
            </a:r>
            <a:endParaRPr lang="en-US" sz="2800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34286" t="27706" r="31429" b="20346"/>
          <a:stretch>
            <a:fillRect/>
          </a:stretch>
        </p:blipFill>
        <p:spPr bwMode="auto">
          <a:xfrm>
            <a:off x="6629400" y="251460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638800" y="1752600"/>
            <a:ext cx="3429000" cy="64633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514350" indent="-514350" algn="ctr"/>
            <a:r>
              <a:rPr lang="en-US" sz="2800" dirty="0" smtClean="0">
                <a:sym typeface="Wingdings"/>
              </a:rPr>
              <a:t> </a:t>
            </a:r>
            <a:r>
              <a:rPr lang="en-US" sz="2800" dirty="0" smtClean="0"/>
              <a:t>valve stenosis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6200" y="1411069"/>
            <a:ext cx="3200400" cy="64633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514350" indent="-514350" algn="ctr"/>
            <a:r>
              <a:rPr lang="en-US" sz="2800" dirty="0" smtClean="0">
                <a:sym typeface="Wingdings"/>
              </a:rPr>
              <a:t> </a:t>
            </a:r>
            <a:r>
              <a:rPr lang="en-US" sz="2800" dirty="0" smtClean="0"/>
              <a:t>valve prolapse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 l="10606" r="22727" b="18000"/>
          <a:stretch>
            <a:fillRect/>
          </a:stretch>
        </p:blipFill>
        <p:spPr bwMode="auto">
          <a:xfrm>
            <a:off x="2971800" y="2905125"/>
            <a:ext cx="3352800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Mitral_valve_prolapse_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5739" y="1981200"/>
            <a:ext cx="2405061" cy="37428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ownload (1).jpg"/>
          <p:cNvPicPr>
            <a:picLocks noChangeAspect="1"/>
          </p:cNvPicPr>
          <p:nvPr/>
        </p:nvPicPr>
        <p:blipFill>
          <a:blip r:embed="rId3" cstate="print"/>
          <a:srcRect l="22816" r="14441"/>
          <a:stretch>
            <a:fillRect/>
          </a:stretch>
        </p:blipFill>
        <p:spPr>
          <a:xfrm>
            <a:off x="381000" y="3962400"/>
            <a:ext cx="2514600" cy="2667000"/>
          </a:xfrm>
          <a:prstGeom prst="rect">
            <a:avLst/>
          </a:prstGeom>
        </p:spPr>
      </p:pic>
      <p:pic>
        <p:nvPicPr>
          <p:cNvPr id="10" name="Picture 9" descr="downloa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" y="914400"/>
            <a:ext cx="2895600" cy="298731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</p:spPr>
        <p:txBody>
          <a:bodyPr/>
          <a:lstStyle/>
          <a:p>
            <a:pPr algn="ctr"/>
            <a:r>
              <a:rPr lang="en-US" dirty="0" smtClean="0"/>
              <a:t>Fixing Heart Valves</a:t>
            </a:r>
            <a:endParaRPr lang="en-US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1600" y="3810000"/>
            <a:ext cx="373380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3600" y="1524000"/>
            <a:ext cx="2782469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3200400" y="1371600"/>
            <a:ext cx="3200400" cy="9906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514350" indent="-514350"/>
            <a:r>
              <a:rPr lang="en-US" sz="2000" dirty="0" smtClean="0">
                <a:sym typeface="Wingdings" pitchFamily="2" charset="2"/>
              </a:rPr>
              <a:t> </a:t>
            </a:r>
            <a:r>
              <a:rPr lang="en-US" sz="2000" dirty="0" smtClean="0">
                <a:sym typeface="Wingdings"/>
              </a:rPr>
              <a:t>purely mechanical</a:t>
            </a:r>
          </a:p>
          <a:p>
            <a:pPr marL="514350" indent="-514350"/>
            <a:r>
              <a:rPr lang="en-US" sz="2000" dirty="0" smtClean="0">
                <a:sym typeface="Wingdings"/>
              </a:rPr>
              <a:t>    artificial valve</a:t>
            </a:r>
            <a:endParaRPr lang="en-US" sz="2000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5334000" y="6096000"/>
            <a:ext cx="3505200" cy="5334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514350" indent="-514350" algn="ctr"/>
            <a:r>
              <a:rPr lang="en-US" sz="2000" b="1" dirty="0" smtClean="0">
                <a:solidFill>
                  <a:schemeClr val="bg1"/>
                </a:solidFill>
                <a:sym typeface="Wingdings"/>
              </a:rPr>
              <a:t>open heart surgery</a:t>
            </a:r>
            <a:endParaRPr lang="en-US" sz="2000" b="1" dirty="0" smtClean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19400" y="4572000"/>
            <a:ext cx="1828800" cy="1524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indent="-514350"/>
            <a:r>
              <a:rPr lang="en-US" sz="2000" dirty="0" smtClean="0">
                <a:sym typeface="Wingdings" pitchFamily="2" charset="2"/>
              </a:rPr>
              <a:t></a:t>
            </a:r>
            <a:r>
              <a:rPr lang="en-US" sz="2000" dirty="0" smtClean="0">
                <a:sym typeface="Wingdings"/>
              </a:rPr>
              <a:t>artificial valve installed in a less-invasive way</a:t>
            </a:r>
            <a:endParaRPr lang="en-US" sz="2000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3581400" y="2514600"/>
            <a:ext cx="2209800" cy="9144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514350" indent="-514350" algn="r"/>
            <a:r>
              <a:rPr lang="en-US" sz="2000" dirty="0" smtClean="0">
                <a:sym typeface="Wingdings"/>
              </a:rPr>
              <a:t>animal tissue valve </a:t>
            </a:r>
            <a:r>
              <a:rPr lang="en-US" sz="2000" dirty="0" smtClean="0">
                <a:sym typeface="Wingdings" pitchFamily="2" charset="2"/>
              </a:rPr>
              <a:t></a:t>
            </a: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62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Animation of a New Valve Design</a:t>
            </a:r>
            <a:endParaRPr lang="en-US" dirty="0"/>
          </a:p>
        </p:txBody>
      </p:sp>
      <p:pic>
        <p:nvPicPr>
          <p:cNvPr id="9" name="Edwards Sapien Transcatheter Heart Valve.wmv">
            <a:hlinkClick r:id="" action="ppaction://media"/>
          </p:cNvPr>
          <p:cNvPicPr/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2743200" y="1447800"/>
            <a:ext cx="6096000" cy="4572000"/>
          </a:xfrm>
          <a:prstGeom prst="rect">
            <a:avLst/>
          </a:prstGeom>
        </p:spPr>
      </p:pic>
      <p:pic>
        <p:nvPicPr>
          <p:cNvPr id="8" name="Picture 7" descr="Surgeon_operating,_Fitzsimons_Army_Medical_Center,_circa_1990.JPE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28600" y="2514600"/>
            <a:ext cx="2186305" cy="3257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1844</TotalTime>
  <Words>491</Words>
  <Application>Microsoft Office PowerPoint</Application>
  <PresentationFormat>On-screen Show (4:3)</PresentationFormat>
  <Paragraphs>53</Paragraphs>
  <Slides>7</Slides>
  <Notes>7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Concourse</vt:lpstr>
      <vt:lpstr>Heart Valves</vt:lpstr>
      <vt:lpstr>Blood Flow in the Heart</vt:lpstr>
      <vt:lpstr>Cross Section of Heart</vt:lpstr>
      <vt:lpstr>Animation of Heart Valves  and Replacement Surgery</vt:lpstr>
      <vt:lpstr>Heart Valve Pathologies</vt:lpstr>
      <vt:lpstr>Fixing Heart Valves</vt:lpstr>
      <vt:lpstr>Animation of a New Valve Design</vt:lpstr>
    </vt:vector>
  </TitlesOfParts>
  <Company>University of Colorado at Boulder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Circulatory System</dc:title>
  <dc:creator>ltll</dc:creator>
  <cp:lastModifiedBy>denise</cp:lastModifiedBy>
  <cp:revision>105</cp:revision>
  <dcterms:created xsi:type="dcterms:W3CDTF">2010-12-06T16:06:05Z</dcterms:created>
  <dcterms:modified xsi:type="dcterms:W3CDTF">2012-03-29T01:37:42Z</dcterms:modified>
</cp:coreProperties>
</file>