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DEFC"/>
    <a:srgbClr val="D34817"/>
    <a:srgbClr val="BFBFBF"/>
    <a:srgbClr val="69D5FB"/>
    <a:srgbClr val="87D7FF"/>
    <a:srgbClr val="7F7F7F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6A482-A028-4034-93FB-900CE543E767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95E80-7AE9-44B9-9310-0829AA43E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9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from Wikimedia</a:t>
            </a:r>
            <a:r>
              <a:rPr lang="en-US" baseline="0" dirty="0" smtClean="0"/>
              <a:t>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</a:t>
            </a:r>
            <a:r>
              <a:rPr lang="en-US" baseline="0" dirty="0" smtClean="0"/>
              <a:t> from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created</a:t>
            </a:r>
            <a:r>
              <a:rPr lang="en-US" baseline="0" dirty="0" smtClean="0"/>
              <a:t> from scratch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 created from scratch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is a modified Microsoft Clipart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is a modified Microsoft Clipart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from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from </a:t>
            </a:r>
            <a:r>
              <a:rPr lang="en-US" smtClean="0"/>
              <a:t>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 from </a:t>
            </a:r>
            <a:r>
              <a:rPr lang="en-US" smtClean="0"/>
              <a:t>Wikimedia Commons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from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from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</a:t>
            </a:r>
            <a:r>
              <a:rPr lang="en-US" baseline="0" dirty="0" smtClean="0"/>
              <a:t> from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on right from Wikimedia Commons.  Image on</a:t>
            </a:r>
            <a:r>
              <a:rPr lang="en-US" baseline="0" dirty="0" smtClean="0"/>
              <a:t> left created from scratch.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 from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</a:t>
            </a:r>
            <a:r>
              <a:rPr lang="en-US" baseline="0" dirty="0" smtClean="0"/>
              <a:t> from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5E80-7AE9-44B9-9310-0829AA43EC6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12BF-7CEE-4546-942E-60E8ADAD95EE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B2BF665-5EA5-45F1-BF46-02408403F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12BF-7CEE-4546-942E-60E8ADAD95EE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F665-5EA5-45F1-BF46-02408403F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12BF-7CEE-4546-942E-60E8ADAD95EE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F665-5EA5-45F1-BF46-02408403F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12BF-7CEE-4546-942E-60E8ADAD95EE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F665-5EA5-45F1-BF46-02408403F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137160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12BF-7CEE-4546-942E-60E8ADAD95EE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B2BF665-5EA5-45F1-BF46-02408403F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12BF-7CEE-4546-942E-60E8ADAD95EE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F665-5EA5-45F1-BF46-02408403F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12BF-7CEE-4546-942E-60E8ADAD95EE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F665-5EA5-45F1-BF46-02408403F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12BF-7CEE-4546-942E-60E8ADAD95EE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F665-5EA5-45F1-BF46-02408403F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12BF-7CEE-4546-942E-60E8ADAD95EE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F665-5EA5-45F1-BF46-02408403F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12BF-7CEE-4546-942E-60E8ADAD95EE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F665-5EA5-45F1-BF46-02408403F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12BF-7CEE-4546-942E-60E8ADAD95EE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B2BF665-5EA5-45F1-BF46-02408403F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CE12BF-7CEE-4546-942E-60E8ADAD95EE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B2BF665-5EA5-45F1-BF46-02408403F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How Architectural Engineers Impact Building Energy Use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ill Sans Ultra Bold Condensed" pitchFamily="34" charset="0"/>
              </a:rPr>
              <a:t>Lighting, Controls and Energy Savings</a:t>
            </a:r>
            <a:endParaRPr lang="en-US" sz="3600" dirty="0">
              <a:latin typeface="Gill Sans Ultra Bold Condense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Light Source Technology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54373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Fluorescent Ballast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85439"/>
            <a:ext cx="6934200" cy="214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7526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0A0A0"/>
              </a:clrFrom>
              <a:clrTo>
                <a:srgbClr val="A0A0A0">
                  <a:alpha val="0"/>
                </a:srgbClr>
              </a:clrTo>
            </a:clrChange>
          </a:blip>
          <a:srcRect l="1757" t="11458" r="46120" b="9375"/>
          <a:stretch>
            <a:fillRect/>
          </a:stretch>
        </p:blipFill>
        <p:spPr bwMode="auto">
          <a:xfrm>
            <a:off x="838200" y="2209799"/>
            <a:ext cx="5029200" cy="429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Light Source Technology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Light-Emitting Diodes (LEDs)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5313" y="1572521"/>
            <a:ext cx="1970551" cy="306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6082" r="3902"/>
          <a:stretch/>
        </p:blipFill>
        <p:spPr bwMode="auto">
          <a:xfrm>
            <a:off x="6345313" y="4641211"/>
            <a:ext cx="1970551" cy="194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650472" y="2429301"/>
            <a:ext cx="5609230" cy="2456598"/>
          </a:xfrm>
          <a:custGeom>
            <a:avLst/>
            <a:gdLst>
              <a:gd name="connsiteX0" fmla="*/ 0 w 5609230"/>
              <a:gd name="connsiteY0" fmla="*/ 300251 h 2456598"/>
              <a:gd name="connsiteX1" fmla="*/ 0 w 5609230"/>
              <a:gd name="connsiteY1" fmla="*/ 2456598 h 2456598"/>
              <a:gd name="connsiteX2" fmla="*/ 5609230 w 5609230"/>
              <a:gd name="connsiteY2" fmla="*/ 2442950 h 2456598"/>
              <a:gd name="connsiteX3" fmla="*/ 5595582 w 5609230"/>
              <a:gd name="connsiteY3" fmla="*/ 1009935 h 2456598"/>
              <a:gd name="connsiteX4" fmla="*/ 5090615 w 5609230"/>
              <a:gd name="connsiteY4" fmla="*/ 914400 h 2456598"/>
              <a:gd name="connsiteX5" fmla="*/ 4585648 w 5609230"/>
              <a:gd name="connsiteY5" fmla="*/ 0 h 2456598"/>
              <a:gd name="connsiteX6" fmla="*/ 4094329 w 5609230"/>
              <a:gd name="connsiteY6" fmla="*/ 573206 h 2456598"/>
              <a:gd name="connsiteX7" fmla="*/ 3575714 w 5609230"/>
              <a:gd name="connsiteY7" fmla="*/ 736980 h 2456598"/>
              <a:gd name="connsiteX8" fmla="*/ 3070747 w 5609230"/>
              <a:gd name="connsiteY8" fmla="*/ 1023583 h 2456598"/>
              <a:gd name="connsiteX9" fmla="*/ 2565779 w 5609230"/>
              <a:gd name="connsiteY9" fmla="*/ 1624084 h 2456598"/>
              <a:gd name="connsiteX10" fmla="*/ 2033517 w 5609230"/>
              <a:gd name="connsiteY10" fmla="*/ 1828800 h 2456598"/>
              <a:gd name="connsiteX11" fmla="*/ 1542197 w 5609230"/>
              <a:gd name="connsiteY11" fmla="*/ 682389 h 2456598"/>
              <a:gd name="connsiteX12" fmla="*/ 982639 w 5609230"/>
              <a:gd name="connsiteY12" fmla="*/ 655093 h 2456598"/>
              <a:gd name="connsiteX13" fmla="*/ 532263 w 5609230"/>
              <a:gd name="connsiteY13" fmla="*/ 586854 h 2456598"/>
              <a:gd name="connsiteX14" fmla="*/ 0 w 5609230"/>
              <a:gd name="connsiteY14" fmla="*/ 300251 h 245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09230" h="2456598">
                <a:moveTo>
                  <a:pt x="0" y="300251"/>
                </a:moveTo>
                <a:lnTo>
                  <a:pt x="0" y="2456598"/>
                </a:lnTo>
                <a:lnTo>
                  <a:pt x="5609230" y="2442950"/>
                </a:lnTo>
                <a:lnTo>
                  <a:pt x="5595582" y="1009935"/>
                </a:lnTo>
                <a:lnTo>
                  <a:pt x="5090615" y="914400"/>
                </a:lnTo>
                <a:lnTo>
                  <a:pt x="4585648" y="0"/>
                </a:lnTo>
                <a:lnTo>
                  <a:pt x="4094329" y="573206"/>
                </a:lnTo>
                <a:lnTo>
                  <a:pt x="3575714" y="736980"/>
                </a:lnTo>
                <a:lnTo>
                  <a:pt x="3070747" y="1023583"/>
                </a:lnTo>
                <a:lnTo>
                  <a:pt x="2565779" y="1624084"/>
                </a:lnTo>
                <a:lnTo>
                  <a:pt x="2033517" y="1828800"/>
                </a:lnTo>
                <a:lnTo>
                  <a:pt x="1542197" y="682389"/>
                </a:lnTo>
                <a:lnTo>
                  <a:pt x="982639" y="655093"/>
                </a:lnTo>
                <a:lnTo>
                  <a:pt x="532263" y="586854"/>
                </a:lnTo>
                <a:lnTo>
                  <a:pt x="0" y="300251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Lighting Controls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88532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Power vs. Energy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133600"/>
            <a:ext cx="737025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6961726" y="3828365"/>
            <a:ext cx="886874" cy="36263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48600" y="349944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Energy</a:t>
            </a:r>
          </a:p>
          <a:p>
            <a:r>
              <a:rPr lang="en-US" b="1" dirty="0" smtClean="0">
                <a:latin typeface="Arial Narrow" pitchFamily="34" charset="0"/>
              </a:rPr>
              <a:t>Used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3725839" y="2988860"/>
            <a:ext cx="2033516" cy="1924334"/>
          </a:xfrm>
          <a:custGeom>
            <a:avLst/>
            <a:gdLst>
              <a:gd name="connsiteX0" fmla="*/ 0 w 2033516"/>
              <a:gd name="connsiteY0" fmla="*/ 1255594 h 1924334"/>
              <a:gd name="connsiteX1" fmla="*/ 491319 w 2033516"/>
              <a:gd name="connsiteY1" fmla="*/ 1091821 h 1924334"/>
              <a:gd name="connsiteX2" fmla="*/ 982639 w 2033516"/>
              <a:gd name="connsiteY2" fmla="*/ 477671 h 1924334"/>
              <a:gd name="connsiteX3" fmla="*/ 1487606 w 2033516"/>
              <a:gd name="connsiteY3" fmla="*/ 191068 h 1924334"/>
              <a:gd name="connsiteX4" fmla="*/ 2033516 w 2033516"/>
              <a:gd name="connsiteY4" fmla="*/ 0 h 1924334"/>
              <a:gd name="connsiteX5" fmla="*/ 1542197 w 2033516"/>
              <a:gd name="connsiteY5" fmla="*/ 1897039 h 1924334"/>
              <a:gd name="connsiteX6" fmla="*/ 491319 w 2033516"/>
              <a:gd name="connsiteY6" fmla="*/ 1924334 h 1924334"/>
              <a:gd name="connsiteX7" fmla="*/ 0 w 2033516"/>
              <a:gd name="connsiteY7" fmla="*/ 1255594 h 192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3516" h="1924334">
                <a:moveTo>
                  <a:pt x="0" y="1255594"/>
                </a:moveTo>
                <a:lnTo>
                  <a:pt x="491319" y="1091821"/>
                </a:lnTo>
                <a:lnTo>
                  <a:pt x="982639" y="477671"/>
                </a:lnTo>
                <a:lnTo>
                  <a:pt x="1487606" y="191068"/>
                </a:lnTo>
                <a:lnTo>
                  <a:pt x="2033516" y="0"/>
                </a:lnTo>
                <a:lnTo>
                  <a:pt x="1542197" y="1897039"/>
                </a:lnTo>
                <a:lnTo>
                  <a:pt x="491319" y="1924334"/>
                </a:lnTo>
                <a:lnTo>
                  <a:pt x="0" y="12555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Lighting Controls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Saving Energy through Occupancy Controls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1981200"/>
            <a:ext cx="7370252" cy="4419600"/>
            <a:chOff x="1496474" y="-609600"/>
            <a:chExt cx="7370252" cy="4419600"/>
          </a:xfrm>
        </p:grpSpPr>
        <p:sp>
          <p:nvSpPr>
            <p:cNvPr id="7" name="Freeform 6"/>
            <p:cNvSpPr/>
            <p:nvPr/>
          </p:nvSpPr>
          <p:spPr>
            <a:xfrm>
              <a:off x="2765946" y="-161499"/>
              <a:ext cx="5609230" cy="2456598"/>
            </a:xfrm>
            <a:custGeom>
              <a:avLst/>
              <a:gdLst>
                <a:gd name="connsiteX0" fmla="*/ 0 w 5609230"/>
                <a:gd name="connsiteY0" fmla="*/ 300251 h 2456598"/>
                <a:gd name="connsiteX1" fmla="*/ 0 w 5609230"/>
                <a:gd name="connsiteY1" fmla="*/ 2456598 h 2456598"/>
                <a:gd name="connsiteX2" fmla="*/ 5609230 w 5609230"/>
                <a:gd name="connsiteY2" fmla="*/ 2442950 h 2456598"/>
                <a:gd name="connsiteX3" fmla="*/ 5595582 w 5609230"/>
                <a:gd name="connsiteY3" fmla="*/ 1009935 h 2456598"/>
                <a:gd name="connsiteX4" fmla="*/ 5090615 w 5609230"/>
                <a:gd name="connsiteY4" fmla="*/ 914400 h 2456598"/>
                <a:gd name="connsiteX5" fmla="*/ 4585648 w 5609230"/>
                <a:gd name="connsiteY5" fmla="*/ 0 h 2456598"/>
                <a:gd name="connsiteX6" fmla="*/ 4094329 w 5609230"/>
                <a:gd name="connsiteY6" fmla="*/ 573206 h 2456598"/>
                <a:gd name="connsiteX7" fmla="*/ 3575714 w 5609230"/>
                <a:gd name="connsiteY7" fmla="*/ 736980 h 2456598"/>
                <a:gd name="connsiteX8" fmla="*/ 3070747 w 5609230"/>
                <a:gd name="connsiteY8" fmla="*/ 1023583 h 2456598"/>
                <a:gd name="connsiteX9" fmla="*/ 2565779 w 5609230"/>
                <a:gd name="connsiteY9" fmla="*/ 1624084 h 2456598"/>
                <a:gd name="connsiteX10" fmla="*/ 2033517 w 5609230"/>
                <a:gd name="connsiteY10" fmla="*/ 1828800 h 2456598"/>
                <a:gd name="connsiteX11" fmla="*/ 1542197 w 5609230"/>
                <a:gd name="connsiteY11" fmla="*/ 682389 h 2456598"/>
                <a:gd name="connsiteX12" fmla="*/ 982639 w 5609230"/>
                <a:gd name="connsiteY12" fmla="*/ 655093 h 2456598"/>
                <a:gd name="connsiteX13" fmla="*/ 532263 w 5609230"/>
                <a:gd name="connsiteY13" fmla="*/ 586854 h 2456598"/>
                <a:gd name="connsiteX14" fmla="*/ 0 w 5609230"/>
                <a:gd name="connsiteY14" fmla="*/ 300251 h 245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09230" h="2456598">
                  <a:moveTo>
                    <a:pt x="0" y="300251"/>
                  </a:moveTo>
                  <a:lnTo>
                    <a:pt x="0" y="2456598"/>
                  </a:lnTo>
                  <a:lnTo>
                    <a:pt x="5609230" y="2442950"/>
                  </a:lnTo>
                  <a:lnTo>
                    <a:pt x="5595582" y="1009935"/>
                  </a:lnTo>
                  <a:lnTo>
                    <a:pt x="5090615" y="914400"/>
                  </a:lnTo>
                  <a:lnTo>
                    <a:pt x="4585648" y="0"/>
                  </a:lnTo>
                  <a:lnTo>
                    <a:pt x="4094329" y="573206"/>
                  </a:lnTo>
                  <a:lnTo>
                    <a:pt x="3575714" y="736980"/>
                  </a:lnTo>
                  <a:lnTo>
                    <a:pt x="3070747" y="1023583"/>
                  </a:lnTo>
                  <a:lnTo>
                    <a:pt x="2565779" y="1624084"/>
                  </a:lnTo>
                  <a:lnTo>
                    <a:pt x="2033517" y="1828800"/>
                  </a:lnTo>
                  <a:lnTo>
                    <a:pt x="1542197" y="682389"/>
                  </a:lnTo>
                  <a:lnTo>
                    <a:pt x="982639" y="655093"/>
                  </a:lnTo>
                  <a:lnTo>
                    <a:pt x="532263" y="586854"/>
                  </a:lnTo>
                  <a:lnTo>
                    <a:pt x="0" y="300251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96474" y="-609600"/>
              <a:ext cx="7370252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381000" y="1981200"/>
            <a:ext cx="7391400" cy="4432282"/>
            <a:chOff x="4495800" y="-1828800"/>
            <a:chExt cx="7391400" cy="4432282"/>
          </a:xfrm>
        </p:grpSpPr>
        <p:sp>
          <p:nvSpPr>
            <p:cNvPr id="14" name="Freeform 13"/>
            <p:cNvSpPr/>
            <p:nvPr/>
          </p:nvSpPr>
          <p:spPr>
            <a:xfrm>
              <a:off x="9369188" y="-1367051"/>
              <a:ext cx="2019869" cy="2442950"/>
            </a:xfrm>
            <a:custGeom>
              <a:avLst/>
              <a:gdLst>
                <a:gd name="connsiteX0" fmla="*/ 0 w 2019869"/>
                <a:gd name="connsiteY0" fmla="*/ 2429302 h 2442950"/>
                <a:gd name="connsiteX1" fmla="*/ 504967 w 2019869"/>
                <a:gd name="connsiteY1" fmla="*/ 545911 h 2442950"/>
                <a:gd name="connsiteX2" fmla="*/ 1009934 w 2019869"/>
                <a:gd name="connsiteY2" fmla="*/ 0 h 2442950"/>
                <a:gd name="connsiteX3" fmla="*/ 1528549 w 2019869"/>
                <a:gd name="connsiteY3" fmla="*/ 914400 h 2442950"/>
                <a:gd name="connsiteX4" fmla="*/ 2006221 w 2019869"/>
                <a:gd name="connsiteY4" fmla="*/ 982639 h 2442950"/>
                <a:gd name="connsiteX5" fmla="*/ 2019869 w 2019869"/>
                <a:gd name="connsiteY5" fmla="*/ 2442950 h 2442950"/>
                <a:gd name="connsiteX6" fmla="*/ 0 w 2019869"/>
                <a:gd name="connsiteY6" fmla="*/ 2429302 h 24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869" h="2442950">
                  <a:moveTo>
                    <a:pt x="0" y="2429302"/>
                  </a:moveTo>
                  <a:lnTo>
                    <a:pt x="504967" y="545911"/>
                  </a:lnTo>
                  <a:lnTo>
                    <a:pt x="1009934" y="0"/>
                  </a:lnTo>
                  <a:lnTo>
                    <a:pt x="1528549" y="914400"/>
                  </a:lnTo>
                  <a:lnTo>
                    <a:pt x="2006221" y="982639"/>
                  </a:lnTo>
                  <a:lnTo>
                    <a:pt x="2019869" y="2442950"/>
                  </a:lnTo>
                  <a:lnTo>
                    <a:pt x="0" y="24293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779827" y="-1053152"/>
              <a:ext cx="2552131" cy="2142698"/>
            </a:xfrm>
            <a:custGeom>
              <a:avLst/>
              <a:gdLst>
                <a:gd name="connsiteX0" fmla="*/ 0 w 2552131"/>
                <a:gd name="connsiteY0" fmla="*/ 0 h 2142698"/>
                <a:gd name="connsiteX1" fmla="*/ 0 w 2552131"/>
                <a:gd name="connsiteY1" fmla="*/ 2142698 h 2142698"/>
                <a:gd name="connsiteX2" fmla="*/ 2552131 w 2552131"/>
                <a:gd name="connsiteY2" fmla="*/ 2129051 h 2142698"/>
                <a:gd name="connsiteX3" fmla="*/ 2033516 w 2552131"/>
                <a:gd name="connsiteY3" fmla="*/ 1473958 h 2142698"/>
                <a:gd name="connsiteX4" fmla="*/ 1555845 w 2552131"/>
                <a:gd name="connsiteY4" fmla="*/ 368489 h 2142698"/>
                <a:gd name="connsiteX5" fmla="*/ 491319 w 2552131"/>
                <a:gd name="connsiteY5" fmla="*/ 259307 h 2142698"/>
                <a:gd name="connsiteX6" fmla="*/ 0 w 2552131"/>
                <a:gd name="connsiteY6" fmla="*/ 0 h 214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131" h="2142698">
                  <a:moveTo>
                    <a:pt x="0" y="0"/>
                  </a:moveTo>
                  <a:lnTo>
                    <a:pt x="0" y="2142698"/>
                  </a:lnTo>
                  <a:lnTo>
                    <a:pt x="2552131" y="2129051"/>
                  </a:lnTo>
                  <a:lnTo>
                    <a:pt x="2033516" y="1473958"/>
                  </a:lnTo>
                  <a:lnTo>
                    <a:pt x="1555845" y="368489"/>
                  </a:lnTo>
                  <a:lnTo>
                    <a:pt x="491319" y="259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5800" y="-1828800"/>
              <a:ext cx="7391400" cy="4432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9" name="Straight Arrow Connector 8"/>
          <p:cNvCxnSpPr/>
          <p:nvPr/>
        </p:nvCxnSpPr>
        <p:spPr>
          <a:xfrm flipV="1">
            <a:off x="6934200" y="3537466"/>
            <a:ext cx="914400" cy="42493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48600" y="318027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Energy</a:t>
            </a:r>
            <a:br>
              <a:rPr lang="en-US" b="1" dirty="0" smtClean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U</a:t>
            </a:r>
            <a:r>
              <a:rPr lang="en-US" b="1" dirty="0" smtClean="0">
                <a:latin typeface="Arial Narrow" pitchFamily="34" charset="0"/>
              </a:rPr>
              <a:t>sed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76800" y="2514600"/>
            <a:ext cx="2895600" cy="13716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72400" y="219143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Energy</a:t>
            </a:r>
            <a:endParaRPr lang="en-US" b="1" dirty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Saved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733800" y="4267200"/>
            <a:ext cx="16002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38600" y="42642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Narrow" pitchFamily="34" charset="0"/>
              </a:rPr>
              <a:t>Unoccupied</a:t>
            </a:r>
            <a:endParaRPr lang="en-US" sz="1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Lighting Controls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44622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Passive Infrared (PIR)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Occupancy Sensors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09336" y="2289531"/>
            <a:ext cx="2729991" cy="3827091"/>
            <a:chOff x="3276600" y="2590800"/>
            <a:chExt cx="2609088" cy="3657600"/>
          </a:xfrm>
        </p:grpSpPr>
        <p:sp>
          <p:nvSpPr>
            <p:cNvPr id="5" name="Rectangle 4"/>
            <p:cNvSpPr/>
            <p:nvPr/>
          </p:nvSpPr>
          <p:spPr>
            <a:xfrm>
              <a:off x="3352800" y="2667000"/>
              <a:ext cx="2438400" cy="3505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C:\Users\j&amp;d\AppData\Local\Microsoft\Windows\Temporary Internet Files\Content.IE5\MRKAY67E\MP900302921[1]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276600" y="2590800"/>
              <a:ext cx="2609088" cy="3657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Lighting Controls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5827" y="1543346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Ultrasonic Occupancy Sensors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81200" y="1390946"/>
            <a:ext cx="4627977" cy="4876800"/>
            <a:chOff x="2362200" y="1981200"/>
            <a:chExt cx="4257631" cy="4486542"/>
          </a:xfrm>
        </p:grpSpPr>
        <p:pic>
          <p:nvPicPr>
            <p:cNvPr id="7" name="Picture 2" descr="C:\Users\j&amp;d\AppData\Local\Microsoft\Windows\Temporary Internet Files\Content.IE5\MRKAY67E\MP900302921[1]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431" y="1981200"/>
              <a:ext cx="3200400" cy="4486542"/>
            </a:xfrm>
            <a:prstGeom prst="rect">
              <a:avLst/>
            </a:prstGeom>
            <a:noFill/>
          </p:spPr>
        </p:pic>
        <p:sp>
          <p:nvSpPr>
            <p:cNvPr id="8" name="Arc 7"/>
            <p:cNvSpPr/>
            <p:nvPr/>
          </p:nvSpPr>
          <p:spPr>
            <a:xfrm rot="18900000" flipH="1">
              <a:off x="3885603" y="3249870"/>
              <a:ext cx="1828800" cy="1828800"/>
            </a:xfrm>
            <a:prstGeom prst="arc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18900000" flipH="1">
              <a:off x="3969129" y="3405318"/>
              <a:ext cx="1517904" cy="1517904"/>
            </a:xfrm>
            <a:prstGeom prst="arc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18900000" flipH="1">
              <a:off x="3791212" y="3098994"/>
              <a:ext cx="2130552" cy="2130552"/>
            </a:xfrm>
            <a:prstGeom prst="arc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362200" y="3405318"/>
              <a:ext cx="1819231" cy="1517904"/>
              <a:chOff x="457200" y="3590968"/>
              <a:chExt cx="1819231" cy="151790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57200" y="423562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/>
              <p:cNvSpPr/>
              <p:nvPr/>
            </p:nvSpPr>
            <p:spPr>
              <a:xfrm rot="2700000">
                <a:off x="758526" y="4048168"/>
                <a:ext cx="603504" cy="603504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/>
              <p:cNvSpPr/>
              <p:nvPr/>
            </p:nvSpPr>
            <p:spPr>
              <a:xfrm rot="2700000">
                <a:off x="755478" y="3892720"/>
                <a:ext cx="914400" cy="914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 rot="2700000">
                <a:off x="755478" y="3740320"/>
                <a:ext cx="1219200" cy="12192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c 15"/>
              <p:cNvSpPr/>
              <p:nvPr/>
            </p:nvSpPr>
            <p:spPr>
              <a:xfrm rot="2700000">
                <a:off x="758527" y="3590968"/>
                <a:ext cx="1517904" cy="1517904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 rot="2700000">
                <a:off x="717868" y="4199044"/>
                <a:ext cx="301752" cy="301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18900000" flipH="1">
              <a:off x="3701306" y="2948118"/>
              <a:ext cx="2432304" cy="2432304"/>
            </a:xfrm>
            <a:prstGeom prst="arc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c 18"/>
            <p:cNvSpPr/>
            <p:nvPr/>
          </p:nvSpPr>
          <p:spPr>
            <a:xfrm rot="18900000" flipH="1">
              <a:off x="3613295" y="2777441"/>
              <a:ext cx="2743200" cy="2743200"/>
            </a:xfrm>
            <a:prstGeom prst="arc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Lighting Controls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Daylighting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362199"/>
            <a:ext cx="5943600" cy="41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2122"/>
          <a:stretch/>
        </p:blipFill>
        <p:spPr bwMode="auto">
          <a:xfrm>
            <a:off x="2048774" y="2057400"/>
            <a:ext cx="45089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Lighting Controls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7010400" cy="4123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Photocell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Visible Light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512px-Spectre"/>
          <p:cNvPicPr>
            <a:picLocks noChangeAspect="1" noChangeArrowheads="1"/>
          </p:cNvPicPr>
          <p:nvPr/>
        </p:nvPicPr>
        <p:blipFill rotWithShape="1">
          <a:blip r:embed="rId3" cstate="print"/>
          <a:srcRect t="6679"/>
          <a:stretch/>
        </p:blipFill>
        <p:spPr bwMode="auto">
          <a:xfrm>
            <a:off x="1163513" y="1768414"/>
            <a:ext cx="6816974" cy="447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Visible Light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86000"/>
            <a:ext cx="42672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Subtractive color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mixing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Paint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 Ink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Additive color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mixing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LIGHT!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2340864" cy="234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038599"/>
            <a:ext cx="2344947" cy="234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otched Right Arrow 3"/>
          <p:cNvSpPr/>
          <p:nvPr/>
        </p:nvSpPr>
        <p:spPr>
          <a:xfrm>
            <a:off x="2971800" y="2869722"/>
            <a:ext cx="19812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2971800" y="4707148"/>
            <a:ext cx="1984248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Light Source Technology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Did you know? Sunlight </a:t>
            </a:r>
            <a:r>
              <a:rPr lang="en-US" dirty="0">
                <a:latin typeface="Arial" pitchFamily="34" charset="0"/>
                <a:cs typeface="Arial" pitchFamily="34" charset="0"/>
              </a:rPr>
              <a:t>has all colors of the rainbow and appears 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WHITE</a:t>
            </a:r>
            <a:endParaRPr lang="en-US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576423"/>
            <a:ext cx="523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Visible Light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00045"/>
            <a:ext cx="3886200" cy="4572000"/>
          </a:xfrm>
        </p:spPr>
        <p:txBody>
          <a:bodyPr>
            <a:no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Reflected light is what we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“SEE”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US" dirty="0">
                <a:latin typeface="Arial" pitchFamily="34" charset="0"/>
                <a:cs typeface="Arial" pitchFamily="34" charset="0"/>
              </a:rPr>
              <a:t> apple 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red because </a:t>
            </a:r>
            <a:r>
              <a:rPr lang="en-US" dirty="0">
                <a:latin typeface="Arial" pitchFamily="34" charset="0"/>
                <a:cs typeface="Arial" pitchFamily="34" charset="0"/>
              </a:rPr>
              <a:t>it absorbs all light except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GREEN</a:t>
            </a:r>
            <a:r>
              <a:rPr lang="en-US" dirty="0">
                <a:latin typeface="Arial" pitchFamily="34" charset="0"/>
                <a:cs typeface="Arial" pitchFamily="34" charset="0"/>
              </a:rPr>
              <a:t> apple 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green because </a:t>
            </a:r>
            <a:r>
              <a:rPr lang="en-US" dirty="0">
                <a:latin typeface="Arial" pitchFamily="34" charset="0"/>
                <a:cs typeface="Arial" pitchFamily="34" charset="0"/>
              </a:rPr>
              <a:t>it absorbs all light except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GREEN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Light Source Technology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52500" y="1657543"/>
            <a:ext cx="441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Electric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Light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727" y="2035834"/>
            <a:ext cx="270497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7400" y="22537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Bulb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5496" y="402718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LAMP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0468" y="449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Filament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7670" y="586021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Socket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372100" y="2438400"/>
            <a:ext cx="457200" cy="120134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05068" y="3733800"/>
            <a:ext cx="1295400" cy="870466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57468" y="5943600"/>
            <a:ext cx="990600" cy="10846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6400800" y="1828800"/>
            <a:ext cx="1219200" cy="4800600"/>
          </a:xfrm>
          <a:prstGeom prst="rightBrac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Light Source Technology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Incandescent Light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9389" y="2312260"/>
            <a:ext cx="2292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514600"/>
            <a:ext cx="4733925" cy="360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6324600"/>
            <a:ext cx="5943600" cy="152400"/>
          </a:xfrm>
          <a:prstGeom prst="rect">
            <a:avLst/>
          </a:prstGeom>
          <a:solidFill>
            <a:srgbClr val="8AD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4600" y="4267200"/>
            <a:ext cx="5943600" cy="152400"/>
          </a:xfrm>
          <a:prstGeom prst="rect">
            <a:avLst/>
          </a:prstGeom>
          <a:solidFill>
            <a:srgbClr val="8AD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Light Source Technology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621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Fluorescent Light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967609" y="1313052"/>
            <a:ext cx="2391967" cy="318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496671" y="4267200"/>
            <a:ext cx="5979459" cy="2209800"/>
            <a:chOff x="1295400" y="3200400"/>
            <a:chExt cx="3505200" cy="1295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95400" y="3200400"/>
              <a:ext cx="35052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95400" y="4495800"/>
              <a:ext cx="35052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133600" y="5105400"/>
            <a:ext cx="6858000" cy="533400"/>
            <a:chOff x="1219200" y="5105400"/>
            <a:chExt cx="6858000" cy="533400"/>
          </a:xfrm>
        </p:grpSpPr>
        <p:grpSp>
          <p:nvGrpSpPr>
            <p:cNvPr id="21" name="Group 20"/>
            <p:cNvGrpSpPr/>
            <p:nvPr/>
          </p:nvGrpSpPr>
          <p:grpSpPr>
            <a:xfrm>
              <a:off x="1219200" y="5105400"/>
              <a:ext cx="1371600" cy="533400"/>
              <a:chOff x="1828800" y="5257800"/>
              <a:chExt cx="2590800" cy="5334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828800" y="5257800"/>
                <a:ext cx="1295400" cy="53340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124200" y="5257800"/>
                <a:ext cx="1295400" cy="53340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5334000" y="5105400"/>
              <a:ext cx="1371600" cy="533400"/>
              <a:chOff x="1828800" y="5257800"/>
              <a:chExt cx="2590800" cy="5334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828800" y="5257800"/>
                <a:ext cx="1295400" cy="53340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3124200" y="5257800"/>
                <a:ext cx="1295400" cy="53340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962400" y="5105400"/>
              <a:ext cx="1371600" cy="533400"/>
              <a:chOff x="1828800" y="5257800"/>
              <a:chExt cx="2590800" cy="533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828800" y="5257800"/>
                <a:ext cx="1295400" cy="53340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3124200" y="5257800"/>
                <a:ext cx="1295400" cy="53340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2590800" y="5105400"/>
              <a:ext cx="1371600" cy="533400"/>
              <a:chOff x="1828800" y="5257800"/>
              <a:chExt cx="2590800" cy="533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828800" y="5257800"/>
                <a:ext cx="1295400" cy="53340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3124200" y="5257800"/>
                <a:ext cx="1295400" cy="53340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6705600" y="5105400"/>
              <a:ext cx="1371600" cy="533400"/>
              <a:chOff x="1828800" y="5257800"/>
              <a:chExt cx="2590800" cy="5334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828800" y="5257800"/>
                <a:ext cx="1295400" cy="53340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3124200" y="5257800"/>
                <a:ext cx="1295400" cy="53340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Oval 10"/>
          <p:cNvSpPr/>
          <p:nvPr/>
        </p:nvSpPr>
        <p:spPr>
          <a:xfrm>
            <a:off x="3467100" y="49911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1" idx="0"/>
          </p:cNvCxnSpPr>
          <p:nvPr/>
        </p:nvCxnSpPr>
        <p:spPr>
          <a:xfrm flipV="1">
            <a:off x="3581400" y="4343400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2700000" flipV="1">
            <a:off x="3885803" y="4477147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V="1">
            <a:off x="3981450" y="4781550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V="1">
            <a:off x="3143250" y="4781551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581400" y="5181600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8900000" flipH="1" flipV="1">
            <a:off x="3276996" y="4477146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2700000" flipH="1">
            <a:off x="3276996" y="5086746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8900000">
            <a:off x="3886596" y="5086748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686300" y="49149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72" idx="0"/>
          </p:cNvCxnSpPr>
          <p:nvPr/>
        </p:nvCxnSpPr>
        <p:spPr>
          <a:xfrm flipV="1">
            <a:off x="4800600" y="4267200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2700000" flipV="1">
            <a:off x="5105003" y="4400947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V="1">
            <a:off x="5200650" y="4705350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V="1">
            <a:off x="4362450" y="4705351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800600" y="5105400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8900000" flipH="1" flipV="1">
            <a:off x="4496196" y="4400946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2700000" flipH="1">
            <a:off x="4496196" y="5010546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8900000">
            <a:off x="5105796" y="5010548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5981700" y="52959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>
            <a:stCxn id="82" idx="0"/>
          </p:cNvCxnSpPr>
          <p:nvPr/>
        </p:nvCxnSpPr>
        <p:spPr>
          <a:xfrm flipV="1">
            <a:off x="6096000" y="4648200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2700000" flipV="1">
            <a:off x="6400403" y="4781947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V="1">
            <a:off x="6496050" y="5086350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6200000" flipV="1">
            <a:off x="5657850" y="5086351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096000" y="5486400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8900000" flipH="1" flipV="1">
            <a:off x="5791596" y="4781946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2700000" flipH="1">
            <a:off x="5791596" y="5391546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18900000">
            <a:off x="6401196" y="5391548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7124700" y="56007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0"/>
          </p:cNvCxnSpPr>
          <p:nvPr/>
        </p:nvCxnSpPr>
        <p:spPr>
          <a:xfrm flipV="1">
            <a:off x="7239000" y="4953000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2700000" flipV="1">
            <a:off x="7543403" y="5086747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 flipV="1">
            <a:off x="7639050" y="5391150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6200000" flipV="1">
            <a:off x="6800850" y="5391151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239000" y="5791200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18900000" flipH="1" flipV="1">
            <a:off x="6934596" y="5086746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2700000" flipH="1">
            <a:off x="6934596" y="5696346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18900000">
            <a:off x="7544196" y="5696348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962900" y="49911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>
            <a:stCxn id="102" idx="0"/>
          </p:cNvCxnSpPr>
          <p:nvPr/>
        </p:nvCxnSpPr>
        <p:spPr>
          <a:xfrm flipV="1">
            <a:off x="8077200" y="4343400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2700000" flipV="1">
            <a:off x="8381603" y="4477147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 flipV="1">
            <a:off x="8477250" y="4781550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6200000" flipV="1">
            <a:off x="7639050" y="4781551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8077200" y="5181600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8900000" flipH="1" flipV="1">
            <a:off x="7772796" y="4477146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2700000" flipH="1">
            <a:off x="7772796" y="5086746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18900000">
            <a:off x="8382396" y="5086748"/>
            <a:ext cx="0" cy="647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1828800" y="4953000"/>
            <a:ext cx="1485900" cy="1485900"/>
            <a:chOff x="1600200" y="2209800"/>
            <a:chExt cx="1485900" cy="1485900"/>
          </a:xfrm>
        </p:grpSpPr>
        <p:sp>
          <p:nvSpPr>
            <p:cNvPr id="112" name="Oval 111"/>
            <p:cNvSpPr/>
            <p:nvPr/>
          </p:nvSpPr>
          <p:spPr>
            <a:xfrm>
              <a:off x="2247900" y="28575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stCxn id="112" idx="0"/>
            </p:cNvCxnSpPr>
            <p:nvPr/>
          </p:nvCxnSpPr>
          <p:spPr>
            <a:xfrm flipV="1">
              <a:off x="2362200" y="2209800"/>
              <a:ext cx="0" cy="6477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2700000" flipV="1">
              <a:off x="2666603" y="2343547"/>
              <a:ext cx="0" cy="6477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rot="5400000" flipV="1">
              <a:off x="2762250" y="2647950"/>
              <a:ext cx="0" cy="6477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rot="16200000" flipV="1">
              <a:off x="1924050" y="2647951"/>
              <a:ext cx="0" cy="6477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2362200" y="3048000"/>
              <a:ext cx="0" cy="6477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18900000" flipH="1" flipV="1">
              <a:off x="2057796" y="2343546"/>
              <a:ext cx="0" cy="6477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2700000" flipH="1">
              <a:off x="2057796" y="2953146"/>
              <a:ext cx="0" cy="6477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rot="18900000">
              <a:off x="2667396" y="2953148"/>
              <a:ext cx="0" cy="6477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Rectangle 125"/>
          <p:cNvSpPr/>
          <p:nvPr/>
        </p:nvSpPr>
        <p:spPr>
          <a:xfrm>
            <a:off x="8458200" y="4191000"/>
            <a:ext cx="5334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752600" y="4191000"/>
            <a:ext cx="990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609600" y="391901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 Narrow" pitchFamily="34" charset="0"/>
              </a:rPr>
              <a:t>Bulb Wall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09600" y="448522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 Narrow" pitchFamily="34" charset="0"/>
              </a:rPr>
              <a:t>Phosphor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09600" y="505144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 Narrow" pitchFamily="34" charset="0"/>
              </a:rPr>
              <a:t>UV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09600" y="561765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 Narrow" pitchFamily="34" charset="0"/>
              </a:rPr>
              <a:t>Mercury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09600" y="6183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 Narrow" pitchFamily="34" charset="0"/>
              </a:rPr>
              <a:t>Electricity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 flipV="1">
            <a:off x="4148606" y="2590800"/>
            <a:ext cx="0" cy="167640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2700000" flipV="1">
            <a:off x="4741303" y="2802497"/>
            <a:ext cx="0" cy="167640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18900000" flipH="1" flipV="1">
            <a:off x="3555909" y="2802497"/>
            <a:ext cx="0" cy="167640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09600" y="3352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 Narrow" pitchFamily="34" charset="0"/>
              </a:rPr>
              <a:t>Visible Light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135" name="Straight Arrow Connector 134"/>
          <p:cNvCxnSpPr>
            <a:stCxn id="128" idx="3"/>
          </p:cNvCxnSpPr>
          <p:nvPr/>
        </p:nvCxnSpPr>
        <p:spPr>
          <a:xfrm flipV="1">
            <a:off x="1981200" y="3352800"/>
            <a:ext cx="1219200" cy="18466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29" idx="3"/>
          </p:cNvCxnSpPr>
          <p:nvPr/>
        </p:nvCxnSpPr>
        <p:spPr>
          <a:xfrm>
            <a:off x="1981200" y="4103680"/>
            <a:ext cx="762000" cy="16352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30" idx="3"/>
          </p:cNvCxnSpPr>
          <p:nvPr/>
        </p:nvCxnSpPr>
        <p:spPr>
          <a:xfrm flipV="1">
            <a:off x="1981200" y="4419600"/>
            <a:ext cx="762000" cy="25029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31" idx="3"/>
          </p:cNvCxnSpPr>
          <p:nvPr/>
        </p:nvCxnSpPr>
        <p:spPr>
          <a:xfrm flipV="1">
            <a:off x="1981200" y="4724400"/>
            <a:ext cx="1066800" cy="51170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32" idx="3"/>
            <a:endCxn id="11" idx="2"/>
          </p:cNvCxnSpPr>
          <p:nvPr/>
        </p:nvCxnSpPr>
        <p:spPr>
          <a:xfrm flipV="1">
            <a:off x="1981200" y="5105400"/>
            <a:ext cx="1485900" cy="69692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33" idx="3"/>
          </p:cNvCxnSpPr>
          <p:nvPr/>
        </p:nvCxnSpPr>
        <p:spPr>
          <a:xfrm flipV="1">
            <a:off x="1981200" y="5638800"/>
            <a:ext cx="838200" cy="72973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3" grpId="0"/>
      <p:bldP spid="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yriad Pro" pitchFamily="34" charset="0"/>
                <a:ea typeface="Verdana" pitchFamily="34" charset="0"/>
                <a:cs typeface="Verdana" pitchFamily="34" charset="0"/>
              </a:rPr>
              <a:t>Light Source Technology</a:t>
            </a:r>
            <a:endParaRPr lang="en-US" sz="3600" b="1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12546" y="16002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Compact Fluorescent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Lamps (CFLs)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</a:blip>
          <a:srcRect l="15771" r="9472"/>
          <a:stretch/>
        </p:blipFill>
        <p:spPr bwMode="auto">
          <a:xfrm>
            <a:off x="3505200" y="3279475"/>
            <a:ext cx="2677688" cy="268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546" y="2669875"/>
            <a:ext cx="2492654" cy="329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l="13934" r="19672" b="21311"/>
          <a:stretch>
            <a:fillRect/>
          </a:stretch>
        </p:blipFill>
        <p:spPr bwMode="auto">
          <a:xfrm>
            <a:off x="6182888" y="4137101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lnDef>
      <a:spPr>
        <a:ln w="12700">
          <a:solidFill>
            <a:schemeClr val="tx1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42193</TotalTime>
  <Words>263</Words>
  <Application>Microsoft Office PowerPoint</Application>
  <PresentationFormat>On-screen Show (4:3)</PresentationFormat>
  <Paragraphs>88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Lighting, Controls and Energy Savings</vt:lpstr>
      <vt:lpstr>Visible Light</vt:lpstr>
      <vt:lpstr>Visible Light</vt:lpstr>
      <vt:lpstr>Light Source Technology</vt:lpstr>
      <vt:lpstr>Visible Light</vt:lpstr>
      <vt:lpstr>Light Source Technology</vt:lpstr>
      <vt:lpstr>Light Source Technology</vt:lpstr>
      <vt:lpstr>Light Source Technology</vt:lpstr>
      <vt:lpstr>Light Source Technology</vt:lpstr>
      <vt:lpstr>Light Source Technology</vt:lpstr>
      <vt:lpstr>Light Source Technology</vt:lpstr>
      <vt:lpstr>Lighting Controls</vt:lpstr>
      <vt:lpstr>Lighting Controls</vt:lpstr>
      <vt:lpstr>Lighting Controls</vt:lpstr>
      <vt:lpstr>Lighting Controls</vt:lpstr>
      <vt:lpstr>Lighting Controls</vt:lpstr>
      <vt:lpstr>Lighting Controls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Beating the Motion Sensor</dc:title>
  <dc:creator>TEReviewer</dc:creator>
  <cp:lastModifiedBy>YOWELL JANET LYNN</cp:lastModifiedBy>
  <cp:revision>39</cp:revision>
  <dcterms:created xsi:type="dcterms:W3CDTF">2012-02-14T20:19:31Z</dcterms:created>
  <dcterms:modified xsi:type="dcterms:W3CDTF">2012-05-02T22:02:24Z</dcterms:modified>
</cp:coreProperties>
</file>