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5143500" type="screen16x9"/>
  <p:notesSz cx="6858000" cy="9144000"/>
  <p:embeddedFontLst>
    <p:embeddedFont>
      <p:font typeface="Franklin Gothic Book" panose="020B0503020102020204" pitchFamily="34" charset="0"/>
      <p:regular r:id="rId21"/>
      <p: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64AA"/>
    <a:srgbClr val="9FC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7"/>
    <p:restoredTop sz="94674"/>
  </p:normalViewPr>
  <p:slideViewPr>
    <p:cSldViewPr snapToGrid="0">
      <p:cViewPr>
        <p:scale>
          <a:sx n="87" d="100"/>
          <a:sy n="87" d="100"/>
        </p:scale>
        <p:origin x="504" y="8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4823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400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075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4325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328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0305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5978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1161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5076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856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606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830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0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7/77/LEAVE_24_0314.jpg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upload.wikimedia.org/wikipedia/commons/f/f0/Rooftop_Garden_in_Lalbagh_Fort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upload.wikimedia.org/wikipedia/commons/f/f9/Rooftop_garden_NYC.jpg" TargetMode="External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hyperlink" Target="http://upload.wikimedia.org/wikipedia/en/b/bc/Photosynthesis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hyperlink" Target="http://upload.wikimedia.org/wikipedia/commons/b/bf/Oblique_rays_02_Pengo.svg" TargetMode="External"/><Relationship Id="rId18" Type="http://schemas.openxmlformats.org/officeDocument/2006/relationships/image" Target="../media/image15.jpeg"/><Relationship Id="rId3" Type="http://schemas.openxmlformats.org/officeDocument/2006/relationships/image" Target="../media/image5.png"/><Relationship Id="rId21" Type="http://schemas.openxmlformats.org/officeDocument/2006/relationships/hyperlink" Target="http://upload.wikimedia.org/wikipedia/commons/b/b8/1991_Cadillac_Fleetwood_gold-edition_black_vr.jpg" TargetMode="External"/><Relationship Id="rId7" Type="http://schemas.openxmlformats.org/officeDocument/2006/relationships/image" Target="../media/image27.jpeg"/><Relationship Id="rId12" Type="http://schemas.openxmlformats.org/officeDocument/2006/relationships/image" Target="../media/image9.png"/><Relationship Id="rId17" Type="http://schemas.openxmlformats.org/officeDocument/2006/relationships/hyperlink" Target="http://upload.wikimedia.org/wikipedia/commons/f/f4/Lupa.na.encyklopedii.jpg" TargetMode="Externa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2.jpeg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upload.wikimedia.org/wikipedia/commons/5/55/Rockefeller_Center_Rooftop_Gardens_by_David_Shankbone.JPG" TargetMode="External"/><Relationship Id="rId11" Type="http://schemas.openxmlformats.org/officeDocument/2006/relationships/hyperlink" Target="http://upload.wikimedia.org/wikipedia/commons/d/d8/Cup_for_Heat_Conduction_2010-08-17.png" TargetMode="External"/><Relationship Id="rId5" Type="http://schemas.openxmlformats.org/officeDocument/2006/relationships/image" Target="../media/image26.jpeg"/><Relationship Id="rId15" Type="http://schemas.openxmlformats.org/officeDocument/2006/relationships/hyperlink" Target="http://upload.wikimedia.org/wikipedia/commons/e/e6/Polyisocyanurate_insulation_boards.jpg" TargetMode="External"/><Relationship Id="rId10" Type="http://schemas.openxmlformats.org/officeDocument/2006/relationships/image" Target="../media/image29.png"/><Relationship Id="rId19" Type="http://schemas.openxmlformats.org/officeDocument/2006/relationships/hyperlink" Target="http://upload.wikimedia.org/wikipedia/commons/3/3b/Aluminium_foil_micrometer.jpg" TargetMode="External"/><Relationship Id="rId4" Type="http://schemas.openxmlformats.org/officeDocument/2006/relationships/image" Target="../media/image25.jpeg"/><Relationship Id="rId9" Type="http://schemas.openxmlformats.org/officeDocument/2006/relationships/hyperlink" Target="http://upload.wikimedia.org/wikipedia/commons/0/08/Convection.gif" TargetMode="External"/><Relationship Id="rId14" Type="http://schemas.openxmlformats.org/officeDocument/2006/relationships/image" Target="../media/image11.png"/><Relationship Id="rId2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f/f0/Rooftop_Garden_in_Lalbagh_Fort.jpg" TargetMode="External"/><Relationship Id="rId13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31.jpeg"/><Relationship Id="rId12" Type="http://schemas.openxmlformats.org/officeDocument/2006/relationships/hyperlink" Target="http://upload.wikimedia.org/wikipedia/en/b/bc/Photosynthesis.jpg" TargetMode="External"/><Relationship Id="rId17" Type="http://schemas.openxmlformats.org/officeDocument/2006/relationships/hyperlink" Target="http://en.wikipedia.org/" TargetMode="External"/><Relationship Id="rId2" Type="http://schemas.openxmlformats.org/officeDocument/2006/relationships/notesSlide" Target="../notesSlides/notesSlide15.xml"/><Relationship Id="rId16" Type="http://schemas.openxmlformats.org/officeDocument/2006/relationships/hyperlink" Target="http://en.wikipedia.org/wiki/User:Rmstock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upload.wikimedia.org/wikipedia/commons/f/f9/Rooftop_garden_NYC.jpg" TargetMode="External"/><Relationship Id="rId11" Type="http://schemas.openxmlformats.org/officeDocument/2006/relationships/image" Target="../media/image33.jpeg"/><Relationship Id="rId5" Type="http://schemas.openxmlformats.org/officeDocument/2006/relationships/image" Target="../media/image30.png"/><Relationship Id="rId15" Type="http://schemas.openxmlformats.org/officeDocument/2006/relationships/image" Target="../media/image22.jpeg"/><Relationship Id="rId10" Type="http://schemas.openxmlformats.org/officeDocument/2006/relationships/hyperlink" Target="http://upload.wikimedia.org/wikipedia/commons/7/77/LEAVE_24_0314.jpg" TargetMode="External"/><Relationship Id="rId4" Type="http://schemas.openxmlformats.org/officeDocument/2006/relationships/hyperlink" Target="http://upload.wikimedia.org/wikipedia/commons/a/a8/Prism.png" TargetMode="External"/><Relationship Id="rId9" Type="http://schemas.openxmlformats.org/officeDocument/2006/relationships/image" Target="../media/image32.jpeg"/><Relationship Id="rId1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hyperlink" Target="http://upload.wikimedia.org/wikipedia/commons/5/55/Rockefeller_Center_Rooftop_Gardens_by_David_Shankbone.JPG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hyperlink" Target="http://upload.wikimedia.org/wikipedia/commons/d/d8/Cup_for_Heat_Conduction_2010-08-17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gif"/><Relationship Id="rId4" Type="http://schemas.openxmlformats.org/officeDocument/2006/relationships/hyperlink" Target="http://upload.wikimedia.org/wikipedia/commons/0/08/Convection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hyperlink" Target="http://upload.wikimedia.org/wikipedia/commons/b/bf/Oblique_rays_02_Pengo.sv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b/b8/1991_Cadillac_Fleetwood_gold-edition_black_vr.jpg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upload.wikimedia.org/wikipedia/commons/3/3b/Aluminium_foil_micrometer.jpg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http://upload.wikimedia.org/wikipedia/commons/f/f4/Lupa.na.encyklopedii.jpg" TargetMode="External"/><Relationship Id="rId4" Type="http://schemas.openxmlformats.org/officeDocument/2006/relationships/hyperlink" Target="http://upload.wikimedia.org/wikipedia/commons/e/e6/Polyisocyanurate_insulation_boards.jpg" TargetMode="Externa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hyperlink" Target="http://upload.wikimedia.org/wikipedia/commons/a/a8/Prism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449" y="1078785"/>
            <a:ext cx="7649102" cy="11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ECOLOGY IN ACTION: ROOFTOP GARDENS</a:t>
            </a:r>
            <a:endParaRPr sz="1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3B0928-F05E-AC40-8E02-2FC7DD0939C1}"/>
              </a:ext>
            </a:extLst>
          </p:cNvPr>
          <p:cNvSpPr/>
          <p:nvPr/>
        </p:nvSpPr>
        <p:spPr>
          <a:xfrm>
            <a:off x="304800" y="2146300"/>
            <a:ext cx="8559800" cy="8636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417690-5943-EB4B-BEA3-4A42AAD89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150850"/>
            <a:ext cx="8527500" cy="8418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PLANTS TO THE RESCUE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40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91F11B-26CC-6749-94DF-5479B83BD7A2}"/>
              </a:ext>
            </a:extLst>
          </p:cNvPr>
          <p:cNvSpPr/>
          <p:nvPr/>
        </p:nvSpPr>
        <p:spPr>
          <a:xfrm>
            <a:off x="464100" y="1449524"/>
            <a:ext cx="4196800" cy="2338705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HOW DO PLANTS REDUCE TEMPERATURE?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495E5DC-314B-E04F-85BD-92FFC81C8414}"/>
              </a:ext>
            </a:extLst>
          </p:cNvPr>
          <p:cNvSpPr txBox="1">
            <a:spLocks/>
          </p:cNvSpPr>
          <p:nvPr/>
        </p:nvSpPr>
        <p:spPr>
          <a:xfrm>
            <a:off x="464100" y="1449525"/>
            <a:ext cx="4044400" cy="2512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Clr>
                <a:srgbClr val="6091BA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an alternative to common roof materials</a:t>
            </a:r>
          </a:p>
          <a:p>
            <a:pPr>
              <a:lnSpc>
                <a:spcPct val="150000"/>
              </a:lnSpc>
              <a:buClr>
                <a:srgbClr val="6091BA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Absorb CO</a:t>
            </a:r>
            <a:r>
              <a:rPr lang="en-US" baseline="-25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sunlight during photosynthesis</a:t>
            </a:r>
          </a:p>
          <a:p>
            <a:pPr>
              <a:lnSpc>
                <a:spcPct val="150000"/>
              </a:lnSpc>
              <a:buClr>
                <a:srgbClr val="6091BA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shade</a:t>
            </a:r>
          </a:p>
        </p:txBody>
      </p:sp>
      <p:pic>
        <p:nvPicPr>
          <p:cNvPr id="7" name="Picture 2" descr="File:Rooftop garden NYC.jpg">
            <a:hlinkClick r:id="rId4"/>
            <a:extLst>
              <a:ext uri="{FF2B5EF4-FFF2-40B4-BE49-F238E27FC236}">
                <a16:creationId xmlns:a16="http://schemas.microsoft.com/office/drawing/2014/main" id="{232E13EF-76FC-054C-BB70-96037D2A0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80" y="1952712"/>
            <a:ext cx="1648226" cy="20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File:Rooftop Garden in Lalbagh Fort.jpg">
            <a:hlinkClick r:id="rId6"/>
            <a:extLst>
              <a:ext uri="{FF2B5EF4-FFF2-40B4-BE49-F238E27FC236}">
                <a16:creationId xmlns:a16="http://schemas.microsoft.com/office/drawing/2014/main" id="{025BC79D-DDCB-A042-8BD4-21369B488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25" y="2917969"/>
            <a:ext cx="2206239" cy="1654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File:LEAVE 24 0314.jpg">
            <a:hlinkClick r:id="rId8"/>
            <a:extLst>
              <a:ext uri="{FF2B5EF4-FFF2-40B4-BE49-F238E27FC236}">
                <a16:creationId xmlns:a16="http://schemas.microsoft.com/office/drawing/2014/main" id="{CB5722C5-423A-9546-9A62-DFF53BE72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025" y="1017725"/>
            <a:ext cx="1801219" cy="2691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811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91F11B-26CC-6749-94DF-5479B83BD7A2}"/>
              </a:ext>
            </a:extLst>
          </p:cNvPr>
          <p:cNvSpPr/>
          <p:nvPr/>
        </p:nvSpPr>
        <p:spPr>
          <a:xfrm>
            <a:off x="464100" y="1181099"/>
            <a:ext cx="8215800" cy="3100969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PHOTOSYNTHESIS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495E5DC-314B-E04F-85BD-92FFC81C8414}"/>
              </a:ext>
            </a:extLst>
          </p:cNvPr>
          <p:cNvSpPr txBox="1">
            <a:spLocks/>
          </p:cNvSpPr>
          <p:nvPr/>
        </p:nvSpPr>
        <p:spPr>
          <a:xfrm>
            <a:off x="464100" y="1203600"/>
            <a:ext cx="8215799" cy="307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9250" indent="-234950">
              <a:lnSpc>
                <a:spcPct val="100000"/>
              </a:lnSpc>
              <a:buClr>
                <a:srgbClr val="8D64AA"/>
              </a:buClr>
              <a:buFont typeface="Wingdings" pitchFamily="2" charset="2"/>
              <a:buChar char="§"/>
            </a:pPr>
            <a:r>
              <a:rPr lang="en-US" alt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Photosynthesis: </a:t>
            </a:r>
            <a:r>
              <a:rPr lang="en-US" alt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plants feed themselves </a:t>
            </a:r>
          </a:p>
          <a:p>
            <a:pPr marL="750888" lvl="1" indent="-153988">
              <a:lnSpc>
                <a:spcPct val="100000"/>
              </a:lnSpc>
              <a:buClr>
                <a:srgbClr val="8D64AA"/>
              </a:buClr>
              <a:buFont typeface="Wingdings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Occurs in the leaves of plants</a:t>
            </a:r>
          </a:p>
          <a:p>
            <a:pPr marL="750888" lvl="1" indent="-153988">
              <a:lnSpc>
                <a:spcPct val="100000"/>
              </a:lnSpc>
              <a:buClr>
                <a:srgbClr val="8D64AA"/>
              </a:buClr>
              <a:buFont typeface="Wingdings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Represented by the equation:</a:t>
            </a:r>
          </a:p>
          <a:p>
            <a:pPr marL="114300" indent="0">
              <a:lnSpc>
                <a:spcPct val="100000"/>
              </a:lnSpc>
              <a:buClr>
                <a:srgbClr val="8D64AA"/>
              </a:buClr>
              <a:buNone/>
            </a:pPr>
            <a:endParaRPr lang="en-US" alt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50888" lvl="1" indent="-153988">
              <a:lnSpc>
                <a:spcPct val="100000"/>
              </a:lnSpc>
              <a:buClr>
                <a:srgbClr val="8D64AA"/>
              </a:buClr>
              <a:buFont typeface="Wingdings" pitchFamily="2" charset="2"/>
              <a:buChar char="§"/>
            </a:pPr>
            <a:endParaRPr lang="en-US" alt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9250" indent="-234950">
              <a:lnSpc>
                <a:spcPct val="100000"/>
              </a:lnSpc>
              <a:buClr>
                <a:srgbClr val="8D64AA"/>
              </a:buClr>
              <a:buFont typeface="Wingdings" pitchFamily="2" charset="2"/>
              <a:buChar char="§"/>
            </a:pPr>
            <a:endParaRPr lang="en-US" altLang="en-US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9250" indent="-234950">
              <a:lnSpc>
                <a:spcPct val="100000"/>
              </a:lnSpc>
              <a:buClr>
                <a:srgbClr val="8D64AA"/>
              </a:buClr>
              <a:buFont typeface="Wingdings" pitchFamily="2" charset="2"/>
              <a:buChar char="§"/>
            </a:pPr>
            <a:endParaRPr lang="en-US" altLang="en-US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9250" indent="-234950">
              <a:lnSpc>
                <a:spcPct val="100000"/>
              </a:lnSpc>
              <a:buClr>
                <a:srgbClr val="8D64AA"/>
              </a:buClr>
              <a:buFont typeface="Wingdings" pitchFamily="2" charset="2"/>
              <a:buChar char="§"/>
            </a:pPr>
            <a:endParaRPr lang="en-US" altLang="en-US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9250" indent="-234950">
              <a:lnSpc>
                <a:spcPct val="100000"/>
              </a:lnSpc>
              <a:buClr>
                <a:srgbClr val="8D64AA"/>
              </a:buClr>
              <a:buFont typeface="Wingdings" pitchFamily="2" charset="2"/>
              <a:buChar char="§"/>
            </a:pPr>
            <a:r>
              <a:rPr lang="en-US" alt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 benefit: </a:t>
            </a:r>
            <a:r>
              <a:rPr lang="en-US" alt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Photosynthesis helps reduce global warming by converting carbon dioxide molecules (a greenhouse gas) </a:t>
            </a:r>
          </a:p>
        </p:txBody>
      </p:sp>
      <p:pic>
        <p:nvPicPr>
          <p:cNvPr id="10" name="Picture 2" descr="File:Photosynthesis.jpg">
            <a:hlinkClick r:id="rId4"/>
            <a:extLst>
              <a:ext uri="{FF2B5EF4-FFF2-40B4-BE49-F238E27FC236}">
                <a16:creationId xmlns:a16="http://schemas.microsoft.com/office/drawing/2014/main" id="{B19FB53D-B4FE-DC4E-9DB7-D3A5AC3D0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12500"/>
          <a:stretch>
            <a:fillRect/>
          </a:stretch>
        </p:blipFill>
        <p:spPr bwMode="auto">
          <a:xfrm>
            <a:off x="1203413" y="2606040"/>
            <a:ext cx="4706983" cy="735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9B2405-2CA3-A546-A989-9F39F5A02A09}"/>
              </a:ext>
            </a:extLst>
          </p:cNvPr>
          <p:cNvSpPr txBox="1"/>
          <p:nvPr/>
        </p:nvSpPr>
        <p:spPr>
          <a:xfrm>
            <a:off x="3556906" y="1663363"/>
            <a:ext cx="494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0888" lvl="1" indent="-153988">
              <a:buClr>
                <a:srgbClr val="8D64AA"/>
              </a:buClr>
              <a:buFont typeface="Wingdings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Uses carbon dioxide and energy from the sun</a:t>
            </a:r>
          </a:p>
          <a:p>
            <a:pPr marL="596900" lvl="1">
              <a:buClr>
                <a:srgbClr val="8D64AA"/>
              </a:buClr>
            </a:pPr>
            <a:endParaRPr lang="en-US" alt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50888" lvl="1" indent="-153988">
              <a:buClr>
                <a:srgbClr val="8D64AA"/>
              </a:buClr>
              <a:buFont typeface="Wingdings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Produces oxygen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5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3B0928-F05E-AC40-8E02-2FC7DD0939C1}"/>
              </a:ext>
            </a:extLst>
          </p:cNvPr>
          <p:cNvSpPr/>
          <p:nvPr/>
        </p:nvSpPr>
        <p:spPr>
          <a:xfrm>
            <a:off x="304800" y="2146300"/>
            <a:ext cx="8559800" cy="863600"/>
          </a:xfrm>
          <a:prstGeom prst="rect">
            <a:avLst/>
          </a:prstGeom>
          <a:solidFill>
            <a:srgbClr val="8D6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417690-5943-EB4B-BEA3-4A42AAD89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150850"/>
            <a:ext cx="8527500" cy="8418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CONSTRUCTING A ROOFTOP GARDEN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46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91F11B-26CC-6749-94DF-5479B83BD7A2}"/>
              </a:ext>
            </a:extLst>
          </p:cNvPr>
          <p:cNvSpPr/>
          <p:nvPr/>
        </p:nvSpPr>
        <p:spPr>
          <a:xfrm>
            <a:off x="451037" y="1381579"/>
            <a:ext cx="4023686" cy="2710542"/>
          </a:xfrm>
          <a:prstGeom prst="rect">
            <a:avLst/>
          </a:prstGeom>
          <a:solidFill>
            <a:srgbClr val="8D6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CONSTRAINTS OF A ROOFTOP GARDEN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DBD56A-1559-354D-A786-BCBCF66D5D49}"/>
              </a:ext>
            </a:extLst>
          </p:cNvPr>
          <p:cNvSpPr txBox="1"/>
          <p:nvPr/>
        </p:nvSpPr>
        <p:spPr>
          <a:xfrm>
            <a:off x="457197" y="1399447"/>
            <a:ext cx="5055327" cy="2541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9FCC3B"/>
              </a:buClr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 of the roof</a:t>
            </a:r>
          </a:p>
          <a:p>
            <a:pPr marL="285750" indent="-285750">
              <a:lnSpc>
                <a:spcPct val="150000"/>
              </a:lnSpc>
              <a:buClr>
                <a:srgbClr val="9FCC3B"/>
              </a:buClr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Structural capacity of the roof</a:t>
            </a:r>
          </a:p>
          <a:p>
            <a:pPr marL="285750" indent="-285750">
              <a:lnSpc>
                <a:spcPct val="150000"/>
              </a:lnSpc>
              <a:buClr>
                <a:srgbClr val="9FCC3B"/>
              </a:buClr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to the roof</a:t>
            </a:r>
          </a:p>
          <a:p>
            <a:pPr marL="285750" indent="-285750">
              <a:lnSpc>
                <a:spcPct val="150000"/>
              </a:lnSpc>
              <a:buClr>
                <a:srgbClr val="9FCC3B"/>
              </a:buClr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</a:t>
            </a:r>
          </a:p>
          <a:p>
            <a:pPr marL="285750" indent="-285750">
              <a:lnSpc>
                <a:spcPct val="150000"/>
              </a:lnSpc>
              <a:buClr>
                <a:srgbClr val="9FCC3B"/>
              </a:buClr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Irrigation</a:t>
            </a:r>
          </a:p>
          <a:p>
            <a:pPr marL="285750" indent="-285750">
              <a:lnSpc>
                <a:spcPct val="150000"/>
              </a:lnSpc>
              <a:buClr>
                <a:srgbClr val="9FCC3B"/>
              </a:buClr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Drainage</a:t>
            </a:r>
          </a:p>
        </p:txBody>
      </p:sp>
      <p:pic>
        <p:nvPicPr>
          <p:cNvPr id="7" name="Picture 2" descr="C:\Users\denise.CARLSON-MOBILE\Documents\Documents\2 Rooftop Garden activity\Images\cub_rooftop_lesson01_figure1_layerdiagram4PPT.jpg">
            <a:extLst>
              <a:ext uri="{FF2B5EF4-FFF2-40B4-BE49-F238E27FC236}">
                <a16:creationId xmlns:a16="http://schemas.microsoft.com/office/drawing/2014/main" id="{CB2C6A86-513D-BA4E-ACEF-A94C32D54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76629"/>
            <a:ext cx="4114803" cy="2315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402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91F11B-26CC-6749-94DF-5479B83BD7A2}"/>
              </a:ext>
            </a:extLst>
          </p:cNvPr>
          <p:cNvSpPr/>
          <p:nvPr/>
        </p:nvSpPr>
        <p:spPr>
          <a:xfrm>
            <a:off x="451037" y="1090629"/>
            <a:ext cx="8235766" cy="1001403"/>
          </a:xfrm>
          <a:prstGeom prst="rect">
            <a:avLst/>
          </a:prstGeom>
          <a:solidFill>
            <a:srgbClr val="8D6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EXAMPLE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DBD56A-1559-354D-A786-BCBCF66D5D49}"/>
              </a:ext>
            </a:extLst>
          </p:cNvPr>
          <p:cNvSpPr txBox="1"/>
          <p:nvPr/>
        </p:nvSpPr>
        <p:spPr>
          <a:xfrm>
            <a:off x="457197" y="1108497"/>
            <a:ext cx="8229606" cy="87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9FCC3B"/>
              </a:buClr>
            </a:pPr>
            <a:r>
              <a:rPr lang="en-US" altLang="en-US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demonstration plot on a sidewalk in Portland, OR, shows the exact composition of the “green roof” on the building above it.</a:t>
            </a:r>
          </a:p>
        </p:txBody>
      </p:sp>
      <p:pic>
        <p:nvPicPr>
          <p:cNvPr id="8" name="Picture 3" descr="C:\Users\denise.CARLSON-MOBILE\Documents\Documents\1 Rooftop Garden activity\Images\cub_rooftop_lesson01_figure2web.jpg">
            <a:extLst>
              <a:ext uri="{FF2B5EF4-FFF2-40B4-BE49-F238E27FC236}">
                <a16:creationId xmlns:a16="http://schemas.microsoft.com/office/drawing/2014/main" id="{E49B2EDF-3131-0F45-BD0C-2BE67D5C5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731" y="2165320"/>
            <a:ext cx="5020537" cy="2381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109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91F11B-26CC-6749-94DF-5479B83BD7A2}"/>
              </a:ext>
            </a:extLst>
          </p:cNvPr>
          <p:cNvSpPr/>
          <p:nvPr/>
        </p:nvSpPr>
        <p:spPr>
          <a:xfrm>
            <a:off x="451037" y="1381578"/>
            <a:ext cx="4647436" cy="2941039"/>
          </a:xfrm>
          <a:prstGeom prst="rect">
            <a:avLst/>
          </a:prstGeom>
          <a:solidFill>
            <a:srgbClr val="8D6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OUR ROOFTOP GARDEN PROJECT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85F322-EBA6-354C-BA52-CC4F9583861A}"/>
              </a:ext>
            </a:extLst>
          </p:cNvPr>
          <p:cNvSpPr txBox="1">
            <a:spLocks/>
          </p:cNvSpPr>
          <p:nvPr/>
        </p:nvSpPr>
        <p:spPr>
          <a:xfrm>
            <a:off x="311701" y="2609850"/>
            <a:ext cx="4260300" cy="1712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buClr>
                <a:srgbClr val="9FCC3B"/>
              </a:buClr>
              <a:buFont typeface="Wingdings" pitchFamily="2" charset="2"/>
              <a:buChar char="§"/>
            </a:pPr>
            <a:r>
              <a:rPr lang="en-US" alt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Measure the temperatures inside and on the roof of the buildings while under a heat lamp (sun)</a:t>
            </a:r>
          </a:p>
          <a:p>
            <a:pPr lvl="1">
              <a:buClr>
                <a:srgbClr val="9FCC3B"/>
              </a:buClr>
              <a:buFont typeface="Wingdings" pitchFamily="2" charset="2"/>
              <a:buChar char="§"/>
            </a:pPr>
            <a:r>
              <a:rPr lang="en-US" alt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Graph the data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F9B290-E006-FB4F-BD5C-DCC2F2D5A87F}"/>
              </a:ext>
            </a:extLst>
          </p:cNvPr>
          <p:cNvSpPr txBox="1">
            <a:spLocks/>
          </p:cNvSpPr>
          <p:nvPr/>
        </p:nvSpPr>
        <p:spPr>
          <a:xfrm>
            <a:off x="464892" y="1409700"/>
            <a:ext cx="4633581" cy="12001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9FCC3B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TEAM OBJECTIVES: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rgbClr val="9FCC3B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Construct two identical </a:t>
            </a:r>
            <a:br>
              <a:rPr lang="en-US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 buildings 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Clr>
                <a:srgbClr val="9FCC3B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1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 with a black tar roof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Clr>
                <a:srgbClr val="9FCC3B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1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 with a rooftop garden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BE6A562-4683-9C48-9C53-682B855F44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" t="-696" r="19603" b="656"/>
          <a:stretch/>
        </p:blipFill>
        <p:spPr bwMode="auto">
          <a:xfrm>
            <a:off x="4585856" y="1617524"/>
            <a:ext cx="1905027" cy="1908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03B610D9-5FB2-134E-B08C-8910FF0AF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" b="15019"/>
          <a:stretch/>
        </p:blipFill>
        <p:spPr bwMode="auto">
          <a:xfrm>
            <a:off x="6774080" y="2425235"/>
            <a:ext cx="1905028" cy="1897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061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IMAGE SOURCES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green_chicago_Par_55377_Image_0_0_1.jpg">
            <a:extLst>
              <a:ext uri="{FF2B5EF4-FFF2-40B4-BE49-F238E27FC236}">
                <a16:creationId xmlns:a16="http://schemas.microsoft.com/office/drawing/2014/main" id="{7EDBEA41-28ED-334E-BAA9-534BA49B5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6"/>
          <a:stretch>
            <a:fillRect/>
          </a:stretch>
        </p:blipFill>
        <p:spPr bwMode="auto">
          <a:xfrm>
            <a:off x="311700" y="1017725"/>
            <a:ext cx="1471345" cy="52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CF7B7A4E-C074-2949-A514-40616B3C6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105" y="1029270"/>
            <a:ext cx="180359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en-US" alt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http://www.explorechicago.org/city/en/about_the_city/green_chicago/Green_Roofs_.html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17C977F4-FAFE-6A4D-9676-B3426495E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649" y="1600228"/>
            <a:ext cx="202945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en-US" alt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</a:t>
            </a:r>
            <a:r>
              <a:rPr lang="en-US" alt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www.explorechicago.org</a:t>
            </a:r>
            <a:r>
              <a:rPr lang="en-US" alt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/city/</a:t>
            </a:r>
            <a:r>
              <a:rPr lang="en-US" alt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alt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alt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things_see_do</a:t>
            </a:r>
            <a:r>
              <a:rPr lang="en-US" alt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/attractions/tourism/</a:t>
            </a:r>
            <a:r>
              <a:rPr lang="en-US" alt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pepsico_rooftop_garden.html</a:t>
            </a:r>
            <a:endParaRPr lang="en-US" alt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E2DB8BF2-3C12-AC42-8615-C693ED1D1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1" y="2085735"/>
            <a:ext cx="165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en-US" alt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</a:t>
            </a:r>
            <a:r>
              <a:rPr lang="en-US" alt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commons.wikimedia.org</a:t>
            </a:r>
            <a:r>
              <a:rPr lang="en-US" alt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/wiki/</a:t>
            </a:r>
            <a:r>
              <a:rPr lang="en-US" alt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File:Rockefeller_Center_Rooftop_Gardens_by_David_Shankbone.JPG</a:t>
            </a:r>
            <a:endParaRPr lang="en-US" alt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Picture 2" descr="The rooftop garden on the Pepsico Building's green roof.">
            <a:extLst>
              <a:ext uri="{FF2B5EF4-FFF2-40B4-BE49-F238E27FC236}">
                <a16:creationId xmlns:a16="http://schemas.microsoft.com/office/drawing/2014/main" id="{52A380B3-7836-F645-A4A6-74184A339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1" y="1589225"/>
            <a:ext cx="871948" cy="41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File:Rockefeller Center Rooftop Gardens by David Shankbone.JPG">
            <a:hlinkClick r:id="rId6"/>
            <a:extLst>
              <a:ext uri="{FF2B5EF4-FFF2-40B4-BE49-F238E27FC236}">
                <a16:creationId xmlns:a16="http://schemas.microsoft.com/office/drawing/2014/main" id="{5B435856-2AFD-C243-8925-C6469B1D5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2084525"/>
            <a:ext cx="729700" cy="66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56827392-64D4-9B44-A184-35A9D41B3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2802075"/>
            <a:ext cx="1198793" cy="43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0">
            <a:extLst>
              <a:ext uri="{FF2B5EF4-FFF2-40B4-BE49-F238E27FC236}">
                <a16:creationId xmlns:a16="http://schemas.microsoft.com/office/drawing/2014/main" id="{B7392780-59F3-B64F-900D-E7D693AF3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952" y="2834659"/>
            <a:ext cx="3484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en-US" alt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</a:t>
            </a:r>
            <a:r>
              <a:rPr lang="en-US" alt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www.cityofchicago.org</a:t>
            </a:r>
            <a:r>
              <a:rPr lang="en-US" alt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/content/dam/city/depts/doe/general/</a:t>
            </a:r>
            <a:r>
              <a:rPr lang="en-US" alt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GreenBldsRoofsHomes</a:t>
            </a:r>
            <a:r>
              <a:rPr lang="en-US" alt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/GuidetoRooftopGardening_v2.pdf</a:t>
            </a:r>
          </a:p>
        </p:txBody>
      </p:sp>
      <p:pic>
        <p:nvPicPr>
          <p:cNvPr id="20" name="Picture 2" descr="File:Convection.gif">
            <a:hlinkClick r:id="rId9"/>
            <a:extLst>
              <a:ext uri="{FF2B5EF4-FFF2-40B4-BE49-F238E27FC236}">
                <a16:creationId xmlns:a16="http://schemas.microsoft.com/office/drawing/2014/main" id="{ED156AB3-B367-5E40-838E-023DADD567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4065725"/>
            <a:ext cx="729700" cy="54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4">
            <a:extLst>
              <a:ext uri="{FF2B5EF4-FFF2-40B4-BE49-F238E27FC236}">
                <a16:creationId xmlns:a16="http://schemas.microsoft.com/office/drawing/2014/main" id="{69D86787-57D0-C24F-AB13-5DC31793D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230" y="4088173"/>
            <a:ext cx="19124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en-US" alt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</a:t>
            </a:r>
            <a:r>
              <a:rPr lang="en-US" alt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commons.wikimedia.org</a:t>
            </a:r>
            <a:r>
              <a:rPr lang="en-US" alt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/wiki/</a:t>
            </a:r>
            <a:r>
              <a:rPr lang="en-US" alt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File:Convection.gif</a:t>
            </a:r>
            <a:endParaRPr lang="en-US" altLang="en-US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Picture 2" descr="File:Cup for Heat Conduction 2010-08-17.png">
            <a:hlinkClick r:id="rId11"/>
            <a:extLst>
              <a:ext uri="{FF2B5EF4-FFF2-40B4-BE49-F238E27FC236}">
                <a16:creationId xmlns:a16="http://schemas.microsoft.com/office/drawing/2014/main" id="{B96538B3-23BF-9549-BDFF-17598E558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3278325"/>
            <a:ext cx="573336" cy="71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5">
            <a:extLst>
              <a:ext uri="{FF2B5EF4-FFF2-40B4-BE49-F238E27FC236}">
                <a16:creationId xmlns:a16="http://schemas.microsoft.com/office/drawing/2014/main" id="{FD89452D-8370-5042-A01F-5DDCF4B53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097" y="3320436"/>
            <a:ext cx="208148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en-US" alt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</a:t>
            </a:r>
            <a:r>
              <a:rPr lang="en-US" alt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commons.wikimedia.org</a:t>
            </a:r>
            <a:r>
              <a:rPr lang="en-US" alt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/wiki/File:Cup_for_Heat_Conduction_2010-08-17.png public domain image)</a:t>
            </a:r>
          </a:p>
        </p:txBody>
      </p:sp>
      <p:pic>
        <p:nvPicPr>
          <p:cNvPr id="24" name="Picture 2" descr="File:Oblique rays 02 Pengo.svg">
            <a:hlinkClick r:id="rId13"/>
            <a:extLst>
              <a:ext uri="{FF2B5EF4-FFF2-40B4-BE49-F238E27FC236}">
                <a16:creationId xmlns:a16="http://schemas.microsoft.com/office/drawing/2014/main" id="{720CE76C-7D17-F345-970C-9C81B6F84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5"/>
          <a:stretch>
            <a:fillRect/>
          </a:stretch>
        </p:blipFill>
        <p:spPr bwMode="auto">
          <a:xfrm>
            <a:off x="5129181" y="566863"/>
            <a:ext cx="971561" cy="62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File:Polyisocyanurate insulation boards.jpg">
            <a:hlinkClick r:id="rId15"/>
            <a:extLst>
              <a:ext uri="{FF2B5EF4-FFF2-40B4-BE49-F238E27FC236}">
                <a16:creationId xmlns:a16="http://schemas.microsoft.com/office/drawing/2014/main" id="{972E47D4-5A83-104B-8207-8FD4AB782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580" y="1299359"/>
            <a:ext cx="1051459" cy="69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 descr="File:Lupa.na.encyklopedii.jpg">
            <a:hlinkClick r:id="rId17"/>
            <a:extLst>
              <a:ext uri="{FF2B5EF4-FFF2-40B4-BE49-F238E27FC236}">
                <a16:creationId xmlns:a16="http://schemas.microsoft.com/office/drawing/2014/main" id="{5B5E0AF7-A015-0C4C-86A6-830066782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580" y="2126665"/>
            <a:ext cx="1172902" cy="63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 descr="File:Aluminium foil micrometer.jpg">
            <a:hlinkClick r:id="rId19"/>
            <a:extLst>
              <a:ext uri="{FF2B5EF4-FFF2-40B4-BE49-F238E27FC236}">
                <a16:creationId xmlns:a16="http://schemas.microsoft.com/office/drawing/2014/main" id="{0038EF7D-1B6E-AC45-8920-F65D6769E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93" y="2920381"/>
            <a:ext cx="900185" cy="7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2" descr="File:1991 Cadillac Fleetwood gold-edition black vr.jpg">
            <a:hlinkClick r:id="rId21"/>
            <a:extLst>
              <a:ext uri="{FF2B5EF4-FFF2-40B4-BE49-F238E27FC236}">
                <a16:creationId xmlns:a16="http://schemas.microsoft.com/office/drawing/2014/main" id="{0966B742-D9D5-D94B-868C-C4F83703E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93" y="3742939"/>
            <a:ext cx="626401" cy="83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16">
            <a:extLst>
              <a:ext uri="{FF2B5EF4-FFF2-40B4-BE49-F238E27FC236}">
                <a16:creationId xmlns:a16="http://schemas.microsoft.com/office/drawing/2014/main" id="{D4F89F3D-9189-FD40-86E0-14EFAC4BF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427" y="590537"/>
            <a:ext cx="26199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en-US" alt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Peter </a:t>
            </a:r>
            <a:r>
              <a:rPr lang="en-US" alt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Halasz</a:t>
            </a:r>
            <a:endParaRPr lang="en-US" alt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</a:t>
            </a:r>
            <a:r>
              <a:rPr lang="en-US" alt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commons.wikimedia.org</a:t>
            </a:r>
            <a:r>
              <a:rPr lang="en-US" alt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/wiki/File:Oblique_rays_02_Pengo.svg</a:t>
            </a: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AF34B0D0-1016-B34D-BC47-6A73C8719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039" y="1330622"/>
            <a:ext cx="2640260" cy="66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en-US" altLang="en-US" sz="1000" dirty="0" err="1"/>
              <a:t>Thingermejig</a:t>
            </a:r>
            <a:endParaRPr lang="en-US" altLang="en-US" sz="1000" dirty="0"/>
          </a:p>
          <a:p>
            <a:r>
              <a:rPr lang="en-US" altLang="en-US" sz="1000" dirty="0"/>
              <a:t>http://</a:t>
            </a:r>
            <a:r>
              <a:rPr lang="en-US" altLang="en-US" sz="1000" dirty="0" err="1"/>
              <a:t>commons.wikimedia.org</a:t>
            </a:r>
            <a:r>
              <a:rPr lang="en-US" altLang="en-US" sz="1000" dirty="0"/>
              <a:t>/wiki/</a:t>
            </a:r>
            <a:r>
              <a:rPr lang="en-US" altLang="en-US" sz="1000" dirty="0" err="1"/>
              <a:t>File:Polyisocyanurate_insulation_boards.jpg</a:t>
            </a:r>
            <a:endParaRPr lang="en-US" altLang="en-US" sz="1000" dirty="0"/>
          </a:p>
        </p:txBody>
      </p:sp>
      <p:sp>
        <p:nvSpPr>
          <p:cNvPr id="31" name="TextBox 22">
            <a:extLst>
              <a:ext uri="{FF2B5EF4-FFF2-40B4-BE49-F238E27FC236}">
                <a16:creationId xmlns:a16="http://schemas.microsoft.com/office/drawing/2014/main" id="{5364C003-5176-C14B-A21E-191801C67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717" y="2139015"/>
            <a:ext cx="2070138" cy="67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en-US" altLang="en-US" sz="1000"/>
              <a:t>Julo</a:t>
            </a:r>
          </a:p>
          <a:p>
            <a:r>
              <a:rPr lang="en-US" altLang="en-US" sz="1000"/>
              <a:t>http://commons.wikimedia.org/wiki/File:Lupa.na.encyklopedii.jpg</a:t>
            </a:r>
          </a:p>
        </p:txBody>
      </p:sp>
      <p:sp>
        <p:nvSpPr>
          <p:cNvPr id="32" name="TextBox 25">
            <a:extLst>
              <a:ext uri="{FF2B5EF4-FFF2-40B4-BE49-F238E27FC236}">
                <a16:creationId xmlns:a16="http://schemas.microsoft.com/office/drawing/2014/main" id="{C248B16D-CB3A-6243-976D-934259C21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0742" y="2958263"/>
            <a:ext cx="21276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en-US" altLang="en-US" sz="1000"/>
              <a:t>Sparkla</a:t>
            </a:r>
          </a:p>
          <a:p>
            <a:r>
              <a:rPr lang="en-US" altLang="en-US" sz="1000"/>
              <a:t>http://commons.wikimedia.org/wiki/File:Aluminium_foil_micrometer.jpg</a:t>
            </a:r>
          </a:p>
        </p:txBody>
      </p:sp>
      <p:sp>
        <p:nvSpPr>
          <p:cNvPr id="33" name="TextBox 28">
            <a:extLst>
              <a:ext uri="{FF2B5EF4-FFF2-40B4-BE49-F238E27FC236}">
                <a16:creationId xmlns:a16="http://schemas.microsoft.com/office/drawing/2014/main" id="{76B57075-BCC8-2A43-B784-496746737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106" y="3918186"/>
            <a:ext cx="2835078" cy="52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en-US" altLang="en-US" sz="1000" dirty="0"/>
              <a:t>CZ Martin</a:t>
            </a:r>
          </a:p>
          <a:p>
            <a:r>
              <a:rPr lang="en-US" altLang="en-US" sz="1000" dirty="0"/>
              <a:t>http://</a:t>
            </a:r>
            <a:r>
              <a:rPr lang="en-US" altLang="en-US" sz="1000" dirty="0" err="1"/>
              <a:t>commons.wikimedia.org</a:t>
            </a:r>
            <a:r>
              <a:rPr lang="en-US" altLang="en-US" sz="1000" dirty="0"/>
              <a:t>/wiki/File:1991_Cadillac_Fleetwood_gold-edition_black_vr.jpg</a:t>
            </a:r>
          </a:p>
        </p:txBody>
      </p:sp>
    </p:spTree>
    <p:extLst>
      <p:ext uri="{BB962C8B-B14F-4D97-AF65-F5344CB8AC3E}">
        <p14:creationId xmlns:p14="http://schemas.microsoft.com/office/powerpoint/2010/main" val="1718213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IMAGE SOURCES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2" descr="File:Prism.png">
            <a:hlinkClick r:id="rId4"/>
            <a:extLst>
              <a:ext uri="{FF2B5EF4-FFF2-40B4-BE49-F238E27FC236}">
                <a16:creationId xmlns:a16="http://schemas.microsoft.com/office/drawing/2014/main" id="{2299C0A1-7F02-0C4C-81D6-D59006890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1" y="1154864"/>
            <a:ext cx="648929" cy="64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File:Rooftop garden NYC.jpg">
            <a:hlinkClick r:id="rId6"/>
            <a:extLst>
              <a:ext uri="{FF2B5EF4-FFF2-40B4-BE49-F238E27FC236}">
                <a16:creationId xmlns:a16="http://schemas.microsoft.com/office/drawing/2014/main" id="{C80D75AE-A393-1C46-B5D4-83A152C32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1" y="2632356"/>
            <a:ext cx="655169" cy="79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File:Rooftop Garden in Lalbagh Fort.jpg">
            <a:hlinkClick r:id="rId8"/>
            <a:extLst>
              <a:ext uri="{FF2B5EF4-FFF2-40B4-BE49-F238E27FC236}">
                <a16:creationId xmlns:a16="http://schemas.microsoft.com/office/drawing/2014/main" id="{33B58A84-CC80-7244-85D2-1ABE580F7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1" y="1866098"/>
            <a:ext cx="898517" cy="6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8" descr="File:LEAVE 24 0314.jpg">
            <a:hlinkClick r:id="rId10"/>
            <a:extLst>
              <a:ext uri="{FF2B5EF4-FFF2-40B4-BE49-F238E27FC236}">
                <a16:creationId xmlns:a16="http://schemas.microsoft.com/office/drawing/2014/main" id="{0656649C-C39B-DC4F-9635-B3FC586CF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1" y="3528704"/>
            <a:ext cx="664529" cy="9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4">
            <a:extLst>
              <a:ext uri="{FF2B5EF4-FFF2-40B4-BE49-F238E27FC236}">
                <a16:creationId xmlns:a16="http://schemas.microsoft.com/office/drawing/2014/main" id="{F6765AE9-BA04-3C42-8B15-B278E44D0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276" y="1371600"/>
            <a:ext cx="26019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en-US" alt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</a:t>
            </a:r>
            <a:r>
              <a:rPr lang="en-US" alt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commons.wikimedia.org</a:t>
            </a:r>
            <a:r>
              <a:rPr lang="en-US" alt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/wiki/</a:t>
            </a:r>
            <a:r>
              <a:rPr lang="en-US" alt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File:Prism.png</a:t>
            </a:r>
            <a:endParaRPr lang="en-US" altLang="en-US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8">
            <a:extLst>
              <a:ext uri="{FF2B5EF4-FFF2-40B4-BE49-F238E27FC236}">
                <a16:creationId xmlns:a16="http://schemas.microsoft.com/office/drawing/2014/main" id="{934BBB9D-A4FC-F541-ABCB-EA21E211C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276" y="2087948"/>
            <a:ext cx="27087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en-US" alt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</a:t>
            </a:r>
            <a:r>
              <a:rPr lang="en-US" alt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commons.wikimedia.org</a:t>
            </a:r>
            <a:r>
              <a:rPr lang="en-US" alt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/wiki/</a:t>
            </a:r>
            <a:r>
              <a:rPr lang="en-US" alt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File:Rooftop_Garden_in_Lalbagh_Fort.jpg</a:t>
            </a:r>
            <a:endParaRPr lang="en-US" alt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5">
            <a:extLst>
              <a:ext uri="{FF2B5EF4-FFF2-40B4-BE49-F238E27FC236}">
                <a16:creationId xmlns:a16="http://schemas.microsoft.com/office/drawing/2014/main" id="{E22E05B9-38C5-EE46-86F4-BD28F47DF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576" y="2908665"/>
            <a:ext cx="27087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en-US" alt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</a:t>
            </a:r>
            <a:r>
              <a:rPr lang="en-US" alt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commons.wikimedia.org</a:t>
            </a:r>
            <a:r>
              <a:rPr lang="en-US" alt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/wiki/</a:t>
            </a:r>
            <a:r>
              <a:rPr lang="en-US" alt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File:Rooftop_garden_NYC.jpg</a:t>
            </a:r>
            <a:endParaRPr lang="en-US" alt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77E5AF24-D6E6-ED44-8A72-246DE1FDA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244" y="3844240"/>
            <a:ext cx="26251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en-US" alt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http://commons.wikimedia.org/wiki/File:LEAVE_24_0314.jpg</a:t>
            </a:r>
          </a:p>
        </p:txBody>
      </p:sp>
      <p:pic>
        <p:nvPicPr>
          <p:cNvPr id="42" name="Picture 2" descr="File:Photosynthesis.jpg">
            <a:hlinkClick r:id="rId12"/>
            <a:extLst>
              <a:ext uri="{FF2B5EF4-FFF2-40B4-BE49-F238E27FC236}">
                <a16:creationId xmlns:a16="http://schemas.microsoft.com/office/drawing/2014/main" id="{B443C5A4-C046-D04B-B108-BED5FD554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12500"/>
          <a:stretch>
            <a:fillRect/>
          </a:stretch>
        </p:blipFill>
        <p:spPr bwMode="auto">
          <a:xfrm>
            <a:off x="4442862" y="654000"/>
            <a:ext cx="43894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 descr="C:\Users\denise.CARLSON-MOBILE\Documents\Documents\2 Rooftop Garden activity\Images\cub_rooftop_lesson01_figure1_layerdiagram4PPT.jpg">
            <a:extLst>
              <a:ext uri="{FF2B5EF4-FFF2-40B4-BE49-F238E27FC236}">
                <a16:creationId xmlns:a16="http://schemas.microsoft.com/office/drawing/2014/main" id="{8B843C71-3845-2C48-9F91-FB080DD8D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44" y="2144415"/>
            <a:ext cx="1828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 descr="C:\Users\denise.CARLSON-MOBILE\Documents\Documents\1 Rooftop Garden activity\Images\cub_rooftop_lesson01_figure2web.jpg">
            <a:extLst>
              <a:ext uri="{FF2B5EF4-FFF2-40B4-BE49-F238E27FC236}">
                <a16:creationId xmlns:a16="http://schemas.microsoft.com/office/drawing/2014/main" id="{8F158C4E-53FC-4349-8EA7-781BB7470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61" y="3480018"/>
            <a:ext cx="245268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6">
            <a:extLst>
              <a:ext uri="{FF2B5EF4-FFF2-40B4-BE49-F238E27FC236}">
                <a16:creationId xmlns:a16="http://schemas.microsoft.com/office/drawing/2014/main" id="{9783FBD4-A6C4-DF4A-B642-65D184582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2861" y="1407537"/>
            <a:ext cx="43894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en-US" alt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</a:t>
            </a:r>
            <a:r>
              <a:rPr lang="en-US" alt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commons.wikimedia.org</a:t>
            </a:r>
            <a:r>
              <a:rPr lang="en-US" alt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/wiki/</a:t>
            </a:r>
            <a:r>
              <a:rPr lang="en-US" alt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File:Photosynthesis.jpg</a:t>
            </a:r>
            <a:endParaRPr lang="en-US" alt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Original uploader was </a:t>
            </a:r>
            <a:r>
              <a:rPr lang="en-US" alt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Joeriee</a:t>
            </a:r>
            <a:r>
              <a:rPr lang="en-US" alt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alt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nl.wikipedia</a:t>
            </a:r>
            <a:r>
              <a:rPr lang="en-US" alt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Original uploader was </a:t>
            </a:r>
            <a:r>
              <a:rPr lang="en-US" alt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6" tooltip="en:User:Rmstock"/>
              </a:rPr>
              <a:t>Rmstock</a:t>
            </a:r>
            <a:r>
              <a:rPr lang="en-US" alt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alt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7"/>
              </a:rPr>
              <a:t>en.wikipedia</a:t>
            </a:r>
            <a:endParaRPr lang="en-US" alt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Box 5">
            <a:extLst>
              <a:ext uri="{FF2B5EF4-FFF2-40B4-BE49-F238E27FC236}">
                <a16:creationId xmlns:a16="http://schemas.microsoft.com/office/drawing/2014/main" id="{0561C110-D12C-0744-A181-E5E550843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160" y="2305871"/>
            <a:ext cx="209304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en-US" alt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Carleigh Samson, ITL Program, College of Engineering and Applied science</a:t>
            </a:r>
          </a:p>
        </p:txBody>
      </p:sp>
      <p:sp>
        <p:nvSpPr>
          <p:cNvPr id="47" name="TextBox 10">
            <a:extLst>
              <a:ext uri="{FF2B5EF4-FFF2-40B4-BE49-F238E27FC236}">
                <a16:creationId xmlns:a16="http://schemas.microsoft.com/office/drawing/2014/main" id="{C595E48E-0BB9-C140-85F4-94A2E14BF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7148" y="3702115"/>
            <a:ext cx="18620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en-US" alt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Denise W. Carlson, ITL Program, College of Engineering and Applied science</a:t>
            </a:r>
          </a:p>
        </p:txBody>
      </p:sp>
    </p:spTree>
    <p:extLst>
      <p:ext uri="{BB962C8B-B14F-4D97-AF65-F5344CB8AC3E}">
        <p14:creationId xmlns:p14="http://schemas.microsoft.com/office/powerpoint/2010/main" val="379086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WHY A ROOFTOP GARDEN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D03A29-B0DD-444A-9153-C70DCAD74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107900" cy="34164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9FCC3B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</a:rPr>
              <a:t>Reduce the “urban heat island effect”</a:t>
            </a:r>
          </a:p>
          <a:p>
            <a:pPr>
              <a:lnSpc>
                <a:spcPct val="150000"/>
              </a:lnSpc>
              <a:buClr>
                <a:srgbClr val="9FCC3B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</a:rPr>
              <a:t>Reduce amount of greenhouse gas </a:t>
            </a:r>
          </a:p>
          <a:p>
            <a:pPr>
              <a:lnSpc>
                <a:spcPct val="150000"/>
              </a:lnSpc>
              <a:buClr>
                <a:srgbClr val="9FCC3B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</a:rPr>
              <a:t>Provide more space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for agriculture</a:t>
            </a:r>
          </a:p>
          <a:p>
            <a:pPr>
              <a:lnSpc>
                <a:spcPct val="150000"/>
              </a:lnSpc>
              <a:buClr>
                <a:srgbClr val="9FCC3B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</a:rPr>
              <a:t>Reduce and clean storm water runoff</a:t>
            </a:r>
          </a:p>
          <a:p>
            <a:pPr>
              <a:lnSpc>
                <a:spcPct val="150000"/>
              </a:lnSpc>
              <a:buClr>
                <a:srgbClr val="9FCC3B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</a:rPr>
              <a:t>Reduce energy consumption</a:t>
            </a:r>
          </a:p>
          <a:p>
            <a:pPr>
              <a:lnSpc>
                <a:spcPct val="150000"/>
              </a:lnSpc>
              <a:buClr>
                <a:srgbClr val="9FCC3B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</a:rPr>
              <a:t>Increase the beauty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of cities</a:t>
            </a:r>
          </a:p>
          <a:p>
            <a:pPr marL="114300" indent="0">
              <a:buNone/>
            </a:pPr>
            <a:endParaRPr 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The rooftop garden on the Pepsico Building's green roof.">
            <a:extLst>
              <a:ext uri="{FF2B5EF4-FFF2-40B4-BE49-F238E27FC236}">
                <a16:creationId xmlns:a16="http://schemas.microsoft.com/office/drawing/2014/main" id="{4611324F-AC93-4A48-9A5C-D327BCF57C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4" t="1938" r="15737" b="-1938"/>
          <a:stretch/>
        </p:blipFill>
        <p:spPr bwMode="auto">
          <a:xfrm>
            <a:off x="4572000" y="1099875"/>
            <a:ext cx="2053949" cy="2051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File:Rockefeller Center Rooftop Gardens by David Shankbone.JPG">
            <a:hlinkClick r:id="rId5"/>
            <a:extLst>
              <a:ext uri="{FF2B5EF4-FFF2-40B4-BE49-F238E27FC236}">
                <a16:creationId xmlns:a16="http://schemas.microsoft.com/office/drawing/2014/main" id="{D273A111-B713-5940-AC56-90254E2DF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9" t="1183" r="1942" b="-1183"/>
          <a:stretch/>
        </p:blipFill>
        <p:spPr bwMode="auto">
          <a:xfrm>
            <a:off x="6778349" y="2494014"/>
            <a:ext cx="2053949" cy="2055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5AB109-6503-9A4A-83AD-5308EEEC7858}"/>
              </a:ext>
            </a:extLst>
          </p:cNvPr>
          <p:cNvSpPr/>
          <p:nvPr/>
        </p:nvSpPr>
        <p:spPr>
          <a:xfrm>
            <a:off x="403500" y="1055613"/>
            <a:ext cx="3289194" cy="1515836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URBAN HEAT ISLAND EFFECT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D03A29-B0DD-444A-9153-C70DCAD74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500" y="1055613"/>
            <a:ext cx="3289194" cy="1439937"/>
          </a:xfrm>
        </p:spPr>
        <p:txBody>
          <a:bodyPr/>
          <a:lstStyle/>
          <a:p>
            <a:pPr marL="114300" indent="0" algn="ctr">
              <a:lnSpc>
                <a:spcPct val="150000"/>
              </a:lnSpc>
              <a:buClr>
                <a:srgbClr val="9FCC3B"/>
              </a:buClr>
              <a:buNone/>
              <a:defRPr/>
            </a:pPr>
            <a:r>
              <a:rPr lang="en-US" alt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phenomenon in which the ambient air temperature in cities is higher than in its surrounding suburban and rural areas</a:t>
            </a: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CB6E733-7737-2B4B-B555-EB9B3F358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6001" r="1099" b="3986"/>
          <a:stretch>
            <a:fillRect/>
          </a:stretch>
        </p:blipFill>
        <p:spPr bwMode="auto">
          <a:xfrm>
            <a:off x="3692694" y="960575"/>
            <a:ext cx="5139606" cy="175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495E5DC-314B-E04F-85BD-92FFC81C8414}"/>
              </a:ext>
            </a:extLst>
          </p:cNvPr>
          <p:cNvSpPr txBox="1">
            <a:spLocks/>
          </p:cNvSpPr>
          <p:nvPr/>
        </p:nvSpPr>
        <p:spPr>
          <a:xfrm>
            <a:off x="403500" y="2666486"/>
            <a:ext cx="8337000" cy="1908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79400" indent="-165100">
              <a:lnSpc>
                <a:spcPct val="100000"/>
              </a:lnSpc>
              <a:spcBef>
                <a:spcPct val="20000"/>
              </a:spcBef>
              <a:buClr>
                <a:srgbClr val="9FCC3B"/>
              </a:buClr>
              <a:buSzPct val="70000"/>
              <a:buFont typeface="Wingdings" pitchFamily="2" charset="2"/>
              <a:buChar char="§"/>
            </a:pPr>
            <a:r>
              <a:rPr lang="en-US" alt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Causes:</a:t>
            </a:r>
          </a:p>
          <a:p>
            <a:pPr marL="736600" lvl="2" indent="-165100">
              <a:lnSpc>
                <a:spcPct val="100000"/>
              </a:lnSpc>
              <a:spcBef>
                <a:spcPct val="20000"/>
              </a:spcBef>
              <a:buClr>
                <a:srgbClr val="9FCC3B"/>
              </a:buClr>
              <a:buSzPct val="70000"/>
              <a:buFont typeface="Wingdings" pitchFamily="2" charset="2"/>
              <a:buChar char="§"/>
            </a:pPr>
            <a:r>
              <a:rPr lang="en-US" altLang="en-US" b="1" u="sng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Materials</a:t>
            </a: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(such as concrete and asphalt) absorb and radiate more heat than natural surfaces found in rural settings</a:t>
            </a:r>
          </a:p>
          <a:p>
            <a:pPr marL="736600" lvl="2" indent="-165100">
              <a:lnSpc>
                <a:spcPct val="100000"/>
              </a:lnSpc>
              <a:spcBef>
                <a:spcPct val="20000"/>
              </a:spcBef>
              <a:buClr>
                <a:srgbClr val="9FCC3B"/>
              </a:buClr>
              <a:buSzPct val="70000"/>
              <a:buFont typeface="Wingdings" pitchFamily="2" charset="2"/>
              <a:buChar char="§"/>
            </a:pPr>
            <a:r>
              <a:rPr lang="en-US" altLang="en-US" b="1" u="sng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Tall buildings </a:t>
            </a: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more surfaces that reflect and absorb light and block wind</a:t>
            </a:r>
          </a:p>
          <a:p>
            <a:pPr marL="736600" lvl="2" indent="-165100">
              <a:lnSpc>
                <a:spcPct val="100000"/>
              </a:lnSpc>
              <a:spcBef>
                <a:spcPct val="20000"/>
              </a:spcBef>
              <a:buClr>
                <a:srgbClr val="9FCC3B"/>
              </a:buClr>
              <a:buSzPct val="70000"/>
              <a:buFont typeface="Wingdings" pitchFamily="2" charset="2"/>
              <a:buChar char="§"/>
            </a:pPr>
            <a:r>
              <a:rPr lang="en-US" altLang="en-US" b="1" u="sng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Waste heat </a:t>
            </a: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energy usage – includes cars, air conditioning, industries</a:t>
            </a:r>
          </a:p>
          <a:p>
            <a:pPr marL="279400" indent="-165100">
              <a:lnSpc>
                <a:spcPct val="100000"/>
              </a:lnSpc>
              <a:spcBef>
                <a:spcPct val="20000"/>
              </a:spcBef>
              <a:buClr>
                <a:srgbClr val="9FCC3B"/>
              </a:buClr>
              <a:buSzPct val="70000"/>
              <a:buFont typeface="Wingdings" pitchFamily="2" charset="2"/>
              <a:buChar char="§"/>
            </a:pPr>
            <a:r>
              <a:rPr lang="en-US" alt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Creates higher energy demands to keep buildings cool</a:t>
            </a:r>
          </a:p>
          <a:p>
            <a:pPr marL="279400" indent="-165100">
              <a:lnSpc>
                <a:spcPct val="100000"/>
              </a:lnSpc>
              <a:spcBef>
                <a:spcPct val="20000"/>
              </a:spcBef>
              <a:buClr>
                <a:srgbClr val="9FCC3B"/>
              </a:buClr>
              <a:buSzPct val="70000"/>
              <a:buFont typeface="Wingdings" pitchFamily="2" charset="2"/>
              <a:buChar char="§"/>
            </a:pPr>
            <a:r>
              <a:rPr lang="en-US" alt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Affects weather and climate</a:t>
            </a:r>
          </a:p>
        </p:txBody>
      </p:sp>
    </p:spTree>
    <p:extLst>
      <p:ext uri="{BB962C8B-B14F-4D97-AF65-F5344CB8AC3E}">
        <p14:creationId xmlns:p14="http://schemas.microsoft.com/office/powerpoint/2010/main" val="360577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3B0928-F05E-AC40-8E02-2FC7DD0939C1}"/>
              </a:ext>
            </a:extLst>
          </p:cNvPr>
          <p:cNvSpPr/>
          <p:nvPr/>
        </p:nvSpPr>
        <p:spPr>
          <a:xfrm>
            <a:off x="304800" y="2146300"/>
            <a:ext cx="8559800" cy="86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417690-5943-EB4B-BEA3-4A42AAD89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HEAT TRANSFER BASICS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44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91F11B-26CC-6749-94DF-5479B83BD7A2}"/>
              </a:ext>
            </a:extLst>
          </p:cNvPr>
          <p:cNvSpPr/>
          <p:nvPr/>
        </p:nvSpPr>
        <p:spPr>
          <a:xfrm>
            <a:off x="464100" y="1449524"/>
            <a:ext cx="4196800" cy="251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CONDUCTION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495E5DC-314B-E04F-85BD-92FFC81C8414}"/>
              </a:ext>
            </a:extLst>
          </p:cNvPr>
          <p:cNvSpPr txBox="1">
            <a:spLocks/>
          </p:cNvSpPr>
          <p:nvPr/>
        </p:nvSpPr>
        <p:spPr>
          <a:xfrm>
            <a:off x="464100" y="1449525"/>
            <a:ext cx="4044400" cy="2512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Clr>
                <a:srgbClr val="9FCC3B"/>
              </a:buClr>
              <a:buFont typeface="Wingdings" pitchFamily="2" charset="2"/>
              <a:buChar char="§"/>
            </a:pPr>
            <a:r>
              <a:rPr lang="en-US" alt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 of heat by direct contact of particles in matter</a:t>
            </a:r>
          </a:p>
          <a:p>
            <a:pPr marL="114300" indent="0">
              <a:lnSpc>
                <a:spcPct val="150000"/>
              </a:lnSpc>
              <a:buClr>
                <a:srgbClr val="9FCC3B"/>
              </a:buClr>
              <a:buNone/>
            </a:pPr>
            <a:endParaRPr lang="en-US" alt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buClr>
                <a:srgbClr val="9FCC3B"/>
              </a:buClr>
              <a:buFont typeface="Wingdings" pitchFamily="2" charset="2"/>
              <a:buChar char="§"/>
            </a:pPr>
            <a:r>
              <a:rPr lang="en-US" alt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solids, close vibration of atoms next to each other</a:t>
            </a:r>
          </a:p>
        </p:txBody>
      </p:sp>
      <p:pic>
        <p:nvPicPr>
          <p:cNvPr id="10" name="Picture 2" descr="File:Cup for Heat Conduction 2010-08-17.png">
            <a:hlinkClick r:id="rId4"/>
            <a:extLst>
              <a:ext uri="{FF2B5EF4-FFF2-40B4-BE49-F238E27FC236}">
                <a16:creationId xmlns:a16="http://schemas.microsoft.com/office/drawing/2014/main" id="{865AB4F6-7219-514C-A0DD-3E01DE447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81" y="1019448"/>
            <a:ext cx="2433638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159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91F11B-26CC-6749-94DF-5479B83BD7A2}"/>
              </a:ext>
            </a:extLst>
          </p:cNvPr>
          <p:cNvSpPr/>
          <p:nvPr/>
        </p:nvSpPr>
        <p:spPr>
          <a:xfrm>
            <a:off x="4477300" y="1449524"/>
            <a:ext cx="4196800" cy="2208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CONVECTION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495E5DC-314B-E04F-85BD-92FFC81C8414}"/>
              </a:ext>
            </a:extLst>
          </p:cNvPr>
          <p:cNvSpPr txBox="1">
            <a:spLocks/>
          </p:cNvSpPr>
          <p:nvPr/>
        </p:nvSpPr>
        <p:spPr>
          <a:xfrm>
            <a:off x="4477300" y="1500325"/>
            <a:ext cx="4031700" cy="20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9FCC3B"/>
              </a:buClr>
              <a:buFont typeface="Wingdings" pitchFamily="2" charset="2"/>
              <a:buChar char="§"/>
            </a:pPr>
            <a:r>
              <a:rPr lang="en-US" alt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 of heat by fluid or gas moving across a boundary</a:t>
            </a:r>
          </a:p>
          <a:p>
            <a:pPr>
              <a:buClr>
                <a:srgbClr val="9FCC3B"/>
              </a:buClr>
              <a:buFont typeface="Wingdings" pitchFamily="2" charset="2"/>
              <a:buChar char="§"/>
            </a:pPr>
            <a:endParaRPr lang="en-US" alt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9FCC3B"/>
              </a:buClr>
              <a:buFont typeface="Wingdings" pitchFamily="2" charset="2"/>
              <a:buChar char="§"/>
            </a:pPr>
            <a:r>
              <a:rPr lang="en-US" alt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Natural convection occurs by buoyancy forces</a:t>
            </a:r>
          </a:p>
        </p:txBody>
      </p:sp>
      <p:pic>
        <p:nvPicPr>
          <p:cNvPr id="7" name="Picture 2" descr="File:Convection.gif">
            <a:hlinkClick r:id="rId4"/>
            <a:extLst>
              <a:ext uri="{FF2B5EF4-FFF2-40B4-BE49-F238E27FC236}">
                <a16:creationId xmlns:a16="http://schemas.microsoft.com/office/drawing/2014/main" id="{FE3D42A9-D2CA-0943-BCA5-3EC531E283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02" y="1449524"/>
            <a:ext cx="3396698" cy="2547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560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91F11B-26CC-6749-94DF-5479B83BD7A2}"/>
              </a:ext>
            </a:extLst>
          </p:cNvPr>
          <p:cNvSpPr/>
          <p:nvPr/>
        </p:nvSpPr>
        <p:spPr>
          <a:xfrm>
            <a:off x="464100" y="1144724"/>
            <a:ext cx="4044400" cy="3173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RADIATION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495E5DC-314B-E04F-85BD-92FFC81C8414}"/>
              </a:ext>
            </a:extLst>
          </p:cNvPr>
          <p:cNvSpPr txBox="1">
            <a:spLocks/>
          </p:cNvSpPr>
          <p:nvPr/>
        </p:nvSpPr>
        <p:spPr>
          <a:xfrm>
            <a:off x="464100" y="1144724"/>
            <a:ext cx="4044400" cy="30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9FCC3B"/>
              </a:buClr>
              <a:buFont typeface="Wingdings" pitchFamily="2" charset="2"/>
              <a:buChar char="§"/>
            </a:pPr>
            <a:r>
              <a:rPr lang="en-US" alt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 of thermal energy through space</a:t>
            </a:r>
          </a:p>
          <a:p>
            <a:pPr marL="114300" indent="0">
              <a:buClr>
                <a:srgbClr val="9FCC3B"/>
              </a:buClr>
              <a:buNone/>
            </a:pPr>
            <a:endParaRPr lang="en-US" alt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9FCC3B"/>
              </a:buClr>
              <a:buFont typeface="Wingdings" pitchFamily="2" charset="2"/>
              <a:buChar char="§"/>
            </a:pPr>
            <a:r>
              <a:rPr lang="en-US" alt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how the sun heats the surface of the Earth!</a:t>
            </a:r>
          </a:p>
          <a:p>
            <a:pPr marL="114300" indent="0">
              <a:buClr>
                <a:srgbClr val="9FCC3B"/>
              </a:buClr>
              <a:buNone/>
            </a:pPr>
            <a:endParaRPr lang="en-US" alt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9FCC3B"/>
              </a:buClr>
              <a:buFont typeface="Wingdings" pitchFamily="2" charset="2"/>
              <a:buChar char="§"/>
            </a:pPr>
            <a:r>
              <a:rPr lang="en-US" alt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Radiation can be transmitted, reflected and emitted from a surface</a:t>
            </a:r>
          </a:p>
        </p:txBody>
      </p:sp>
      <p:pic>
        <p:nvPicPr>
          <p:cNvPr id="8" name="Picture 2" descr="File:Oblique rays 02 Pengo.svg">
            <a:hlinkClick r:id="rId4"/>
            <a:extLst>
              <a:ext uri="{FF2B5EF4-FFF2-40B4-BE49-F238E27FC236}">
                <a16:creationId xmlns:a16="http://schemas.microsoft.com/office/drawing/2014/main" id="{1765613C-DEF7-734A-B09D-6A816FEFB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8518"/>
          <a:stretch>
            <a:fillRect/>
          </a:stretch>
        </p:blipFill>
        <p:spPr bwMode="auto">
          <a:xfrm>
            <a:off x="4828097" y="1447428"/>
            <a:ext cx="3851803" cy="2567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114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91F11B-26CC-6749-94DF-5479B83BD7A2}"/>
              </a:ext>
            </a:extLst>
          </p:cNvPr>
          <p:cNvSpPr/>
          <p:nvPr/>
        </p:nvSpPr>
        <p:spPr>
          <a:xfrm>
            <a:off x="464100" y="1144723"/>
            <a:ext cx="8215800" cy="1637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MATERIALS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495E5DC-314B-E04F-85BD-92FFC81C8414}"/>
              </a:ext>
            </a:extLst>
          </p:cNvPr>
          <p:cNvSpPr txBox="1">
            <a:spLocks/>
          </p:cNvSpPr>
          <p:nvPr/>
        </p:nvSpPr>
        <p:spPr>
          <a:xfrm>
            <a:off x="625982" y="1144725"/>
            <a:ext cx="2379483" cy="19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9FCC3B"/>
              </a:buClr>
              <a:buFont typeface="Wingdings" pitchFamily="2" charset="2"/>
              <a:buChar char="§"/>
            </a:pPr>
            <a:r>
              <a:rPr lang="en-US" alt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Insulators </a:t>
            </a:r>
            <a:br>
              <a:rPr lang="en-US" alt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materials that reduce the rate of heat transfer</a:t>
            </a:r>
          </a:p>
        </p:txBody>
      </p:sp>
      <p:pic>
        <p:nvPicPr>
          <p:cNvPr id="7" name="Picture 4" descr="File:Polyisocyanurate insulation boards.jpg">
            <a:hlinkClick r:id="rId4"/>
            <a:extLst>
              <a:ext uri="{FF2B5EF4-FFF2-40B4-BE49-F238E27FC236}">
                <a16:creationId xmlns:a16="http://schemas.microsoft.com/office/drawing/2014/main" id="{1085F490-C5F8-9A48-A945-68E828B7A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0" y="2983968"/>
            <a:ext cx="2165827" cy="1440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File:Aluminium foil micrometer.jpg">
            <a:hlinkClick r:id="rId6"/>
            <a:extLst>
              <a:ext uri="{FF2B5EF4-FFF2-40B4-BE49-F238E27FC236}">
                <a16:creationId xmlns:a16="http://schemas.microsoft.com/office/drawing/2014/main" id="{E74CE918-1338-E848-9A22-7C184EBFC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715" y="2950196"/>
            <a:ext cx="1915386" cy="1523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File:1991 Cadillac Fleetwood gold-edition black vr.jpg">
            <a:hlinkClick r:id="rId8"/>
            <a:extLst>
              <a:ext uri="{FF2B5EF4-FFF2-40B4-BE49-F238E27FC236}">
                <a16:creationId xmlns:a16="http://schemas.microsoft.com/office/drawing/2014/main" id="{E47F2D82-4BCD-244B-A0A0-1D4B81FB7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80" y="2916230"/>
            <a:ext cx="1130938" cy="1507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File:Lupa.na.encyklopedii.jpg">
            <a:hlinkClick r:id="rId10"/>
            <a:extLst>
              <a:ext uri="{FF2B5EF4-FFF2-40B4-BE49-F238E27FC236}">
                <a16:creationId xmlns:a16="http://schemas.microsoft.com/office/drawing/2014/main" id="{829F9B02-CF28-9845-9330-D1D7AB0E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83" y="3137101"/>
            <a:ext cx="2080154" cy="1133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B2105B21-E888-224B-A926-77766757C022}"/>
              </a:ext>
            </a:extLst>
          </p:cNvPr>
          <p:cNvSpPr txBox="1">
            <a:spLocks/>
          </p:cNvSpPr>
          <p:nvPr/>
        </p:nvSpPr>
        <p:spPr>
          <a:xfrm>
            <a:off x="6048460" y="1180569"/>
            <a:ext cx="2261564" cy="190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9FCC3B"/>
              </a:buClr>
              <a:buFont typeface="Wingdings" pitchFamily="2" charset="2"/>
              <a:buChar char="§"/>
            </a:pPr>
            <a:r>
              <a:rPr lang="en-US" alt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Reflectors </a:t>
            </a:r>
            <a:br>
              <a:rPr lang="en-US" alt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materials that change the direction of light waves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BE430E05-021A-5C4D-883D-82F3839FAB4E}"/>
              </a:ext>
            </a:extLst>
          </p:cNvPr>
          <p:cNvSpPr txBox="1">
            <a:spLocks/>
          </p:cNvSpPr>
          <p:nvPr/>
        </p:nvSpPr>
        <p:spPr>
          <a:xfrm>
            <a:off x="3299101" y="1169686"/>
            <a:ext cx="2379484" cy="190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9FCC3B"/>
              </a:buClr>
              <a:buFont typeface="Wingdings" pitchFamily="2" charset="2"/>
              <a:buChar char="§"/>
            </a:pPr>
            <a:r>
              <a:rPr lang="en-US" alt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Absorbers </a:t>
            </a:r>
            <a:br>
              <a:rPr lang="en-US" alt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materials that take up the energy of light</a:t>
            </a:r>
          </a:p>
        </p:txBody>
      </p:sp>
    </p:spTree>
    <p:extLst>
      <p:ext uri="{BB962C8B-B14F-4D97-AF65-F5344CB8AC3E}">
        <p14:creationId xmlns:p14="http://schemas.microsoft.com/office/powerpoint/2010/main" val="4930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91F11B-26CC-6749-94DF-5479B83BD7A2}"/>
              </a:ext>
            </a:extLst>
          </p:cNvPr>
          <p:cNvSpPr/>
          <p:nvPr/>
        </p:nvSpPr>
        <p:spPr>
          <a:xfrm>
            <a:off x="451037" y="1381579"/>
            <a:ext cx="5165992" cy="2473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COLOR, LIGHT, AND HEAT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DBD56A-1559-354D-A786-BCBCF66D5D49}"/>
              </a:ext>
            </a:extLst>
          </p:cNvPr>
          <p:cNvSpPr txBox="1"/>
          <p:nvPr/>
        </p:nvSpPr>
        <p:spPr>
          <a:xfrm>
            <a:off x="457197" y="1399447"/>
            <a:ext cx="5055327" cy="23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9FCC3B"/>
              </a:buClr>
              <a:buFont typeface="Wingdings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colors absorb light and reflect only the wavelengths </a:t>
            </a:r>
            <a:br>
              <a:rPr lang="en-US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their color</a:t>
            </a:r>
          </a:p>
          <a:p>
            <a:pPr marL="285750" indent="-285750">
              <a:lnSpc>
                <a:spcPct val="150000"/>
              </a:lnSpc>
              <a:buClr>
                <a:srgbClr val="9FCC3B"/>
              </a:buClr>
              <a:buFont typeface="Wingdings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White reflects all wavelengths of light</a:t>
            </a:r>
          </a:p>
          <a:p>
            <a:pPr marL="285750" indent="-285750">
              <a:lnSpc>
                <a:spcPct val="150000"/>
              </a:lnSpc>
              <a:buClr>
                <a:srgbClr val="9FCC3B"/>
              </a:buClr>
              <a:buFont typeface="Wingdings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Black absorbs all wavelengths of light</a:t>
            </a:r>
          </a:p>
          <a:p>
            <a:pPr marL="285750" indent="-285750">
              <a:lnSpc>
                <a:spcPct val="150000"/>
              </a:lnSpc>
              <a:buClr>
                <a:srgbClr val="9FCC3B"/>
              </a:buClr>
              <a:buFont typeface="Wingdings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energy of the absorbed light is transferred into heat energy…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9FCC3B"/>
              </a:buClr>
              <a:buSzPct val="70000"/>
            </a:pPr>
            <a:r>
              <a:rPr lang="en-US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	</a:t>
            </a:r>
            <a:r>
              <a:rPr lang="en-US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Black</a:t>
            </a:r>
            <a:r>
              <a:rPr lang="en-US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surfaces get </a:t>
            </a:r>
            <a:r>
              <a:rPr lang="en-US" altLang="en-US" b="1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hotter</a:t>
            </a:r>
            <a:r>
              <a:rPr lang="en-US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than other colors!</a:t>
            </a:r>
          </a:p>
        </p:txBody>
      </p:sp>
      <p:pic>
        <p:nvPicPr>
          <p:cNvPr id="15" name="Picture 2" descr="File:Prism.png">
            <a:hlinkClick r:id="rId4"/>
            <a:extLst>
              <a:ext uri="{FF2B5EF4-FFF2-40B4-BE49-F238E27FC236}">
                <a16:creationId xmlns:a16="http://schemas.microsoft.com/office/drawing/2014/main" id="{26D3E78E-BB37-4B48-9AA6-2F2F80359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61" y="1216479"/>
            <a:ext cx="2710542" cy="2710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056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856</Words>
  <Application>Microsoft Macintosh PowerPoint</Application>
  <PresentationFormat>On-screen Show (16:9)</PresentationFormat>
  <Paragraphs>102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Open Sans</vt:lpstr>
      <vt:lpstr>Franklin Gothic Book</vt:lpstr>
      <vt:lpstr>Arial</vt:lpstr>
      <vt:lpstr>Wingdings</vt:lpstr>
      <vt:lpstr>Simple Light</vt:lpstr>
      <vt:lpstr>PowerPoint Presentation</vt:lpstr>
      <vt:lpstr>WHY A ROOFTOP GARDEN</vt:lpstr>
      <vt:lpstr>URBAN HEAT ISLAND EFFECT</vt:lpstr>
      <vt:lpstr>HEAT TRANSFER BASICS</vt:lpstr>
      <vt:lpstr>CONDUCTION</vt:lpstr>
      <vt:lpstr>CONVECTION</vt:lpstr>
      <vt:lpstr>RADIATION</vt:lpstr>
      <vt:lpstr>MATERIALS</vt:lpstr>
      <vt:lpstr>COLOR, LIGHT, AND HEAT</vt:lpstr>
      <vt:lpstr>PLANTS TO THE RESCUE</vt:lpstr>
      <vt:lpstr>HOW DO PLANTS REDUCE TEMPERATURE?</vt:lpstr>
      <vt:lpstr>PHOTOSYNTHESIS</vt:lpstr>
      <vt:lpstr>CONSTRUCTING A ROOFTOP GARDEN</vt:lpstr>
      <vt:lpstr>CONSTRAINTS OF A ROOFTOP GARDEN</vt:lpstr>
      <vt:lpstr>EXAMPLE</vt:lpstr>
      <vt:lpstr>OUR ROOFTOP GARDEN PROJECT</vt:lpstr>
      <vt:lpstr>IMAGE SOURCES</vt:lpstr>
      <vt:lpstr>IMAGE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 Chaker</dc:creator>
  <cp:lastModifiedBy>Meganne Jimenez</cp:lastModifiedBy>
  <cp:revision>17</cp:revision>
  <dcterms:modified xsi:type="dcterms:W3CDTF">2020-07-14T20:45:03Z</dcterms:modified>
</cp:coreProperties>
</file>