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0" r:id="rId4"/>
    <p:sldId id="271" r:id="rId5"/>
    <p:sldId id="261" r:id="rId6"/>
    <p:sldId id="277" r:id="rId7"/>
    <p:sldId id="279" r:id="rId8"/>
    <p:sldId id="264" r:id="rId9"/>
    <p:sldId id="265" r:id="rId10"/>
    <p:sldId id="266" r:id="rId11"/>
    <p:sldId id="267" r:id="rId12"/>
    <p:sldId id="268" r:id="rId13"/>
    <p:sldId id="284" r:id="rId14"/>
    <p:sldId id="269" r:id="rId15"/>
    <p:sldId id="283"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55" autoAdjust="0"/>
  </p:normalViewPr>
  <p:slideViewPr>
    <p:cSldViewPr>
      <p:cViewPr varScale="1">
        <p:scale>
          <a:sx n="62" d="100"/>
          <a:sy n="62" d="100"/>
        </p:scale>
        <p:origin x="-73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D53D68-9ABE-42D7-B9C9-E3F00184BCAB}" type="datetimeFigureOut">
              <a:rPr lang="en-US" smtClean="0"/>
              <a:pPr/>
              <a:t>10/11/2011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9C1F9E-DCD4-49B9-8354-9F2DC5EA8499}" type="slidenum">
              <a:rPr lang="en-US" smtClean="0"/>
              <a:pPr/>
              <a:t>‹#›</a:t>
            </a:fld>
            <a:endParaRPr lang="en-US"/>
          </a:p>
        </p:txBody>
      </p:sp>
    </p:spTree>
    <p:extLst>
      <p:ext uri="{BB962C8B-B14F-4D97-AF65-F5344CB8AC3E}">
        <p14:creationId xmlns:p14="http://schemas.microsoft.com/office/powerpoint/2010/main" xmlns="" val="1390832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ommons.wikimedia.org/wiki/File:Boelge_stor.jp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ommons.wikimedia.org/wiki/File:2006-01-14_Surface_waves.jp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ommons.wikimedia.org/wiki/File:Onde_cisaillement_impulsion_1d_30_petit.gi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ommons.wikimedia.org/wiki/File:Ondes_cisaillement_2d_20_petit.gi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ommons.wikimedia.org/wiki/File:Love_wave.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ommons.wikimedia.org/wiki/File:Rayleigh_wave.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youtube.com/watch?v=sZPNjLj8hR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youtube.com/watch?v=duzcOkzwpD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youtube.com/watch?v=W4nLwwXhEa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ommons.wikimedia.org/wiki/File:Waveforms.sv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ommons.wikimedia.org/wiki/File:Simple_harmonic_motion_animation.gi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ommons.wikimedia.org/wiki/File:Standing_wave.gi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mmons.wikimedia.org/wiki/File:1906_earthquake_train.jp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ommons.wikimedia.org/wiki/File:Chuetsu_earthquake-earthquake_liquefaction1.jp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utube.com/watch?v=4Y-62Ti5_6s&amp;feature=fvs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ommons.wikimedia.org/wiki/File:Pswaves.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ommons.wikimedia.org/wiki/File:Onde_compression_impulsion_1d_30_petit.gi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ommons.wikimedia.org/wiki/File:Ondes_compression_2d_20_petit.gi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Photos show an ocean wave and a surface wave propagating from disturbances.</a:t>
            </a:r>
          </a:p>
          <a:p>
            <a:endParaRPr lang="en-US" dirty="0" smtClean="0"/>
          </a:p>
          <a:p>
            <a:r>
              <a:rPr lang="en-US" dirty="0" smtClean="0"/>
              <a:t>Image</a:t>
            </a:r>
            <a:r>
              <a:rPr lang="en-US" baseline="0" dirty="0" smtClean="0"/>
              <a:t> </a:t>
            </a:r>
            <a:r>
              <a:rPr lang="en-US" baseline="0" dirty="0" smtClean="0"/>
              <a:t>s</a:t>
            </a:r>
            <a:r>
              <a:rPr lang="en-US" dirty="0" smtClean="0"/>
              <a:t>ources:</a:t>
            </a:r>
          </a:p>
          <a:p>
            <a:r>
              <a:rPr lang="en-US" dirty="0" smtClean="0"/>
              <a:t>Ocean wave</a:t>
            </a:r>
            <a:r>
              <a:rPr lang="en-US" dirty="0" smtClean="0"/>
              <a:t>: </a:t>
            </a:r>
            <a:r>
              <a:rPr lang="en-US" dirty="0" smtClean="0">
                <a:hlinkClick r:id="rId3"/>
              </a:rPr>
              <a:t>http://commons.wikimedia.org/wiki/File:Boelge_stor.jpg</a:t>
            </a:r>
            <a:endParaRPr lang="en-US" dirty="0" smtClean="0"/>
          </a:p>
          <a:p>
            <a:r>
              <a:rPr lang="en-US" dirty="0" smtClean="0"/>
              <a:t>Surface wave: </a:t>
            </a:r>
            <a:r>
              <a:rPr lang="en-US" dirty="0" smtClean="0">
                <a:hlinkClick r:id="rId4"/>
              </a:rPr>
              <a:t>http://</a:t>
            </a:r>
            <a:r>
              <a:rPr lang="en-US" dirty="0" smtClean="0">
                <a:hlinkClick r:id="rId4"/>
              </a:rPr>
              <a:t>commons.wikimedia.org/wiki/File:2006-01-14_Surface_waves.jpg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S-waves (or secondary waves) are another type of body wave, and as the name suggests, </a:t>
            </a:r>
            <a:r>
              <a:rPr lang="en-US" sz="1200" kern="1200" dirty="0" smtClean="0">
                <a:solidFill>
                  <a:schemeClr val="tx1"/>
                </a:solidFill>
                <a:latin typeface="+mn-lt"/>
                <a:ea typeface="+mn-ea"/>
                <a:cs typeface="+mn-cs"/>
              </a:rPr>
              <a:t>are the </a:t>
            </a:r>
            <a:r>
              <a:rPr lang="en-US" sz="1200" kern="1200" dirty="0" smtClean="0">
                <a:solidFill>
                  <a:schemeClr val="tx1"/>
                </a:solidFill>
                <a:latin typeface="+mn-lt"/>
                <a:ea typeface="+mn-ea"/>
                <a:cs typeface="+mn-cs"/>
              </a:rPr>
              <a:t>second fastest type of seismic </a:t>
            </a:r>
            <a:r>
              <a:rPr lang="en-US" sz="1200" kern="1200" dirty="0" smtClean="0">
                <a:solidFill>
                  <a:schemeClr val="tx1"/>
                </a:solidFill>
                <a:latin typeface="+mn-lt"/>
                <a:ea typeface="+mn-ea"/>
                <a:cs typeface="+mn-cs"/>
              </a:rPr>
              <a:t>wave, </a:t>
            </a:r>
            <a:r>
              <a:rPr lang="en-US" sz="1200" kern="1200" dirty="0" smtClean="0">
                <a:solidFill>
                  <a:schemeClr val="tx1"/>
                </a:solidFill>
                <a:latin typeface="+mn-lt"/>
                <a:ea typeface="+mn-ea"/>
                <a:cs typeface="+mn-cs"/>
              </a:rPr>
              <a:t>meaning </a:t>
            </a:r>
            <a:r>
              <a:rPr lang="en-US" sz="1200" kern="1200" dirty="0" smtClean="0">
                <a:solidFill>
                  <a:schemeClr val="tx1"/>
                </a:solidFill>
                <a:latin typeface="+mn-lt"/>
                <a:ea typeface="+mn-ea"/>
                <a:cs typeface="+mn-cs"/>
              </a:rPr>
              <a:t>an S-wave would </a:t>
            </a:r>
            <a:r>
              <a:rPr lang="en-US" sz="1200" kern="1200" dirty="0" smtClean="0">
                <a:solidFill>
                  <a:schemeClr val="tx1"/>
                </a:solidFill>
                <a:latin typeface="+mn-lt"/>
                <a:ea typeface="+mn-ea"/>
                <a:cs typeface="+mn-cs"/>
              </a:rPr>
              <a:t>be the second wave you would feel after an earthquake occurs. In fact, S-waves travel at 60% of the speed of P-waves. S-waves are similar to the sine waves we have seen; the displacement is perpendicular (or 90 degrees) to the movement of the wave. For example, if a wave was traveling to the right, the movement of the ground would be up and down. S-waves can only travel through solids.</a:t>
            </a:r>
          </a:p>
          <a:p>
            <a:endParaRPr lang="en-US" sz="1200" kern="1200" dirty="0" smtClean="0">
              <a:solidFill>
                <a:schemeClr val="tx1"/>
              </a:solidFill>
              <a:latin typeface="+mn-lt"/>
              <a:ea typeface="+mn-ea"/>
              <a:cs typeface="+mn-cs"/>
            </a:endParaRPr>
          </a:p>
          <a:p>
            <a:r>
              <a:rPr lang="en-US" dirty="0" smtClean="0"/>
              <a:t>GIF animation sources: </a:t>
            </a:r>
          </a:p>
          <a:p>
            <a:r>
              <a:rPr lang="en-US" dirty="0" smtClean="0"/>
              <a:t>(top)</a:t>
            </a:r>
            <a:r>
              <a:rPr lang="en-US" baseline="0" dirty="0" smtClean="0"/>
              <a:t> </a:t>
            </a:r>
            <a:r>
              <a:rPr lang="en-US" sz="1200" b="0" i="0" kern="1200" dirty="0" smtClean="0">
                <a:solidFill>
                  <a:schemeClr val="tx1"/>
                </a:solidFill>
                <a:latin typeface="+mn-lt"/>
                <a:ea typeface="+mn-ea"/>
                <a:cs typeface="+mn-cs"/>
              </a:rPr>
              <a:t>Christophe Dang Ngoc Chan </a:t>
            </a:r>
            <a:r>
              <a:rPr lang="en-US" dirty="0" smtClean="0">
                <a:hlinkClick r:id="rId3"/>
              </a:rPr>
              <a:t>http://commons.wikimedia.org/wiki/File:Onde_cisaillement_impulsion_1d_30_petit.gif</a:t>
            </a:r>
            <a:endParaRPr lang="en-US" dirty="0" smtClean="0"/>
          </a:p>
          <a:p>
            <a:r>
              <a:rPr lang="en-US" dirty="0" smtClean="0"/>
              <a:t>(bottom</a:t>
            </a:r>
            <a:r>
              <a:rPr lang="en-US" baseline="0" dirty="0" smtClean="0"/>
              <a:t>) </a:t>
            </a:r>
            <a:r>
              <a:rPr lang="en-US" sz="1200" b="0" i="0" kern="1200" dirty="0" smtClean="0">
                <a:solidFill>
                  <a:schemeClr val="tx1"/>
                </a:solidFill>
                <a:latin typeface="+mn-lt"/>
                <a:ea typeface="+mn-ea"/>
                <a:cs typeface="+mn-cs"/>
              </a:rPr>
              <a:t>Christophe Dang Ngoc Chan</a:t>
            </a:r>
            <a:r>
              <a:rPr lang="en-US" baseline="0" dirty="0" smtClean="0"/>
              <a:t>: </a:t>
            </a:r>
            <a:r>
              <a:rPr lang="en-US" dirty="0" smtClean="0">
                <a:hlinkClick r:id="rId4"/>
              </a:rPr>
              <a:t>http://commons.wikimedia.org/wiki/File:Ondes_cisaillement_2d_20_petit.gif</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Love waves are one type of surface wave. Similar to S-waves, they are transverse waves, but instead of moving the Earth up and down, they move the surface of the ground back and forth perpendicular to the direction the wave is moving. They move slower than P- and S-waves, but faster than Rayleigh waves. These waves were named for A.E.H. Love, the man who predicted this type of seismic wave in 1911. </a:t>
            </a:r>
            <a:endParaRPr lang="en-US" dirty="0" smtClean="0"/>
          </a:p>
          <a:p>
            <a:endParaRPr lang="en-US" dirty="0" smtClean="0"/>
          </a:p>
          <a:p>
            <a:r>
              <a:rPr lang="en-US" dirty="0" smtClean="0"/>
              <a:t>Image source for Love wave: </a:t>
            </a:r>
            <a:r>
              <a:rPr lang="en-US" dirty="0" smtClean="0">
                <a:hlinkClick r:id="rId3"/>
              </a:rPr>
              <a:t>http://commons.wikimedia.org/wiki/File:Love_wave.jpg</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Rayleigh waves are another type of surface wave. They cause a rolling motion along the surface of the ground, similar to the movement of ocean waves. They are the slowest of all the seismic waves and travel at speeds around 3 km/s </a:t>
            </a:r>
            <a:r>
              <a:rPr lang="en-US" sz="1200" kern="1200" dirty="0" smtClean="0">
                <a:solidFill>
                  <a:schemeClr val="tx1"/>
                </a:solidFill>
                <a:latin typeface="+mn-lt"/>
                <a:ea typeface="+mn-ea"/>
                <a:cs typeface="+mn-cs"/>
              </a:rPr>
              <a:t>(~ 6,711 </a:t>
            </a:r>
            <a:r>
              <a:rPr lang="en-US" sz="1200" kern="1200" dirty="0" smtClean="0">
                <a:solidFill>
                  <a:schemeClr val="tx1"/>
                </a:solidFill>
                <a:latin typeface="+mn-lt"/>
                <a:ea typeface="+mn-ea"/>
                <a:cs typeface="+mn-cs"/>
              </a:rPr>
              <a:t>mph). They are created by the interaction of the P- and S-waves, and therefore are indirectly caused by the actual earthquake. Scientists and engineers have studied Rayleigh waves as a way to characterize the interior of the Earth and to find oil deposits, because the speed and motion of Rayleigh waves are affected by what materials make up the ground they travel through.</a:t>
            </a:r>
            <a:endParaRPr lang="en-US" dirty="0" smtClean="0"/>
          </a:p>
          <a:p>
            <a:endParaRPr lang="en-US" dirty="0" smtClean="0"/>
          </a:p>
          <a:p>
            <a:r>
              <a:rPr lang="en-US" dirty="0" smtClean="0"/>
              <a:t>Image source for Rayleigh wave: </a:t>
            </a:r>
            <a:r>
              <a:rPr lang="en-US" dirty="0" smtClean="0">
                <a:hlinkClick r:id="rId3"/>
              </a:rPr>
              <a:t>http://commons.wikimedia.org/wiki/File:Rayleigh_wave.jpg</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all seismic waves, their intensity depends on the earthquake magnitude, the distance to the earthquake, the depth of the earthquake (how far underground of the epicenter does the earthquake occur), and the geological structure of the Earth </a:t>
            </a:r>
            <a:r>
              <a:rPr lang="en-US" sz="1200" kern="1200" dirty="0" smtClean="0">
                <a:solidFill>
                  <a:schemeClr val="tx1"/>
                </a:solidFill>
                <a:latin typeface="+mn-lt"/>
                <a:ea typeface="+mn-ea"/>
                <a:cs typeface="+mn-cs"/>
              </a:rPr>
              <a:t>(for example, </a:t>
            </a:r>
            <a:r>
              <a:rPr lang="en-US" sz="1200" kern="1200" dirty="0" smtClean="0">
                <a:solidFill>
                  <a:schemeClr val="tx1"/>
                </a:solidFill>
                <a:latin typeface="+mn-lt"/>
                <a:ea typeface="+mn-ea"/>
                <a:cs typeface="+mn-cs"/>
              </a:rPr>
              <a:t>clay, sand, granite, etc.) </a:t>
            </a:r>
          </a:p>
          <a:p>
            <a:r>
              <a:rPr lang="en-US" sz="1200" kern="1200" dirty="0" smtClean="0">
                <a:solidFill>
                  <a:schemeClr val="tx1"/>
                </a:solidFill>
                <a:latin typeface="+mn-lt"/>
                <a:ea typeface="+mn-ea"/>
                <a:cs typeface="+mn-cs"/>
              </a:rPr>
              <a:t>The amplitude of the seismic waves are smaller if an earthquake occurs far underground. The closer to the surface of the Earth an earthquake occurs, the larger the </a:t>
            </a:r>
            <a:r>
              <a:rPr lang="en-US" sz="1200" kern="1200" dirty="0" smtClean="0">
                <a:solidFill>
                  <a:schemeClr val="tx1"/>
                </a:solidFill>
                <a:latin typeface="+mn-lt"/>
                <a:ea typeface="+mn-ea"/>
                <a:cs typeface="+mn-cs"/>
              </a:rPr>
              <a:t>amplitude. </a:t>
            </a:r>
            <a:r>
              <a:rPr lang="en-US" sz="1200" kern="1200" dirty="0" smtClean="0">
                <a:solidFill>
                  <a:schemeClr val="tx1"/>
                </a:solidFill>
                <a:latin typeface="+mn-lt"/>
                <a:ea typeface="+mn-ea"/>
                <a:cs typeface="+mn-cs"/>
              </a:rPr>
              <a:t>The amplitude also decreases the further the wave travels from the epicenter—this is why people in Colorado cannot feel an earthquake that takes place in California. The seismic waves get smaller and less destructive as they travel.</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2:50- minute video called Earthquake Waves, a NASA </a:t>
            </a:r>
            <a:r>
              <a:rPr lang="en-US" sz="1200" kern="1200" dirty="0" err="1" smtClean="0">
                <a:solidFill>
                  <a:schemeClr val="tx1"/>
                </a:solidFill>
                <a:latin typeface="+mn-lt"/>
                <a:ea typeface="+mn-ea"/>
                <a:cs typeface="+mn-cs"/>
              </a:rPr>
              <a:t>SciFi</a:t>
            </a:r>
            <a:r>
              <a:rPr lang="en-US" sz="1200" kern="1200" dirty="0" smtClean="0">
                <a:solidFill>
                  <a:schemeClr val="tx1"/>
                </a:solidFill>
                <a:latin typeface="+mn-lt"/>
                <a:ea typeface="+mn-ea"/>
                <a:cs typeface="+mn-cs"/>
              </a:rPr>
              <a:t> segment that explores the different types of waves that earthquakes create</a:t>
            </a:r>
            <a:r>
              <a:rPr lang="en-US" sz="1200" kern="1200" baseline="0" dirty="0" smtClean="0">
                <a:solidFill>
                  <a:schemeClr val="tx1"/>
                </a:solidFill>
                <a:latin typeface="+mn-lt"/>
                <a:ea typeface="+mn-ea"/>
                <a:cs typeface="+mn-cs"/>
              </a:rPr>
              <a:t> through the use of animations and a slinky</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(Note to teacher: To play this as an embedded video from within the PowerPoint file, you must download the video </a:t>
            </a:r>
            <a:r>
              <a:rPr lang="en-US" sz="1200" kern="1200" dirty="0" err="1" smtClean="0">
                <a:solidFill>
                  <a:schemeClr val="tx1"/>
                </a:solidFill>
                <a:latin typeface="+mn-lt"/>
                <a:ea typeface="+mn-ea"/>
                <a:cs typeface="+mn-cs"/>
              </a:rPr>
              <a:t>wmv</a:t>
            </a:r>
            <a:r>
              <a:rPr lang="en-US" sz="1200" kern="1200" dirty="0" smtClean="0">
                <a:solidFill>
                  <a:schemeClr val="tx1"/>
                </a:solidFill>
                <a:latin typeface="+mn-lt"/>
                <a:ea typeface="+mn-ea"/>
                <a:cs typeface="+mn-cs"/>
              </a:rPr>
              <a:t> file and save it in the same folder as the PowerPoint file. Otherwise, play it directly from the YouTube website.)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Source of Earthquake Waves video: </a:t>
            </a:r>
            <a:r>
              <a:rPr lang="en-US" dirty="0" smtClean="0">
                <a:hlinkClick r:id="rId3"/>
              </a:rPr>
              <a:t>http://www.youtube.com/watch?v=sZPNjLj8hR8</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Engineers design buildings, bridges and other infrastructure so they will be safe even during the extreme forces of earthquakes. To test their designs, engineers develop machines to </a:t>
            </a:r>
            <a:r>
              <a:rPr lang="en-US" sz="1200" kern="1200" dirty="0" smtClean="0">
                <a:solidFill>
                  <a:schemeClr val="tx1"/>
                </a:solidFill>
                <a:latin typeface="+mn-lt"/>
                <a:ea typeface="+mn-ea"/>
                <a:cs typeface="+mn-cs"/>
              </a:rPr>
              <a:t>re-enact </a:t>
            </a:r>
            <a:r>
              <a:rPr lang="en-US" sz="1200" kern="1200" dirty="0" smtClean="0">
                <a:solidFill>
                  <a:schemeClr val="tx1"/>
                </a:solidFill>
                <a:latin typeface="+mn-lt"/>
                <a:ea typeface="+mn-ea"/>
                <a:cs typeface="+mn-cs"/>
              </a:rPr>
              <a:t>(or simulate) the ground movement of seismic waves. To do this, engineers design shake tables that accurately reproduce the motions of the Earth caused by seismic waves. All this is done to provide people living in earthquake-prone areas with </a:t>
            </a:r>
            <a:r>
              <a:rPr lang="en-US" sz="1200" kern="1200" dirty="0" smtClean="0">
                <a:solidFill>
                  <a:schemeClr val="tx1"/>
                </a:solidFill>
                <a:latin typeface="+mn-lt"/>
                <a:ea typeface="+mn-ea"/>
                <a:cs typeface="+mn-cs"/>
              </a:rPr>
              <a:t>stable and survivable human-built </a:t>
            </a:r>
            <a:r>
              <a:rPr lang="en-US" sz="1200" kern="1200" dirty="0" smtClean="0">
                <a:solidFill>
                  <a:schemeClr val="tx1"/>
                </a:solidFill>
                <a:latin typeface="+mn-lt"/>
                <a:ea typeface="+mn-ea"/>
                <a:cs typeface="+mn-cs"/>
              </a:rPr>
              <a:t>environments.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a:t>
            </a:r>
            <a:r>
              <a:rPr lang="en-US" sz="1200" kern="1200" dirty="0" smtClean="0">
                <a:solidFill>
                  <a:schemeClr val="tx1"/>
                </a:solidFill>
                <a:latin typeface="+mn-lt"/>
                <a:ea typeface="+mn-ea"/>
                <a:cs typeface="+mn-cs"/>
              </a:rPr>
              <a:t>2:51-minute video shows the largest shake table in the US designed to reproduce the movement generated by the seismic waves of the 1994 Northridge earthquake in Los Angeles, CA. To play this as an embedded video from within the PowerPoint file, you must download the video </a:t>
            </a:r>
            <a:r>
              <a:rPr lang="en-US" sz="1200" kern="1200" dirty="0" err="1" smtClean="0">
                <a:solidFill>
                  <a:schemeClr val="tx1"/>
                </a:solidFill>
                <a:latin typeface="+mn-lt"/>
                <a:ea typeface="+mn-ea"/>
                <a:cs typeface="+mn-cs"/>
              </a:rPr>
              <a:t>wmv</a:t>
            </a:r>
            <a:r>
              <a:rPr lang="en-US" sz="1200" kern="1200" dirty="0" smtClean="0">
                <a:solidFill>
                  <a:schemeClr val="tx1"/>
                </a:solidFill>
                <a:latin typeface="+mn-lt"/>
                <a:ea typeface="+mn-ea"/>
                <a:cs typeface="+mn-cs"/>
              </a:rPr>
              <a:t> file and save it in the same folder as the PowerPoint file. Otherwise, play it directly from the YouTube website.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Source of </a:t>
            </a:r>
            <a:r>
              <a:rPr lang="en-US" dirty="0" smtClean="0"/>
              <a:t>Earthquake Shake Table Rocks Buildings video: </a:t>
            </a:r>
            <a:r>
              <a:rPr lang="en-US" dirty="0" smtClean="0">
                <a:hlinkClick r:id="rId3"/>
              </a:rPr>
              <a:t>http://www.youtube.com/watch?v=duzcOkzwpDo</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2:27-minute video shows the kind of amazing research being done to test </a:t>
            </a:r>
            <a:r>
              <a:rPr lang="en-US" sz="1200" kern="1200" dirty="0" smtClean="0">
                <a:solidFill>
                  <a:schemeClr val="tx1"/>
                </a:solidFill>
                <a:latin typeface="+mn-lt"/>
                <a:ea typeface="+mn-ea"/>
                <a:cs typeface="+mn-cs"/>
              </a:rPr>
              <a:t>earthquake-resistant </a:t>
            </a:r>
            <a:r>
              <a:rPr lang="en-US" sz="1200" kern="1200" dirty="0" smtClean="0">
                <a:solidFill>
                  <a:schemeClr val="tx1"/>
                </a:solidFill>
                <a:latin typeface="+mn-lt"/>
                <a:ea typeface="+mn-ea"/>
                <a:cs typeface="+mn-cs"/>
              </a:rPr>
              <a:t>construction using the world’s largest earthquake shake table, located in Japan. This video shows the simulation of a 7.5 magnitude earthquake on a seven-story building. To play this as an embedded video from within the PowerPoint file, you must download the video </a:t>
            </a:r>
            <a:r>
              <a:rPr lang="en-US" sz="1200" kern="1200" dirty="0" err="1" smtClean="0">
                <a:solidFill>
                  <a:schemeClr val="tx1"/>
                </a:solidFill>
                <a:latin typeface="+mn-lt"/>
                <a:ea typeface="+mn-ea"/>
                <a:cs typeface="+mn-cs"/>
              </a:rPr>
              <a:t>wmv</a:t>
            </a:r>
            <a:r>
              <a:rPr lang="en-US" sz="1200" kern="1200" dirty="0" smtClean="0">
                <a:solidFill>
                  <a:schemeClr val="tx1"/>
                </a:solidFill>
                <a:latin typeface="+mn-lt"/>
                <a:ea typeface="+mn-ea"/>
                <a:cs typeface="+mn-cs"/>
              </a:rPr>
              <a:t> file and save it in the same folder as the PowerPoint file. Otherwise, play it directly from the YouTube website.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Engineers </a:t>
            </a:r>
            <a:r>
              <a:rPr lang="en-US" sz="1200" kern="1200" dirty="0" smtClean="0">
                <a:solidFill>
                  <a:schemeClr val="tx1"/>
                </a:solidFill>
                <a:latin typeface="+mn-lt"/>
                <a:ea typeface="+mn-ea"/>
                <a:cs typeface="+mn-cs"/>
              </a:rPr>
              <a:t>build shake tables, sometimes life-size (full-size) and sometimes small, model-size, to test the ability of buildings and other structures to withstand the forces of seismic waves generated by earthquakes. To do this, they design and create shake tables that can accurately re-enact the </a:t>
            </a:r>
            <a:r>
              <a:rPr lang="en-US" sz="1200" kern="1200" dirty="0" smtClean="0">
                <a:solidFill>
                  <a:schemeClr val="tx1"/>
                </a:solidFill>
                <a:latin typeface="+mn-lt"/>
                <a:ea typeface="+mn-ea"/>
                <a:cs typeface="+mn-cs"/>
              </a:rPr>
              <a:t>motions </a:t>
            </a:r>
            <a:r>
              <a:rPr lang="en-US" sz="1200" kern="1200" dirty="0" smtClean="0">
                <a:solidFill>
                  <a:schemeClr val="tx1"/>
                </a:solidFill>
                <a:latin typeface="+mn-lt"/>
                <a:ea typeface="+mn-ea"/>
                <a:cs typeface="+mn-cs"/>
              </a:rPr>
              <a:t>of the Earth during known (and seismically-recorded) earthquakes. All this is done to determine </a:t>
            </a:r>
            <a:r>
              <a:rPr lang="en-US" sz="1200" kern="1200" dirty="0" smtClean="0">
                <a:solidFill>
                  <a:schemeClr val="tx1"/>
                </a:solidFill>
                <a:latin typeface="+mn-lt"/>
                <a:ea typeface="+mn-ea"/>
                <a:cs typeface="+mn-cs"/>
              </a:rPr>
              <a:t>better building </a:t>
            </a:r>
            <a:r>
              <a:rPr lang="en-US" sz="1200" kern="1200" dirty="0" smtClean="0">
                <a:solidFill>
                  <a:schemeClr val="tx1"/>
                </a:solidFill>
                <a:latin typeface="+mn-lt"/>
                <a:ea typeface="+mn-ea"/>
                <a:cs typeface="+mn-cs"/>
              </a:rPr>
              <a:t>codes (rules) to make our structures survivable.</a:t>
            </a:r>
          </a:p>
          <a:p>
            <a:endParaRPr lang="en-US" dirty="0" smtClean="0"/>
          </a:p>
          <a:p>
            <a:r>
              <a:rPr lang="en-US" dirty="0" smtClean="0"/>
              <a:t>Source of World’s Largest Earthquake Shake Table in Japan video: </a:t>
            </a:r>
            <a:r>
              <a:rPr lang="en-US" dirty="0" smtClean="0">
                <a:hlinkClick r:id="rId3"/>
              </a:rPr>
              <a:t>http://www.youtube.com/watch?v=W4nLwwXhEag</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lesson covers what waves are, how they travel, different types of waves, and how waves relate to engineering. Our focus will be on seismic waves—waves that travel through the Earth, and are most commonly caused by earthquakes.</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definition of a wave is a disturbance that travels through space or time, usually by the transfer of energy. There are many different types of waves. These illustrations show sine waves, as well as a few different types of waves that can be created by combining sine waves. Sine waves are one of the most familiar types of waves. Ocean waves move like sine waves.</a:t>
            </a:r>
          </a:p>
          <a:p>
            <a:r>
              <a:rPr lang="en-US" sz="1200" kern="1200" dirty="0" smtClean="0">
                <a:solidFill>
                  <a:schemeClr val="tx1"/>
                </a:solidFill>
                <a:latin typeface="+mn-lt"/>
                <a:ea typeface="+mn-ea"/>
                <a:cs typeface="+mn-cs"/>
              </a:rPr>
              <a:t>(Note to teacher: This is a good time to mention the “wave” that the students acted out earlier. Mention how they could see the wave move through the classroom [space] over a certain amount of time. You could </a:t>
            </a:r>
            <a:r>
              <a:rPr lang="en-US" sz="1200" kern="1200" dirty="0" smtClean="0">
                <a:solidFill>
                  <a:schemeClr val="tx1"/>
                </a:solidFill>
                <a:latin typeface="+mn-lt"/>
                <a:ea typeface="+mn-ea"/>
                <a:cs typeface="+mn-cs"/>
              </a:rPr>
              <a:t>even point </a:t>
            </a:r>
            <a:r>
              <a:rPr lang="en-US" sz="1200" kern="1200" dirty="0" smtClean="0">
                <a:solidFill>
                  <a:schemeClr val="tx1"/>
                </a:solidFill>
                <a:latin typeface="+mn-lt"/>
                <a:ea typeface="+mn-ea"/>
                <a:cs typeface="+mn-cs"/>
              </a:rPr>
              <a:t>out how each other’s energy and enthusiasm transferred from one student to another to carry the wave around the classroom.)</a:t>
            </a:r>
          </a:p>
          <a:p>
            <a:endParaRPr lang="en-US" dirty="0" smtClean="0"/>
          </a:p>
          <a:p>
            <a:r>
              <a:rPr lang="en-US" dirty="0" smtClean="0"/>
              <a:t>Image</a:t>
            </a:r>
            <a:r>
              <a:rPr lang="en-US" baseline="0" dirty="0" smtClean="0"/>
              <a:t> s</a:t>
            </a:r>
            <a:r>
              <a:rPr lang="en-US" dirty="0" smtClean="0"/>
              <a:t>ources:</a:t>
            </a:r>
          </a:p>
          <a:p>
            <a:r>
              <a:rPr lang="en-US" dirty="0" smtClean="0"/>
              <a:t>Sine, square,</a:t>
            </a:r>
            <a:r>
              <a:rPr lang="en-US" baseline="0" dirty="0" smtClean="0"/>
              <a:t> triangle, </a:t>
            </a:r>
            <a:r>
              <a:rPr lang="en-US" baseline="0" dirty="0" err="1" smtClean="0"/>
              <a:t>sawtooth</a:t>
            </a:r>
            <a:r>
              <a:rPr lang="en-US" baseline="0" dirty="0" smtClean="0"/>
              <a:t> waves by </a:t>
            </a:r>
            <a:r>
              <a:rPr lang="en-US" baseline="0" dirty="0" err="1" smtClean="0"/>
              <a:t>Omegatron</a:t>
            </a:r>
            <a:r>
              <a:rPr lang="en-US" baseline="0" dirty="0" smtClean="0"/>
              <a:t>: </a:t>
            </a:r>
            <a:r>
              <a:rPr lang="en-US" dirty="0" smtClean="0">
                <a:hlinkClick r:id="rId3"/>
              </a:rPr>
              <a:t>http://commons.wikimedia.org/wiki/File:Waveforms.svg</a:t>
            </a:r>
            <a:endParaRPr lang="en-US" dirty="0" smtClean="0"/>
          </a:p>
          <a:p>
            <a:r>
              <a:rPr lang="en-US" dirty="0" smtClean="0"/>
              <a:t>Sine wave gif by </a:t>
            </a:r>
            <a:r>
              <a:rPr lang="en-US" dirty="0" err="1" smtClean="0"/>
              <a:t>Evil_saltine</a:t>
            </a:r>
            <a:r>
              <a:rPr lang="en-US" dirty="0" smtClean="0"/>
              <a:t>:</a:t>
            </a:r>
            <a:r>
              <a:rPr lang="en-US" baseline="0" dirty="0" smtClean="0"/>
              <a:t> </a:t>
            </a:r>
            <a:r>
              <a:rPr lang="en-US" dirty="0" smtClean="0">
                <a:hlinkClick r:id="rId4"/>
              </a:rPr>
              <a:t>http://commons.wikimedia.org/wiki/File:Simple_harmonic_motion_animation.gif</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wavelength:</a:t>
            </a:r>
            <a:r>
              <a:rPr lang="en-US" sz="1200" kern="1200" dirty="0" smtClean="0">
                <a:solidFill>
                  <a:schemeClr val="tx1"/>
                </a:solidFill>
                <a:latin typeface="+mn-lt"/>
                <a:ea typeface="+mn-ea"/>
                <a:cs typeface="+mn-cs"/>
              </a:rPr>
              <a:t> The length of each wave cycle; the distance between one crest and the next crest.</a:t>
            </a:r>
          </a:p>
          <a:p>
            <a:pPr lvl="0"/>
            <a:r>
              <a:rPr lang="en-US" sz="1200" b="1" kern="1200" dirty="0" smtClean="0">
                <a:solidFill>
                  <a:schemeClr val="tx1"/>
                </a:solidFill>
                <a:latin typeface="+mn-lt"/>
                <a:ea typeface="+mn-ea"/>
                <a:cs typeface="+mn-cs"/>
              </a:rPr>
              <a:t>amplitude</a:t>
            </a:r>
            <a:r>
              <a:rPr lang="en-US" sz="1200" kern="1200" dirty="0" smtClean="0">
                <a:solidFill>
                  <a:schemeClr val="tx1"/>
                </a:solidFill>
                <a:latin typeface="+mn-lt"/>
                <a:ea typeface="+mn-ea"/>
                <a:cs typeface="+mn-cs"/>
              </a:rPr>
              <a:t>: In the diagram of a sine wave, this can be seen as the height measured from the center or rest position. </a:t>
            </a:r>
          </a:p>
          <a:p>
            <a:pPr lvl="0"/>
            <a:r>
              <a:rPr lang="en-US" sz="1200" b="1" kern="1200" dirty="0" smtClean="0">
                <a:solidFill>
                  <a:schemeClr val="tx1"/>
                </a:solidFill>
                <a:latin typeface="+mn-lt"/>
                <a:ea typeface="+mn-ea"/>
                <a:cs typeface="+mn-cs"/>
              </a:rPr>
              <a:t>crest: </a:t>
            </a:r>
            <a:r>
              <a:rPr lang="en-US" sz="1200" kern="1200" dirty="0" smtClean="0">
                <a:solidFill>
                  <a:schemeClr val="tx1"/>
                </a:solidFill>
                <a:latin typeface="+mn-lt"/>
                <a:ea typeface="+mn-ea"/>
                <a:cs typeface="+mn-cs"/>
              </a:rPr>
              <a:t>For a sine wave, the crest is the highest point in each wave cycle.</a:t>
            </a:r>
          </a:p>
          <a:p>
            <a:pPr lvl="0"/>
            <a:r>
              <a:rPr lang="en-US" sz="1200" b="1" kern="1200" dirty="0" smtClean="0">
                <a:solidFill>
                  <a:schemeClr val="tx1"/>
                </a:solidFill>
                <a:latin typeface="+mn-lt"/>
                <a:ea typeface="+mn-ea"/>
                <a:cs typeface="+mn-cs"/>
              </a:rPr>
              <a:t>trough:</a:t>
            </a:r>
            <a:r>
              <a:rPr lang="en-US" sz="1200" kern="1200" dirty="0" smtClean="0">
                <a:solidFill>
                  <a:schemeClr val="tx1"/>
                </a:solidFill>
                <a:latin typeface="+mn-lt"/>
                <a:ea typeface="+mn-ea"/>
                <a:cs typeface="+mn-cs"/>
              </a:rPr>
              <a:t> The lowest point in each wave cycle.</a:t>
            </a:r>
          </a:p>
          <a:p>
            <a:pPr lvl="0"/>
            <a:r>
              <a:rPr lang="en-US" sz="1200" b="1" kern="1200" dirty="0" smtClean="0">
                <a:solidFill>
                  <a:schemeClr val="tx1"/>
                </a:solidFill>
                <a:latin typeface="+mn-lt"/>
                <a:ea typeface="+mn-ea"/>
                <a:cs typeface="+mn-cs"/>
              </a:rPr>
              <a:t>frequency:</a:t>
            </a:r>
            <a:r>
              <a:rPr lang="en-US" sz="1200" kern="1200" dirty="0" smtClean="0">
                <a:solidFill>
                  <a:schemeClr val="tx1"/>
                </a:solidFill>
                <a:latin typeface="+mn-lt"/>
                <a:ea typeface="+mn-ea"/>
                <a:cs typeface="+mn-cs"/>
              </a:rPr>
              <a:t> The number of wave cycles in a given amount of time. Frequency is commonly measured in hertz (Hz) which tells how many waves occur in 1 second.</a:t>
            </a:r>
          </a:p>
          <a:p>
            <a:pPr lvl="0"/>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is important to understand that wavelength and frequency have a relationship. When a wave has a really long wavelength, the frequency will be really low. When a wave has a really short wavelength, the frequency will be really high. Why do you think that is? (Note to teachers: Have students pair up. Have one student draw a wave [just like the one in the diagram] with a really long wavelength, while the </a:t>
            </a:r>
            <a:r>
              <a:rPr lang="en-US" sz="1200" kern="1200" dirty="0" smtClean="0">
                <a:solidFill>
                  <a:schemeClr val="tx1"/>
                </a:solidFill>
                <a:latin typeface="+mn-lt"/>
                <a:ea typeface="+mn-ea"/>
                <a:cs typeface="+mn-cs"/>
              </a:rPr>
              <a:t>second student </a:t>
            </a:r>
            <a:r>
              <a:rPr lang="en-US" sz="1200" kern="1200" dirty="0" smtClean="0">
                <a:solidFill>
                  <a:schemeClr val="tx1"/>
                </a:solidFill>
                <a:latin typeface="+mn-lt"/>
                <a:ea typeface="+mn-ea"/>
                <a:cs typeface="+mn-cs"/>
              </a:rPr>
              <a:t>draws a wave with a really short wavelength. Ask students to share their drawings and talk about why they think the relationship between frequency and wavelength is as you described. Choose one </a:t>
            </a:r>
            <a:r>
              <a:rPr lang="en-US" sz="1200" kern="1200" dirty="0" smtClean="0">
                <a:solidFill>
                  <a:schemeClr val="tx1"/>
                </a:solidFill>
                <a:latin typeface="+mn-lt"/>
                <a:ea typeface="+mn-ea"/>
                <a:cs typeface="+mn-cs"/>
              </a:rPr>
              <a:t>team to </a:t>
            </a:r>
            <a:r>
              <a:rPr lang="en-US" sz="1200" kern="1200" dirty="0" smtClean="0">
                <a:solidFill>
                  <a:schemeClr val="tx1"/>
                </a:solidFill>
                <a:latin typeface="+mn-lt"/>
                <a:ea typeface="+mn-ea"/>
                <a:cs typeface="+mn-cs"/>
              </a:rPr>
              <a:t>share their drawings on the board and explain their answers.)</a:t>
            </a:r>
          </a:p>
          <a:p>
            <a:endParaRPr lang="en-US" dirty="0" smtClean="0"/>
          </a:p>
          <a:p>
            <a:r>
              <a:rPr lang="en-US" dirty="0" smtClean="0"/>
              <a:t>Diagram source: 2011 Carleigh Samson, ITL Program, College</a:t>
            </a:r>
            <a:r>
              <a:rPr lang="en-US" baseline="0" dirty="0" smtClean="0"/>
              <a:t> of Engineering, University of Colorado Boulder</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Some examples of waves include light waves, sound waves, ocean waves, seismic waves, pressure waves, compression waves, and standing waves. An animation of a standing wave is provided. The nodes on the standing wave are locations where there is no movement. Standing waves can be created by sending two sine waves with the same frequency and amplitude in opposite directions down a string. For example, you could create standing waves by holding one end of a jump rope and having a friend hold the other end and shaking the jump rope up and down with the same frequency and amplitude. The locations where the two waves cancel each other out are the nodes. Standing waves have important applications in musical instruments, such as guitars and violins. </a:t>
            </a:r>
          </a:p>
          <a:p>
            <a:endParaRPr lang="en-US" dirty="0" smtClean="0"/>
          </a:p>
          <a:p>
            <a:r>
              <a:rPr lang="en-US" dirty="0" smtClean="0"/>
              <a:t>Source of standing wave GIF</a:t>
            </a:r>
            <a:r>
              <a:rPr lang="en-US" baseline="0" dirty="0" smtClean="0"/>
              <a:t> </a:t>
            </a:r>
            <a:r>
              <a:rPr lang="en-US" dirty="0" smtClean="0"/>
              <a:t>animation: </a:t>
            </a:r>
            <a:r>
              <a:rPr lang="en-US" dirty="0" smtClean="0">
                <a:hlinkClick r:id="rId3"/>
              </a:rPr>
              <a:t>http://commons.wikimedia.org/wiki/File:Standing_wave.gif</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These</a:t>
            </a:r>
            <a:r>
              <a:rPr lang="en-US" sz="1200" kern="1200" baseline="0" dirty="0" smtClean="0">
                <a:solidFill>
                  <a:schemeClr val="tx1"/>
                </a:solidFill>
                <a:latin typeface="+mn-lt"/>
                <a:ea typeface="+mn-ea"/>
                <a:cs typeface="+mn-cs"/>
              </a:rPr>
              <a:t> two photographs show e</a:t>
            </a:r>
            <a:r>
              <a:rPr lang="en-US" sz="1200" kern="1200" dirty="0" smtClean="0">
                <a:solidFill>
                  <a:schemeClr val="tx1"/>
                </a:solidFill>
                <a:latin typeface="+mn-lt"/>
                <a:ea typeface="+mn-ea"/>
                <a:cs typeface="+mn-cs"/>
              </a:rPr>
              <a:t>xamples </a:t>
            </a:r>
            <a:r>
              <a:rPr lang="en-US" sz="1200" kern="1200" dirty="0" smtClean="0">
                <a:solidFill>
                  <a:schemeClr val="tx1"/>
                </a:solidFill>
                <a:latin typeface="+mn-lt"/>
                <a:ea typeface="+mn-ea"/>
                <a:cs typeface="+mn-cs"/>
              </a:rPr>
              <a:t>of the destruction caused by the seismic waves produced during an earthquake.</a:t>
            </a:r>
          </a:p>
          <a:p>
            <a:r>
              <a:rPr lang="en-US" sz="1200" kern="1200" dirty="0" smtClean="0">
                <a:solidFill>
                  <a:schemeClr val="tx1"/>
                </a:solidFill>
                <a:latin typeface="+mn-lt"/>
                <a:ea typeface="+mn-ea"/>
                <a:cs typeface="+mn-cs"/>
              </a:rPr>
              <a:t>(left) This train was tipped over during the 1906 </a:t>
            </a:r>
            <a:r>
              <a:rPr lang="en-US" sz="1200" kern="1200" baseline="0" dirty="0" smtClean="0">
                <a:solidFill>
                  <a:schemeClr val="tx1"/>
                </a:solidFill>
                <a:latin typeface="+mn-lt"/>
                <a:ea typeface="+mn-ea"/>
                <a:cs typeface="+mn-cs"/>
              </a:rPr>
              <a:t>earthquake in northern California.</a:t>
            </a:r>
          </a:p>
          <a:p>
            <a:r>
              <a:rPr lang="en-US" sz="1200" kern="1200" baseline="0" dirty="0" smtClean="0">
                <a:solidFill>
                  <a:schemeClr val="tx1"/>
                </a:solidFill>
                <a:latin typeface="+mn-lt"/>
                <a:ea typeface="+mn-ea"/>
                <a:cs typeface="+mn-cs"/>
              </a:rPr>
              <a:t>(right) During the 2004 earthquake in </a:t>
            </a:r>
            <a:r>
              <a:rPr lang="en-US" sz="1200" kern="1200" dirty="0" err="1" smtClean="0">
                <a:solidFill>
                  <a:schemeClr val="tx1"/>
                </a:solidFill>
                <a:latin typeface="+mn-lt"/>
                <a:ea typeface="+mn-ea"/>
                <a:cs typeface="+mn-cs"/>
              </a:rPr>
              <a:t>Chūetsu</a:t>
            </a:r>
            <a:r>
              <a:rPr lang="en-US" sz="1200" kern="1200" baseline="0" dirty="0" smtClean="0">
                <a:solidFill>
                  <a:schemeClr val="tx1"/>
                </a:solidFill>
                <a:latin typeface="+mn-lt"/>
                <a:ea typeface="+mn-ea"/>
                <a:cs typeface="+mn-cs"/>
              </a:rPr>
              <a:t>, Japan, these sewer pipes/manholes floated upward and the asphalt road cracked when the soil behaved like a liquid because of the stress of the sudden shaking movement (called soil </a:t>
            </a:r>
            <a:r>
              <a:rPr lang="en-US" sz="1200" kern="1200" baseline="0" dirty="0" err="1" smtClean="0">
                <a:solidFill>
                  <a:schemeClr val="tx1"/>
                </a:solidFill>
                <a:latin typeface="+mn-lt"/>
                <a:ea typeface="+mn-ea"/>
                <a:cs typeface="+mn-cs"/>
              </a:rPr>
              <a:t>liquifaction</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Image</a:t>
            </a:r>
            <a:r>
              <a:rPr lang="en-US" sz="1200" kern="1200" baseline="0" dirty="0" smtClean="0">
                <a:solidFill>
                  <a:schemeClr val="tx1"/>
                </a:solidFill>
                <a:latin typeface="+mn-lt"/>
                <a:ea typeface="+mn-ea"/>
                <a:cs typeface="+mn-cs"/>
              </a:rPr>
              <a:t> sources:</a:t>
            </a:r>
          </a:p>
          <a:p>
            <a:r>
              <a:rPr lang="en-US" dirty="0" smtClean="0"/>
              <a:t>Train: </a:t>
            </a:r>
            <a:r>
              <a:rPr lang="en-US" dirty="0" smtClean="0">
                <a:hlinkClick r:id="rId3"/>
              </a:rPr>
              <a:t>http://commons.wikimedia.org/wiki/File:1906_earthquake_train.jpg</a:t>
            </a:r>
            <a:endParaRPr lang="en-US" dirty="0" smtClean="0"/>
          </a:p>
          <a:p>
            <a:r>
              <a:rPr lang="en-US" sz="1200" kern="1200" dirty="0" smtClean="0">
                <a:solidFill>
                  <a:schemeClr val="tx1"/>
                </a:solidFill>
                <a:latin typeface="+mn-lt"/>
                <a:ea typeface="+mn-ea"/>
                <a:cs typeface="+mn-cs"/>
              </a:rPr>
              <a:t>Roadway</a:t>
            </a:r>
            <a:r>
              <a:rPr lang="en-US" baseline="0" dirty="0" smtClean="0"/>
              <a:t>: </a:t>
            </a:r>
            <a:r>
              <a:rPr lang="en-US" dirty="0" smtClean="0">
                <a:hlinkClick r:id="rId4"/>
              </a:rPr>
              <a:t>http://commons.wikimedia.org/wiki/File:Chuetsu_earthquake-earthquake_liquefaction1.jpg</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Play this 48-second video called Earthquake Destruction</a:t>
            </a:r>
            <a:r>
              <a:rPr lang="en-US" sz="1200" kern="1200" baseline="0" dirty="0" smtClean="0">
                <a:solidFill>
                  <a:schemeClr val="tx1"/>
                </a:solidFill>
                <a:latin typeface="+mn-lt"/>
                <a:ea typeface="+mn-ea"/>
                <a:cs typeface="+mn-cs"/>
              </a:rPr>
              <a:t> to show </a:t>
            </a:r>
            <a:r>
              <a:rPr lang="en-US" sz="1200" kern="1200" dirty="0" smtClean="0">
                <a:solidFill>
                  <a:schemeClr val="tx1"/>
                </a:solidFill>
                <a:latin typeface="+mn-lt"/>
                <a:ea typeface="+mn-ea"/>
                <a:cs typeface="+mn-cs"/>
              </a:rPr>
              <a:t>clips taken during the 1989 northern California earthquake and after the 1999 Taiwan earthquake.</a:t>
            </a:r>
          </a:p>
          <a:p>
            <a:r>
              <a:rPr lang="en-US" sz="1200" kern="1200" dirty="0" smtClean="0">
                <a:solidFill>
                  <a:schemeClr val="tx1"/>
                </a:solidFill>
                <a:latin typeface="+mn-lt"/>
                <a:ea typeface="+mn-ea"/>
                <a:cs typeface="+mn-cs"/>
              </a:rPr>
              <a:t>(Note to teacher: To play as an embedded video from within the PowerPoint file, you must download the video </a:t>
            </a:r>
            <a:r>
              <a:rPr lang="en-US" sz="1200" kern="1200" dirty="0" err="1" smtClean="0">
                <a:solidFill>
                  <a:schemeClr val="tx1"/>
                </a:solidFill>
                <a:latin typeface="+mn-lt"/>
                <a:ea typeface="+mn-ea"/>
                <a:cs typeface="+mn-cs"/>
              </a:rPr>
              <a:t>wmv</a:t>
            </a:r>
            <a:r>
              <a:rPr lang="en-US" sz="1200" kern="1200" dirty="0" smtClean="0">
                <a:solidFill>
                  <a:schemeClr val="tx1"/>
                </a:solidFill>
                <a:latin typeface="+mn-lt"/>
                <a:ea typeface="+mn-ea"/>
                <a:cs typeface="+mn-cs"/>
              </a:rPr>
              <a:t> file and save it in the same folder as the PowerPoint file. Otherwise, play it directly from the YouTube website.)</a:t>
            </a:r>
          </a:p>
          <a:p>
            <a:endParaRPr lang="en-US" sz="1200" kern="1200" dirty="0" smtClean="0">
              <a:solidFill>
                <a:schemeClr val="tx1"/>
              </a:solidFill>
              <a:latin typeface="+mn-lt"/>
              <a:ea typeface="+mn-ea"/>
              <a:cs typeface="+mn-cs"/>
            </a:endParaRPr>
          </a:p>
          <a:p>
            <a:r>
              <a:rPr lang="en-US" dirty="0" smtClean="0"/>
              <a:t>Source of Earthquake Destruction video:</a:t>
            </a:r>
            <a:r>
              <a:rPr lang="en-US" baseline="0" dirty="0" smtClean="0"/>
              <a:t> </a:t>
            </a:r>
            <a:r>
              <a:rPr lang="en-US" dirty="0" smtClean="0">
                <a:hlinkClick r:id="rId3"/>
              </a:rPr>
              <a:t>http://www.youtube.com/watch?v=4Y-62Ti5_6s&amp;feature=fvst</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Seismic waves </a:t>
            </a:r>
            <a:r>
              <a:rPr lang="en-US" sz="1200" kern="1200" dirty="0" smtClean="0">
                <a:solidFill>
                  <a:schemeClr val="tx1"/>
                </a:solidFill>
                <a:latin typeface="+mn-lt"/>
                <a:ea typeface="+mn-ea"/>
                <a:cs typeface="+mn-cs"/>
              </a:rPr>
              <a:t>travel </a:t>
            </a:r>
            <a:r>
              <a:rPr lang="en-US" sz="1200" kern="1200" dirty="0" smtClean="0">
                <a:solidFill>
                  <a:schemeClr val="tx1"/>
                </a:solidFill>
                <a:latin typeface="+mn-lt"/>
                <a:ea typeface="+mn-ea"/>
                <a:cs typeface="+mn-cs"/>
              </a:rPr>
              <a:t>through the Earth, and are typically created by earthquakes. The two main categories of seismic waves </a:t>
            </a:r>
            <a:r>
              <a:rPr lang="en-US" sz="1200" kern="1200" dirty="0" smtClean="0">
                <a:solidFill>
                  <a:schemeClr val="tx1"/>
                </a:solidFill>
                <a:latin typeface="+mn-lt"/>
                <a:ea typeface="+mn-ea"/>
                <a:cs typeface="+mn-cs"/>
              </a:rPr>
              <a:t>are </a:t>
            </a:r>
            <a:r>
              <a:rPr lang="en-US" sz="1200" kern="1200" dirty="0" smtClean="0">
                <a:solidFill>
                  <a:schemeClr val="tx1"/>
                </a:solidFill>
                <a:latin typeface="+mn-lt"/>
                <a:ea typeface="+mn-ea"/>
                <a:cs typeface="+mn-cs"/>
              </a:rPr>
              <a:t>body waves and surface waves. Body waves travel through the body of the Earth and are faster than surface waves. The two types of body waves </a:t>
            </a:r>
            <a:r>
              <a:rPr lang="en-US" sz="1200" kern="1200" dirty="0" smtClean="0">
                <a:solidFill>
                  <a:schemeClr val="tx1"/>
                </a:solidFill>
                <a:latin typeface="+mn-lt"/>
                <a:ea typeface="+mn-ea"/>
                <a:cs typeface="+mn-cs"/>
              </a:rPr>
              <a:t>are </a:t>
            </a:r>
            <a:r>
              <a:rPr lang="en-US" sz="1200" kern="1200" dirty="0" smtClean="0">
                <a:solidFill>
                  <a:schemeClr val="tx1"/>
                </a:solidFill>
                <a:latin typeface="+mn-lt"/>
                <a:ea typeface="+mn-ea"/>
                <a:cs typeface="+mn-cs"/>
              </a:rPr>
              <a:t>P-waves (for primary) and S-waves (for secondary). Surface waves travel along the surface of the ground and are slower and more destructive than body waves. Love waves and Rayleigh waves are the two types of surface waves. The surface waves act similar to ocean waves in which the disturbance and movement can be seen along the surface. </a:t>
            </a:r>
          </a:p>
          <a:p>
            <a:endParaRPr lang="en-US" dirty="0" smtClean="0"/>
          </a:p>
          <a:p>
            <a:r>
              <a:rPr lang="en-US" dirty="0" smtClean="0"/>
              <a:t>Image source: USGS </a:t>
            </a:r>
            <a:r>
              <a:rPr lang="en-US" dirty="0" smtClean="0">
                <a:hlinkClick r:id="rId3"/>
              </a:rPr>
              <a:t>http://commons.wikimedia.org/wiki/File:Pswaves.jpg</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P-waves (or primary waves) are the fastest of all seismic waves. P-waves move the Earth back and forth in the direction the wave is traveling. They can travel through any medium, meaning air, water or the Earth. Some typical </a:t>
            </a:r>
            <a:r>
              <a:rPr lang="en-US" sz="1200" kern="1200" dirty="0" smtClean="0">
                <a:solidFill>
                  <a:schemeClr val="tx1"/>
                </a:solidFill>
                <a:latin typeface="+mn-lt"/>
                <a:ea typeface="+mn-ea"/>
                <a:cs typeface="+mn-cs"/>
              </a:rPr>
              <a:t>speeds: </a:t>
            </a:r>
            <a:r>
              <a:rPr lang="en-US" sz="1200" kern="1200" dirty="0" smtClean="0">
                <a:solidFill>
                  <a:schemeClr val="tx1"/>
                </a:solidFill>
                <a:latin typeface="+mn-lt"/>
                <a:ea typeface="+mn-ea"/>
                <a:cs typeface="+mn-cs"/>
              </a:rPr>
              <a:t>330 m/s </a:t>
            </a:r>
            <a:r>
              <a:rPr lang="en-US" sz="1200" kern="1200" dirty="0" smtClean="0">
                <a:solidFill>
                  <a:schemeClr val="tx1"/>
                </a:solidFill>
                <a:latin typeface="+mn-lt"/>
                <a:ea typeface="+mn-ea"/>
                <a:cs typeface="+mn-cs"/>
              </a:rPr>
              <a:t>(~738 </a:t>
            </a:r>
            <a:r>
              <a:rPr lang="en-US" sz="1200" kern="1200" dirty="0" smtClean="0">
                <a:solidFill>
                  <a:schemeClr val="tx1"/>
                </a:solidFill>
                <a:latin typeface="+mn-lt"/>
                <a:ea typeface="+mn-ea"/>
                <a:cs typeface="+mn-cs"/>
              </a:rPr>
              <a:t>mph) through air (a sound wave!), 1450 m/s </a:t>
            </a:r>
            <a:r>
              <a:rPr lang="en-US" sz="1200" kern="1200" dirty="0" smtClean="0">
                <a:solidFill>
                  <a:schemeClr val="tx1"/>
                </a:solidFill>
                <a:latin typeface="+mn-lt"/>
                <a:ea typeface="+mn-ea"/>
                <a:cs typeface="+mn-cs"/>
              </a:rPr>
              <a:t>(~3,244 </a:t>
            </a:r>
            <a:r>
              <a:rPr lang="en-US" sz="1200" kern="1200" dirty="0" smtClean="0">
                <a:solidFill>
                  <a:schemeClr val="tx1"/>
                </a:solidFill>
                <a:latin typeface="+mn-lt"/>
                <a:ea typeface="+mn-ea"/>
                <a:cs typeface="+mn-cs"/>
              </a:rPr>
              <a:t>mph) through water, and 5000 m/s </a:t>
            </a:r>
            <a:r>
              <a:rPr lang="en-US" sz="1200" kern="1200" dirty="0" smtClean="0">
                <a:solidFill>
                  <a:schemeClr val="tx1"/>
                </a:solidFill>
                <a:latin typeface="+mn-lt"/>
                <a:ea typeface="+mn-ea"/>
                <a:cs typeface="+mn-cs"/>
              </a:rPr>
              <a:t>(~11,185 </a:t>
            </a:r>
            <a:r>
              <a:rPr lang="en-US" sz="1200" kern="1200" dirty="0" smtClean="0">
                <a:solidFill>
                  <a:schemeClr val="tx1"/>
                </a:solidFill>
                <a:latin typeface="+mn-lt"/>
                <a:ea typeface="+mn-ea"/>
                <a:cs typeface="+mn-cs"/>
              </a:rPr>
              <a:t>mph) through granite.</a:t>
            </a:r>
          </a:p>
          <a:p>
            <a:endParaRPr lang="en-US" dirty="0" smtClean="0"/>
          </a:p>
          <a:p>
            <a:r>
              <a:rPr lang="en-US" dirty="0" smtClean="0"/>
              <a:t>GIF animation sources: </a:t>
            </a:r>
          </a:p>
          <a:p>
            <a:r>
              <a:rPr lang="en-US" dirty="0" smtClean="0"/>
              <a:t>(top)</a:t>
            </a:r>
            <a:r>
              <a:rPr lang="en-US" baseline="0" dirty="0" smtClean="0"/>
              <a:t> </a:t>
            </a:r>
            <a:r>
              <a:rPr lang="en-US" sz="1200" b="0" i="0" kern="1200" dirty="0" smtClean="0">
                <a:solidFill>
                  <a:schemeClr val="tx1"/>
                </a:solidFill>
                <a:latin typeface="+mn-lt"/>
                <a:ea typeface="+mn-ea"/>
                <a:cs typeface="+mn-cs"/>
              </a:rPr>
              <a:t>Christophe Dang Ngoc Chan </a:t>
            </a:r>
            <a:r>
              <a:rPr lang="en-US" dirty="0" smtClean="0">
                <a:hlinkClick r:id="rId3"/>
              </a:rPr>
              <a:t>http://commons.wikimedia.org/wiki/File:Onde_compression_impulsion_1d_30_petit.gif</a:t>
            </a:r>
            <a:endParaRPr lang="en-US" dirty="0" smtClean="0"/>
          </a:p>
          <a:p>
            <a:r>
              <a:rPr lang="en-US" dirty="0" smtClean="0"/>
              <a:t>(bottom)</a:t>
            </a:r>
            <a:r>
              <a:rPr lang="en-US" baseline="0" dirty="0" smtClean="0"/>
              <a:t> </a:t>
            </a:r>
            <a:r>
              <a:rPr lang="en-US" sz="1200" b="0" i="0" kern="1200" dirty="0" smtClean="0">
                <a:solidFill>
                  <a:schemeClr val="tx1"/>
                </a:solidFill>
                <a:latin typeface="+mn-lt"/>
                <a:ea typeface="+mn-ea"/>
                <a:cs typeface="+mn-cs"/>
              </a:rPr>
              <a:t>Christophe Dang Ngoc Chan</a:t>
            </a:r>
            <a:r>
              <a:rPr lang="en-US" sz="1200" b="0" i="0" kern="1200" baseline="0" dirty="0" smtClean="0">
                <a:solidFill>
                  <a:schemeClr val="tx1"/>
                </a:solidFill>
                <a:latin typeface="+mn-lt"/>
                <a:ea typeface="+mn-ea"/>
                <a:cs typeface="+mn-cs"/>
              </a:rPr>
              <a:t> </a:t>
            </a:r>
            <a:r>
              <a:rPr lang="en-US" baseline="0" dirty="0" smtClean="0"/>
              <a:t> </a:t>
            </a:r>
            <a:r>
              <a:rPr lang="en-US" dirty="0" smtClean="0">
                <a:hlinkClick r:id="rId4"/>
              </a:rPr>
              <a:t>http://commons.wikimedia.org/wiki/File:Ondes_compression_2d_20_petit.gif</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5A68A2-96F6-43E4-B916-F5E777FAEACC}" type="datetimeFigureOut">
              <a:rPr lang="en-US" smtClean="0"/>
              <a:pPr/>
              <a:t>10/11/2011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2CEAE1C-F57E-41AC-B13C-F475660495F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A68A2-96F6-43E4-B916-F5E777FAEACC}" type="datetimeFigureOut">
              <a:rPr lang="en-US" smtClean="0"/>
              <a:pPr/>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A68A2-96F6-43E4-B916-F5E777FAEACC}" type="datetimeFigureOut">
              <a:rPr lang="en-US" smtClean="0"/>
              <a:pPr/>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A68A2-96F6-43E4-B916-F5E777FAEACC}" type="datetimeFigureOut">
              <a:rPr lang="en-US" smtClean="0"/>
              <a:pPr/>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5A68A2-96F6-43E4-B916-F5E777FAEACC}" type="datetimeFigureOut">
              <a:rPr lang="en-US" smtClean="0"/>
              <a:pPr/>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EAE1C-F57E-41AC-B13C-F475660495F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5A68A2-96F6-43E4-B916-F5E777FAEACC}" type="datetimeFigureOut">
              <a:rPr lang="en-US" smtClean="0"/>
              <a:pPr/>
              <a:t>10/11/2011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5A68A2-96F6-43E4-B916-F5E777FAEACC}" type="datetimeFigureOut">
              <a:rPr lang="en-US" smtClean="0"/>
              <a:pPr/>
              <a:t>10/11/2011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5A68A2-96F6-43E4-B916-F5E777FAEACC}" type="datetimeFigureOut">
              <a:rPr lang="en-US" smtClean="0"/>
              <a:pPr/>
              <a:t>10/11/2011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A68A2-96F6-43E4-B916-F5E777FAEACC}" type="datetimeFigureOut">
              <a:rPr lang="en-US" smtClean="0"/>
              <a:pPr/>
              <a:t>10/11/2011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5A68A2-96F6-43E4-B916-F5E777FAEACC}" type="datetimeFigureOut">
              <a:rPr lang="en-US" smtClean="0"/>
              <a:pPr/>
              <a:t>10/11/2011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5A68A2-96F6-43E4-B916-F5E777FAEACC}" type="datetimeFigureOut">
              <a:rPr lang="en-US" smtClean="0"/>
              <a:pPr/>
              <a:t>10/11/2011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2CEAE1C-F57E-41AC-B13C-F475660495F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5A68A2-96F6-43E4-B916-F5E777FAEACC}" type="datetimeFigureOut">
              <a:rPr lang="en-US" smtClean="0"/>
              <a:pPr/>
              <a:t>10/11/2011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2CEAE1C-F57E-41AC-B13C-F475660495F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1/19/Boelge_stor.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Onde_cisaillement_impulsion_1d_30_petit.gi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hyperlink" Target="http://en.wikipedia.org/wiki/File:Ondes_cisaillement_2d_20_petit.gif" TargetMode="Externa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itll-users\courses\TEAMS\Wave%20Curriculum\Eathquake%20Waves.wmv"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itll-users\courses\TEAMS\Wave%20Curriculum\Earthquake%20Shake%20Table%20Rocks%20Buildings.wmv"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file:///\\itll-users\courses\TEAMS\Wave%20Curriculum\World's%20Largest%20Earthquake%20Shake%20Test%20in%20Japan.wmv"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file:///\\itll-users\courses\TEAMS\Wave%20Curriculum\Earthquake%20Destruction.wmv"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Pswaves.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Onde_compression_impulsion_1d_30_petit.gi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hyperlink" Target="http://en.wikipedia.org/wiki/File:Ondes_compression_2d_20_petit.gif" TargetMode="Externa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851648" cy="1828800"/>
          </a:xfrm>
        </p:spPr>
        <p:txBody>
          <a:bodyPr/>
          <a:lstStyle/>
          <a:p>
            <a:pPr algn="ctr"/>
            <a:r>
              <a:rPr lang="en-US" dirty="0" smtClean="0"/>
              <a:t>Engineering &amp; Waves:</a:t>
            </a:r>
            <a:br>
              <a:rPr lang="en-US" dirty="0" smtClean="0"/>
            </a:br>
            <a:r>
              <a:rPr lang="en-US" dirty="0" smtClean="0"/>
              <a:t>Seismic Waves</a:t>
            </a:r>
            <a:endParaRPr lang="en-US" dirty="0"/>
          </a:p>
        </p:txBody>
      </p:sp>
      <p:sp>
        <p:nvSpPr>
          <p:cNvPr id="3" name="Subtitle 2"/>
          <p:cNvSpPr>
            <a:spLocks noGrp="1"/>
          </p:cNvSpPr>
          <p:nvPr>
            <p:ph type="subTitle" idx="1"/>
          </p:nvPr>
        </p:nvSpPr>
        <p:spPr/>
        <p:txBody>
          <a:bodyPr/>
          <a:lstStyle/>
          <a:p>
            <a:endParaRPr lang="en-US" dirty="0"/>
          </a:p>
        </p:txBody>
      </p:sp>
      <p:pic>
        <p:nvPicPr>
          <p:cNvPr id="15362" name="Picture 2" descr="File:Boelge stor.jpg">
            <a:hlinkClick r:id="rId3"/>
          </p:cNvPr>
          <p:cNvPicPr>
            <a:picLocks noChangeAspect="1" noChangeArrowheads="1"/>
          </p:cNvPicPr>
          <p:nvPr/>
        </p:nvPicPr>
        <p:blipFill>
          <a:blip r:embed="rId4" cstate="print"/>
          <a:srcRect/>
          <a:stretch>
            <a:fillRect/>
          </a:stretch>
        </p:blipFill>
        <p:spPr bwMode="auto">
          <a:xfrm>
            <a:off x="152400" y="3207834"/>
            <a:ext cx="4114800" cy="3345366"/>
          </a:xfrm>
          <a:prstGeom prst="rect">
            <a:avLst/>
          </a:prstGeom>
          <a:noFill/>
        </p:spPr>
      </p:pic>
      <p:pic>
        <p:nvPicPr>
          <p:cNvPr id="22530" name="Picture 2" descr="File:2006-01-14 Surface waves.jpg"/>
          <p:cNvPicPr>
            <a:picLocks noChangeAspect="1" noChangeArrowheads="1"/>
          </p:cNvPicPr>
          <p:nvPr/>
        </p:nvPicPr>
        <p:blipFill>
          <a:blip r:embed="rId5" cstate="print"/>
          <a:srcRect/>
          <a:stretch>
            <a:fillRect/>
          </a:stretch>
        </p:blipFill>
        <p:spPr bwMode="auto">
          <a:xfrm>
            <a:off x="4191000" y="3207834"/>
            <a:ext cx="4800600" cy="33004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dirty="0" smtClean="0"/>
              <a:t>Body Waves: Secondary Waves</a:t>
            </a:r>
            <a:endParaRPr lang="en-US" dirty="0"/>
          </a:p>
        </p:txBody>
      </p:sp>
      <p:sp>
        <p:nvSpPr>
          <p:cNvPr id="3" name="Content Placeholder 2"/>
          <p:cNvSpPr>
            <a:spLocks noGrp="1"/>
          </p:cNvSpPr>
          <p:nvPr>
            <p:ph idx="1"/>
          </p:nvPr>
        </p:nvSpPr>
        <p:spPr>
          <a:xfrm>
            <a:off x="304801" y="2057400"/>
            <a:ext cx="5715000" cy="3810000"/>
          </a:xfrm>
        </p:spPr>
        <p:txBody>
          <a:bodyPr>
            <a:normAutofit/>
          </a:bodyPr>
          <a:lstStyle/>
          <a:p>
            <a:r>
              <a:rPr lang="en-US" dirty="0" smtClean="0">
                <a:latin typeface="+mj-lt"/>
              </a:rPr>
              <a:t>S-waves cause the motion of the ground to be perpendicular to the direction of the wave</a:t>
            </a:r>
            <a:endParaRPr lang="en-US" dirty="0">
              <a:latin typeface="+mj-lt"/>
            </a:endParaRPr>
          </a:p>
          <a:p>
            <a:pPr lvl="1"/>
            <a:r>
              <a:rPr lang="en-US" dirty="0" smtClean="0">
                <a:latin typeface="+mj-lt"/>
              </a:rPr>
              <a:t>Can </a:t>
            </a:r>
            <a:r>
              <a:rPr lang="en-US" dirty="0">
                <a:latin typeface="+mj-lt"/>
              </a:rPr>
              <a:t>only travel through solids</a:t>
            </a:r>
          </a:p>
          <a:p>
            <a:pPr lvl="1"/>
            <a:r>
              <a:rPr lang="en-US" dirty="0">
                <a:latin typeface="+mj-lt"/>
              </a:rPr>
              <a:t>Speed is about 60% of a </a:t>
            </a:r>
            <a:r>
              <a:rPr lang="en-US" dirty="0" smtClean="0">
                <a:latin typeface="+mj-lt"/>
              </a:rPr>
              <a:t>P-wave </a:t>
            </a:r>
            <a:r>
              <a:rPr lang="en-US" dirty="0">
                <a:latin typeface="+mj-lt"/>
              </a:rPr>
              <a:t>in a material</a:t>
            </a:r>
          </a:p>
          <a:p>
            <a:pPr lvl="1"/>
            <a:r>
              <a:rPr lang="en-US" dirty="0" smtClean="0">
                <a:solidFill>
                  <a:srgbClr val="FF0000"/>
                </a:solidFill>
                <a:latin typeface="+mj-lt"/>
              </a:rPr>
              <a:t>Arrives </a:t>
            </a:r>
            <a:r>
              <a:rPr lang="en-US" dirty="0">
                <a:solidFill>
                  <a:srgbClr val="FF0000"/>
                </a:solidFill>
                <a:latin typeface="+mj-lt"/>
              </a:rPr>
              <a:t>second </a:t>
            </a:r>
            <a:r>
              <a:rPr lang="en-US" dirty="0">
                <a:latin typeface="+mj-lt"/>
              </a:rPr>
              <a:t>at a point away from the </a:t>
            </a:r>
            <a:r>
              <a:rPr lang="en-US" dirty="0" smtClean="0">
                <a:latin typeface="+mj-lt"/>
              </a:rPr>
              <a:t>epicenter</a:t>
            </a:r>
            <a:endParaRPr lang="en-US" dirty="0">
              <a:latin typeface="+mj-lt"/>
            </a:endParaRPr>
          </a:p>
        </p:txBody>
      </p:sp>
      <p:pic>
        <p:nvPicPr>
          <p:cNvPr id="4098" name="Picture 2" descr="http://upload.wikimedia.org/wikipedia/commons/6/6d/Onde_cisaillement_impulsion_1d_30_petit.gif">
            <a:hlinkClick r:id="rId3"/>
          </p:cNvPr>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9800" y="1501259"/>
            <a:ext cx="2905125" cy="22002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upload.wikimedia.org/wikipedia/commons/3/31/Ondes_cisaillement_2d_20_petit.gif">
            <a:hlinkClick r:id="rId5"/>
          </p:cNvPr>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43600" y="3962400"/>
            <a:ext cx="2905125" cy="22002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698166" y="3516868"/>
            <a:ext cx="1419941" cy="369332"/>
          </a:xfrm>
          <a:prstGeom prst="rect">
            <a:avLst/>
          </a:prstGeom>
          <a:noFill/>
        </p:spPr>
        <p:txBody>
          <a:bodyPr wrap="none" rtlCol="0">
            <a:spAutoFit/>
          </a:bodyPr>
          <a:lstStyle/>
          <a:p>
            <a:r>
              <a:rPr lang="en-US" dirty="0" smtClean="0">
                <a:latin typeface="+mj-lt"/>
              </a:rPr>
              <a:t>Plane S-wave</a:t>
            </a:r>
            <a:endParaRPr lang="en-US" dirty="0">
              <a:latin typeface="+mj-lt"/>
            </a:endParaRPr>
          </a:p>
        </p:txBody>
      </p:sp>
      <p:sp>
        <p:nvSpPr>
          <p:cNvPr id="7" name="TextBox 6"/>
          <p:cNvSpPr txBox="1"/>
          <p:nvPr/>
        </p:nvSpPr>
        <p:spPr>
          <a:xfrm>
            <a:off x="6050107" y="5961965"/>
            <a:ext cx="2819400" cy="646331"/>
          </a:xfrm>
          <a:prstGeom prst="rect">
            <a:avLst/>
          </a:prstGeom>
          <a:noFill/>
        </p:spPr>
        <p:txBody>
          <a:bodyPr wrap="square" rtlCol="0">
            <a:spAutoFit/>
          </a:bodyPr>
          <a:lstStyle/>
          <a:p>
            <a:pPr algn="ctr"/>
            <a:r>
              <a:rPr lang="en-US" dirty="0" smtClean="0">
                <a:latin typeface="+mj-lt"/>
              </a:rPr>
              <a:t>Propagation of a spherical S-wave on a 2D grid</a:t>
            </a:r>
            <a:endParaRPr lang="en-US" dirty="0">
              <a:latin typeface="+mj-lt"/>
            </a:endParaRPr>
          </a:p>
        </p:txBody>
      </p:sp>
    </p:spTree>
    <p:extLst>
      <p:ext uri="{BB962C8B-B14F-4D97-AF65-F5344CB8AC3E}">
        <p14:creationId xmlns:p14="http://schemas.microsoft.com/office/powerpoint/2010/main" xmlns="" val="417203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Surface Waves: Love Waves</a:t>
            </a:r>
            <a:endParaRPr lang="en-US" dirty="0"/>
          </a:p>
        </p:txBody>
      </p:sp>
      <p:sp>
        <p:nvSpPr>
          <p:cNvPr id="3" name="Content Placeholder 2"/>
          <p:cNvSpPr>
            <a:spLocks noGrp="1"/>
          </p:cNvSpPr>
          <p:nvPr>
            <p:ph idx="1"/>
          </p:nvPr>
        </p:nvSpPr>
        <p:spPr>
          <a:xfrm>
            <a:off x="152400" y="4038600"/>
            <a:ext cx="8763000" cy="2667000"/>
          </a:xfrm>
        </p:spPr>
        <p:txBody>
          <a:bodyPr>
            <a:normAutofit/>
          </a:bodyPr>
          <a:lstStyle/>
          <a:p>
            <a:r>
              <a:rPr lang="en-US" dirty="0" smtClean="0">
                <a:latin typeface="+mj-lt"/>
              </a:rPr>
              <a:t>Love waves cause </a:t>
            </a:r>
            <a:r>
              <a:rPr lang="en-US" dirty="0" smtClean="0">
                <a:solidFill>
                  <a:schemeClr val="accent2"/>
                </a:solidFill>
                <a:latin typeface="+mj-lt"/>
              </a:rPr>
              <a:t>horizontal shifting </a:t>
            </a:r>
            <a:r>
              <a:rPr lang="en-US" dirty="0" smtClean="0">
                <a:latin typeface="+mj-lt"/>
              </a:rPr>
              <a:t>of the Earth during earthquakes</a:t>
            </a:r>
          </a:p>
          <a:p>
            <a:pPr lvl="1"/>
            <a:r>
              <a:rPr lang="en-US" dirty="0" smtClean="0">
                <a:latin typeface="+mj-lt"/>
              </a:rPr>
              <a:t>Move </a:t>
            </a:r>
            <a:r>
              <a:rPr lang="en-US" dirty="0" smtClean="0">
                <a:solidFill>
                  <a:schemeClr val="accent2"/>
                </a:solidFill>
                <a:latin typeface="+mj-lt"/>
              </a:rPr>
              <a:t>slower</a:t>
            </a:r>
            <a:r>
              <a:rPr lang="en-US" dirty="0" smtClean="0">
                <a:latin typeface="+mj-lt"/>
              </a:rPr>
              <a:t> than P-waves and S-waves, but </a:t>
            </a:r>
            <a:r>
              <a:rPr lang="en-US" dirty="0" smtClean="0">
                <a:solidFill>
                  <a:schemeClr val="accent2"/>
                </a:solidFill>
                <a:latin typeface="+mj-lt"/>
              </a:rPr>
              <a:t>faster</a:t>
            </a:r>
            <a:r>
              <a:rPr lang="en-US" dirty="0" smtClean="0">
                <a:latin typeface="+mj-lt"/>
              </a:rPr>
              <a:t> than Rayleigh waves</a:t>
            </a:r>
          </a:p>
          <a:p>
            <a:pPr lvl="1"/>
            <a:r>
              <a:rPr lang="en-US" dirty="0" smtClean="0">
                <a:latin typeface="+mj-lt"/>
              </a:rPr>
              <a:t>Named for A.E.H. Love, the man who predicted this type of seismic wave in 1911</a:t>
            </a:r>
          </a:p>
          <a:p>
            <a:pPr lvl="1"/>
            <a:endParaRPr lang="en-US" dirty="0">
              <a:latin typeface="+mj-lt"/>
            </a:endParaRPr>
          </a:p>
        </p:txBody>
      </p:sp>
      <p:pic>
        <p:nvPicPr>
          <p:cNvPr id="15362" name="Picture 2" descr="http://upload.wikimedia.org/wikipedia/commons/thumb/2/25/Love_wave.jpg/300px-Love_wave.jpg"/>
          <p:cNvPicPr>
            <a:picLocks noChangeAspect="1" noChangeArrowheads="1"/>
          </p:cNvPicPr>
          <p:nvPr/>
        </p:nvPicPr>
        <p:blipFill>
          <a:blip r:embed="rId3" cstate="print"/>
          <a:srcRect/>
          <a:stretch>
            <a:fillRect/>
          </a:stretch>
        </p:blipFill>
        <p:spPr bwMode="auto">
          <a:xfrm>
            <a:off x="2133600" y="1676400"/>
            <a:ext cx="4267200" cy="2290066"/>
          </a:xfrm>
          <a:prstGeom prst="rect">
            <a:avLst/>
          </a:prstGeom>
          <a:noFill/>
        </p:spPr>
      </p:pic>
    </p:spTree>
    <p:extLst>
      <p:ext uri="{BB962C8B-B14F-4D97-AF65-F5344CB8AC3E}">
        <p14:creationId xmlns:p14="http://schemas.microsoft.com/office/powerpoint/2010/main" xmlns="" val="1180776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990600"/>
          </a:xfrm>
        </p:spPr>
        <p:txBody>
          <a:bodyPr>
            <a:normAutofit/>
          </a:bodyPr>
          <a:lstStyle/>
          <a:p>
            <a:r>
              <a:rPr lang="en-US" dirty="0" smtClean="0"/>
              <a:t>Surface Waves: Rayleigh Waves</a:t>
            </a:r>
            <a:endParaRPr lang="en-US" dirty="0"/>
          </a:p>
        </p:txBody>
      </p:sp>
      <p:sp>
        <p:nvSpPr>
          <p:cNvPr id="3" name="Content Placeholder 2"/>
          <p:cNvSpPr>
            <a:spLocks noGrp="1"/>
          </p:cNvSpPr>
          <p:nvPr>
            <p:ph idx="1"/>
          </p:nvPr>
        </p:nvSpPr>
        <p:spPr>
          <a:xfrm>
            <a:off x="152400" y="4343400"/>
            <a:ext cx="8686800" cy="2362200"/>
          </a:xfrm>
        </p:spPr>
        <p:txBody>
          <a:bodyPr>
            <a:normAutofit/>
          </a:bodyPr>
          <a:lstStyle/>
          <a:p>
            <a:r>
              <a:rPr lang="en-US" dirty="0" smtClean="0">
                <a:latin typeface="+mj-lt"/>
              </a:rPr>
              <a:t>Rayleigh waves cause a </a:t>
            </a:r>
            <a:r>
              <a:rPr lang="en-US" dirty="0" smtClean="0">
                <a:solidFill>
                  <a:schemeClr val="accent2"/>
                </a:solidFill>
                <a:latin typeface="+mj-lt"/>
              </a:rPr>
              <a:t>rolling motion</a:t>
            </a:r>
            <a:r>
              <a:rPr lang="en-US" dirty="0" smtClean="0">
                <a:latin typeface="+mj-lt"/>
              </a:rPr>
              <a:t>—like ocean waves</a:t>
            </a:r>
          </a:p>
          <a:p>
            <a:pPr lvl="1"/>
            <a:r>
              <a:rPr lang="en-US" dirty="0" smtClean="0">
                <a:solidFill>
                  <a:schemeClr val="accent2"/>
                </a:solidFill>
                <a:latin typeface="+mj-lt"/>
              </a:rPr>
              <a:t>Slowest</a:t>
            </a:r>
            <a:r>
              <a:rPr lang="en-US" dirty="0" smtClean="0">
                <a:latin typeface="+mj-lt"/>
              </a:rPr>
              <a:t> of the seismic waves (travel at around 3 km/s)</a:t>
            </a:r>
          </a:p>
          <a:p>
            <a:pPr lvl="1"/>
            <a:r>
              <a:rPr lang="en-US" dirty="0" smtClean="0">
                <a:latin typeface="+mj-lt"/>
              </a:rPr>
              <a:t>Produced by the interaction of P- and S-waves at the Earth’s surface</a:t>
            </a:r>
          </a:p>
          <a:p>
            <a:pPr lvl="1"/>
            <a:r>
              <a:rPr lang="en-US" dirty="0" smtClean="0">
                <a:latin typeface="+mj-lt"/>
              </a:rPr>
              <a:t>Can be used to characterize the Earth’s interior and oil deposits</a:t>
            </a:r>
          </a:p>
        </p:txBody>
      </p:sp>
      <p:pic>
        <p:nvPicPr>
          <p:cNvPr id="4" name="Picture 2" descr="File:Rayleigh wave.jpg"/>
          <p:cNvPicPr>
            <a:picLocks noChangeAspect="1" noChangeArrowheads="1"/>
          </p:cNvPicPr>
          <p:nvPr/>
        </p:nvPicPr>
        <p:blipFill>
          <a:blip r:embed="rId3" cstate="print"/>
          <a:srcRect/>
          <a:stretch>
            <a:fillRect/>
          </a:stretch>
        </p:blipFill>
        <p:spPr bwMode="auto">
          <a:xfrm>
            <a:off x="2133600" y="1905000"/>
            <a:ext cx="4724400" cy="2495766"/>
          </a:xfrm>
          <a:prstGeom prst="rect">
            <a:avLst/>
          </a:prstGeom>
          <a:noFill/>
        </p:spPr>
      </p:pic>
    </p:spTree>
    <p:extLst>
      <p:ext uri="{BB962C8B-B14F-4D97-AF65-F5344CB8AC3E}">
        <p14:creationId xmlns:p14="http://schemas.microsoft.com/office/powerpoint/2010/main" xmlns="" val="1570887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All Seismic Waves</a:t>
            </a:r>
            <a:endParaRPr lang="en-US" dirty="0"/>
          </a:p>
        </p:txBody>
      </p:sp>
      <p:sp>
        <p:nvSpPr>
          <p:cNvPr id="3" name="Content Placeholder 2"/>
          <p:cNvSpPr>
            <a:spLocks noGrp="1"/>
          </p:cNvSpPr>
          <p:nvPr>
            <p:ph idx="1"/>
          </p:nvPr>
        </p:nvSpPr>
        <p:spPr>
          <a:xfrm>
            <a:off x="457200" y="1935480"/>
            <a:ext cx="7924800" cy="4389120"/>
          </a:xfrm>
        </p:spPr>
        <p:txBody>
          <a:bodyPr>
            <a:normAutofit/>
          </a:bodyPr>
          <a:lstStyle/>
          <a:p>
            <a:r>
              <a:rPr lang="en-US" sz="3200" dirty="0" smtClean="0">
                <a:latin typeface="+mj-lt"/>
              </a:rPr>
              <a:t>Intensity depends on:</a:t>
            </a:r>
          </a:p>
          <a:p>
            <a:pPr lvl="1"/>
            <a:r>
              <a:rPr lang="en-US" dirty="0" smtClean="0">
                <a:latin typeface="+mj-lt"/>
              </a:rPr>
              <a:t>Size of earthquake</a:t>
            </a:r>
          </a:p>
          <a:p>
            <a:pPr lvl="1"/>
            <a:r>
              <a:rPr lang="en-US" dirty="0" smtClean="0">
                <a:latin typeface="+mj-lt"/>
              </a:rPr>
              <a:t>Distance to the earthquake</a:t>
            </a:r>
          </a:p>
          <a:p>
            <a:pPr lvl="1"/>
            <a:r>
              <a:rPr lang="en-US" dirty="0" smtClean="0">
                <a:latin typeface="+mj-lt"/>
              </a:rPr>
              <a:t>Depth of the earthquake</a:t>
            </a:r>
          </a:p>
          <a:p>
            <a:pPr lvl="1"/>
            <a:r>
              <a:rPr lang="en-US" dirty="0" smtClean="0">
                <a:latin typeface="+mj-lt"/>
              </a:rPr>
              <a:t>Geological structure of the crust</a:t>
            </a:r>
          </a:p>
          <a:p>
            <a:pPr marL="274320" lvl="1" indent="-274320">
              <a:buClr>
                <a:schemeClr val="accent3"/>
              </a:buClr>
              <a:buSzPct val="95000"/>
            </a:pPr>
            <a:r>
              <a:rPr lang="en-US" sz="3200" dirty="0" smtClean="0">
                <a:latin typeface="+mj-lt"/>
              </a:rPr>
              <a:t>The </a:t>
            </a:r>
            <a:r>
              <a:rPr lang="en-US" sz="3200" dirty="0" smtClean="0">
                <a:solidFill>
                  <a:schemeClr val="accent2"/>
                </a:solidFill>
                <a:latin typeface="+mj-lt"/>
              </a:rPr>
              <a:t>amplitude decreases </a:t>
            </a:r>
            <a:r>
              <a:rPr lang="en-US" sz="3200" dirty="0" smtClean="0">
                <a:latin typeface="+mj-lt"/>
              </a:rPr>
              <a:t>with increasing depth of the earthquake and with distance traveled</a:t>
            </a:r>
          </a:p>
          <a:p>
            <a:endParaRPr lang="en-US" dirty="0" smtClean="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fontScale="90000"/>
          </a:bodyPr>
          <a:lstStyle/>
          <a:p>
            <a:r>
              <a:rPr lang="en-US" dirty="0" smtClean="0"/>
              <a:t>More information on Seismic Waves</a:t>
            </a:r>
            <a:endParaRPr lang="en-US" dirty="0"/>
          </a:p>
        </p:txBody>
      </p:sp>
      <p:pic>
        <p:nvPicPr>
          <p:cNvPr id="4" name="Eathquake Waves.wmv">
            <a:hlinkClick r:id="" action="ppaction://media"/>
          </p:cNvPr>
          <p:cNvPicPr>
            <a:picLocks noGrp="1" noRot="1" noChangeAspect="1"/>
          </p:cNvPicPr>
          <p:nvPr>
            <p:ph idx="1"/>
            <a:videoFile r:link="rId1"/>
          </p:nvPr>
        </p:nvPicPr>
        <p:blipFill>
          <a:blip r:embed="rId4" cstate="print"/>
          <a:stretch>
            <a:fillRect/>
          </a:stretch>
        </p:blipFill>
        <p:spPr>
          <a:xfrm>
            <a:off x="1143000" y="1524000"/>
            <a:ext cx="6832598" cy="51244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1143000"/>
          </a:xfrm>
        </p:spPr>
        <p:txBody>
          <a:bodyPr>
            <a:normAutofit fontScale="90000"/>
          </a:bodyPr>
          <a:lstStyle/>
          <a:p>
            <a:r>
              <a:rPr lang="en-US" dirty="0" smtClean="0"/>
              <a:t>Engineering Design and Shake Tables</a:t>
            </a:r>
            <a:endParaRPr lang="en-US" dirty="0"/>
          </a:p>
        </p:txBody>
      </p:sp>
      <p:pic>
        <p:nvPicPr>
          <p:cNvPr id="4" name="Earthquake Shake Table Rocks Buildings.wmv">
            <a:hlinkClick r:id="" action="ppaction://media"/>
          </p:cNvPr>
          <p:cNvPicPr>
            <a:picLocks noGrp="1" noRot="1" noChangeAspect="1"/>
          </p:cNvPicPr>
          <p:nvPr>
            <p:ph idx="1"/>
            <a:videoFile r:link="rId1"/>
          </p:nvPr>
        </p:nvPicPr>
        <p:blipFill>
          <a:blip r:embed="rId4" cstate="print"/>
          <a:stretch>
            <a:fillRect/>
          </a:stretch>
        </p:blipFill>
        <p:spPr>
          <a:xfrm>
            <a:off x="1219202" y="1828800"/>
            <a:ext cx="6115050" cy="458628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The World’s Largest Shake Table</a:t>
            </a:r>
            <a:endParaRPr lang="en-US" dirty="0"/>
          </a:p>
        </p:txBody>
      </p:sp>
      <p:pic>
        <p:nvPicPr>
          <p:cNvPr id="4" name="World's Largest Earthquake Shake Test in Japan.wmv">
            <a:hlinkClick r:id="" action="ppaction://media"/>
          </p:cNvPr>
          <p:cNvPicPr>
            <a:picLocks noGrp="1" noRot="1" noChangeAspect="1"/>
          </p:cNvPicPr>
          <p:nvPr>
            <p:ph idx="1"/>
            <a:videoFile r:link="rId1"/>
          </p:nvPr>
        </p:nvPicPr>
        <p:blipFill>
          <a:blip r:embed="rId4" cstate="print"/>
          <a:stretch>
            <a:fillRect/>
          </a:stretch>
        </p:blipFill>
        <p:spPr>
          <a:xfrm>
            <a:off x="1193800" y="1676400"/>
            <a:ext cx="6546850" cy="491013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143000"/>
          </a:xfrm>
        </p:spPr>
        <p:txBody>
          <a:bodyPr/>
          <a:lstStyle/>
          <a:p>
            <a:r>
              <a:rPr lang="en-US" dirty="0" smtClean="0"/>
              <a:t>Engineering Waves Overview</a:t>
            </a:r>
            <a:endParaRPr lang="en-US" dirty="0"/>
          </a:p>
        </p:txBody>
      </p:sp>
      <p:sp>
        <p:nvSpPr>
          <p:cNvPr id="3" name="Content Placeholder 2"/>
          <p:cNvSpPr>
            <a:spLocks noGrp="1"/>
          </p:cNvSpPr>
          <p:nvPr>
            <p:ph idx="1"/>
          </p:nvPr>
        </p:nvSpPr>
        <p:spPr>
          <a:xfrm>
            <a:off x="457200" y="2819400"/>
            <a:ext cx="8229600" cy="3505200"/>
          </a:xfrm>
        </p:spPr>
        <p:txBody>
          <a:bodyPr>
            <a:normAutofit/>
          </a:bodyPr>
          <a:lstStyle/>
          <a:p>
            <a:r>
              <a:rPr lang="en-US" sz="3200" dirty="0" smtClean="0">
                <a:latin typeface="+mj-lt"/>
              </a:rPr>
              <a:t>In this lesson, we will learn about:</a:t>
            </a:r>
          </a:p>
          <a:p>
            <a:pPr lvl="1"/>
            <a:r>
              <a:rPr lang="en-US" dirty="0" smtClean="0">
                <a:latin typeface="+mj-lt"/>
              </a:rPr>
              <a:t>What are waves?</a:t>
            </a:r>
          </a:p>
          <a:p>
            <a:pPr lvl="1"/>
            <a:r>
              <a:rPr lang="en-US" dirty="0" smtClean="0">
                <a:latin typeface="+mj-lt"/>
              </a:rPr>
              <a:t>What are different types of waves?</a:t>
            </a:r>
          </a:p>
          <a:p>
            <a:pPr lvl="1"/>
            <a:r>
              <a:rPr lang="en-US" dirty="0" smtClean="0">
                <a:latin typeface="+mj-lt"/>
              </a:rPr>
              <a:t>How do waves travel?</a:t>
            </a:r>
          </a:p>
          <a:p>
            <a:pPr lvl="1"/>
            <a:r>
              <a:rPr lang="en-US" dirty="0" smtClean="0">
                <a:latin typeface="+mj-lt"/>
              </a:rPr>
              <a:t>How do waves relate to engineering?</a:t>
            </a:r>
          </a:p>
          <a:p>
            <a:r>
              <a:rPr lang="en-US" sz="3200" dirty="0" smtClean="0">
                <a:latin typeface="+mj-lt"/>
              </a:rPr>
              <a:t>Our focus is on:</a:t>
            </a:r>
          </a:p>
          <a:p>
            <a:pPr lvl="1"/>
            <a:r>
              <a:rPr lang="en-US" dirty="0" smtClean="0">
                <a:latin typeface="+mj-lt"/>
              </a:rPr>
              <a:t>Seismic waves</a:t>
            </a:r>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dirty="0" smtClean="0"/>
              <a:t>Wave Basics</a:t>
            </a:r>
            <a:endParaRPr lang="en-US" dirty="0"/>
          </a:p>
        </p:txBody>
      </p:sp>
      <p:pic>
        <p:nvPicPr>
          <p:cNvPr id="6" name="Content Placeholder 5" descr="Untitled.jpg"/>
          <p:cNvPicPr>
            <a:picLocks noGrp="1" noChangeAspect="1"/>
          </p:cNvPicPr>
          <p:nvPr>
            <p:ph idx="1"/>
          </p:nvPr>
        </p:nvPicPr>
        <p:blipFill>
          <a:blip r:embed="rId3" cstate="print"/>
          <a:srcRect t="15432" r="49623"/>
          <a:stretch>
            <a:fillRect/>
          </a:stretch>
        </p:blipFill>
        <p:spPr>
          <a:xfrm>
            <a:off x="152399" y="3733800"/>
            <a:ext cx="3630903" cy="2926079"/>
          </a:xfrm>
        </p:spPr>
      </p:pic>
      <p:pic>
        <p:nvPicPr>
          <p:cNvPr id="20482" name="Picture 2" descr="http://upload.wikimedia.org/wikipedia/commons/thumb/7/77/Waveforms.svg/280px-Waveforms.svg.png"/>
          <p:cNvPicPr>
            <a:picLocks noChangeAspect="1" noChangeArrowheads="1"/>
          </p:cNvPicPr>
          <p:nvPr/>
        </p:nvPicPr>
        <p:blipFill>
          <a:blip r:embed="rId4" cstate="print"/>
          <a:srcRect/>
          <a:stretch>
            <a:fillRect/>
          </a:stretch>
        </p:blipFill>
        <p:spPr bwMode="auto">
          <a:xfrm>
            <a:off x="293768" y="3733800"/>
            <a:ext cx="3668632" cy="2895600"/>
          </a:xfrm>
          <a:prstGeom prst="rect">
            <a:avLst/>
          </a:prstGeom>
          <a:noFill/>
        </p:spPr>
      </p:pic>
      <p:pic>
        <p:nvPicPr>
          <p:cNvPr id="20484" name="Picture 4" descr="http://upload.wikimedia.org/wikipedia/commons/thumb/7/74/Simple_harmonic_motion_animation.gif/220px-Simple_harmonic_motion_animation.gif"/>
          <p:cNvPicPr>
            <a:picLocks noChangeAspect="1" noChangeArrowheads="1" noCrop="1"/>
          </p:cNvPicPr>
          <p:nvPr/>
        </p:nvPicPr>
        <p:blipFill>
          <a:blip r:embed="rId5" cstate="print"/>
          <a:srcRect/>
          <a:stretch>
            <a:fillRect/>
          </a:stretch>
        </p:blipFill>
        <p:spPr bwMode="auto">
          <a:xfrm>
            <a:off x="4114800" y="3962400"/>
            <a:ext cx="4674571" cy="2209800"/>
          </a:xfrm>
          <a:prstGeom prst="rect">
            <a:avLst/>
          </a:prstGeom>
          <a:noFill/>
        </p:spPr>
      </p:pic>
      <p:sp>
        <p:nvSpPr>
          <p:cNvPr id="9" name="Content Placeholder 2"/>
          <p:cNvSpPr txBox="1">
            <a:spLocks/>
          </p:cNvSpPr>
          <p:nvPr/>
        </p:nvSpPr>
        <p:spPr>
          <a:xfrm>
            <a:off x="533400" y="1676400"/>
            <a:ext cx="8001000" cy="21336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dirty="0" smtClean="0">
                <a:latin typeface="+mj-lt"/>
              </a:rPr>
              <a:t>What is a wave?</a:t>
            </a:r>
            <a:endParaRPr kumimoji="0" lang="en-US" sz="3200" b="0" i="0" u="none" strike="noStrike" kern="1200" cap="none" spc="0" normalizeH="0" baseline="0" noProof="0" dirty="0" smtClean="0">
              <a:ln>
                <a:noFill/>
              </a:ln>
              <a:solidFill>
                <a:schemeClr val="tx1"/>
              </a:solidFill>
              <a:effectLst/>
              <a:uLnTx/>
              <a:uFillTx/>
              <a:latin typeface="+mj-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A disturbance that travels through space or time, usually by the transfer of energy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j-lt"/>
                <a:ea typeface="+mn-ea"/>
                <a:cs typeface="+mn-cs"/>
              </a:rPr>
              <a:t>Many different types of waves!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Wave Basics</a:t>
            </a:r>
            <a:endParaRPr lang="en-US" dirty="0"/>
          </a:p>
        </p:txBody>
      </p:sp>
      <p:sp>
        <p:nvSpPr>
          <p:cNvPr id="3" name="Content Placeholder 2"/>
          <p:cNvSpPr>
            <a:spLocks noGrp="1"/>
          </p:cNvSpPr>
          <p:nvPr>
            <p:ph idx="1"/>
          </p:nvPr>
        </p:nvSpPr>
        <p:spPr>
          <a:xfrm>
            <a:off x="381000" y="1905000"/>
            <a:ext cx="4495800" cy="3124200"/>
          </a:xfrm>
        </p:spPr>
        <p:txBody>
          <a:bodyPr/>
          <a:lstStyle/>
          <a:p>
            <a:r>
              <a:rPr lang="en-US" sz="3200" dirty="0" smtClean="0">
                <a:latin typeface="+mj-lt"/>
              </a:rPr>
              <a:t>Important vocabulary:</a:t>
            </a:r>
          </a:p>
          <a:p>
            <a:pPr lvl="1"/>
            <a:r>
              <a:rPr lang="en-US" dirty="0" smtClean="0">
                <a:latin typeface="+mj-lt"/>
              </a:rPr>
              <a:t>wavelength</a:t>
            </a:r>
          </a:p>
          <a:p>
            <a:pPr lvl="1"/>
            <a:r>
              <a:rPr lang="en-US" dirty="0" smtClean="0">
                <a:latin typeface="+mj-lt"/>
              </a:rPr>
              <a:t>amplitude</a:t>
            </a:r>
          </a:p>
          <a:p>
            <a:pPr lvl="1"/>
            <a:r>
              <a:rPr lang="en-US" dirty="0" smtClean="0">
                <a:latin typeface="+mj-lt"/>
              </a:rPr>
              <a:t>crest (ridge)</a:t>
            </a:r>
          </a:p>
          <a:p>
            <a:pPr lvl="1"/>
            <a:r>
              <a:rPr lang="en-US" dirty="0" smtClean="0">
                <a:latin typeface="+mj-lt"/>
              </a:rPr>
              <a:t>trough</a:t>
            </a:r>
          </a:p>
          <a:p>
            <a:pPr lvl="1"/>
            <a:r>
              <a:rPr lang="en-US" dirty="0" smtClean="0">
                <a:latin typeface="+mj-lt"/>
              </a:rPr>
              <a:t>frequency </a:t>
            </a:r>
            <a:endParaRPr lang="en-US" dirty="0">
              <a:latin typeface="+mj-lt"/>
            </a:endParaRPr>
          </a:p>
        </p:txBody>
      </p:sp>
      <p:pic>
        <p:nvPicPr>
          <p:cNvPr id="1026" name="Picture 2" descr="cub_seismicw_lesson01_image_pptworksheet_waveparts_CS"/>
          <p:cNvPicPr>
            <a:picLocks noChangeAspect="1" noChangeArrowheads="1"/>
          </p:cNvPicPr>
          <p:nvPr/>
        </p:nvPicPr>
        <p:blipFill>
          <a:blip r:embed="rId3" cstate="print"/>
          <a:srcRect l="1683" t="15529" r="9958" b="15294"/>
          <a:stretch>
            <a:fillRect/>
          </a:stretch>
        </p:blipFill>
        <p:spPr bwMode="auto">
          <a:xfrm>
            <a:off x="2775592" y="3200400"/>
            <a:ext cx="6368408" cy="2971800"/>
          </a:xfrm>
          <a:prstGeom prst="rect">
            <a:avLst/>
          </a:prstGeom>
          <a:noFill/>
          <a:ln w="9525">
            <a:noFill/>
            <a:miter lim="800000"/>
            <a:headEnd/>
            <a:tailEnd/>
          </a:ln>
        </p:spPr>
      </p:pic>
      <p:sp>
        <p:nvSpPr>
          <p:cNvPr id="6" name="Content Placeholder 2"/>
          <p:cNvSpPr txBox="1">
            <a:spLocks/>
          </p:cNvSpPr>
          <p:nvPr/>
        </p:nvSpPr>
        <p:spPr>
          <a:xfrm>
            <a:off x="4343400" y="5943600"/>
            <a:ext cx="1752600" cy="533400"/>
          </a:xfrm>
          <a:prstGeom prst="rect">
            <a:avLst/>
          </a:prstGeom>
        </p:spPr>
        <p:txBody>
          <a:bodyPr vert="horz">
            <a:noAutofit/>
          </a:bodyPr>
          <a:lstStyle/>
          <a:p>
            <a:pPr marL="0" marR="0" lvl="1" indent="-246888"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trough</a:t>
            </a:r>
            <a:endParaRPr kumimoji="0" lang="en-US" sz="2400" b="0" i="0" u="none" strike="noStrike" kern="1200" cap="none" spc="0" normalizeH="0" baseline="0" noProof="0" dirty="0" smtClean="0">
              <a:ln>
                <a:noFill/>
              </a:ln>
              <a:solidFill>
                <a:schemeClr val="accent2"/>
              </a:solidFill>
              <a:effectLst/>
              <a:uLnTx/>
              <a:uFillTx/>
              <a:latin typeface="+mj-lt"/>
              <a:ea typeface="+mn-ea"/>
              <a:cs typeface="+mn-cs"/>
            </a:endParaRPr>
          </a:p>
        </p:txBody>
      </p:sp>
      <p:sp>
        <p:nvSpPr>
          <p:cNvPr id="9" name="Content Placeholder 2"/>
          <p:cNvSpPr txBox="1">
            <a:spLocks/>
          </p:cNvSpPr>
          <p:nvPr/>
        </p:nvSpPr>
        <p:spPr>
          <a:xfrm>
            <a:off x="3733800" y="2895600"/>
            <a:ext cx="2819400" cy="533400"/>
          </a:xfrm>
          <a:prstGeom prst="rect">
            <a:avLst/>
          </a:prstGeom>
        </p:spPr>
        <p:txBody>
          <a:bodyPr vert="horz">
            <a:noAutofit/>
          </a:bodyPr>
          <a:lstStyle/>
          <a:p>
            <a:pPr marL="0" marR="0" lvl="1" indent="-246888"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wavelength</a:t>
            </a:r>
            <a:endParaRPr kumimoji="0" lang="en-US" sz="2400" b="0" i="0" u="none" strike="noStrike" kern="1200" cap="none" spc="0" normalizeH="0" baseline="0" noProof="0" dirty="0" smtClean="0">
              <a:ln>
                <a:noFill/>
              </a:ln>
              <a:solidFill>
                <a:schemeClr val="accent2"/>
              </a:solidFill>
              <a:effectLst/>
              <a:uLnTx/>
              <a:uFillTx/>
              <a:latin typeface="+mj-lt"/>
              <a:ea typeface="+mn-ea"/>
              <a:cs typeface="+mn-cs"/>
            </a:endParaRPr>
          </a:p>
        </p:txBody>
      </p:sp>
      <p:sp>
        <p:nvSpPr>
          <p:cNvPr id="10" name="Content Placeholder 2"/>
          <p:cNvSpPr txBox="1">
            <a:spLocks/>
          </p:cNvSpPr>
          <p:nvPr/>
        </p:nvSpPr>
        <p:spPr>
          <a:xfrm>
            <a:off x="7010400" y="3276600"/>
            <a:ext cx="914400" cy="533400"/>
          </a:xfrm>
          <a:prstGeom prst="rect">
            <a:avLst/>
          </a:prstGeom>
        </p:spPr>
        <p:txBody>
          <a:bodyPr vert="horz">
            <a:noAutofit/>
          </a:bodyPr>
          <a:lstStyle/>
          <a:p>
            <a:pPr marL="0" marR="0" lvl="1" indent="-246888"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crest</a:t>
            </a:r>
            <a:endParaRPr kumimoji="0" lang="en-US" sz="2400" b="0" i="0" u="none" strike="noStrike" kern="1200" cap="none" spc="0" normalizeH="0" baseline="0" noProof="0" dirty="0" smtClean="0">
              <a:ln>
                <a:noFill/>
              </a:ln>
              <a:solidFill>
                <a:schemeClr val="accent2"/>
              </a:solidFill>
              <a:effectLst/>
              <a:uLnTx/>
              <a:uFillTx/>
              <a:latin typeface="+mj-lt"/>
              <a:ea typeface="+mn-ea"/>
              <a:cs typeface="+mn-cs"/>
            </a:endParaRPr>
          </a:p>
        </p:txBody>
      </p:sp>
      <p:sp>
        <p:nvSpPr>
          <p:cNvPr id="11" name="Content Placeholder 2"/>
          <p:cNvSpPr txBox="1">
            <a:spLocks/>
          </p:cNvSpPr>
          <p:nvPr/>
        </p:nvSpPr>
        <p:spPr>
          <a:xfrm rot="16200000">
            <a:off x="2514600" y="3657600"/>
            <a:ext cx="1752600" cy="533400"/>
          </a:xfrm>
          <a:prstGeom prst="rect">
            <a:avLst/>
          </a:prstGeom>
        </p:spPr>
        <p:txBody>
          <a:bodyPr vert="horz">
            <a:noAutofit/>
          </a:bodyPr>
          <a:lstStyle/>
          <a:p>
            <a:pPr marL="0" marR="0" lvl="1" indent="-246888"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US" sz="2400" dirty="0" smtClean="0">
                <a:latin typeface="+mj-lt"/>
              </a:rPr>
              <a:t>amplitude</a:t>
            </a:r>
            <a:endParaRPr kumimoji="0" lang="en-US" sz="2400" b="0" i="0" u="none" strike="noStrike" kern="1200" cap="none" spc="0" normalizeH="0" baseline="0" noProof="0" dirty="0" smtClean="0">
              <a:ln>
                <a:noFill/>
              </a:ln>
              <a:solidFill>
                <a:schemeClr val="accent2"/>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Waves</a:t>
            </a:r>
            <a:endParaRPr lang="en-US" dirty="0"/>
          </a:p>
        </p:txBody>
      </p:sp>
      <p:sp>
        <p:nvSpPr>
          <p:cNvPr id="3" name="Content Placeholder 2"/>
          <p:cNvSpPr>
            <a:spLocks noGrp="1"/>
          </p:cNvSpPr>
          <p:nvPr>
            <p:ph idx="1"/>
          </p:nvPr>
        </p:nvSpPr>
        <p:spPr>
          <a:xfrm>
            <a:off x="3657600" y="4267200"/>
            <a:ext cx="5257800" cy="990600"/>
          </a:xfrm>
        </p:spPr>
        <p:txBody>
          <a:bodyPr>
            <a:normAutofit/>
          </a:bodyPr>
          <a:lstStyle/>
          <a:p>
            <a:pPr marL="0" lvl="1" algn="ctr">
              <a:buNone/>
            </a:pPr>
            <a:r>
              <a:rPr lang="en-US" dirty="0" smtClean="0">
                <a:latin typeface="+mj-lt"/>
                <a:sym typeface="Wingdings"/>
              </a:rPr>
              <a:t> </a:t>
            </a:r>
            <a:r>
              <a:rPr lang="en-US" dirty="0" smtClean="0">
                <a:latin typeface="+mj-lt"/>
              </a:rPr>
              <a:t>In this animation of a standing wave, the red dots represent the </a:t>
            </a:r>
            <a:r>
              <a:rPr lang="en-US" dirty="0" smtClean="0">
                <a:solidFill>
                  <a:schemeClr val="accent2"/>
                </a:solidFill>
                <a:latin typeface="+mj-lt"/>
              </a:rPr>
              <a:t>nodes</a:t>
            </a:r>
          </a:p>
        </p:txBody>
      </p:sp>
      <p:pic>
        <p:nvPicPr>
          <p:cNvPr id="4" name="Content Placeholder 6" descr="Standing_wave.gif"/>
          <p:cNvPicPr>
            <a:picLocks noChangeAspect="1"/>
          </p:cNvPicPr>
          <p:nvPr/>
        </p:nvPicPr>
        <p:blipFill>
          <a:blip r:embed="rId3" cstate="print"/>
          <a:stretch>
            <a:fillRect/>
          </a:stretch>
        </p:blipFill>
        <p:spPr>
          <a:xfrm>
            <a:off x="3810000" y="2819400"/>
            <a:ext cx="5133975" cy="1333500"/>
          </a:xfrm>
          <a:prstGeom prst="rect">
            <a:avLst/>
          </a:prstGeom>
        </p:spPr>
      </p:pic>
      <p:sp>
        <p:nvSpPr>
          <p:cNvPr id="6" name="Content Placeholder 2"/>
          <p:cNvSpPr txBox="1">
            <a:spLocks/>
          </p:cNvSpPr>
          <p:nvPr/>
        </p:nvSpPr>
        <p:spPr>
          <a:xfrm>
            <a:off x="457200" y="1981200"/>
            <a:ext cx="4648200" cy="40386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dirty="0" smtClean="0">
                <a:latin typeface="+mj-lt"/>
              </a:rPr>
              <a:t>electromagnetic waves</a:t>
            </a:r>
            <a:endParaRPr kumimoji="0" lang="en-US" sz="3200" b="0" i="0" u="none" strike="noStrike" kern="1200" cap="none" spc="0" normalizeH="0" baseline="0" noProof="0" dirty="0" smtClean="0">
              <a:ln>
                <a:noFill/>
              </a:ln>
              <a:solidFill>
                <a:schemeClr val="tx1"/>
              </a:solidFill>
              <a:effectLst/>
              <a:uLnTx/>
              <a:uFillTx/>
              <a:latin typeface="+mj-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light waves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sz="2400" dirty="0" smtClean="0">
                <a:latin typeface="+mj-lt"/>
              </a:rPr>
              <a:t>radio waves</a:t>
            </a:r>
            <a:endParaRPr kumimoji="0" lang="en-US" sz="24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j-lt"/>
                <a:ea typeface="+mn-ea"/>
                <a:cs typeface="+mn-cs"/>
              </a:rPr>
              <a:t>sound waves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dirty="0" smtClean="0">
                <a:latin typeface="+mj-lt"/>
              </a:rPr>
              <a:t>ocean waves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j-lt"/>
                <a:ea typeface="+mn-ea"/>
                <a:cs typeface="+mn-cs"/>
              </a:rPr>
              <a:t>seismic waves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dirty="0" smtClean="0">
                <a:latin typeface="+mj-lt"/>
              </a:rPr>
              <a:t>standing waves</a:t>
            </a:r>
            <a:endParaRPr kumimoji="0" lang="en-US" sz="3200" b="0" i="0" u="none" strike="noStrike" kern="1200" cap="none" spc="0" normalizeH="0" baseline="0" noProof="0" dirty="0" smtClean="0">
              <a:ln>
                <a:noFill/>
              </a:ln>
              <a:solidFill>
                <a:schemeClr val="tx1"/>
              </a:solidFill>
              <a:effectLst/>
              <a:uLnTx/>
              <a:uFillTx/>
              <a:latin typeface="+mj-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077200" cy="1959864"/>
          </a:xfrm>
        </p:spPr>
        <p:txBody>
          <a:bodyPr/>
          <a:lstStyle/>
          <a:p>
            <a:pPr algn="ctr"/>
            <a:r>
              <a:rPr lang="en-US" dirty="0" smtClean="0"/>
              <a:t>Engineering &amp; Waves:</a:t>
            </a:r>
            <a:br>
              <a:rPr lang="en-US" dirty="0" smtClean="0"/>
            </a:br>
            <a:r>
              <a:rPr lang="en-US" dirty="0" smtClean="0"/>
              <a:t>Seismic Waves</a:t>
            </a:r>
            <a:endParaRPr lang="en-US" dirty="0"/>
          </a:p>
        </p:txBody>
      </p:sp>
      <p:pic>
        <p:nvPicPr>
          <p:cNvPr id="4" name="Picture 3" descr="800px-1906_earthquake_train.jpg"/>
          <p:cNvPicPr>
            <a:picLocks noChangeAspect="1"/>
          </p:cNvPicPr>
          <p:nvPr/>
        </p:nvPicPr>
        <p:blipFill>
          <a:blip r:embed="rId3" cstate="print"/>
          <a:srcRect t="2381"/>
          <a:stretch>
            <a:fillRect/>
          </a:stretch>
        </p:blipFill>
        <p:spPr>
          <a:xfrm>
            <a:off x="358183" y="3581401"/>
            <a:ext cx="4364563" cy="2971800"/>
          </a:xfrm>
          <a:prstGeom prst="rect">
            <a:avLst/>
          </a:prstGeom>
        </p:spPr>
      </p:pic>
      <p:pic>
        <p:nvPicPr>
          <p:cNvPr id="5" name="Picture 4" descr="799px-Chuetsu_earthquake-earthquake_liquefaction1.jpg"/>
          <p:cNvPicPr>
            <a:picLocks noChangeAspect="1"/>
          </p:cNvPicPr>
          <p:nvPr/>
        </p:nvPicPr>
        <p:blipFill>
          <a:blip r:embed="rId4" cstate="print"/>
          <a:stretch>
            <a:fillRect/>
          </a:stretch>
        </p:blipFill>
        <p:spPr>
          <a:xfrm>
            <a:off x="4875146" y="3581401"/>
            <a:ext cx="3964054" cy="2971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143000"/>
          </a:xfrm>
        </p:spPr>
        <p:txBody>
          <a:bodyPr>
            <a:normAutofit fontScale="90000"/>
          </a:bodyPr>
          <a:lstStyle/>
          <a:p>
            <a:r>
              <a:rPr lang="en-US" dirty="0" smtClean="0"/>
              <a:t>Why are engineers concerned </a:t>
            </a:r>
            <a:br>
              <a:rPr lang="en-US" dirty="0" smtClean="0"/>
            </a:br>
            <a:r>
              <a:rPr lang="en-US" dirty="0" smtClean="0"/>
              <a:t>about earthquakes?</a:t>
            </a:r>
            <a:endParaRPr lang="en-US" dirty="0"/>
          </a:p>
        </p:txBody>
      </p:sp>
      <p:pic>
        <p:nvPicPr>
          <p:cNvPr id="4" name="Earthquake Destruction.wmv">
            <a:hlinkClick r:id="" action="ppaction://media"/>
          </p:cNvPr>
          <p:cNvPicPr>
            <a:picLocks noGrp="1" noRot="1" noChangeAspect="1"/>
          </p:cNvPicPr>
          <p:nvPr>
            <p:ph idx="1"/>
            <a:videoFile r:link="rId1"/>
          </p:nvPr>
        </p:nvPicPr>
        <p:blipFill>
          <a:blip r:embed="rId4" cstate="print"/>
          <a:stretch>
            <a:fillRect/>
          </a:stretch>
        </p:blipFill>
        <p:spPr>
          <a:xfrm>
            <a:off x="1244602" y="1600200"/>
            <a:ext cx="6496050" cy="487203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Seismic Waves</a:t>
            </a:r>
            <a:endParaRPr lang="en-US" dirty="0"/>
          </a:p>
        </p:txBody>
      </p:sp>
      <p:sp>
        <p:nvSpPr>
          <p:cNvPr id="3" name="Content Placeholder 2"/>
          <p:cNvSpPr>
            <a:spLocks noGrp="1"/>
          </p:cNvSpPr>
          <p:nvPr>
            <p:ph idx="1"/>
          </p:nvPr>
        </p:nvSpPr>
        <p:spPr>
          <a:xfrm>
            <a:off x="228600" y="1600200"/>
            <a:ext cx="5486400" cy="4953000"/>
          </a:xfrm>
        </p:spPr>
        <p:txBody>
          <a:bodyPr>
            <a:normAutofit fontScale="92500"/>
          </a:bodyPr>
          <a:lstStyle/>
          <a:p>
            <a:r>
              <a:rPr lang="en-US" dirty="0" smtClean="0">
                <a:latin typeface="+mj-lt"/>
              </a:rPr>
              <a:t>Waves that travel through the Earth</a:t>
            </a:r>
          </a:p>
          <a:p>
            <a:r>
              <a:rPr lang="en-US" dirty="0" smtClean="0">
                <a:latin typeface="+mj-lt"/>
              </a:rPr>
              <a:t>Classifications:</a:t>
            </a:r>
          </a:p>
          <a:p>
            <a:pPr lvl="1"/>
            <a:r>
              <a:rPr lang="en-US" dirty="0" smtClean="0">
                <a:latin typeface="+mj-lt"/>
              </a:rPr>
              <a:t>Body Waves</a:t>
            </a:r>
          </a:p>
          <a:p>
            <a:pPr lvl="2"/>
            <a:r>
              <a:rPr lang="en-US" dirty="0" smtClean="0">
                <a:latin typeface="+mj-lt"/>
              </a:rPr>
              <a:t>Faster, travel </a:t>
            </a:r>
            <a:r>
              <a:rPr lang="en-US" dirty="0">
                <a:latin typeface="+mj-lt"/>
              </a:rPr>
              <a:t>through the interior of the </a:t>
            </a:r>
            <a:r>
              <a:rPr lang="en-US" dirty="0" smtClean="0">
                <a:latin typeface="+mj-lt"/>
              </a:rPr>
              <a:t>Earth</a:t>
            </a:r>
          </a:p>
          <a:p>
            <a:pPr lvl="2"/>
            <a:r>
              <a:rPr lang="en-US" dirty="0" smtClean="0">
                <a:latin typeface="+mj-lt"/>
              </a:rPr>
              <a:t>P-waves (primary)</a:t>
            </a:r>
          </a:p>
          <a:p>
            <a:pPr lvl="2"/>
            <a:r>
              <a:rPr lang="en-US" dirty="0" smtClean="0">
                <a:latin typeface="+mj-lt"/>
              </a:rPr>
              <a:t>S-waves (secondary)</a:t>
            </a:r>
          </a:p>
          <a:p>
            <a:pPr lvl="1"/>
            <a:r>
              <a:rPr lang="en-US" dirty="0" smtClean="0">
                <a:latin typeface="+mj-lt"/>
              </a:rPr>
              <a:t>Surface Waves</a:t>
            </a:r>
          </a:p>
          <a:p>
            <a:pPr lvl="2"/>
            <a:r>
              <a:rPr lang="en-US" dirty="0" smtClean="0">
                <a:latin typeface="+mj-lt"/>
              </a:rPr>
              <a:t>Slower, travel along the surface of the Earth</a:t>
            </a:r>
          </a:p>
          <a:p>
            <a:pPr lvl="2"/>
            <a:r>
              <a:rPr lang="en-US" dirty="0" smtClean="0">
                <a:latin typeface="+mj-lt"/>
              </a:rPr>
              <a:t>Cause more damage</a:t>
            </a:r>
          </a:p>
          <a:p>
            <a:pPr lvl="2"/>
            <a:r>
              <a:rPr lang="en-US" dirty="0" smtClean="0">
                <a:latin typeface="+mj-lt"/>
              </a:rPr>
              <a:t>Similar to water waves</a:t>
            </a:r>
          </a:p>
          <a:p>
            <a:pPr lvl="2"/>
            <a:r>
              <a:rPr lang="en-US" dirty="0" smtClean="0">
                <a:latin typeface="+mj-lt"/>
              </a:rPr>
              <a:t>Love waves</a:t>
            </a:r>
          </a:p>
          <a:p>
            <a:pPr lvl="2"/>
            <a:r>
              <a:rPr lang="en-US" dirty="0" smtClean="0">
                <a:latin typeface="+mj-lt"/>
              </a:rPr>
              <a:t>Rayleigh waves  </a:t>
            </a:r>
            <a:endParaRPr lang="en-US" dirty="0">
              <a:latin typeface="+mj-lt"/>
            </a:endParaRPr>
          </a:p>
        </p:txBody>
      </p:sp>
      <p:pic>
        <p:nvPicPr>
          <p:cNvPr id="2050" name="Picture 2" descr="http://upload.wikimedia.org/wikipedia/commons/thumb/3/38/Pswaves.jpg/250px-Pswaves.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05288" y="1687374"/>
            <a:ext cx="3110112" cy="44412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8422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Body Waves: Primary Waves</a:t>
            </a:r>
            <a:endParaRPr lang="en-US" dirty="0"/>
          </a:p>
        </p:txBody>
      </p:sp>
      <p:sp>
        <p:nvSpPr>
          <p:cNvPr id="3" name="Content Placeholder 2"/>
          <p:cNvSpPr>
            <a:spLocks noGrp="1"/>
          </p:cNvSpPr>
          <p:nvPr>
            <p:ph idx="1"/>
          </p:nvPr>
        </p:nvSpPr>
        <p:spPr>
          <a:xfrm>
            <a:off x="320675" y="1484531"/>
            <a:ext cx="5867400" cy="4876800"/>
          </a:xfrm>
        </p:spPr>
        <p:txBody>
          <a:bodyPr>
            <a:normAutofit/>
          </a:bodyPr>
          <a:lstStyle/>
          <a:p>
            <a:r>
              <a:rPr lang="en-US" dirty="0" smtClean="0">
                <a:latin typeface="+mj-lt"/>
              </a:rPr>
              <a:t>P-waves cause the ground to have vibrations along or parallel to the direction of the wave</a:t>
            </a:r>
          </a:p>
          <a:p>
            <a:pPr lvl="1"/>
            <a:r>
              <a:rPr lang="en-US" dirty="0" smtClean="0">
                <a:solidFill>
                  <a:srgbClr val="FF0000"/>
                </a:solidFill>
                <a:latin typeface="+mj-lt"/>
              </a:rPr>
              <a:t>Fast!</a:t>
            </a:r>
            <a:r>
              <a:rPr lang="en-US" dirty="0" smtClean="0">
                <a:latin typeface="+mj-lt"/>
              </a:rPr>
              <a:t> The first type of seismic wave to arrive at a point away from the epicenter</a:t>
            </a:r>
          </a:p>
          <a:p>
            <a:pPr lvl="1"/>
            <a:r>
              <a:rPr lang="en-US" dirty="0" smtClean="0">
                <a:latin typeface="+mj-lt"/>
              </a:rPr>
              <a:t>Can travel through </a:t>
            </a:r>
            <a:r>
              <a:rPr lang="en-US" dirty="0" smtClean="0">
                <a:solidFill>
                  <a:srgbClr val="FF0000"/>
                </a:solidFill>
                <a:latin typeface="+mj-lt"/>
              </a:rPr>
              <a:t>any medium</a:t>
            </a:r>
          </a:p>
          <a:p>
            <a:pPr lvl="1"/>
            <a:r>
              <a:rPr lang="en-US" dirty="0" smtClean="0">
                <a:latin typeface="+mj-lt"/>
              </a:rPr>
              <a:t>Typical speeds: </a:t>
            </a:r>
          </a:p>
          <a:p>
            <a:pPr lvl="2"/>
            <a:r>
              <a:rPr lang="en-US" dirty="0" smtClean="0">
                <a:latin typeface="+mj-lt"/>
              </a:rPr>
              <a:t>In air: 330 m/s</a:t>
            </a:r>
          </a:p>
          <a:p>
            <a:pPr lvl="2"/>
            <a:r>
              <a:rPr lang="en-US" dirty="0" smtClean="0">
                <a:latin typeface="+mj-lt"/>
              </a:rPr>
              <a:t>In water: 1450 m/s</a:t>
            </a:r>
          </a:p>
          <a:p>
            <a:pPr lvl="2"/>
            <a:r>
              <a:rPr lang="en-US" dirty="0" smtClean="0">
                <a:latin typeface="+mj-lt"/>
              </a:rPr>
              <a:t>In granite: 5000 m/s</a:t>
            </a:r>
          </a:p>
        </p:txBody>
      </p:sp>
      <p:pic>
        <p:nvPicPr>
          <p:cNvPr id="3074" name="Picture 2" descr="http://upload.wikimedia.org/wikipedia/commons/6/62/Onde_compression_impulsion_1d_30_petit.gif">
            <a:hlinkClick r:id="rId3"/>
          </p:cNvPr>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9800" y="1447800"/>
            <a:ext cx="2905125" cy="220027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upload.wikimedia.org/wikipedia/commons/9/9b/Ondes_compression_2d_20_petit.gif">
            <a:hlinkClick r:id="rId5"/>
          </p:cNvPr>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19800" y="3733800"/>
            <a:ext cx="2905125" cy="22002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723566" y="3375581"/>
            <a:ext cx="1432765" cy="369332"/>
          </a:xfrm>
          <a:prstGeom prst="rect">
            <a:avLst/>
          </a:prstGeom>
          <a:noFill/>
        </p:spPr>
        <p:txBody>
          <a:bodyPr wrap="none" rtlCol="0">
            <a:spAutoFit/>
          </a:bodyPr>
          <a:lstStyle/>
          <a:p>
            <a:r>
              <a:rPr lang="en-US" dirty="0" smtClean="0">
                <a:latin typeface="+mj-lt"/>
              </a:rPr>
              <a:t>Plane P-wave</a:t>
            </a:r>
            <a:endParaRPr lang="en-US" dirty="0">
              <a:latin typeface="+mj-lt"/>
            </a:endParaRPr>
          </a:p>
        </p:txBody>
      </p:sp>
      <p:sp>
        <p:nvSpPr>
          <p:cNvPr id="5" name="TextBox 4"/>
          <p:cNvSpPr txBox="1"/>
          <p:nvPr/>
        </p:nvSpPr>
        <p:spPr>
          <a:xfrm>
            <a:off x="6167870" y="5715000"/>
            <a:ext cx="2595130" cy="646331"/>
          </a:xfrm>
          <a:prstGeom prst="rect">
            <a:avLst/>
          </a:prstGeom>
          <a:noFill/>
        </p:spPr>
        <p:txBody>
          <a:bodyPr wrap="square" rtlCol="0">
            <a:spAutoFit/>
          </a:bodyPr>
          <a:lstStyle/>
          <a:p>
            <a:pPr algn="ctr"/>
            <a:r>
              <a:rPr lang="en-US" dirty="0" smtClean="0">
                <a:latin typeface="+mj-lt"/>
              </a:rPr>
              <a:t>Propagation of a P-wave on a 2Dgrid</a:t>
            </a:r>
            <a:endParaRPr lang="en-US" dirty="0">
              <a:latin typeface="+mj-lt"/>
            </a:endParaRPr>
          </a:p>
        </p:txBody>
      </p:sp>
    </p:spTree>
    <p:extLst>
      <p:ext uri="{BB962C8B-B14F-4D97-AF65-F5344CB8AC3E}">
        <p14:creationId xmlns:p14="http://schemas.microsoft.com/office/powerpoint/2010/main" xmlns="" val="4112857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1282</TotalTime>
  <Words>2425</Words>
  <Application>Microsoft Office PowerPoint</Application>
  <PresentationFormat>On-screen Show (4:3)</PresentationFormat>
  <Paragraphs>170</Paragraphs>
  <Slides>16</Slides>
  <Notes>16</Notes>
  <HiddenSlides>0</HiddenSlides>
  <MMClips>4</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Engineering &amp; Waves: Seismic Waves</vt:lpstr>
      <vt:lpstr>Engineering Waves Overview</vt:lpstr>
      <vt:lpstr>Wave Basics</vt:lpstr>
      <vt:lpstr>Wave Basics</vt:lpstr>
      <vt:lpstr>Types of Waves</vt:lpstr>
      <vt:lpstr>Engineering &amp; Waves: Seismic Waves</vt:lpstr>
      <vt:lpstr>Why are engineers concerned  about earthquakes?</vt:lpstr>
      <vt:lpstr>Seismic Waves</vt:lpstr>
      <vt:lpstr>Body Waves: Primary Waves</vt:lpstr>
      <vt:lpstr>Body Waves: Secondary Waves</vt:lpstr>
      <vt:lpstr>Surface Waves: Love Waves</vt:lpstr>
      <vt:lpstr>Surface Waves: Rayleigh Waves</vt:lpstr>
      <vt:lpstr>All Seismic Waves</vt:lpstr>
      <vt:lpstr>More information on Seismic Waves</vt:lpstr>
      <vt:lpstr>Engineering Design and Shake Tables</vt:lpstr>
      <vt:lpstr>The World’s Largest Shake Table</vt:lpstr>
    </vt:vector>
  </TitlesOfParts>
  <Company>University of Colorado at Boulder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 Waves, Waves!</dc:title>
  <dc:creator>ltll</dc:creator>
  <cp:lastModifiedBy>denise</cp:lastModifiedBy>
  <cp:revision>55</cp:revision>
  <dcterms:created xsi:type="dcterms:W3CDTF">2010-09-13T19:14:43Z</dcterms:created>
  <dcterms:modified xsi:type="dcterms:W3CDTF">2011-10-11T18:40:04Z</dcterms:modified>
</cp:coreProperties>
</file>