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8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B"/>
    <a:srgbClr val="9FCC3B"/>
    <a:srgbClr val="60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8" y="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72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31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13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98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86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08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628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9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63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55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16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2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ha.gov/SLTC/woodproducts/pulley.html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hyperlink" Target="http://www.msha.gov/S&amp;HINFO/TECHRPT/HOIST/PAPER4.HTM" TargetMode="Externa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nightglow.gsfc.nasa.gov/vehicles.html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://profiles.nlm.nih.gov/LW/B/B/D/Y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www.fhwa.dot.gov/environment/fspubs/05232810/page16.htm" TargetMode="External"/><Relationship Id="rId9" Type="http://schemas.openxmlformats.org/officeDocument/2006/relationships/image" Target="../media/image17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449" y="1078785"/>
            <a:ext cx="7649102" cy="1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63" y="2670200"/>
            <a:ext cx="8175075" cy="106346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948473"/>
            <a:ext cx="7417800" cy="569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Powerful Pulleys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How do they help us?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77E7C36-F864-46F1-8B25-AAECA520B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700" y="882748"/>
            <a:ext cx="8221662" cy="3746715"/>
          </a:xfrm>
          <a:solidFill>
            <a:srgbClr val="9FCC3B"/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do they help us build the pyramids?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5E10108-6D0E-4A29-9F84-36E3D8FD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12" y="1352452"/>
            <a:ext cx="31527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7">
            <a:extLst>
              <a:ext uri="{FF2B5EF4-FFF2-40B4-BE49-F238E27FC236}">
                <a16:creationId xmlns:a16="http://schemas.microsoft.com/office/drawing/2014/main" id="{AE73A89F-7051-4B75-8210-0CA63CF394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1012" y="1733452"/>
            <a:ext cx="2133600" cy="167640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7D7079EE-9D2A-49BE-AB29-CAE30E25BA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5612" y="1809652"/>
            <a:ext cx="1676400" cy="160020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25AB82B-C277-444B-897B-60383B1B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212" y="1657252"/>
            <a:ext cx="609600" cy="6096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4F49ED56-4059-4D3B-AFFC-47CC82A56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0566" y="1878708"/>
            <a:ext cx="166688" cy="1666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3A53FBF-A9FE-47E6-9889-B46E0B83B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087" y="3319364"/>
            <a:ext cx="858837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534282C-9040-48DC-B181-E50C726DD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000" y="3400327"/>
            <a:ext cx="850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Block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577B4819-0A7A-4CF1-878D-2CD41764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8487" y="3443190"/>
            <a:ext cx="10021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 Here</a:t>
            </a:r>
          </a:p>
        </p:txBody>
      </p:sp>
    </p:spTree>
    <p:extLst>
      <p:ext uri="{BB962C8B-B14F-4D97-AF65-F5344CB8AC3E}">
        <p14:creationId xmlns:p14="http://schemas.microsoft.com/office/powerpoint/2010/main" val="23473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97E-6 L -0.00209 -0.236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97E-6 L -0.00209 -0.2368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val 45">
            <a:extLst>
              <a:ext uri="{FF2B5EF4-FFF2-40B4-BE49-F238E27FC236}">
                <a16:creationId xmlns:a16="http://schemas.microsoft.com/office/drawing/2014/main" id="{BC965212-8123-43E4-B57E-50DD577C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12" y="3532681"/>
            <a:ext cx="2655888" cy="8509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Oval 45">
            <a:extLst>
              <a:ext uri="{FF2B5EF4-FFF2-40B4-BE49-F238E27FC236}">
                <a16:creationId xmlns:a16="http://schemas.microsoft.com/office/drawing/2014/main" id="{47BF846A-E63C-4A0D-A989-98C590D49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117" y="3574525"/>
            <a:ext cx="2655888" cy="85090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24">
            <a:extLst>
              <a:ext uri="{FF2B5EF4-FFF2-40B4-BE49-F238E27FC236}">
                <a16:creationId xmlns:a16="http://schemas.microsoft.com/office/drawing/2014/main" id="{1ADEDF3B-CDC5-49C1-8F50-8E5583EE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4409"/>
            <a:ext cx="9144000" cy="837066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7">
            <a:extLst>
              <a:ext uri="{FF2B5EF4-FFF2-40B4-BE49-F238E27FC236}">
                <a16:creationId xmlns:a16="http://schemas.microsoft.com/office/drawing/2014/main" id="{96BB1872-CF84-4EF2-8DDF-F826DCCA4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38062" y="4573013"/>
            <a:ext cx="577138" cy="7807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7">
            <a:extLst>
              <a:ext uri="{FF2B5EF4-FFF2-40B4-BE49-F238E27FC236}">
                <a16:creationId xmlns:a16="http://schemas.microsoft.com/office/drawing/2014/main" id="{C3D6D1F6-B4BF-43A3-AE2B-EEAFD3148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2737" y="2115515"/>
            <a:ext cx="20351" cy="2258651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7">
            <a:extLst>
              <a:ext uri="{FF2B5EF4-FFF2-40B4-BE49-F238E27FC236}">
                <a16:creationId xmlns:a16="http://schemas.microsoft.com/office/drawing/2014/main" id="{311799C5-E8E4-4185-AE60-6F649B8E6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868" y="1079747"/>
            <a:ext cx="3462362" cy="74179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7">
            <a:extLst>
              <a:ext uri="{FF2B5EF4-FFF2-40B4-BE49-F238E27FC236}">
                <a16:creationId xmlns:a16="http://schemas.microsoft.com/office/drawing/2014/main" id="{A4427D72-86BE-44E4-8FA0-C52717B1D3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663" y="1292877"/>
            <a:ext cx="177430" cy="2269079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Building the Pyramids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3">
            <a:extLst>
              <a:ext uri="{FF2B5EF4-FFF2-40B4-BE49-F238E27FC236}">
                <a16:creationId xmlns:a16="http://schemas.microsoft.com/office/drawing/2014/main" id="{F5831A04-ECA3-4478-8AB1-8E8FF8C6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117" y="1028050"/>
            <a:ext cx="1288901" cy="31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48">
            <a:extLst>
              <a:ext uri="{FF2B5EF4-FFF2-40B4-BE49-F238E27FC236}">
                <a16:creationId xmlns:a16="http://schemas.microsoft.com/office/drawing/2014/main" id="{9205E9AE-37EE-43A7-907F-5EF660C45D62}"/>
              </a:ext>
            </a:extLst>
          </p:cNvPr>
          <p:cNvGrpSpPr>
            <a:grpSpLocks/>
          </p:cNvGrpSpPr>
          <p:nvPr/>
        </p:nvGrpSpPr>
        <p:grpSpPr bwMode="auto">
          <a:xfrm>
            <a:off x="1086484" y="925534"/>
            <a:ext cx="1816735" cy="3710829"/>
            <a:chOff x="-118" y="252"/>
            <a:chExt cx="1989" cy="3800"/>
          </a:xfrm>
        </p:grpSpPr>
        <p:sp>
          <p:nvSpPr>
            <p:cNvPr id="53" name="Oval 47">
              <a:extLst>
                <a:ext uri="{FF2B5EF4-FFF2-40B4-BE49-F238E27FC236}">
                  <a16:creationId xmlns:a16="http://schemas.microsoft.com/office/drawing/2014/main" id="{4570B024-DDFC-42E8-A432-4696C979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8" y="3393"/>
              <a:ext cx="386" cy="221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2">
              <a:extLst>
                <a:ext uri="{FF2B5EF4-FFF2-40B4-BE49-F238E27FC236}">
                  <a16:creationId xmlns:a16="http://schemas.microsoft.com/office/drawing/2014/main" id="{89234FD8-E761-4817-9B96-C07F2EC94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" y="3207"/>
              <a:ext cx="1783" cy="845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" name="Picture 29">
              <a:extLst>
                <a:ext uri="{FF2B5EF4-FFF2-40B4-BE49-F238E27FC236}">
                  <a16:creationId xmlns:a16="http://schemas.microsoft.com/office/drawing/2014/main" id="{587C6F7C-FA58-46D3-B82F-AFF728CFC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5" y="252"/>
              <a:ext cx="1313" cy="3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AutoShape 6">
            <a:extLst>
              <a:ext uri="{FF2B5EF4-FFF2-40B4-BE49-F238E27FC236}">
                <a16:creationId xmlns:a16="http://schemas.microsoft.com/office/drawing/2014/main" id="{8A9151F9-02C3-43FB-985B-20C582A7D886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2946148" y="2638519"/>
            <a:ext cx="3544403" cy="2012506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7">
            <a:extLst>
              <a:ext uri="{FF2B5EF4-FFF2-40B4-BE49-F238E27FC236}">
                <a16:creationId xmlns:a16="http://schemas.microsoft.com/office/drawing/2014/main" id="{FF5570D8-FF4F-48D5-9079-DB1F1287BC1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7664404">
            <a:off x="1830606" y="2882711"/>
            <a:ext cx="1573278" cy="129039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8">
            <a:extLst>
              <a:ext uri="{FF2B5EF4-FFF2-40B4-BE49-F238E27FC236}">
                <a16:creationId xmlns:a16="http://schemas.microsoft.com/office/drawing/2014/main" id="{89683145-4E54-4E3C-9C11-5B6097493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1366" y="4248015"/>
            <a:ext cx="100012" cy="100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7">
            <a:extLst>
              <a:ext uri="{FF2B5EF4-FFF2-40B4-BE49-F238E27FC236}">
                <a16:creationId xmlns:a16="http://schemas.microsoft.com/office/drawing/2014/main" id="{45BB73D8-4228-4869-9A91-95C60B451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4774" y="1866931"/>
            <a:ext cx="2565740" cy="191707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Oval 19">
            <a:extLst>
              <a:ext uri="{FF2B5EF4-FFF2-40B4-BE49-F238E27FC236}">
                <a16:creationId xmlns:a16="http://schemas.microsoft.com/office/drawing/2014/main" id="{66FAAEE7-0904-48A6-8456-098852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819" y="3283999"/>
            <a:ext cx="100012" cy="100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CBB26-E131-4973-8147-C76F7DD59EB9}"/>
              </a:ext>
            </a:extLst>
          </p:cNvPr>
          <p:cNvGrpSpPr/>
          <p:nvPr/>
        </p:nvGrpSpPr>
        <p:grpSpPr>
          <a:xfrm>
            <a:off x="2560117" y="1034353"/>
            <a:ext cx="507180" cy="515099"/>
            <a:chOff x="3779070" y="1060931"/>
            <a:chExt cx="838200" cy="838200"/>
          </a:xfrm>
        </p:grpSpPr>
        <p:sp>
          <p:nvSpPr>
            <p:cNvPr id="70" name="Oval 4">
              <a:extLst>
                <a:ext uri="{FF2B5EF4-FFF2-40B4-BE49-F238E27FC236}">
                  <a16:creationId xmlns:a16="http://schemas.microsoft.com/office/drawing/2014/main" id="{4AD11354-A388-4979-9F4A-805C47ACF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070" y="1060931"/>
              <a:ext cx="838200" cy="838200"/>
            </a:xfrm>
            <a:prstGeom prst="ellipse">
              <a:avLst/>
            </a:prstGeom>
            <a:solidFill>
              <a:srgbClr val="9FCC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">
              <a:extLst>
                <a:ext uri="{FF2B5EF4-FFF2-40B4-BE49-F238E27FC236}">
                  <a16:creationId xmlns:a16="http://schemas.microsoft.com/office/drawing/2014/main" id="{D7B0DAE3-C192-4D6C-8E73-DCC07622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870" y="1365731"/>
              <a:ext cx="228600" cy="228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8">
              <a:extLst>
                <a:ext uri="{FF2B5EF4-FFF2-40B4-BE49-F238E27FC236}">
                  <a16:creationId xmlns:a16="http://schemas.microsoft.com/office/drawing/2014/main" id="{691B3888-6729-48FE-99C8-4B3F6333A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8120" y="1481618"/>
              <a:ext cx="801688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915BD06-5803-4C17-8679-70CE26FC0FBD}"/>
              </a:ext>
            </a:extLst>
          </p:cNvPr>
          <p:cNvGrpSpPr/>
          <p:nvPr/>
        </p:nvGrpSpPr>
        <p:grpSpPr>
          <a:xfrm>
            <a:off x="6046651" y="1764409"/>
            <a:ext cx="507180" cy="515099"/>
            <a:chOff x="3779070" y="1060931"/>
            <a:chExt cx="838200" cy="838200"/>
          </a:xfrm>
        </p:grpSpPr>
        <p:sp>
          <p:nvSpPr>
            <p:cNvPr id="74" name="Oval 4">
              <a:extLst>
                <a:ext uri="{FF2B5EF4-FFF2-40B4-BE49-F238E27FC236}">
                  <a16:creationId xmlns:a16="http://schemas.microsoft.com/office/drawing/2014/main" id="{8F808D00-96A3-4ABF-8711-D36935A58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070" y="1060931"/>
              <a:ext cx="838200" cy="838200"/>
            </a:xfrm>
            <a:prstGeom prst="ellipse">
              <a:avLst/>
            </a:prstGeom>
            <a:solidFill>
              <a:srgbClr val="9FCC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">
              <a:extLst>
                <a:ext uri="{FF2B5EF4-FFF2-40B4-BE49-F238E27FC236}">
                  <a16:creationId xmlns:a16="http://schemas.microsoft.com/office/drawing/2014/main" id="{57E1A5AB-C8D5-4DA5-954F-203A18185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870" y="1365731"/>
              <a:ext cx="228600" cy="228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8">
              <a:extLst>
                <a:ext uri="{FF2B5EF4-FFF2-40B4-BE49-F238E27FC236}">
                  <a16:creationId xmlns:a16="http://schemas.microsoft.com/office/drawing/2014/main" id="{EEB50F16-0709-44EF-AD65-A5473885F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8120" y="1481618"/>
              <a:ext cx="801688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0707C0-0280-44C8-9D6A-E9A025FB339D}"/>
              </a:ext>
            </a:extLst>
          </p:cNvPr>
          <p:cNvGrpSpPr/>
          <p:nvPr/>
        </p:nvGrpSpPr>
        <p:grpSpPr>
          <a:xfrm>
            <a:off x="6429551" y="4144706"/>
            <a:ext cx="507180" cy="515099"/>
            <a:chOff x="3779070" y="1060931"/>
            <a:chExt cx="838200" cy="838200"/>
          </a:xfrm>
        </p:grpSpPr>
        <p:sp>
          <p:nvSpPr>
            <p:cNvPr id="78" name="Oval 4">
              <a:extLst>
                <a:ext uri="{FF2B5EF4-FFF2-40B4-BE49-F238E27FC236}">
                  <a16:creationId xmlns:a16="http://schemas.microsoft.com/office/drawing/2014/main" id="{4687FB27-1D52-46E3-BFDA-B1D056476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070" y="1060931"/>
              <a:ext cx="838200" cy="838200"/>
            </a:xfrm>
            <a:prstGeom prst="ellipse">
              <a:avLst/>
            </a:prstGeom>
            <a:solidFill>
              <a:srgbClr val="9FCC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B3516F81-39B2-40CB-B2C1-BBA22382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3870" y="1365731"/>
              <a:ext cx="228600" cy="2286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">
              <a:extLst>
                <a:ext uri="{FF2B5EF4-FFF2-40B4-BE49-F238E27FC236}">
                  <a16:creationId xmlns:a16="http://schemas.microsoft.com/office/drawing/2014/main" id="{8B2E1544-8BB9-4DA1-A103-5BD6D1533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8120" y="1481618"/>
              <a:ext cx="801688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Rectangle 53">
            <a:extLst>
              <a:ext uri="{FF2B5EF4-FFF2-40B4-BE49-F238E27FC236}">
                <a16:creationId xmlns:a16="http://schemas.microsoft.com/office/drawing/2014/main" id="{30C61146-26F5-4F52-9E73-2039815D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549" y="4478594"/>
            <a:ext cx="101600" cy="165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Freeform 36">
            <a:extLst>
              <a:ext uri="{FF2B5EF4-FFF2-40B4-BE49-F238E27FC236}">
                <a16:creationId xmlns:a16="http://schemas.microsoft.com/office/drawing/2014/main" id="{A58A1EF8-B330-4288-80E8-E7D8D9F0F565}"/>
              </a:ext>
            </a:extLst>
          </p:cNvPr>
          <p:cNvSpPr>
            <a:spLocks/>
          </p:cNvSpPr>
          <p:nvPr/>
        </p:nvSpPr>
        <p:spPr bwMode="auto">
          <a:xfrm>
            <a:off x="7128427" y="4121799"/>
            <a:ext cx="1916113" cy="241300"/>
          </a:xfrm>
          <a:custGeom>
            <a:avLst/>
            <a:gdLst>
              <a:gd name="T0" fmla="*/ 1207 w 1207"/>
              <a:gd name="T1" fmla="*/ 89 h 152"/>
              <a:gd name="T2" fmla="*/ 821 w 1207"/>
              <a:gd name="T3" fmla="*/ 10 h 152"/>
              <a:gd name="T4" fmla="*/ 560 w 1207"/>
              <a:gd name="T5" fmla="*/ 26 h 152"/>
              <a:gd name="T6" fmla="*/ 387 w 1207"/>
              <a:gd name="T7" fmla="*/ 136 h 152"/>
              <a:gd name="T8" fmla="*/ 142 w 1207"/>
              <a:gd name="T9" fmla="*/ 113 h 152"/>
              <a:gd name="T10" fmla="*/ 0 w 1207"/>
              <a:gd name="T11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7" h="152">
                <a:moveTo>
                  <a:pt x="1207" y="89"/>
                </a:moveTo>
                <a:cubicBezTo>
                  <a:pt x="1068" y="54"/>
                  <a:pt x="929" y="20"/>
                  <a:pt x="821" y="10"/>
                </a:cubicBezTo>
                <a:cubicBezTo>
                  <a:pt x="713" y="0"/>
                  <a:pt x="632" y="5"/>
                  <a:pt x="560" y="26"/>
                </a:cubicBezTo>
                <a:cubicBezTo>
                  <a:pt x="488" y="47"/>
                  <a:pt x="457" y="122"/>
                  <a:pt x="387" y="136"/>
                </a:cubicBezTo>
                <a:cubicBezTo>
                  <a:pt x="317" y="150"/>
                  <a:pt x="206" y="110"/>
                  <a:pt x="142" y="113"/>
                </a:cubicBezTo>
                <a:cubicBezTo>
                  <a:pt x="78" y="116"/>
                  <a:pt x="39" y="134"/>
                  <a:pt x="0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34">
            <a:extLst>
              <a:ext uri="{FF2B5EF4-FFF2-40B4-BE49-F238E27FC236}">
                <a16:creationId xmlns:a16="http://schemas.microsoft.com/office/drawing/2014/main" id="{B1BF86B6-A91B-4585-A39C-BAB4009862F1}"/>
              </a:ext>
            </a:extLst>
          </p:cNvPr>
          <p:cNvSpPr>
            <a:spLocks/>
          </p:cNvSpPr>
          <p:nvPr/>
        </p:nvSpPr>
        <p:spPr bwMode="auto">
          <a:xfrm>
            <a:off x="195890" y="4222615"/>
            <a:ext cx="1243163" cy="202810"/>
          </a:xfrm>
          <a:custGeom>
            <a:avLst/>
            <a:gdLst>
              <a:gd name="T0" fmla="*/ 0 w 1499"/>
              <a:gd name="T1" fmla="*/ 13 h 95"/>
              <a:gd name="T2" fmla="*/ 742 w 1499"/>
              <a:gd name="T3" fmla="*/ 13 h 95"/>
              <a:gd name="T4" fmla="*/ 868 w 1499"/>
              <a:gd name="T5" fmla="*/ 92 h 95"/>
              <a:gd name="T6" fmla="*/ 1271 w 1499"/>
              <a:gd name="T7" fmla="*/ 29 h 95"/>
              <a:gd name="T8" fmla="*/ 1499 w 1499"/>
              <a:gd name="T9" fmla="*/ 8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9" h="95">
                <a:moveTo>
                  <a:pt x="0" y="13"/>
                </a:moveTo>
                <a:cubicBezTo>
                  <a:pt x="298" y="6"/>
                  <a:pt x="597" y="0"/>
                  <a:pt x="742" y="13"/>
                </a:cubicBezTo>
                <a:cubicBezTo>
                  <a:pt x="887" y="26"/>
                  <a:pt x="780" y="89"/>
                  <a:pt x="868" y="92"/>
                </a:cubicBezTo>
                <a:cubicBezTo>
                  <a:pt x="956" y="95"/>
                  <a:pt x="1166" y="30"/>
                  <a:pt x="1271" y="29"/>
                </a:cubicBezTo>
                <a:cubicBezTo>
                  <a:pt x="1376" y="28"/>
                  <a:pt x="1437" y="56"/>
                  <a:pt x="1499" y="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AutoShape 49">
            <a:extLst>
              <a:ext uri="{FF2B5EF4-FFF2-40B4-BE49-F238E27FC236}">
                <a16:creationId xmlns:a16="http://schemas.microsoft.com/office/drawing/2014/main" id="{16738C32-5849-4555-8EF5-CB11DA8D909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02465" y="2092200"/>
            <a:ext cx="1825172" cy="565953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91 -0.36494 " pathEditMode="relative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91 -0.36494 " pathEditMode="relative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91 -0.36494 " pathEditMode="relative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930000">
                                      <p:cBhvr>
                                        <p:cTn id="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09 -0.36528 L 0.23819 -0.288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38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Vocabulary &amp; Definitions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E9263-5239-4652-B032-2FC960D121A2}"/>
              </a:ext>
            </a:extLst>
          </p:cNvPr>
          <p:cNvSpPr txBox="1"/>
          <p:nvPr/>
        </p:nvSpPr>
        <p:spPr>
          <a:xfrm>
            <a:off x="311700" y="891035"/>
            <a:ext cx="70149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Force: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push or pull on an object.</a:t>
            </a:r>
          </a:p>
          <a:p>
            <a:pPr marL="342900" indent="-342900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Fixed pulley: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pulley attached to a fixed point with the rope attached to the object.</a:t>
            </a:r>
          </a:p>
          <a:p>
            <a:pPr marL="342900" indent="-342900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Movable pulley: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A pullet attached to the object itself, with one end of the rope attached to a fixed point. </a:t>
            </a:r>
          </a:p>
          <a:p>
            <a:pPr marL="342900" indent="-342900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Redirect force: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To change the direction of a push or pull to gain advantage over a task.</a:t>
            </a:r>
          </a:p>
          <a:p>
            <a:pPr marL="342900" indent="-342900"/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Mechanical advantage: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The advantage gained my using simple machines; trading distance for force. 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0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References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5FBE40B-2B97-48F6-88AF-33CD18F7D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1700" y="882748"/>
            <a:ext cx="6879125" cy="364353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of block and tackle (right) is Copyright © U.S. Department of Transportation, Federal Highway Administration, </a:t>
            </a:r>
            <a:r>
              <a:rPr lang="en-US" altLang="en-US" sz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Handtools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altLang="en-US" sz="1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Trailwork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http://www.fhwa.dot.gov/environment/fspubs/05232810/page16.htm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of Giza pyramid (right) is Copyright © National Library of Medicine, Profiles in Science, The Wilbur A. Sawyer Papers,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http://profiles.nlm.nih.gov/LW/B/B/D/Y/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 of crane (right) is Copyright © NASA, Nightglow, Interesting Vehicles,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http://nightglow.gsfc.nasa.gov/vehicles.html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Drawing of mine elevator (right) is Copyright © U.S. Department of Labor, Mine Safety and Health Administration,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http://www.msha.gov/S&amp;HINFO/TECHRPT/HOIST/PAPER4.HTM</a:t>
            </a:r>
            <a:endParaRPr lang="en-US" altLang="en-US"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photo of an unguarded belt and pulley (right) is Copyright © U.S. Department of Labor, OSHA, 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http://www.osha.gov/SLTC/woodproducts/pulley.html</a:t>
            </a: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hand and pulley photograph (right) is Copyright © Denise Carlson, ITL Program, </a:t>
            </a:r>
            <a:r>
              <a:rPr lang="en-US" altLang="ko-KR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College of Engineering and Applied Science, University of Colorado at Boulder. Used with permission.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 concept drawings are Copyright © </a:t>
            </a:r>
            <a:r>
              <a:rPr lang="pt-BR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ITL Program,</a:t>
            </a:r>
            <a:r>
              <a:rPr lang="en-US" altLang="ko-KR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College of Engineering and Applied Science, University of Colorado at Boulder.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rest of the images are Copyright © 2004 Microsoft Corporation, One Microsoft Way, Redmond, WA 98052-6399 USA. All rights reserved.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832FCBF-C3ED-4D97-AF4A-B22C7F8CF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50" y="1092517"/>
            <a:ext cx="8604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B77F904-7E51-46D0-9D54-FD26E4F6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00" y="394017"/>
            <a:ext cx="482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CB2728D-6EAD-4876-90AE-F86E19C1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00" y="2079942"/>
            <a:ext cx="1219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3ED7B5-F04B-44E1-9922-0BBBB2F3A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4"/>
          <a:stretch>
            <a:fillRect/>
          </a:stretch>
        </p:blipFill>
        <p:spPr bwMode="auto">
          <a:xfrm>
            <a:off x="7065413" y="3175317"/>
            <a:ext cx="1093787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7F609-7867-4E50-BDB9-4A1E9D4A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25" y="3865880"/>
            <a:ext cx="495300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C0FF182-A8F9-41F8-9E21-7011949B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50" y="3049905"/>
            <a:ext cx="596900" cy="11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6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What is a pulley?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CCD26B8-1863-46C2-8681-D292AC76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24" y="997451"/>
            <a:ext cx="2791499" cy="278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E9263-5239-4652-B032-2FC960D121A2}"/>
              </a:ext>
            </a:extLst>
          </p:cNvPr>
          <p:cNvSpPr txBox="1"/>
          <p:nvPr/>
        </p:nvSpPr>
        <p:spPr>
          <a:xfrm>
            <a:off x="311700" y="891035"/>
            <a:ext cx="5205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A pulley is a wheel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A pulley uses rope that goes around the wheel </a:t>
            </a:r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(often in a groove)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The rope attaches to objects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The other end of the rope has a </a:t>
            </a:r>
            <a:r>
              <a:rPr lang="en-US" sz="18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force </a:t>
            </a: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applied</a:t>
            </a:r>
          </a:p>
          <a:p>
            <a:pPr marL="57150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Open Sans"/>
                <a:ea typeface="Open Sans"/>
                <a:cs typeface="Open Sans"/>
                <a:sym typeface="Open Sans"/>
              </a:rPr>
              <a:t>Applied force is a push or pull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Fixed Pulley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Line 9">
            <a:extLst>
              <a:ext uri="{FF2B5EF4-FFF2-40B4-BE49-F238E27FC236}">
                <a16:creationId xmlns:a16="http://schemas.microsoft.com/office/drawing/2014/main" id="{E60D41E5-7115-414B-8346-B898B51B07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8151" y="1326641"/>
            <a:ext cx="4903788" cy="2540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7">
            <a:extLst>
              <a:ext uri="{FF2B5EF4-FFF2-40B4-BE49-F238E27FC236}">
                <a16:creationId xmlns:a16="http://schemas.microsoft.com/office/drawing/2014/main" id="{5E811D42-017B-4FA3-B2FD-BC1419C354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6081" y="1733041"/>
            <a:ext cx="4870" cy="2148602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D334F804-F0A5-4A9F-B704-042A0EA79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394" y="1030809"/>
            <a:ext cx="2255855" cy="601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>
            <a:extLst>
              <a:ext uri="{FF2B5EF4-FFF2-40B4-BE49-F238E27FC236}">
                <a16:creationId xmlns:a16="http://schemas.microsoft.com/office/drawing/2014/main" id="{5EA5FA8E-CF79-4385-903F-081DED8B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751" y="1275841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44B55A63-57C4-454D-90B9-FCE5CDF31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551" y="1580641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3">
            <a:extLst>
              <a:ext uri="{FF2B5EF4-FFF2-40B4-BE49-F238E27FC236}">
                <a16:creationId xmlns:a16="http://schemas.microsoft.com/office/drawing/2014/main" id="{6208E826-858E-4F4D-9843-5AA8B8B49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51" y="2190241"/>
            <a:ext cx="6126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Rope</a:t>
            </a: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3E591CEB-FE2E-40A4-A1EE-B3031815F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5447" y="1352041"/>
            <a:ext cx="838200" cy="158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1023B1C6-1A28-4B74-B79E-88102570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838" y="1172752"/>
            <a:ext cx="6719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F7BF8B67-FCDA-4AC7-B7F5-5F145EA76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881" y="3272043"/>
            <a:ext cx="1676400" cy="1219200"/>
          </a:xfrm>
          <a:prstGeom prst="rect">
            <a:avLst/>
          </a:prstGeom>
          <a:solidFill>
            <a:srgbClr val="6091B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1D1179BD-AD4A-4F16-BC21-8C271E6F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825" y="3713770"/>
            <a:ext cx="769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75FBD89F-B89E-4A3A-9635-2C0A885A0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851" y="2885813"/>
            <a:ext cx="3786188" cy="1295919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Fixed Pulley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Object moves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Pulley stays in the same spot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Force applied only on one end of the rope</a:t>
            </a:r>
          </a:p>
        </p:txBody>
      </p:sp>
      <p:sp>
        <p:nvSpPr>
          <p:cNvPr id="30" name="Line 20">
            <a:extLst>
              <a:ext uri="{FF2B5EF4-FFF2-40B4-BE49-F238E27FC236}">
                <a16:creationId xmlns:a16="http://schemas.microsoft.com/office/drawing/2014/main" id="{558CD426-59EA-42F9-AF09-8A8B9B233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2689" y="1674304"/>
            <a:ext cx="801687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3.33333E-6 -0.233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5661E-6 L 0.00104 -0.237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8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 animBg="1"/>
      <p:bldP spid="28" grpId="0"/>
      <p:bldP spid="28" grpId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2">
            <a:extLst>
              <a:ext uri="{FF2B5EF4-FFF2-40B4-BE49-F238E27FC236}">
                <a16:creationId xmlns:a16="http://schemas.microsoft.com/office/drawing/2014/main" id="{1B09A7A1-9A5B-4DDE-9E79-A9CFDAE89C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5305" y="903943"/>
            <a:ext cx="13749" cy="233304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Moveable Pulley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Line 3">
            <a:extLst>
              <a:ext uri="{FF2B5EF4-FFF2-40B4-BE49-F238E27FC236}">
                <a16:creationId xmlns:a16="http://schemas.microsoft.com/office/drawing/2014/main" id="{F1647619-781A-4E9A-946D-1814378324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26006" y="1061321"/>
            <a:ext cx="13749" cy="21534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37012B59-D90E-425D-8B45-5D558881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5362" y="2798843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343FA767-5DFB-4513-B463-E2BC15F24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162" y="3103643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6">
            <a:extLst>
              <a:ext uri="{FF2B5EF4-FFF2-40B4-BE49-F238E27FC236}">
                <a16:creationId xmlns:a16="http://schemas.microsoft.com/office/drawing/2014/main" id="{5BFD0CD2-FBED-4FFA-ABE2-907F72C36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162" y="3034587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Pulley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FF224EE1-B99F-4C8A-99E6-4489CBF06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505" y="1698770"/>
            <a:ext cx="6158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Rope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CB1F2C48-317E-40BF-BDF0-79B8DE2C3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658" y="1830269"/>
            <a:ext cx="6719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3B00FEE2-BE69-4415-AEFF-81DF5CE0B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62" y="3641539"/>
            <a:ext cx="1676400" cy="1219200"/>
          </a:xfrm>
          <a:prstGeom prst="rect">
            <a:avLst/>
          </a:prstGeom>
          <a:solidFill>
            <a:srgbClr val="6091B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31062C11-8329-44E3-946E-B1EF2E032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005" y="4112263"/>
            <a:ext cx="769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</a:t>
            </a: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F95A10DD-F43A-46DB-8D64-59BF8E83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105" y="731893"/>
            <a:ext cx="463550" cy="1863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DD844107-E2DB-4708-91B6-225CC2B4A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6505" y="919025"/>
            <a:ext cx="11430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id="{7430A09D-6893-4B1F-809A-9CE767F99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05" y="2725028"/>
            <a:ext cx="3971925" cy="1736503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Movable Pulley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Pulley is attached to object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Pulley and object move together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Rope is attached to something </a:t>
            </a:r>
            <a:b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does not move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Force applied to other end of rope</a:t>
            </a:r>
          </a:p>
        </p:txBody>
      </p:sp>
      <p:sp>
        <p:nvSpPr>
          <p:cNvPr id="39" name="Line 16">
            <a:extLst>
              <a:ext uri="{FF2B5EF4-FFF2-40B4-BE49-F238E27FC236}">
                <a16:creationId xmlns:a16="http://schemas.microsoft.com/office/drawing/2014/main" id="{B54AAC11-8FC2-4660-88F8-F210F8226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7734" y="846793"/>
            <a:ext cx="0" cy="762000"/>
          </a:xfrm>
          <a:prstGeom prst="line">
            <a:avLst/>
          </a:prstGeom>
          <a:noFill/>
          <a:ln w="88900">
            <a:solidFill>
              <a:schemeClr val="bg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747C9321-6D9A-486C-9721-4C7991E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63" y="885498"/>
            <a:ext cx="909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Reaction</a:t>
            </a:r>
          </a:p>
          <a:p>
            <a:pPr algn="ctr"/>
            <a:r>
              <a:rPr lang="en-US" altLang="en-US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Force</a:t>
            </a:r>
          </a:p>
        </p:txBody>
      </p:sp>
      <p:sp>
        <p:nvSpPr>
          <p:cNvPr id="41" name="Line 18">
            <a:extLst>
              <a:ext uri="{FF2B5EF4-FFF2-40B4-BE49-F238E27FC236}">
                <a16:creationId xmlns:a16="http://schemas.microsoft.com/office/drawing/2014/main" id="{1CA817BA-9703-4136-9305-45CC7A25AE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84412" y="3219530"/>
            <a:ext cx="80168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BB93B30C-CDDF-4C5D-8198-85314E4E3D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6100" y="1549361"/>
            <a:ext cx="0" cy="838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6688E-6 L 0.00105 -0.226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3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6688E-6 L 0.00105 -0.226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3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9639E-6 L 0.00278 -0.2368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18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2729E-7 L 0.00521 -0.232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163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97E-6 L -0.00209 -0.236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84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6984E-6 L 5E-6 -0.22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9796E-7 L -0.00139 -0.376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8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5" grpId="0" animBg="1"/>
      <p:bldP spid="36" grpId="0"/>
      <p:bldP spid="36" grpId="1"/>
      <p:bldP spid="38" grpId="0" animBg="1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Who has seen pulleys?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E9263-5239-4652-B032-2FC960D121A2}"/>
              </a:ext>
            </a:extLst>
          </p:cNvPr>
          <p:cNvSpPr txBox="1"/>
          <p:nvPr/>
        </p:nvSpPr>
        <p:spPr>
          <a:xfrm>
            <a:off x="311700" y="891035"/>
            <a:ext cx="520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…Pulleys are all around us…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F8B83F7A-35A7-448E-8D07-FDB8409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9" y="1381170"/>
            <a:ext cx="1819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4D9F3F9A-C789-433A-8A25-399330BE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8" y="2811439"/>
            <a:ext cx="590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>
            <a:extLst>
              <a:ext uri="{FF2B5EF4-FFF2-40B4-BE49-F238E27FC236}">
                <a16:creationId xmlns:a16="http://schemas.microsoft.com/office/drawing/2014/main" id="{1C2EB4C1-5B46-468C-9BD8-53BD42E77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36" y="2379245"/>
            <a:ext cx="2292350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2767FB8F-E563-449A-8E2F-1637BD97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74" y="188709"/>
            <a:ext cx="1305243" cy="17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>
            <a:extLst>
              <a:ext uri="{FF2B5EF4-FFF2-40B4-BE49-F238E27FC236}">
                <a16:creationId xmlns:a16="http://schemas.microsoft.com/office/drawing/2014/main" id="{D279172F-E9AA-449E-83E5-5B2BCF55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27" y="3482631"/>
            <a:ext cx="1261244" cy="11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0DD62D06-3998-4C7F-AAA2-97327CB7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836" y="2713032"/>
            <a:ext cx="148590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Flagpole 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8E87B20-6E55-4F69-A985-528B6EAD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385" y="2081997"/>
            <a:ext cx="137160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 Elevator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 Box 33">
            <a:extLst>
              <a:ext uri="{FF2B5EF4-FFF2-40B4-BE49-F238E27FC236}">
                <a16:creationId xmlns:a16="http://schemas.microsoft.com/office/drawing/2014/main" id="{C0EA1BBD-125D-45CD-BE97-D0578D35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484" y="3741689"/>
            <a:ext cx="2112963" cy="523220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 Window shades and blinds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More examples 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6">
            <a:extLst>
              <a:ext uri="{FF2B5EF4-FFF2-40B4-BE49-F238E27FC236}">
                <a16:creationId xmlns:a16="http://schemas.microsoft.com/office/drawing/2014/main" id="{9FA9D274-1971-4FA2-872C-AD12D6F6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30" y="200350"/>
            <a:ext cx="1616075" cy="24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7">
            <a:extLst>
              <a:ext uri="{FF2B5EF4-FFF2-40B4-BE49-F238E27FC236}">
                <a16:creationId xmlns:a16="http://schemas.microsoft.com/office/drawing/2014/main" id="{D3905838-5D6E-4995-B699-947F2961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59" y="980949"/>
            <a:ext cx="990600" cy="95410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 Sails and fishing nets </a:t>
            </a:r>
            <a:endParaRPr lang="en-US" alt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9">
            <a:extLst>
              <a:ext uri="{FF2B5EF4-FFF2-40B4-BE49-F238E27FC236}">
                <a16:creationId xmlns:a16="http://schemas.microsoft.com/office/drawing/2014/main" id="{F90DC224-FD96-4F6F-8859-994007BB4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2" r="12955" b="19421"/>
          <a:stretch>
            <a:fillRect/>
          </a:stretch>
        </p:blipFill>
        <p:spPr bwMode="auto">
          <a:xfrm>
            <a:off x="1951689" y="2571750"/>
            <a:ext cx="2480640" cy="21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36">
            <a:extLst>
              <a:ext uri="{FF2B5EF4-FFF2-40B4-BE49-F238E27FC236}">
                <a16:creationId xmlns:a16="http://schemas.microsoft.com/office/drawing/2014/main" id="{932D8DF1-5A46-4EA4-8890-B17431B27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675" y="4114548"/>
            <a:ext cx="232410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+ rock climbing gear </a:t>
            </a: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Box 37">
            <a:extLst>
              <a:ext uri="{FF2B5EF4-FFF2-40B4-BE49-F238E27FC236}">
                <a16:creationId xmlns:a16="http://schemas.microsoft.com/office/drawing/2014/main" id="{19A11FEF-DDA9-4F71-84AA-143DCE8F3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400" y="2962023"/>
            <a:ext cx="177800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+ clothes lines</a:t>
            </a: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 Box 38">
            <a:extLst>
              <a:ext uri="{FF2B5EF4-FFF2-40B4-BE49-F238E27FC236}">
                <a16:creationId xmlns:a16="http://schemas.microsoft.com/office/drawing/2014/main" id="{69095D2F-207E-445F-AC7E-3A00714C4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900" y="3544636"/>
            <a:ext cx="287655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+ gym training equipment </a:t>
            </a:r>
            <a:endParaRPr lang="en-US" alt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 Box 30">
            <a:extLst>
              <a:ext uri="{FF2B5EF4-FFF2-40B4-BE49-F238E27FC236}">
                <a16:creationId xmlns:a16="http://schemas.microsoft.com/office/drawing/2014/main" id="{EF0D591C-5903-4C8F-98D6-66E532882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304" y="1853584"/>
            <a:ext cx="1509713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 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Cranes 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</a:t>
            </a:r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3" name="Picture 31">
            <a:extLst>
              <a:ext uri="{FF2B5EF4-FFF2-40B4-BE49-F238E27FC236}">
                <a16:creationId xmlns:a16="http://schemas.microsoft.com/office/drawing/2014/main" id="{85F3F1CB-AEE1-4191-9D44-119229FE4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1258349"/>
            <a:ext cx="2422711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9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Why use pulleys?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E9263-5239-4652-B032-2FC960D121A2}"/>
              </a:ext>
            </a:extLst>
          </p:cNvPr>
          <p:cNvSpPr txBox="1"/>
          <p:nvPr/>
        </p:nvSpPr>
        <p:spPr>
          <a:xfrm>
            <a:off x="311700" y="891035"/>
            <a:ext cx="5205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Makes lifting things easier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Pulleys 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redirect force</a:t>
            </a: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Enables us to use gravity to help us (it is usually easier to full down than to lift something up)</a:t>
            </a:r>
          </a:p>
          <a:p>
            <a:pPr marL="285750" lvl="8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several pulleys reduces the force required to lift an object</a:t>
            </a: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have to use more rope and make the rope go further</a:t>
            </a: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Mechanical Advantage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More distance traveled, but less force required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0D7E052-5046-4E2D-80B6-4E8CACB1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83" y="1478032"/>
            <a:ext cx="25527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7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Using Gravity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E9263-5239-4652-B032-2FC960D121A2}"/>
              </a:ext>
            </a:extLst>
          </p:cNvPr>
          <p:cNvSpPr txBox="1"/>
          <p:nvPr/>
        </p:nvSpPr>
        <p:spPr>
          <a:xfrm>
            <a:off x="311700" y="891035"/>
            <a:ext cx="48883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Easier to pull down than up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Elevators use gravity</a:t>
            </a:r>
            <a:endParaRPr lang="en-US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Counterweight on the other side of the cable</a:t>
            </a: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Gravity already applying force on counterweight</a:t>
            </a:r>
          </a:p>
          <a:p>
            <a:pPr marL="571500" lvl="8" indent="-285750">
              <a:buFont typeface="Wingdings" panose="05000000000000000000" pitchFamily="2" charset="2"/>
              <a:buChar char="§"/>
            </a:pPr>
            <a:r>
              <a:rPr lang="en-US" alt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powerful motor required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502DDA28-2753-4188-AD04-40C5DA61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0" y="708332"/>
            <a:ext cx="1943432" cy="38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>
            <a:extLst>
              <a:ext uri="{FF2B5EF4-FFF2-40B4-BE49-F238E27FC236}">
                <a16:creationId xmlns:a16="http://schemas.microsoft.com/office/drawing/2014/main" id="{1BC6BB69-FE83-47CD-BA84-D95B48FCCE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68225" y="3676880"/>
            <a:ext cx="500696" cy="3667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28298B1-8A2F-4E75-A9D9-BC516F992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06405" y="708332"/>
            <a:ext cx="1246552" cy="150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15D58E5-0C1B-4A8E-82B2-794CBD53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957" y="3886436"/>
            <a:ext cx="1425390" cy="30777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Counterweight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06045F60-980E-44FE-AD1D-D38362AA8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52260" y="931230"/>
            <a:ext cx="500697" cy="252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71D337F-2661-46B7-9E62-AFB517D4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472" y="582754"/>
            <a:ext cx="1327150" cy="523220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Elevator Pulleys</a:t>
            </a:r>
          </a:p>
        </p:txBody>
      </p:sp>
    </p:spTree>
    <p:extLst>
      <p:ext uri="{BB962C8B-B14F-4D97-AF65-F5344CB8AC3E}">
        <p14:creationId xmlns:p14="http://schemas.microsoft.com/office/powerpoint/2010/main" val="32510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5573747" cy="599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  <a:sym typeface="Open Sans"/>
              </a:rPr>
              <a:t>System of Pulleys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20">
            <a:extLst>
              <a:ext uri="{FF2B5EF4-FFF2-40B4-BE49-F238E27FC236}">
                <a16:creationId xmlns:a16="http://schemas.microsoft.com/office/drawing/2014/main" id="{F95A10DD-F43A-46DB-8D64-59BF8E839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105" y="731893"/>
            <a:ext cx="463550" cy="1863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D2E1CB8A-A689-4225-B4D1-10DC9CB8D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020" y="3264255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">
            <a:extLst>
              <a:ext uri="{FF2B5EF4-FFF2-40B4-BE49-F238E27FC236}">
                <a16:creationId xmlns:a16="http://schemas.microsoft.com/office/drawing/2014/main" id="{92222222-CB47-4AA5-B04F-B1B83A196E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55220" y="1524705"/>
            <a:ext cx="0" cy="2296587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6">
            <a:extLst>
              <a:ext uri="{FF2B5EF4-FFF2-40B4-BE49-F238E27FC236}">
                <a16:creationId xmlns:a16="http://schemas.microsoft.com/office/drawing/2014/main" id="{AA369065-95AA-4B2E-9F8A-6DDB6E7BDD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55790" y="1543049"/>
            <a:ext cx="28752" cy="2203806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Oval 20">
            <a:extLst>
              <a:ext uri="{FF2B5EF4-FFF2-40B4-BE49-F238E27FC236}">
                <a16:creationId xmlns:a16="http://schemas.microsoft.com/office/drawing/2014/main" id="{495E4BE2-2B84-4E68-AD16-7D8944929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520" y="3569055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A918CB9A-848A-4BF0-A030-02C0F332E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26644" y="1243542"/>
            <a:ext cx="1097999" cy="2557528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93C4DCEB-D04D-42E1-98E7-E7D31878C2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50838" y="1331386"/>
            <a:ext cx="21228" cy="3039674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">
            <a:extLst>
              <a:ext uri="{FF2B5EF4-FFF2-40B4-BE49-F238E27FC236}">
                <a16:creationId xmlns:a16="http://schemas.microsoft.com/office/drawing/2014/main" id="{A064C501-E60F-4031-9878-D3045321E1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4058" y="929920"/>
            <a:ext cx="1260723" cy="2914650"/>
          </a:xfrm>
          <a:prstGeom prst="line">
            <a:avLst/>
          </a:prstGeom>
          <a:noFill/>
          <a:ln w="57150">
            <a:solidFill>
              <a:srgbClr val="F8A81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0F9BB4DD-C0DA-4E12-9ABA-52F659BC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545" y="3375380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6">
            <a:extLst>
              <a:ext uri="{FF2B5EF4-FFF2-40B4-BE49-F238E27FC236}">
                <a16:creationId xmlns:a16="http://schemas.microsoft.com/office/drawing/2014/main" id="{D9E15D35-4CD7-4760-9C7C-28C64BC57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345" y="368018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A214B17A-A614-48C4-8472-C3F5EAAC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1737" y="4230732"/>
            <a:ext cx="981075" cy="800100"/>
          </a:xfrm>
          <a:prstGeom prst="rect">
            <a:avLst/>
          </a:prstGeom>
          <a:solidFill>
            <a:srgbClr val="6091BA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51F80D9F-C23E-402C-BA5F-E126F620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256" y="900817"/>
            <a:ext cx="4687887" cy="2047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3C66ADE9-8587-4894-BDA3-EA783805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521" y="1097138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11">
            <a:extLst>
              <a:ext uri="{FF2B5EF4-FFF2-40B4-BE49-F238E27FC236}">
                <a16:creationId xmlns:a16="http://schemas.microsoft.com/office/drawing/2014/main" id="{A86475A9-A409-4F98-8FC0-DBB3272B8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8321" y="1401938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12">
            <a:extLst>
              <a:ext uri="{FF2B5EF4-FFF2-40B4-BE49-F238E27FC236}">
                <a16:creationId xmlns:a16="http://schemas.microsoft.com/office/drawing/2014/main" id="{BE444D24-9A92-4BCB-A077-6D86BD386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54" y="882748"/>
            <a:ext cx="981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13">
            <a:extLst>
              <a:ext uri="{FF2B5EF4-FFF2-40B4-BE49-F238E27FC236}">
                <a16:creationId xmlns:a16="http://schemas.microsoft.com/office/drawing/2014/main" id="{97F1EAC9-B867-467D-91EB-284505E3D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921" y="1108251"/>
            <a:ext cx="838200" cy="838200"/>
          </a:xfrm>
          <a:prstGeom prst="ellipse">
            <a:avLst/>
          </a:prstGeom>
          <a:solidFill>
            <a:srgbClr val="9FCC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4">
            <a:extLst>
              <a:ext uri="{FF2B5EF4-FFF2-40B4-BE49-F238E27FC236}">
                <a16:creationId xmlns:a16="http://schemas.microsoft.com/office/drawing/2014/main" id="{54CC30C5-A211-4246-B980-09365B147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5721" y="1413051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18">
            <a:extLst>
              <a:ext uri="{FF2B5EF4-FFF2-40B4-BE49-F238E27FC236}">
                <a16:creationId xmlns:a16="http://schemas.microsoft.com/office/drawing/2014/main" id="{4B05BA5B-B589-453C-8251-D1470DBBF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51" y="3400173"/>
            <a:ext cx="1763623" cy="954107"/>
          </a:xfrm>
          <a:prstGeom prst="rect">
            <a:avLst/>
          </a:prstGeom>
          <a:solidFill>
            <a:srgbClr val="9FCC3B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force needed</a:t>
            </a:r>
          </a:p>
          <a:p>
            <a:pPr algn="ctr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raise this weight</a:t>
            </a:r>
          </a:p>
          <a:p>
            <a:pPr algn="ctr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¼ the weight of</a:t>
            </a:r>
          </a:p>
          <a:p>
            <a:pPr algn="ctr"/>
            <a:r>
              <a:rPr lang="en-US" alt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object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92E578C1-8D4D-4028-A65A-DE59347D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21" y="4452965"/>
            <a:ext cx="769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7585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19796E-7 L -0.00139 -0.376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88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197E-6 L -0.00209 -0.236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 animBg="1"/>
      <p:bldP spid="52" grpId="0"/>
      <p:bldP spid="52" grpId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673</Words>
  <Application>Microsoft Office PowerPoint</Application>
  <PresentationFormat>On-screen Show (16:9)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Arial</vt:lpstr>
      <vt:lpstr>Wingdings</vt:lpstr>
      <vt:lpstr>Simple Light</vt:lpstr>
      <vt:lpstr>PowerPoint Presentation</vt:lpstr>
      <vt:lpstr>What is a pulley? </vt:lpstr>
      <vt:lpstr>Fixed Pulley </vt:lpstr>
      <vt:lpstr>Moveable Pulley </vt:lpstr>
      <vt:lpstr>Who has seen pulleys? </vt:lpstr>
      <vt:lpstr>More examples  </vt:lpstr>
      <vt:lpstr>Why use pulleys? </vt:lpstr>
      <vt:lpstr>Using Gravity </vt:lpstr>
      <vt:lpstr>System of Pulleys </vt:lpstr>
      <vt:lpstr>How do they help us? </vt:lpstr>
      <vt:lpstr>Building the Pyramids  </vt:lpstr>
      <vt:lpstr>Vocabulary &amp; Definitions 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 Chaker</dc:creator>
  <cp:lastModifiedBy>Sabina Anne Schill</cp:lastModifiedBy>
  <cp:revision>11</cp:revision>
  <dcterms:modified xsi:type="dcterms:W3CDTF">2020-05-18T19:57:44Z</dcterms:modified>
</cp:coreProperties>
</file>