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8" r:id="rId3"/>
    <p:sldId id="269" r:id="rId4"/>
    <p:sldId id="257" r:id="rId5"/>
    <p:sldId id="268" r:id="rId6"/>
    <p:sldId id="273" r:id="rId7"/>
    <p:sldId id="275" r:id="rId8"/>
    <p:sldId id="276" r:id="rId9"/>
    <p:sldId id="270" r:id="rId10"/>
    <p:sldId id="277" r:id="rId11"/>
    <p:sldId id="278" r:id="rId12"/>
    <p:sldId id="271" r:id="rId13"/>
  </p:sldIdLst>
  <p:sldSz cx="9144000" cy="5143500" type="screen16x9"/>
  <p:notesSz cx="6858000" cy="9144000"/>
  <p:embeddedFontLst>
    <p:embeddedFont>
      <p:font typeface="Open Sans" panose="020B06060305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64AA"/>
    <a:srgbClr val="609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8" d="100"/>
          <a:sy n="118" d="100"/>
        </p:scale>
        <p:origin x="846" y="8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8277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55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17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685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4382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1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547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48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042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5634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wmf"/><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14.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smtClean="0">
                <a:solidFill>
                  <a:srgbClr val="FFFFFF"/>
                </a:solidFill>
                <a:latin typeface="Open Sans"/>
                <a:ea typeface="Open Sans"/>
                <a:cs typeface="Open Sans"/>
                <a:sym typeface="Open Sans"/>
              </a:rPr>
              <a:t>Review of Simple Machines</a:t>
            </a:r>
            <a:endParaRPr sz="1600" b="1" dirty="0">
              <a:solidFill>
                <a:srgbClr val="FFFFFF"/>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Mechanical Advantages</a:t>
            </a:r>
            <a:endParaRPr sz="2400" b="1" dirty="0">
              <a:solidFill>
                <a:srgbClr val="6091BA"/>
              </a:solidFill>
              <a:latin typeface="Open Sans"/>
              <a:ea typeface="Open Sans"/>
              <a:cs typeface="Open Sans"/>
              <a:sym typeface="Open Sans"/>
            </a:endParaRPr>
          </a:p>
          <a:p>
            <a:pPr lvl="0" algn="l" rtl="0">
              <a:lnSpc>
                <a:spcPct val="115000"/>
              </a:lnSpc>
              <a:spcBef>
                <a:spcPts val="0"/>
              </a:spcBef>
              <a:spcAft>
                <a:spcPts val="0"/>
              </a:spcAft>
              <a:buSzPct val="100000"/>
            </a:pP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t>
            </a:r>
            <a:r>
              <a:rPr lang="en-US" sz="1400" dirty="0" smtClean="0">
                <a:solidFill>
                  <a:srgbClr val="000000"/>
                </a:solidFill>
                <a:latin typeface="Open Sans"/>
                <a:ea typeface="Open Sans"/>
                <a:cs typeface="Open Sans"/>
                <a:sym typeface="Open Sans"/>
              </a:rPr>
              <a:t>	</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a:p>
            <a:pPr lvl="0" algn="l" rtl="0">
              <a:lnSpc>
                <a:spcPct val="115000"/>
              </a:lnSpc>
              <a:spcBef>
                <a:spcPts val="0"/>
              </a:spcBef>
              <a:spcAft>
                <a:spcPts val="0"/>
              </a:spcAft>
            </a:pP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2" name="TextBox 1"/>
          <p:cNvSpPr txBox="1"/>
          <p:nvPr/>
        </p:nvSpPr>
        <p:spPr>
          <a:xfrm>
            <a:off x="431265" y="1546343"/>
            <a:ext cx="1678370" cy="307777"/>
          </a:xfrm>
          <a:prstGeom prst="rect">
            <a:avLst/>
          </a:prstGeom>
          <a:solidFill>
            <a:srgbClr val="8D64A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Wheel and Axle</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19" name="TextBox 18"/>
          <p:cNvSpPr txBox="1"/>
          <p:nvPr/>
        </p:nvSpPr>
        <p:spPr>
          <a:xfrm>
            <a:off x="431265" y="971763"/>
            <a:ext cx="1678370" cy="307777"/>
          </a:xfrm>
          <a:prstGeom prst="rect">
            <a:avLst/>
          </a:prstGeom>
          <a:solidFill>
            <a:srgbClr val="8D64A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Wedge</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20" name="TextBox 19"/>
          <p:cNvSpPr txBox="1"/>
          <p:nvPr/>
        </p:nvSpPr>
        <p:spPr>
          <a:xfrm>
            <a:off x="431265" y="2120923"/>
            <a:ext cx="1678370" cy="307777"/>
          </a:xfrm>
          <a:prstGeom prst="rect">
            <a:avLst/>
          </a:prstGeom>
          <a:solidFill>
            <a:srgbClr val="8D64A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Lever</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21" name="TextBox 20"/>
          <p:cNvSpPr txBox="1"/>
          <p:nvPr/>
        </p:nvSpPr>
        <p:spPr>
          <a:xfrm>
            <a:off x="431265" y="2695503"/>
            <a:ext cx="1678370" cy="307777"/>
          </a:xfrm>
          <a:prstGeom prst="rect">
            <a:avLst/>
          </a:prstGeom>
          <a:solidFill>
            <a:srgbClr val="8D64A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Inclined Plane</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22" name="TextBox 21"/>
          <p:cNvSpPr txBox="1"/>
          <p:nvPr/>
        </p:nvSpPr>
        <p:spPr>
          <a:xfrm>
            <a:off x="431265" y="3270083"/>
            <a:ext cx="1678370" cy="307777"/>
          </a:xfrm>
          <a:prstGeom prst="rect">
            <a:avLst/>
          </a:prstGeom>
          <a:solidFill>
            <a:srgbClr val="8D64A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Screw</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23" name="TextBox 22"/>
          <p:cNvSpPr txBox="1"/>
          <p:nvPr/>
        </p:nvSpPr>
        <p:spPr>
          <a:xfrm>
            <a:off x="431264" y="3844663"/>
            <a:ext cx="1678371" cy="307777"/>
          </a:xfrm>
          <a:prstGeom prst="rect">
            <a:avLst/>
          </a:prstGeom>
          <a:solidFill>
            <a:srgbClr val="8D64A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Pulley</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3" name="TextBox 2"/>
          <p:cNvSpPr txBox="1"/>
          <p:nvPr/>
        </p:nvSpPr>
        <p:spPr>
          <a:xfrm>
            <a:off x="2534157" y="971763"/>
            <a:ext cx="3188262" cy="307777"/>
          </a:xfrm>
          <a:prstGeom prst="rect">
            <a:avLst/>
          </a:prstGeom>
          <a:noFill/>
        </p:spPr>
        <p:txBody>
          <a:bodyPr wrap="square" rtlCol="0">
            <a:spAutoFit/>
          </a:bodyPr>
          <a:lstStyle/>
          <a:p>
            <a:r>
              <a:rPr lang="en-US" altLang="en-US" b="1" dirty="0">
                <a:solidFill>
                  <a:schemeClr val="tx1"/>
                </a:solidFill>
                <a:latin typeface="Arial" panose="020B0604020202020204" pitchFamily="34" charset="0"/>
              </a:rPr>
              <a:t>Pushes material apart, </a:t>
            </a:r>
            <a:r>
              <a:rPr lang="en-US" altLang="en-US" b="1" dirty="0" smtClean="0">
                <a:solidFill>
                  <a:schemeClr val="tx1"/>
                </a:solidFill>
                <a:latin typeface="Arial" panose="020B0604020202020204" pitchFamily="34" charset="0"/>
              </a:rPr>
              <a:t>cuts</a:t>
            </a:r>
            <a:endParaRPr lang="en-US" altLang="en-US" b="1" dirty="0">
              <a:solidFill>
                <a:schemeClr val="tx1"/>
              </a:solidFill>
              <a:latin typeface="Arial" panose="020B0604020202020204" pitchFamily="34" charset="0"/>
            </a:endParaRPr>
          </a:p>
        </p:txBody>
      </p:sp>
      <p:sp>
        <p:nvSpPr>
          <p:cNvPr id="13" name="TextBox 12"/>
          <p:cNvSpPr txBox="1"/>
          <p:nvPr/>
        </p:nvSpPr>
        <p:spPr>
          <a:xfrm>
            <a:off x="2569065" y="1438621"/>
            <a:ext cx="3188262" cy="523220"/>
          </a:xfrm>
          <a:prstGeom prst="rect">
            <a:avLst/>
          </a:prstGeom>
          <a:noFill/>
        </p:spPr>
        <p:txBody>
          <a:bodyPr wrap="square" rtlCol="0">
            <a:spAutoFit/>
          </a:bodyPr>
          <a:lstStyle/>
          <a:p>
            <a:pPr lvl="0" fontAlgn="base">
              <a:spcBef>
                <a:spcPct val="20000"/>
              </a:spcBef>
              <a:spcAft>
                <a:spcPct val="0"/>
              </a:spcAft>
              <a:buClrTx/>
            </a:pPr>
            <a:r>
              <a:rPr lang="en-US" altLang="en-US" b="1" dirty="0">
                <a:solidFill>
                  <a:schemeClr val="tx1"/>
                </a:solidFill>
                <a:latin typeface="Arial" panose="020B0604020202020204" pitchFamily="34" charset="0"/>
              </a:rPr>
              <a:t>Makes it easy to move objects by rolling them, and reducing friction</a:t>
            </a:r>
          </a:p>
        </p:txBody>
      </p:sp>
      <p:sp>
        <p:nvSpPr>
          <p:cNvPr id="14" name="TextBox 13"/>
          <p:cNvSpPr txBox="1"/>
          <p:nvPr/>
        </p:nvSpPr>
        <p:spPr>
          <a:xfrm>
            <a:off x="2569065" y="2012823"/>
            <a:ext cx="2504641" cy="523220"/>
          </a:xfrm>
          <a:prstGeom prst="rect">
            <a:avLst/>
          </a:prstGeom>
          <a:noFill/>
        </p:spPr>
        <p:txBody>
          <a:bodyPr wrap="square" rtlCol="0">
            <a:spAutoFit/>
          </a:bodyPr>
          <a:lstStyle/>
          <a:p>
            <a:pPr lvl="0" fontAlgn="base">
              <a:spcBef>
                <a:spcPct val="20000"/>
              </a:spcBef>
              <a:spcAft>
                <a:spcPct val="0"/>
              </a:spcAft>
              <a:buClrTx/>
            </a:pPr>
            <a:r>
              <a:rPr lang="en-US" altLang="en-US" b="1" dirty="0">
                <a:solidFill>
                  <a:schemeClr val="tx1"/>
                </a:solidFill>
                <a:latin typeface="Arial" panose="020B0604020202020204" pitchFamily="34" charset="0"/>
              </a:rPr>
              <a:t>Helps lift heavy weights </a:t>
            </a:r>
            <a:br>
              <a:rPr lang="en-US" altLang="en-US" b="1" dirty="0">
                <a:solidFill>
                  <a:schemeClr val="tx1"/>
                </a:solidFill>
                <a:latin typeface="Arial" panose="020B0604020202020204" pitchFamily="34" charset="0"/>
              </a:rPr>
            </a:br>
            <a:r>
              <a:rPr lang="en-US" altLang="en-US" b="1" dirty="0">
                <a:solidFill>
                  <a:schemeClr val="tx1"/>
                </a:solidFill>
                <a:latin typeface="Arial" panose="020B0604020202020204" pitchFamily="34" charset="0"/>
              </a:rPr>
              <a:t>using longer distances</a:t>
            </a:r>
          </a:p>
        </p:txBody>
      </p:sp>
      <p:sp>
        <p:nvSpPr>
          <p:cNvPr id="15" name="TextBox 14"/>
          <p:cNvSpPr txBox="1"/>
          <p:nvPr/>
        </p:nvSpPr>
        <p:spPr>
          <a:xfrm>
            <a:off x="2569065" y="2590288"/>
            <a:ext cx="3580284" cy="523220"/>
          </a:xfrm>
          <a:prstGeom prst="rect">
            <a:avLst/>
          </a:prstGeom>
          <a:noFill/>
        </p:spPr>
        <p:txBody>
          <a:bodyPr wrap="square" rtlCol="0">
            <a:spAutoFit/>
          </a:bodyPr>
          <a:lstStyle/>
          <a:p>
            <a:r>
              <a:rPr lang="en-US" altLang="en-US" b="1" dirty="0">
                <a:solidFill>
                  <a:schemeClr val="tx1"/>
                </a:solidFill>
                <a:latin typeface="Arial" panose="020B0604020202020204" pitchFamily="34" charset="0"/>
              </a:rPr>
              <a:t>Makes it easier to move objects upward; a longer path but easier </a:t>
            </a:r>
            <a:r>
              <a:rPr lang="en-US" altLang="en-US" b="1" dirty="0" smtClean="0">
                <a:solidFill>
                  <a:schemeClr val="tx1"/>
                </a:solidFill>
                <a:latin typeface="Arial" panose="020B0604020202020204" pitchFamily="34" charset="0"/>
              </a:rPr>
              <a:t>lifting</a:t>
            </a:r>
            <a:endParaRPr lang="en-US" altLang="en-US" b="1" dirty="0">
              <a:solidFill>
                <a:schemeClr val="tx1"/>
              </a:solidFill>
              <a:latin typeface="Arial" panose="020B0604020202020204" pitchFamily="34" charset="0"/>
            </a:endParaRPr>
          </a:p>
        </p:txBody>
      </p:sp>
      <p:sp>
        <p:nvSpPr>
          <p:cNvPr id="16" name="TextBox 15"/>
          <p:cNvSpPr txBox="1"/>
          <p:nvPr/>
        </p:nvSpPr>
        <p:spPr>
          <a:xfrm>
            <a:off x="2569065" y="3164490"/>
            <a:ext cx="3188262" cy="523220"/>
          </a:xfrm>
          <a:prstGeom prst="rect">
            <a:avLst/>
          </a:prstGeom>
          <a:noFill/>
        </p:spPr>
        <p:txBody>
          <a:bodyPr wrap="square" rtlCol="0">
            <a:spAutoFit/>
          </a:bodyPr>
          <a:lstStyle/>
          <a:p>
            <a:pPr lvl="0" fontAlgn="base">
              <a:spcBef>
                <a:spcPct val="20000"/>
              </a:spcBef>
              <a:spcAft>
                <a:spcPct val="0"/>
              </a:spcAft>
              <a:buClrTx/>
            </a:pPr>
            <a:r>
              <a:rPr lang="en-US" altLang="en-US" b="1" dirty="0">
                <a:solidFill>
                  <a:schemeClr val="tx1"/>
                </a:solidFill>
                <a:latin typeface="Arial" panose="020B0604020202020204" pitchFamily="34" charset="0"/>
              </a:rPr>
              <a:t>Turns rotation into lengthwise movement</a:t>
            </a:r>
          </a:p>
        </p:txBody>
      </p:sp>
      <p:sp>
        <p:nvSpPr>
          <p:cNvPr id="17" name="TextBox 16"/>
          <p:cNvSpPr txBox="1"/>
          <p:nvPr/>
        </p:nvSpPr>
        <p:spPr>
          <a:xfrm>
            <a:off x="2569064" y="3736941"/>
            <a:ext cx="3188262" cy="523220"/>
          </a:xfrm>
          <a:prstGeom prst="rect">
            <a:avLst/>
          </a:prstGeom>
          <a:noFill/>
        </p:spPr>
        <p:txBody>
          <a:bodyPr wrap="square" rtlCol="0">
            <a:spAutoFit/>
          </a:bodyPr>
          <a:lstStyle/>
          <a:p>
            <a:pPr lvl="0" fontAlgn="base">
              <a:spcBef>
                <a:spcPct val="20000"/>
              </a:spcBef>
              <a:spcAft>
                <a:spcPct val="0"/>
              </a:spcAft>
              <a:buClrTx/>
            </a:pPr>
            <a:r>
              <a:rPr lang="en-US" altLang="en-US" b="1" dirty="0">
                <a:solidFill>
                  <a:schemeClr val="tx1"/>
                </a:solidFill>
                <a:latin typeface="Arial" panose="020B0604020202020204" pitchFamily="34" charset="0"/>
              </a:rPr>
              <a:t>Makes lifting heavy objects easier </a:t>
            </a:r>
            <a:br>
              <a:rPr lang="en-US" altLang="en-US" b="1" dirty="0">
                <a:solidFill>
                  <a:schemeClr val="tx1"/>
                </a:solidFill>
                <a:latin typeface="Arial" panose="020B0604020202020204" pitchFamily="34" charset="0"/>
              </a:rPr>
            </a:br>
            <a:r>
              <a:rPr lang="en-US" altLang="en-US" b="1" dirty="0">
                <a:solidFill>
                  <a:schemeClr val="tx1"/>
                </a:solidFill>
                <a:latin typeface="Arial" panose="020B0604020202020204" pitchFamily="34" charset="0"/>
              </a:rPr>
              <a:t>by redirecting force</a:t>
            </a:r>
          </a:p>
        </p:txBody>
      </p:sp>
    </p:spTree>
    <p:extLst>
      <p:ext uri="{BB962C8B-B14F-4D97-AF65-F5344CB8AC3E}">
        <p14:creationId xmlns:p14="http://schemas.microsoft.com/office/powerpoint/2010/main" val="3386640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Engineering Design Process</a:t>
            </a:r>
            <a:endParaRPr sz="2400" b="1" dirty="0">
              <a:solidFill>
                <a:srgbClr val="6091BA"/>
              </a:solidFill>
              <a:latin typeface="Open Sans"/>
              <a:ea typeface="Open Sans"/>
              <a:cs typeface="Open Sans"/>
              <a:sym typeface="Open Sans"/>
            </a:endParaRPr>
          </a:p>
          <a:p>
            <a:pPr lvl="0">
              <a:lnSpc>
                <a:spcPct val="115000"/>
              </a:lnSpc>
              <a:buSzPct val="100000"/>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2" name="TextBox 1"/>
          <p:cNvSpPr txBox="1"/>
          <p:nvPr/>
        </p:nvSpPr>
        <p:spPr>
          <a:xfrm>
            <a:off x="311700" y="850505"/>
            <a:ext cx="8728391"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1" u="none" strike="noStrike" kern="0" cap="none" spc="0" normalizeH="0" baseline="0" noProof="0" dirty="0">
                <a:ln>
                  <a:noFill/>
                </a:ln>
                <a:solidFill>
                  <a:srgbClr val="8D64AA"/>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Ask: Identify the Needs and Constraints:</a:t>
            </a:r>
            <a:r>
              <a:rPr kumimoji="0" lang="en-US"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What is the problem? What do I want to do? What are the project requirements? What are the limitations? Who is the customer? What is the goal?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1" u="none" strike="noStrike" kern="0" cap="none" spc="0" normalizeH="0" baseline="0" noProof="0" dirty="0">
                <a:ln>
                  <a:noFill/>
                </a:ln>
                <a:solidFill>
                  <a:srgbClr val="8D64AA"/>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Research the Problem:</a:t>
            </a:r>
            <a:r>
              <a:rPr kumimoji="0" lang="en-US" sz="1300" b="1" i="1" u="none" strike="noStrike" kern="0" cap="none" spc="0" normalizeH="0" baseline="0" noProof="0" dirty="0">
                <a:ln>
                  <a:noFill/>
                </a:ln>
                <a:solidFill>
                  <a:srgbClr val="8D64AA"/>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US"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Gather information and research what others have done. Talk to people from many different backgrounds and specialties to assist with researching what products or solutions already exist, or what technologies might be adaptable to your needs.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1" u="none" strike="noStrike" kern="0" cap="none" spc="0" normalizeH="0" baseline="0" noProof="0" dirty="0">
                <a:ln>
                  <a:noFill/>
                </a:ln>
                <a:solidFill>
                  <a:srgbClr val="8D64AA"/>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Imagine: Develop Possible Solutions:</a:t>
            </a:r>
            <a:r>
              <a:rPr kumimoji="0" lang="en-US"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You work with a team to brainstorm ideas and develop as many solutions as possible. This is the time to encourage wild ideas and defer judgment! Build on the ideas of others! Stay focused on topic, and have one conversation at a time! Remember: good design is all about teamwork!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1" u="none" strike="noStrike" kern="0" cap="none" spc="0" normalizeH="0" baseline="0" noProof="0" dirty="0">
                <a:ln>
                  <a:noFill/>
                </a:ln>
                <a:solidFill>
                  <a:srgbClr val="8D64AA"/>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Plan: Select a Promising Idea:</a:t>
            </a:r>
            <a:r>
              <a:rPr kumimoji="0" lang="en-US"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US"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Revisit the needs, constraints and research from the earlier steps, compare your best ideas, select one solution and make a plan to move forward with it.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1" u="none" strike="noStrike" kern="0" cap="none" spc="0" normalizeH="0" baseline="0" noProof="0" dirty="0">
                <a:ln>
                  <a:noFill/>
                </a:ln>
                <a:solidFill>
                  <a:srgbClr val="8D64AA"/>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Create: Build a Prototype:</a:t>
            </a:r>
            <a:r>
              <a:rPr kumimoji="0" lang="en-US"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Building a prototype makes your ideas real! These early versions of the design solution help your team verify whether the design meets the original challenge objectives. Push yourself for creativity, imagination and excellence in design.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1" u="none" strike="noStrike" kern="0" cap="none" spc="0" normalizeH="0" baseline="0" noProof="0" dirty="0">
                <a:ln>
                  <a:noFill/>
                </a:ln>
                <a:solidFill>
                  <a:srgbClr val="8D64AA"/>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Test and Evaluate Prototype:</a:t>
            </a:r>
            <a:r>
              <a:rPr kumimoji="0" lang="en-US" b="0" i="1"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US"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Does it work? Does it solve the need? Communicate the results and get feedback. Analyze and talk about what works, what doesn't and what could be improved.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1" u="none" strike="noStrike" kern="0" cap="none" spc="0" normalizeH="0" baseline="0" noProof="0" dirty="0">
                <a:ln>
                  <a:noFill/>
                </a:ln>
                <a:solidFill>
                  <a:srgbClr val="8D64AA"/>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Improve: Redesign as Needed:</a:t>
            </a:r>
            <a:r>
              <a:rPr kumimoji="0" lang="en-US"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Discuss how you could improve your solution. Make revisions. Draw new designs. Iterate your design to make your product the best it can be.</a:t>
            </a:r>
            <a:br>
              <a:rPr kumimoji="0" lang="en-US"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br>
            <a:r>
              <a:rPr kumimoji="0" lang="en-US" sz="13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And now, </a:t>
            </a:r>
            <a:r>
              <a:rPr kumimoji="0" lang="en-US" sz="1300" b="1" i="0" u="none" strike="noStrike" kern="0" cap="none" spc="0" normalizeH="0" baseline="0" noProof="0" dirty="0">
                <a:ln>
                  <a:noFill/>
                </a:ln>
                <a:solidFill>
                  <a:srgbClr val="F8A81B"/>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REPEAT!</a:t>
            </a:r>
          </a:p>
        </p:txBody>
      </p:sp>
    </p:spTree>
    <p:extLst>
      <p:ext uri="{BB962C8B-B14F-4D97-AF65-F5344CB8AC3E}">
        <p14:creationId xmlns:p14="http://schemas.microsoft.com/office/powerpoint/2010/main" val="469950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References</a:t>
            </a:r>
            <a:endParaRPr sz="2400" b="1" dirty="0">
              <a:solidFill>
                <a:srgbClr val="6091BA"/>
              </a:solidFill>
              <a:latin typeface="Open Sans"/>
              <a:ea typeface="Open Sans"/>
              <a:cs typeface="Open Sans"/>
              <a:sym typeface="Open Sans"/>
            </a:endParaRPr>
          </a:p>
          <a:p>
            <a:pPr lvl="0">
              <a:lnSpc>
                <a:spcPct val="115000"/>
              </a:lnSpc>
              <a:buSzPct val="100000"/>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Photos should be a </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square like this.</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2" name="TextBox 1"/>
          <p:cNvSpPr txBox="1"/>
          <p:nvPr/>
        </p:nvSpPr>
        <p:spPr>
          <a:xfrm>
            <a:off x="199529" y="1040355"/>
            <a:ext cx="8744941" cy="1231106"/>
          </a:xfrm>
          <a:prstGeom prst="rect">
            <a:avLst/>
          </a:prstGeom>
          <a:solidFill>
            <a:schemeClr val="bg1"/>
          </a:solidFill>
        </p:spPr>
        <p:txBody>
          <a:bodyPr wrap="square" rtlCol="0">
            <a:spAutoFit/>
          </a:bodyPr>
          <a:lstStyle/>
          <a:p>
            <a:pPr lvl="0"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All images © Copyright © 2004 Microsoft Corporation, One Microsoft Way, Redmond, WA 98052-6399 USA. All rights reserved. </a:t>
            </a:r>
          </a:p>
          <a:p>
            <a:pPr lvl="0"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Except for images below, which were created by the ITL Program, College of Engineering and Applied Science, University of Colorado at Boulder, sometimes using Microsoft clip art</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23" name="Group 13"/>
          <p:cNvGrpSpPr>
            <a:grpSpLocks/>
          </p:cNvGrpSpPr>
          <p:nvPr/>
        </p:nvGrpSpPr>
        <p:grpSpPr bwMode="auto">
          <a:xfrm>
            <a:off x="2650462" y="2435385"/>
            <a:ext cx="1614488" cy="1693863"/>
            <a:chOff x="2850" y="2213"/>
            <a:chExt cx="2542" cy="2666"/>
          </a:xfrm>
        </p:grpSpPr>
        <p:sp>
          <p:nvSpPr>
            <p:cNvPr id="24" name="Line 14"/>
            <p:cNvSpPr>
              <a:spLocks noChangeShapeType="1"/>
            </p:cNvSpPr>
            <p:nvPr/>
          </p:nvSpPr>
          <p:spPr bwMode="auto">
            <a:xfrm>
              <a:off x="2850" y="4838"/>
              <a:ext cx="2542"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5"/>
            <p:cNvSpPr>
              <a:spLocks noChangeShapeType="1"/>
            </p:cNvSpPr>
            <p:nvPr/>
          </p:nvSpPr>
          <p:spPr bwMode="auto">
            <a:xfrm>
              <a:off x="3735" y="3525"/>
              <a:ext cx="446"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6"/>
            <p:cNvSpPr>
              <a:spLocks noChangeShapeType="1"/>
            </p:cNvSpPr>
            <p:nvPr/>
          </p:nvSpPr>
          <p:spPr bwMode="auto">
            <a:xfrm>
              <a:off x="3329" y="3966"/>
              <a:ext cx="446"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
            <p:cNvSpPr>
              <a:spLocks noChangeShapeType="1"/>
            </p:cNvSpPr>
            <p:nvPr/>
          </p:nvSpPr>
          <p:spPr bwMode="auto">
            <a:xfrm>
              <a:off x="2985" y="4433"/>
              <a:ext cx="0" cy="446"/>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8"/>
            <p:cNvSpPr>
              <a:spLocks noChangeShapeType="1"/>
            </p:cNvSpPr>
            <p:nvPr/>
          </p:nvSpPr>
          <p:spPr bwMode="auto">
            <a:xfrm>
              <a:off x="2940" y="4418"/>
              <a:ext cx="446"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9"/>
            <p:cNvSpPr>
              <a:spLocks noChangeShapeType="1"/>
            </p:cNvSpPr>
            <p:nvPr/>
          </p:nvSpPr>
          <p:spPr bwMode="auto">
            <a:xfrm>
              <a:off x="3375" y="4013"/>
              <a:ext cx="0" cy="446"/>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0"/>
            <p:cNvSpPr>
              <a:spLocks noChangeShapeType="1"/>
            </p:cNvSpPr>
            <p:nvPr/>
          </p:nvSpPr>
          <p:spPr bwMode="auto">
            <a:xfrm>
              <a:off x="3779" y="3563"/>
              <a:ext cx="0" cy="446"/>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1"/>
            <p:cNvSpPr>
              <a:spLocks noChangeShapeType="1"/>
            </p:cNvSpPr>
            <p:nvPr/>
          </p:nvSpPr>
          <p:spPr bwMode="auto">
            <a:xfrm>
              <a:off x="4928" y="2213"/>
              <a:ext cx="446"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2"/>
            <p:cNvSpPr>
              <a:spLocks noChangeShapeType="1"/>
            </p:cNvSpPr>
            <p:nvPr/>
          </p:nvSpPr>
          <p:spPr bwMode="auto">
            <a:xfrm>
              <a:off x="4522" y="2654"/>
              <a:ext cx="446"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3"/>
            <p:cNvSpPr>
              <a:spLocks noChangeShapeType="1"/>
            </p:cNvSpPr>
            <p:nvPr/>
          </p:nvSpPr>
          <p:spPr bwMode="auto">
            <a:xfrm>
              <a:off x="4178" y="3121"/>
              <a:ext cx="0" cy="446"/>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4"/>
            <p:cNvSpPr>
              <a:spLocks noChangeShapeType="1"/>
            </p:cNvSpPr>
            <p:nvPr/>
          </p:nvSpPr>
          <p:spPr bwMode="auto">
            <a:xfrm>
              <a:off x="4133" y="3106"/>
              <a:ext cx="446"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5"/>
            <p:cNvSpPr>
              <a:spLocks noChangeShapeType="1"/>
            </p:cNvSpPr>
            <p:nvPr/>
          </p:nvSpPr>
          <p:spPr bwMode="auto">
            <a:xfrm>
              <a:off x="4568" y="2701"/>
              <a:ext cx="0" cy="446"/>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6"/>
            <p:cNvSpPr>
              <a:spLocks noChangeShapeType="1"/>
            </p:cNvSpPr>
            <p:nvPr/>
          </p:nvSpPr>
          <p:spPr bwMode="auto">
            <a:xfrm>
              <a:off x="4972" y="2251"/>
              <a:ext cx="0" cy="446"/>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 name="Group 27"/>
          <p:cNvGrpSpPr>
            <a:grpSpLocks/>
          </p:cNvGrpSpPr>
          <p:nvPr/>
        </p:nvGrpSpPr>
        <p:grpSpPr bwMode="auto">
          <a:xfrm>
            <a:off x="4924928" y="2415704"/>
            <a:ext cx="858838" cy="1700213"/>
            <a:chOff x="5093" y="2152"/>
            <a:chExt cx="1353" cy="2678"/>
          </a:xfrm>
        </p:grpSpPr>
        <p:sp>
          <p:nvSpPr>
            <p:cNvPr id="38" name="Line 28"/>
            <p:cNvSpPr>
              <a:spLocks noChangeShapeType="1"/>
            </p:cNvSpPr>
            <p:nvPr/>
          </p:nvSpPr>
          <p:spPr bwMode="auto">
            <a:xfrm>
              <a:off x="5280" y="4545"/>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29"/>
            <p:cNvSpPr>
              <a:spLocks noChangeShapeType="1"/>
            </p:cNvSpPr>
            <p:nvPr/>
          </p:nvSpPr>
          <p:spPr bwMode="auto">
            <a:xfrm>
              <a:off x="5093" y="4823"/>
              <a:ext cx="1162"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0"/>
            <p:cNvSpPr>
              <a:spLocks noChangeShapeType="1"/>
            </p:cNvSpPr>
            <p:nvPr/>
          </p:nvSpPr>
          <p:spPr bwMode="auto">
            <a:xfrm flipV="1">
              <a:off x="5175" y="2182"/>
              <a:ext cx="1046" cy="264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31"/>
            <p:cNvSpPr>
              <a:spLocks noChangeShapeType="1"/>
            </p:cNvSpPr>
            <p:nvPr/>
          </p:nvSpPr>
          <p:spPr bwMode="auto">
            <a:xfrm flipV="1">
              <a:off x="5400" y="2152"/>
              <a:ext cx="1046" cy="264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32"/>
            <p:cNvSpPr>
              <a:spLocks noChangeShapeType="1"/>
            </p:cNvSpPr>
            <p:nvPr/>
          </p:nvSpPr>
          <p:spPr bwMode="auto">
            <a:xfrm>
              <a:off x="5446" y="4215"/>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33"/>
            <p:cNvSpPr>
              <a:spLocks noChangeShapeType="1"/>
            </p:cNvSpPr>
            <p:nvPr/>
          </p:nvSpPr>
          <p:spPr bwMode="auto">
            <a:xfrm>
              <a:off x="5550" y="3855"/>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34"/>
            <p:cNvSpPr>
              <a:spLocks noChangeShapeType="1"/>
            </p:cNvSpPr>
            <p:nvPr/>
          </p:nvSpPr>
          <p:spPr bwMode="auto">
            <a:xfrm>
              <a:off x="5693" y="3517"/>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35"/>
            <p:cNvSpPr>
              <a:spLocks noChangeShapeType="1"/>
            </p:cNvSpPr>
            <p:nvPr/>
          </p:nvSpPr>
          <p:spPr bwMode="auto">
            <a:xfrm>
              <a:off x="5828" y="3203"/>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36"/>
            <p:cNvSpPr>
              <a:spLocks noChangeShapeType="1"/>
            </p:cNvSpPr>
            <p:nvPr/>
          </p:nvSpPr>
          <p:spPr bwMode="auto">
            <a:xfrm>
              <a:off x="5947" y="2895"/>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37"/>
            <p:cNvSpPr>
              <a:spLocks noChangeShapeType="1"/>
            </p:cNvSpPr>
            <p:nvPr/>
          </p:nvSpPr>
          <p:spPr bwMode="auto">
            <a:xfrm>
              <a:off x="6083" y="2572"/>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38"/>
            <p:cNvSpPr>
              <a:spLocks noChangeShapeType="1"/>
            </p:cNvSpPr>
            <p:nvPr/>
          </p:nvSpPr>
          <p:spPr bwMode="auto">
            <a:xfrm>
              <a:off x="6195" y="2287"/>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179928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What are they?</a:t>
            </a:r>
            <a:endParaRPr sz="2400" b="1" dirty="0">
              <a:solidFill>
                <a:srgbClr val="6091BA"/>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16" name="TextBox 15"/>
          <p:cNvSpPr txBox="1"/>
          <p:nvPr/>
        </p:nvSpPr>
        <p:spPr>
          <a:xfrm>
            <a:off x="3650962" y="1215341"/>
            <a:ext cx="1842075" cy="2308324"/>
          </a:xfrm>
          <a:prstGeom prst="rect">
            <a:avLst/>
          </a:prstGeom>
          <a:solidFill>
            <a:srgbClr val="8D64AA"/>
          </a:solidFill>
        </p:spPr>
        <p:txBody>
          <a:bodyPr wrap="square" rtlCol="0">
            <a:spAutoFit/>
          </a:bodyPr>
          <a:lstStyle/>
          <a:p>
            <a:pPr algn="ctr"/>
            <a:r>
              <a:rPr lang="en-US" sz="1800" dirty="0" smtClean="0">
                <a:solidFill>
                  <a:schemeClr val="bg1"/>
                </a:solidFill>
                <a:latin typeface="Open Sans" panose="020B0606030504020204" charset="0"/>
                <a:ea typeface="Open Sans" panose="020B0606030504020204" charset="0"/>
                <a:cs typeface="Open Sans" panose="020B0606030504020204" charset="0"/>
              </a:rPr>
              <a:t>Simple machines are machines with few or no moving parts that are used to make work easier!</a:t>
            </a:r>
            <a:endParaRPr lang="en-US" sz="1800" dirty="0">
              <a:solidFill>
                <a:schemeClr val="bg1"/>
              </a:solidFill>
              <a:latin typeface="Open Sans" panose="020B0606030504020204" charset="0"/>
              <a:ea typeface="Open Sans" panose="020B0606030504020204" charset="0"/>
              <a:cs typeface="Open Sans" panose="020B0606030504020204" charset="0"/>
            </a:endParaRPr>
          </a:p>
        </p:txBody>
      </p:sp>
    </p:spTree>
    <p:extLst>
      <p:ext uri="{BB962C8B-B14F-4D97-AF65-F5344CB8AC3E}">
        <p14:creationId xmlns:p14="http://schemas.microsoft.com/office/powerpoint/2010/main" val="1089523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Why Simple Machines?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74" name="Google Shape;74;p14"/>
          <p:cNvSpPr/>
          <p:nvPr/>
        </p:nvSpPr>
        <p:spPr>
          <a:xfrm>
            <a:off x="3502478" y="2677843"/>
            <a:ext cx="1641022" cy="1820678"/>
          </a:xfrm>
          <a:prstGeom prst="rect">
            <a:avLst/>
          </a:prstGeom>
          <a:solidFill>
            <a:srgbClr val="F8A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4;p14"/>
          <p:cNvSpPr/>
          <p:nvPr/>
        </p:nvSpPr>
        <p:spPr>
          <a:xfrm>
            <a:off x="5426527" y="2677843"/>
            <a:ext cx="1641022" cy="1820678"/>
          </a:xfrm>
          <a:prstGeom prst="rect">
            <a:avLst/>
          </a:prstGeom>
          <a:solidFill>
            <a:srgbClr val="F8A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extBox 14"/>
          <p:cNvSpPr txBox="1"/>
          <p:nvPr/>
        </p:nvSpPr>
        <p:spPr>
          <a:xfrm>
            <a:off x="311700" y="955677"/>
            <a:ext cx="4831800" cy="132343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kumimoji="0" lang="en-US" sz="1600" b="0" i="0" u="none" strike="noStrike" kern="0" cap="none" spc="0" normalizeH="0" baseline="0" noProof="0" dirty="0" smtClean="0">
                <a:ln>
                  <a:noFill/>
                </a:ln>
                <a:solidFill>
                  <a:srgbClr val="000000"/>
                </a:solidFill>
                <a:effectLst/>
                <a:uLnTx/>
                <a:uFillTx/>
                <a:latin typeface="Open Sans"/>
                <a:ea typeface="Open Sans"/>
                <a:cs typeface="Open Sans"/>
                <a:sym typeface="Open Sans"/>
              </a:rPr>
              <a:t>For the </a:t>
            </a:r>
            <a:r>
              <a:rPr kumimoji="0" lang="en-US" sz="1600" b="1" i="0" u="none" strike="noStrike" kern="0" cap="none" spc="0" normalizeH="0" baseline="0" noProof="0" dirty="0" smtClean="0">
                <a:ln>
                  <a:noFill/>
                </a:ln>
                <a:solidFill>
                  <a:srgbClr val="8D64AA"/>
                </a:solidFill>
                <a:effectLst/>
                <a:uLnTx/>
                <a:uFillTx/>
                <a:latin typeface="Open Sans"/>
                <a:ea typeface="Open Sans"/>
                <a:cs typeface="Open Sans"/>
                <a:sym typeface="Open Sans"/>
              </a:rPr>
              <a:t>mechanical advantage</a:t>
            </a:r>
            <a:r>
              <a:rPr kumimoji="0" lang="en-US" sz="1600" b="0" i="0" u="none" strike="noStrike" kern="0" cap="none" spc="0" normalizeH="0" baseline="0" noProof="0" dirty="0" smtClean="0">
                <a:ln>
                  <a:noFill/>
                </a:ln>
                <a:solidFill>
                  <a:srgbClr val="000000"/>
                </a:solidFill>
                <a:effectLst/>
                <a:uLnTx/>
                <a:uFillTx/>
                <a:latin typeface="Open Sans"/>
                <a:ea typeface="Open Sans"/>
                <a:cs typeface="Open Sans"/>
                <a:sym typeface="Open Sans"/>
              </a:rPr>
              <a: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00000"/>
                </a:solidFill>
                <a:effectLst/>
                <a:uLnTx/>
                <a:uFillTx/>
                <a:latin typeface="Open Sans"/>
                <a:ea typeface="Open Sans"/>
                <a:cs typeface="Open Sans"/>
                <a:sym typeface="Open Sans"/>
              </a:rPr>
              <a:t>Making something easier to</a:t>
            </a:r>
            <a:r>
              <a:rPr kumimoji="0" lang="en-US" sz="1600" b="0" i="0" u="none" strike="noStrike" kern="0" cap="none" spc="0" normalizeH="0" noProof="0" dirty="0" smtClean="0">
                <a:ln>
                  <a:noFill/>
                </a:ln>
                <a:solidFill>
                  <a:srgbClr val="000000"/>
                </a:solidFill>
                <a:effectLst/>
                <a:uLnTx/>
                <a:uFillTx/>
                <a:latin typeface="Open Sans"/>
                <a:ea typeface="Open Sans"/>
                <a:cs typeface="Open Sans"/>
                <a:sym typeface="Open Sans"/>
              </a:rPr>
              <a:t> do, but it takes a little longer to do it</a:t>
            </a:r>
            <a:endParaRPr kumimoji="0" lang="en-US" sz="1600" b="0" i="0" u="none" strike="noStrike" kern="0" cap="none" spc="0" normalizeH="0" baseline="0" noProof="0" dirty="0" smtClean="0">
              <a:ln>
                <a:noFill/>
              </a:ln>
              <a:solidFill>
                <a:srgbClr val="000000"/>
              </a:solidFill>
              <a:effectLst/>
              <a:uLnTx/>
              <a:uFillTx/>
              <a:latin typeface="Open Sans"/>
              <a:ea typeface="Open Sans"/>
              <a:cs typeface="Open Sans"/>
              <a:sym typeface="Open Sans"/>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00000"/>
                </a:solidFill>
                <a:effectLst/>
                <a:uLnTx/>
                <a:uFillTx/>
                <a:latin typeface="Open Sans"/>
                <a:ea typeface="Open Sans"/>
                <a:cs typeface="Open Sans"/>
                <a:sym typeface="Open Sans"/>
              </a:rPr>
              <a:t>For example, going up a longer flight of stairs</a:t>
            </a:r>
            <a:r>
              <a:rPr kumimoji="0" lang="en-US" sz="1600" b="0" i="0" u="none" strike="noStrike" kern="0" cap="none" spc="0" normalizeH="0" noProof="0" dirty="0" smtClean="0">
                <a:ln>
                  <a:noFill/>
                </a:ln>
                <a:solidFill>
                  <a:srgbClr val="000000"/>
                </a:solidFill>
                <a:effectLst/>
                <a:uLnTx/>
                <a:uFillTx/>
                <a:latin typeface="Open Sans"/>
                <a:ea typeface="Open Sans"/>
                <a:cs typeface="Open Sans"/>
                <a:sym typeface="Open Sans"/>
              </a:rPr>
              <a:t> instead of going up a steep ladder</a:t>
            </a:r>
            <a:endPar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9" name="Group 18"/>
          <p:cNvGrpSpPr>
            <a:grpSpLocks/>
          </p:cNvGrpSpPr>
          <p:nvPr/>
        </p:nvGrpSpPr>
        <p:grpSpPr bwMode="auto">
          <a:xfrm>
            <a:off x="3502478" y="2765908"/>
            <a:ext cx="858838" cy="1700213"/>
            <a:chOff x="5093" y="2152"/>
            <a:chExt cx="1353" cy="2678"/>
          </a:xfrm>
        </p:grpSpPr>
        <p:sp>
          <p:nvSpPr>
            <p:cNvPr id="10" name="Line 19"/>
            <p:cNvSpPr>
              <a:spLocks noChangeShapeType="1"/>
            </p:cNvSpPr>
            <p:nvPr/>
          </p:nvSpPr>
          <p:spPr bwMode="auto">
            <a:xfrm>
              <a:off x="5280" y="4545"/>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0"/>
            <p:cNvSpPr>
              <a:spLocks noChangeShapeType="1"/>
            </p:cNvSpPr>
            <p:nvPr/>
          </p:nvSpPr>
          <p:spPr bwMode="auto">
            <a:xfrm>
              <a:off x="5093" y="4823"/>
              <a:ext cx="1162"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1"/>
            <p:cNvSpPr>
              <a:spLocks noChangeShapeType="1"/>
            </p:cNvSpPr>
            <p:nvPr/>
          </p:nvSpPr>
          <p:spPr bwMode="auto">
            <a:xfrm flipV="1">
              <a:off x="5175" y="2182"/>
              <a:ext cx="1046" cy="264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2"/>
            <p:cNvSpPr>
              <a:spLocks noChangeShapeType="1"/>
            </p:cNvSpPr>
            <p:nvPr/>
          </p:nvSpPr>
          <p:spPr bwMode="auto">
            <a:xfrm flipV="1">
              <a:off x="5400" y="2152"/>
              <a:ext cx="1046" cy="264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3"/>
            <p:cNvSpPr>
              <a:spLocks noChangeShapeType="1"/>
            </p:cNvSpPr>
            <p:nvPr/>
          </p:nvSpPr>
          <p:spPr bwMode="auto">
            <a:xfrm>
              <a:off x="5446" y="4215"/>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24"/>
            <p:cNvSpPr>
              <a:spLocks noChangeShapeType="1"/>
            </p:cNvSpPr>
            <p:nvPr/>
          </p:nvSpPr>
          <p:spPr bwMode="auto">
            <a:xfrm>
              <a:off x="5550" y="3855"/>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5"/>
            <p:cNvSpPr>
              <a:spLocks noChangeShapeType="1"/>
            </p:cNvSpPr>
            <p:nvPr/>
          </p:nvSpPr>
          <p:spPr bwMode="auto">
            <a:xfrm>
              <a:off x="5693" y="3517"/>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26"/>
            <p:cNvSpPr>
              <a:spLocks noChangeShapeType="1"/>
            </p:cNvSpPr>
            <p:nvPr/>
          </p:nvSpPr>
          <p:spPr bwMode="auto">
            <a:xfrm>
              <a:off x="5828" y="3203"/>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7"/>
            <p:cNvSpPr>
              <a:spLocks noChangeShapeType="1"/>
            </p:cNvSpPr>
            <p:nvPr/>
          </p:nvSpPr>
          <p:spPr bwMode="auto">
            <a:xfrm>
              <a:off x="5947" y="2895"/>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8"/>
            <p:cNvSpPr>
              <a:spLocks noChangeShapeType="1"/>
            </p:cNvSpPr>
            <p:nvPr/>
          </p:nvSpPr>
          <p:spPr bwMode="auto">
            <a:xfrm>
              <a:off x="6083" y="2572"/>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9"/>
            <p:cNvSpPr>
              <a:spLocks noChangeShapeType="1"/>
            </p:cNvSpPr>
            <p:nvPr/>
          </p:nvSpPr>
          <p:spPr bwMode="auto">
            <a:xfrm>
              <a:off x="6195" y="2287"/>
              <a:ext cx="221"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 name="Group 4"/>
          <p:cNvGrpSpPr>
            <a:grpSpLocks/>
          </p:cNvGrpSpPr>
          <p:nvPr/>
        </p:nvGrpSpPr>
        <p:grpSpPr bwMode="auto">
          <a:xfrm>
            <a:off x="5426527" y="2798308"/>
            <a:ext cx="1614488" cy="1693863"/>
            <a:chOff x="2850" y="2213"/>
            <a:chExt cx="2542" cy="2666"/>
          </a:xfrm>
        </p:grpSpPr>
        <p:sp>
          <p:nvSpPr>
            <p:cNvPr id="26" name="Line 5"/>
            <p:cNvSpPr>
              <a:spLocks noChangeShapeType="1"/>
            </p:cNvSpPr>
            <p:nvPr/>
          </p:nvSpPr>
          <p:spPr bwMode="auto">
            <a:xfrm>
              <a:off x="2850" y="4838"/>
              <a:ext cx="2542"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6"/>
            <p:cNvSpPr>
              <a:spLocks noChangeShapeType="1"/>
            </p:cNvSpPr>
            <p:nvPr/>
          </p:nvSpPr>
          <p:spPr bwMode="auto">
            <a:xfrm>
              <a:off x="3735" y="3525"/>
              <a:ext cx="446"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
            <p:cNvSpPr>
              <a:spLocks noChangeShapeType="1"/>
            </p:cNvSpPr>
            <p:nvPr/>
          </p:nvSpPr>
          <p:spPr bwMode="auto">
            <a:xfrm>
              <a:off x="3329" y="3966"/>
              <a:ext cx="446"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8"/>
            <p:cNvSpPr>
              <a:spLocks noChangeShapeType="1"/>
            </p:cNvSpPr>
            <p:nvPr/>
          </p:nvSpPr>
          <p:spPr bwMode="auto">
            <a:xfrm>
              <a:off x="2985" y="4433"/>
              <a:ext cx="0" cy="446"/>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9"/>
            <p:cNvSpPr>
              <a:spLocks noChangeShapeType="1"/>
            </p:cNvSpPr>
            <p:nvPr/>
          </p:nvSpPr>
          <p:spPr bwMode="auto">
            <a:xfrm>
              <a:off x="2940" y="4418"/>
              <a:ext cx="446"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0"/>
            <p:cNvSpPr>
              <a:spLocks noChangeShapeType="1"/>
            </p:cNvSpPr>
            <p:nvPr/>
          </p:nvSpPr>
          <p:spPr bwMode="auto">
            <a:xfrm>
              <a:off x="3375" y="4013"/>
              <a:ext cx="0" cy="446"/>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1"/>
            <p:cNvSpPr>
              <a:spLocks noChangeShapeType="1"/>
            </p:cNvSpPr>
            <p:nvPr/>
          </p:nvSpPr>
          <p:spPr bwMode="auto">
            <a:xfrm>
              <a:off x="3779" y="3563"/>
              <a:ext cx="0" cy="446"/>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12"/>
            <p:cNvSpPr>
              <a:spLocks noChangeShapeType="1"/>
            </p:cNvSpPr>
            <p:nvPr/>
          </p:nvSpPr>
          <p:spPr bwMode="auto">
            <a:xfrm>
              <a:off x="4928" y="2213"/>
              <a:ext cx="446"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13"/>
            <p:cNvSpPr>
              <a:spLocks noChangeShapeType="1"/>
            </p:cNvSpPr>
            <p:nvPr/>
          </p:nvSpPr>
          <p:spPr bwMode="auto">
            <a:xfrm>
              <a:off x="4522" y="2654"/>
              <a:ext cx="446"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14"/>
            <p:cNvSpPr>
              <a:spLocks noChangeShapeType="1"/>
            </p:cNvSpPr>
            <p:nvPr/>
          </p:nvSpPr>
          <p:spPr bwMode="auto">
            <a:xfrm>
              <a:off x="4178" y="3121"/>
              <a:ext cx="0" cy="446"/>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15"/>
            <p:cNvSpPr>
              <a:spLocks noChangeShapeType="1"/>
            </p:cNvSpPr>
            <p:nvPr/>
          </p:nvSpPr>
          <p:spPr bwMode="auto">
            <a:xfrm>
              <a:off x="4133" y="3106"/>
              <a:ext cx="446"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16"/>
            <p:cNvSpPr>
              <a:spLocks noChangeShapeType="1"/>
            </p:cNvSpPr>
            <p:nvPr/>
          </p:nvSpPr>
          <p:spPr bwMode="auto">
            <a:xfrm>
              <a:off x="4568" y="2701"/>
              <a:ext cx="0" cy="446"/>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17"/>
            <p:cNvSpPr>
              <a:spLocks noChangeShapeType="1"/>
            </p:cNvSpPr>
            <p:nvPr/>
          </p:nvSpPr>
          <p:spPr bwMode="auto">
            <a:xfrm>
              <a:off x="4972" y="2251"/>
              <a:ext cx="0" cy="446"/>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066018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Types of Simple Machines</a:t>
            </a:r>
            <a:endParaRPr sz="2400" b="1" dirty="0">
              <a:solidFill>
                <a:srgbClr val="6091BA"/>
              </a:solidFill>
              <a:latin typeface="Open Sans"/>
              <a:ea typeface="Open Sans"/>
              <a:cs typeface="Open Sans"/>
              <a:sym typeface="Open Sans"/>
            </a:endParaRPr>
          </a:p>
          <a:p>
            <a:pPr lvl="0" algn="l" rtl="0">
              <a:lnSpc>
                <a:spcPct val="115000"/>
              </a:lnSpc>
              <a:spcBef>
                <a:spcPts val="0"/>
              </a:spcBef>
              <a:spcAft>
                <a:spcPts val="0"/>
              </a:spcAft>
              <a:buSzPct val="100000"/>
            </a:pP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t>
            </a:r>
            <a:r>
              <a:rPr lang="en-US" sz="1400" dirty="0" smtClean="0">
                <a:solidFill>
                  <a:srgbClr val="000000"/>
                </a:solidFill>
                <a:latin typeface="Open Sans"/>
                <a:ea typeface="Open Sans"/>
                <a:cs typeface="Open Sans"/>
                <a:sym typeface="Open Sans"/>
              </a:rPr>
              <a:t>	</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a:p>
            <a:pPr lvl="0" algn="l" rtl="0">
              <a:lnSpc>
                <a:spcPct val="115000"/>
              </a:lnSpc>
              <a:spcBef>
                <a:spcPts val="0"/>
              </a:spcBef>
              <a:spcAft>
                <a:spcPts val="0"/>
              </a:spcAft>
            </a:pP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2" name="TextBox 1"/>
          <p:cNvSpPr txBox="1"/>
          <p:nvPr/>
        </p:nvSpPr>
        <p:spPr>
          <a:xfrm>
            <a:off x="3732815" y="1556049"/>
            <a:ext cx="1678370" cy="307777"/>
          </a:xfrm>
          <a:prstGeom prst="rect">
            <a:avLst/>
          </a:prstGeom>
          <a:solidFill>
            <a:srgbClr val="6091B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Wheel and Axle</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19" name="TextBox 18"/>
          <p:cNvSpPr txBox="1"/>
          <p:nvPr/>
        </p:nvSpPr>
        <p:spPr>
          <a:xfrm>
            <a:off x="3732815" y="1011297"/>
            <a:ext cx="1678370" cy="307777"/>
          </a:xfrm>
          <a:prstGeom prst="rect">
            <a:avLst/>
          </a:prstGeom>
          <a:solidFill>
            <a:srgbClr val="6091B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Wedge</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20" name="TextBox 19"/>
          <p:cNvSpPr txBox="1"/>
          <p:nvPr/>
        </p:nvSpPr>
        <p:spPr>
          <a:xfrm>
            <a:off x="3732815" y="2117572"/>
            <a:ext cx="1678370" cy="307777"/>
          </a:xfrm>
          <a:prstGeom prst="rect">
            <a:avLst/>
          </a:prstGeom>
          <a:solidFill>
            <a:srgbClr val="6091B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Lever</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21" name="TextBox 20"/>
          <p:cNvSpPr txBox="1"/>
          <p:nvPr/>
        </p:nvSpPr>
        <p:spPr>
          <a:xfrm>
            <a:off x="3732815" y="2679095"/>
            <a:ext cx="1678370" cy="307777"/>
          </a:xfrm>
          <a:prstGeom prst="rect">
            <a:avLst/>
          </a:prstGeom>
          <a:solidFill>
            <a:srgbClr val="6091B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Inclined Plane</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22" name="TextBox 21"/>
          <p:cNvSpPr txBox="1"/>
          <p:nvPr/>
        </p:nvSpPr>
        <p:spPr>
          <a:xfrm>
            <a:off x="3732815" y="3240618"/>
            <a:ext cx="1678370" cy="307777"/>
          </a:xfrm>
          <a:prstGeom prst="rect">
            <a:avLst/>
          </a:prstGeom>
          <a:solidFill>
            <a:srgbClr val="6091B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Screw</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23" name="TextBox 22"/>
          <p:cNvSpPr txBox="1"/>
          <p:nvPr/>
        </p:nvSpPr>
        <p:spPr>
          <a:xfrm>
            <a:off x="3732815" y="3802141"/>
            <a:ext cx="1678371" cy="307777"/>
          </a:xfrm>
          <a:prstGeom prst="rect">
            <a:avLst/>
          </a:prstGeom>
          <a:solidFill>
            <a:srgbClr val="6091B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Pulley</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Wedge</a:t>
            </a:r>
            <a:endParaRPr sz="2400" b="1" dirty="0">
              <a:solidFill>
                <a:srgbClr val="6091BA"/>
              </a:solidFill>
              <a:latin typeface="Open Sans"/>
              <a:ea typeface="Open Sans"/>
              <a:cs typeface="Open Sans"/>
              <a:sym typeface="Open Sans"/>
            </a:endParaRPr>
          </a:p>
          <a:p>
            <a:pPr lvl="0">
              <a:lnSpc>
                <a:spcPct val="115000"/>
              </a:lnSpc>
              <a:buSzPct val="100000"/>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Photos should be a </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FFFF"/>
                </a:solidFill>
                <a:effectLst/>
                <a:uLnTx/>
                <a:uFillTx/>
                <a:latin typeface="Open Sans"/>
                <a:ea typeface="Open Sans"/>
                <a:cs typeface="Open Sans"/>
                <a:sym typeface="Open Sans"/>
              </a:rPr>
              <a:t>square like this.</a:t>
            </a:r>
            <a:endParaRPr kumimoji="0" sz="1400" b="1"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70" name="Google Shape;70;p14"/>
          <p:cNvSpPr/>
          <p:nvPr/>
        </p:nvSpPr>
        <p:spPr>
          <a:xfrm>
            <a:off x="3458229" y="2826231"/>
            <a:ext cx="1525013" cy="1433930"/>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14"/>
          <p:cNvSpPr/>
          <p:nvPr/>
        </p:nvSpPr>
        <p:spPr>
          <a:xfrm>
            <a:off x="1676400" y="2826787"/>
            <a:ext cx="1525013" cy="1433373"/>
          </a:xfrm>
          <a:prstGeom prst="rect">
            <a:avLst/>
          </a:prstGeom>
          <a:solidFill>
            <a:srgbClr val="F8A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p:cNvSpPr txBox="1"/>
          <p:nvPr/>
        </p:nvSpPr>
        <p:spPr>
          <a:xfrm>
            <a:off x="311700" y="968425"/>
            <a:ext cx="5316768"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Pushes materials apart, cuts things</a:t>
            </a:r>
            <a:endParaRPr kumimoji="0" lang="en-US" sz="1600" b="0" i="1" u="none" strike="noStrike" kern="0" cap="none" spc="0" normalizeH="0" baseline="0" noProof="0" dirty="0" smtClean="0">
              <a:ln>
                <a:noFill/>
              </a:ln>
              <a:solidFill>
                <a:srgbClr val="8D64AA"/>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8D64AA"/>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Examples</a:t>
            </a:r>
            <a:r>
              <a:rPr kumimoji="0" lang="en-US" sz="1600" b="0" i="0" u="none" strike="noStrike" kern="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axe, doorstop, chisel, nail,</a:t>
            </a:r>
            <a:r>
              <a:rPr kumimoji="0" lang="en-US" sz="1600" b="0" i="0" u="none" strike="noStrike" kern="0" cap="none" spc="0" normalizeH="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saw, jackhammer, bulldozer, snowplow, </a:t>
            </a:r>
            <a:r>
              <a:rPr kumimoji="0" lang="en-US" sz="1600" b="0" i="0" u="none" strike="noStrike" kern="0" cap="none" spc="0" normalizeH="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zi</a:t>
            </a:r>
            <a:r>
              <a:rPr lang="en-US" sz="1600" dirty="0" err="1" smtClean="0">
                <a:latin typeface="Open Sans" panose="020B0606030504020204" pitchFamily="34" charset="0"/>
                <a:ea typeface="Open Sans" panose="020B0606030504020204" pitchFamily="34" charset="0"/>
                <a:cs typeface="Open Sans" panose="020B0606030504020204" pitchFamily="34" charset="0"/>
              </a:rPr>
              <a:t>pper</a:t>
            </a:r>
            <a:r>
              <a:rPr lang="en-US" sz="1600" dirty="0" smtClean="0">
                <a:latin typeface="Open Sans" panose="020B0606030504020204" pitchFamily="34" charset="0"/>
                <a:ea typeface="Open Sans" panose="020B0606030504020204" pitchFamily="34" charset="0"/>
                <a:cs typeface="Open Sans" panose="020B0606030504020204" pitchFamily="34" charset="0"/>
              </a:rPr>
              <a:t>, scissors, airplane wing, knife, fork</a:t>
            </a:r>
            <a:endPar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0" name="Picture 8" descr="j02937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1848" y="1027031"/>
            <a:ext cx="2517071" cy="1799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MCj0252177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152" y="3073335"/>
            <a:ext cx="1516090" cy="10691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3182" y1="2545" x2="96364" y2="1818"/>
                        <a14:foregroundMark x1="1818" y1="2545" x2="2273" y2="74909"/>
                        <a14:foregroundMark x1="62273" y1="64727" x2="10455" y2="54909"/>
                        <a14:foregroundMark x1="2273" y1="93455" x2="23182" y2="51273"/>
                        <a14:foregroundMark x1="42273" y1="60364" x2="93182" y2="80727"/>
                        <a14:foregroundMark x1="90455" y1="82545" x2="91818" y2="99636"/>
                        <a14:foregroundMark x1="91818" y1="83636" x2="97727" y2="95273"/>
                        <a14:foregroundMark x1="94091" y1="80727" x2="99545" y2="92000"/>
                        <a14:foregroundMark x1="49545" y1="64364" x2="99545" y2="77455"/>
                        <a14:foregroundMark x1="95455" y1="1818" x2="99091" y2="83273"/>
                        <a14:foregroundMark x1="909" y1="73818" x2="1364" y2="95636"/>
                        <a14:foregroundMark x1="1818" y1="40727" x2="12727" y2="73455"/>
                        <a14:foregroundMark x1="2273" y1="40000" x2="38636" y2="59636"/>
                        <a14:foregroundMark x1="1818" y1="4000" x2="19091" y2="47273"/>
                        <a14:foregroundMark x1="1364" y1="39636" x2="11364" y2="23273"/>
                        <a14:foregroundMark x1="11364" y1="25455" x2="50000" y2="1818"/>
                        <a14:foregroundMark x1="28636" y1="15636" x2="99545" y2="42182"/>
                        <a14:foregroundMark x1="65455" y1="30545" x2="90000" y2="727"/>
                        <a14:foregroundMark x1="77273" y1="15636" x2="96364" y2="43273"/>
                        <a14:foregroundMark x1="85455" y1="31636" x2="60455" y2="30909"/>
                        <a14:foregroundMark x1="65909" y1="29091" x2="91364" y2="13818"/>
                        <a14:foregroundMark x1="90455" y1="17818" x2="94545" y2="38182"/>
                        <a14:foregroundMark x1="87273" y1="51273" x2="16818" y2="43636"/>
                        <a14:foregroundMark x1="22273" y1="37818" x2="67727" y2="23636"/>
                        <a14:foregroundMark x1="42727" y1="32364" x2="53636" y2="50182"/>
                        <a14:foregroundMark x1="45909" y1="32364" x2="98182" y2="77091"/>
                        <a14:foregroundMark x1="72727" y1="52727" x2="75000" y2="71273"/>
                        <a14:foregroundMark x1="72273" y1="71273" x2="51364" y2="46182"/>
                        <a14:foregroundMark x1="61364" y1="58182" x2="18636" y2="47273"/>
                        <a14:foregroundMark x1="47273" y1="40727" x2="8182" y2="24727"/>
                        <a14:foregroundMark x1="31364" y1="13818" x2="0" y2="1818"/>
                        <a14:foregroundMark x1="16818" y1="7273" x2="48636" y2="727"/>
                        <a14:foregroundMark x1="30455" y1="13455" x2="75909" y2="14182"/>
                        <a14:foregroundMark x1="52273" y1="13455" x2="65000" y2="26182"/>
                        <a14:foregroundMark x1="59091" y1="20727" x2="38182" y2="16000"/>
                        <a14:foregroundMark x1="53182" y1="16727" x2="77273" y2="20364"/>
                        <a14:foregroundMark x1="81818" y1="4000" x2="34091" y2="10909"/>
                        <a14:foregroundMark x1="65000" y1="5455" x2="80000" y2="23273"/>
                        <a14:foregroundMark x1="81364" y1="8000" x2="91364" y2="16000"/>
                        <a14:foregroundMark x1="30455" y1="14909" x2="43182" y2="42182"/>
                        <a14:foregroundMark x1="11364" y1="14182" x2="9545" y2="7273"/>
                        <a14:foregroundMark x1="9545" y1="7273" x2="19091" y2="18545"/>
                        <a14:foregroundMark x1="14545" y1="24000" x2="5909" y2="8727"/>
                        <a14:foregroundMark x1="11818" y1="13455" x2="27727" y2="15636"/>
                        <a14:foregroundMark x1="35000" y1="21818" x2="85000" y2="47273"/>
                        <a14:foregroundMark x1="60909" y1="35636" x2="71818" y2="54182"/>
                        <a14:foregroundMark x1="86364" y1="34182" x2="90000" y2="70545"/>
                        <a14:foregroundMark x1="77727" y1="27636" x2="80909" y2="65091"/>
                        <a14:foregroundMark x1="88636" y1="37818" x2="95909" y2="73091"/>
                        <a14:foregroundMark x1="23182" y1="40364" x2="15909" y2="39636"/>
                        <a14:backgroundMark x1="1818" y1="96000" x2="27727" y2="65091"/>
                        <a14:backgroundMark x1="28182" y1="65455" x2="35455" y2="62182"/>
                        <a14:backgroundMark x1="35455" y1="62182" x2="82273" y2="79636"/>
                        <a14:backgroundMark x1="82273" y1="79636" x2="90000" y2="87273"/>
                        <a14:backgroundMark x1="90000" y1="87273" x2="88182" y2="97818"/>
                      </a14:backgroundRemoval>
                    </a14:imgEffect>
                  </a14:imgLayer>
                </a14:imgProps>
              </a:ext>
              <a:ext uri="{28A0092B-C50C-407E-A947-70E740481C1C}">
                <a14:useLocalDpi xmlns:a14="http://schemas.microsoft.com/office/drawing/2010/main" val="0"/>
              </a:ext>
            </a:extLst>
          </a:blip>
          <a:stretch>
            <a:fillRect/>
          </a:stretch>
        </p:blipFill>
        <p:spPr>
          <a:xfrm>
            <a:off x="1676400" y="2826231"/>
            <a:ext cx="1523362" cy="1433929"/>
          </a:xfrm>
          <a:prstGeom prst="rect">
            <a:avLst/>
          </a:prstGeom>
        </p:spPr>
      </p:pic>
    </p:spTree>
    <p:extLst>
      <p:ext uri="{BB962C8B-B14F-4D97-AF65-F5344CB8AC3E}">
        <p14:creationId xmlns:p14="http://schemas.microsoft.com/office/powerpoint/2010/main" val="2954452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Wheel and Axle</a:t>
            </a:r>
            <a:endParaRPr sz="2400" b="1" dirty="0">
              <a:solidFill>
                <a:srgbClr val="6091BA"/>
              </a:solidFill>
              <a:latin typeface="Open Sans"/>
              <a:ea typeface="Open Sans"/>
              <a:cs typeface="Open Sans"/>
              <a:sym typeface="Open Sans"/>
            </a:endParaRPr>
          </a:p>
          <a:p>
            <a:pPr lvl="0">
              <a:lnSpc>
                <a:spcPct val="115000"/>
              </a:lnSpc>
              <a:buSzPct val="100000"/>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a:solidFill>
                <a:srgbClr val="FFFFFF"/>
              </a:solidFill>
              <a:latin typeface="Open Sans"/>
              <a:ea typeface="Open Sans"/>
              <a:cs typeface="Open Sans"/>
              <a:sym typeface="Open Sans"/>
            </a:endParaRPr>
          </a:p>
        </p:txBody>
      </p:sp>
      <p:sp>
        <p:nvSpPr>
          <p:cNvPr id="2" name="TextBox 1"/>
          <p:cNvSpPr txBox="1"/>
          <p:nvPr/>
        </p:nvSpPr>
        <p:spPr>
          <a:xfrm>
            <a:off x="311700" y="968425"/>
            <a:ext cx="5316768"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Makes </a:t>
            </a:r>
            <a:r>
              <a:rPr lang="en-US" sz="1600" dirty="0" smtClean="0">
                <a:latin typeface="Open Sans" panose="020B0606030504020204" pitchFamily="34" charset="0"/>
                <a:ea typeface="Open Sans" panose="020B0606030504020204" pitchFamily="34" charset="0"/>
                <a:cs typeface="Open Sans" panose="020B0606030504020204" pitchFamily="34" charset="0"/>
              </a:rPr>
              <a:t>it easy to move things by rolling them, and reducing friction</a:t>
            </a:r>
          </a:p>
          <a:p>
            <a:pPr marL="285750" indent="-285750">
              <a:buFont typeface="Arial" panose="020B0604020202020204" pitchFamily="34" charset="0"/>
              <a:buChar char="•"/>
            </a:pPr>
            <a:r>
              <a:rPr lang="en-US" sz="1600" dirty="0" smtClean="0">
                <a:solidFill>
                  <a:srgbClr val="8D64AA"/>
                </a:solidFill>
                <a:latin typeface="Open Sans" panose="020B0606030504020204" pitchFamily="34" charset="0"/>
                <a:ea typeface="Open Sans" panose="020B0606030504020204" pitchFamily="34" charset="0"/>
                <a:cs typeface="Open Sans" panose="020B0606030504020204" pitchFamily="34" charset="0"/>
              </a:rPr>
              <a:t>Examples</a:t>
            </a:r>
            <a:r>
              <a:rPr lang="en-US" sz="1600" dirty="0" smtClean="0">
                <a:latin typeface="Open Sans" panose="020B0606030504020204" pitchFamily="34" charset="0"/>
                <a:ea typeface="Open Sans" panose="020B0606030504020204" pitchFamily="34" charset="0"/>
                <a:cs typeface="Open Sans" panose="020B0606030504020204" pitchFamily="34" charset="0"/>
              </a:rPr>
              <a:t>: car, bicycle, office chair, wheel barrow, office chair, roller skates, skateboard</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Google Shape;72;p14"/>
          <p:cNvSpPr/>
          <p:nvPr/>
        </p:nvSpPr>
        <p:spPr>
          <a:xfrm>
            <a:off x="1366971" y="2592878"/>
            <a:ext cx="1714500" cy="1549247"/>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2;p14"/>
          <p:cNvSpPr/>
          <p:nvPr/>
        </p:nvSpPr>
        <p:spPr>
          <a:xfrm>
            <a:off x="2669599" y="3028950"/>
            <a:ext cx="1666113" cy="1525700"/>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7" descr="j02333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9018">
            <a:off x="1839972" y="2891145"/>
            <a:ext cx="2260226" cy="14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1241" y="610168"/>
            <a:ext cx="2981059" cy="2353467"/>
          </a:xfrm>
          <a:prstGeom prst="rect">
            <a:avLst/>
          </a:prstGeom>
        </p:spPr>
      </p:pic>
    </p:spTree>
    <p:extLst>
      <p:ext uri="{BB962C8B-B14F-4D97-AF65-F5344CB8AC3E}">
        <p14:creationId xmlns:p14="http://schemas.microsoft.com/office/powerpoint/2010/main" val="2429007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Screw</a:t>
            </a:r>
            <a:endParaRPr sz="2400" b="1" dirty="0">
              <a:solidFill>
                <a:srgbClr val="6091BA"/>
              </a:solidFill>
              <a:latin typeface="Open Sans"/>
              <a:ea typeface="Open Sans"/>
              <a:cs typeface="Open Sans"/>
              <a:sym typeface="Open Sans"/>
            </a:endParaRPr>
          </a:p>
          <a:p>
            <a:pPr lvl="0">
              <a:lnSpc>
                <a:spcPct val="115000"/>
              </a:lnSpc>
              <a:buSzPct val="100000"/>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2" name="TextBox 1"/>
          <p:cNvSpPr txBox="1"/>
          <p:nvPr/>
        </p:nvSpPr>
        <p:spPr>
          <a:xfrm>
            <a:off x="311700" y="968425"/>
            <a:ext cx="5316768"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Turns rotation into lengthwise movement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600" dirty="0" smtClean="0">
                <a:latin typeface="Open Sans" panose="020B0606030504020204" pitchFamily="34" charset="0"/>
                <a:ea typeface="Open Sans" panose="020B0606030504020204" pitchFamily="34" charset="0"/>
                <a:cs typeface="Open Sans" panose="020B0606030504020204" pitchFamily="34" charset="0"/>
              </a:rPr>
              <a:t>Takes many twists to go a shorter distance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Holds</a:t>
            </a:r>
            <a:r>
              <a:rPr kumimoji="0" lang="en-US" sz="1600" b="0" i="0" u="none" strike="noStrike" kern="0" cap="none" spc="0" normalizeH="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things together</a:t>
            </a:r>
            <a:endParaRPr kumimoji="0" lang="en-US" sz="1600" b="0" i="0" u="none" strike="noStrike" kern="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600" b="0" i="0" u="none" strike="noStrike" kern="0" cap="none" spc="0" normalizeH="0" baseline="0" noProof="0" dirty="0" smtClean="0">
                <a:ln>
                  <a:noFill/>
                </a:ln>
                <a:solidFill>
                  <a:srgbClr val="8D64AA"/>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Examples</a:t>
            </a:r>
            <a:r>
              <a:rPr kumimoji="0" lang="en-US" sz="1600" b="0" i="0" u="none" strike="noStrike" kern="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screws,</a:t>
            </a:r>
            <a:r>
              <a:rPr kumimoji="0" lang="en-US" sz="1600" b="0" i="0" u="none" strike="noStrike" kern="0" cap="none" spc="0" normalizeH="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bolts, clamps, jar lids, car jack, spinning stools, spiral staircases</a:t>
            </a:r>
            <a:endPar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1" name="Google Shape;72;p14"/>
          <p:cNvSpPr/>
          <p:nvPr/>
        </p:nvSpPr>
        <p:spPr>
          <a:xfrm>
            <a:off x="602672" y="2893786"/>
            <a:ext cx="1641764" cy="1428832"/>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9398" b="89850" l="2448" r="95804">
                        <a14:foregroundMark x1="17133" y1="31203" x2="17133" y2="31203"/>
                        <a14:foregroundMark x1="12238" y1="26316" x2="12238" y2="26316"/>
                        <a14:foregroundMark x1="17832" y1="23308" x2="2797" y2="43609"/>
                        <a14:foregroundMark x1="66084" y1="16541" x2="62587" y2="42481"/>
                        <a14:foregroundMark x1="70979" y1="46992" x2="95804" y2="36090"/>
                        <a14:foregroundMark x1="88811" y1="51504" x2="88811" y2="51504"/>
                      </a14:backgroundRemoval>
                    </a14:imgEffect>
                  </a14:imgLayer>
                </a14:imgProps>
              </a:ext>
              <a:ext uri="{28A0092B-C50C-407E-A947-70E740481C1C}">
                <a14:useLocalDpi xmlns:a14="http://schemas.microsoft.com/office/drawing/2010/main" val="0"/>
              </a:ext>
            </a:extLst>
          </a:blip>
          <a:stretch>
            <a:fillRect/>
          </a:stretch>
        </p:blipFill>
        <p:spPr>
          <a:xfrm>
            <a:off x="676630" y="2977528"/>
            <a:ext cx="1493848" cy="1389384"/>
          </a:xfrm>
          <a:prstGeom prst="rect">
            <a:avLst/>
          </a:prstGeom>
        </p:spPr>
      </p:pic>
      <p:pic>
        <p:nvPicPr>
          <p:cNvPr id="16" name="Picture 10" descr="MPj04011370000[1]"/>
          <p:cNvPicPr>
            <a:picLocks noChangeAspect="1" noChangeArrowheads="1"/>
          </p:cNvPicPr>
          <p:nvPr/>
        </p:nvPicPr>
        <p:blipFill rotWithShape="1">
          <a:blip r:embed="rId6">
            <a:extLst>
              <a:ext uri="{28A0092B-C50C-407E-A947-70E740481C1C}">
                <a14:useLocalDpi xmlns:a14="http://schemas.microsoft.com/office/drawing/2010/main" val="0"/>
              </a:ext>
            </a:extLst>
          </a:blip>
          <a:srcRect r="20202" b="13169"/>
          <a:stretch/>
        </p:blipFill>
        <p:spPr bwMode="auto">
          <a:xfrm>
            <a:off x="2930236" y="2894543"/>
            <a:ext cx="1641764" cy="14280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MCBD08399_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5327" y="608537"/>
            <a:ext cx="1683327" cy="1683327"/>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74;p14"/>
          <p:cNvSpPr/>
          <p:nvPr/>
        </p:nvSpPr>
        <p:spPr>
          <a:xfrm>
            <a:off x="5257800" y="2903679"/>
            <a:ext cx="1641764" cy="1418939"/>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Picture 20"/>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989" y1="75000" x2="22989" y2="75000"/>
                        <a14:foregroundMark x1="28161" y1="20349" x2="28161" y2="20349"/>
                        <a14:foregroundMark x1="42529" y1="16860" x2="42529" y2="16860"/>
                        <a14:foregroundMark x1="57471" y1="16860" x2="57471" y2="16860"/>
                        <a14:foregroundMark x1="71839" y1="21512" x2="71839" y2="21512"/>
                      </a14:backgroundRemoval>
                    </a14:imgEffect>
                  </a14:imgLayer>
                </a14:imgProps>
              </a:ext>
              <a:ext uri="{28A0092B-C50C-407E-A947-70E740481C1C}">
                <a14:useLocalDpi xmlns:a14="http://schemas.microsoft.com/office/drawing/2010/main" val="0"/>
              </a:ext>
            </a:extLst>
          </a:blip>
          <a:stretch>
            <a:fillRect/>
          </a:stretch>
        </p:blipFill>
        <p:spPr>
          <a:xfrm>
            <a:off x="5224768" y="2771623"/>
            <a:ext cx="1674796" cy="1673157"/>
          </a:xfrm>
          <a:prstGeom prst="rect">
            <a:avLst/>
          </a:prstGeom>
        </p:spPr>
      </p:pic>
    </p:spTree>
    <p:extLst>
      <p:ext uri="{BB962C8B-B14F-4D97-AF65-F5344CB8AC3E}">
        <p14:creationId xmlns:p14="http://schemas.microsoft.com/office/powerpoint/2010/main" val="2828134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Pulley</a:t>
            </a:r>
            <a:endParaRPr sz="2400" b="1" dirty="0">
              <a:solidFill>
                <a:srgbClr val="6091BA"/>
              </a:solidFill>
              <a:latin typeface="Open Sans"/>
              <a:ea typeface="Open Sans"/>
              <a:cs typeface="Open Sans"/>
              <a:sym typeface="Open Sans"/>
            </a:endParaRPr>
          </a:p>
          <a:p>
            <a:pPr lvl="0">
              <a:lnSpc>
                <a:spcPct val="115000"/>
              </a:lnSpc>
              <a:buSzPct val="100000"/>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a:solidFill>
                <a:srgbClr val="FFFFFF"/>
              </a:solidFill>
              <a:latin typeface="Open Sans"/>
              <a:ea typeface="Open Sans"/>
              <a:cs typeface="Open Sans"/>
              <a:sym typeface="Open Sans"/>
            </a:endParaRPr>
          </a:p>
        </p:txBody>
      </p:sp>
      <p:sp>
        <p:nvSpPr>
          <p:cNvPr id="2" name="TextBox 1"/>
          <p:cNvSpPr txBox="1"/>
          <p:nvPr/>
        </p:nvSpPr>
        <p:spPr>
          <a:xfrm>
            <a:off x="311700" y="968425"/>
            <a:ext cx="5316768"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Makes lifting things </a:t>
            </a:r>
            <a:r>
              <a:rPr lang="en-US" sz="1600" dirty="0" smtClean="0">
                <a:latin typeface="Open Sans" panose="020B0606030504020204" pitchFamily="34" charset="0"/>
                <a:ea typeface="Open Sans" panose="020B0606030504020204" pitchFamily="34" charset="0"/>
                <a:cs typeface="Open Sans" panose="020B0606030504020204" pitchFamily="34" charset="0"/>
              </a:rPr>
              <a:t>with a rope easier by redirecting force and the addition of additional pulleys</a:t>
            </a:r>
            <a:endParaRPr lang="en-US" sz="1600"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dirty="0" smtClean="0">
                <a:solidFill>
                  <a:srgbClr val="8D64AA"/>
                </a:solidFill>
                <a:latin typeface="Open Sans" panose="020B0606030504020204" pitchFamily="34" charset="0"/>
                <a:ea typeface="Open Sans" panose="020B0606030504020204" pitchFamily="34" charset="0"/>
                <a:cs typeface="Open Sans" panose="020B0606030504020204" pitchFamily="34" charset="0"/>
              </a:rPr>
              <a:t>Examples</a:t>
            </a:r>
            <a:r>
              <a:rPr lang="en-US" sz="1600" dirty="0" smtClean="0">
                <a:latin typeface="Open Sans" panose="020B0606030504020204" pitchFamily="34" charset="0"/>
                <a:ea typeface="Open Sans" panose="020B0606030504020204" pitchFamily="34" charset="0"/>
                <a:cs typeface="Open Sans" panose="020B0606030504020204" pitchFamily="34" charset="0"/>
              </a:rPr>
              <a:t>: </a:t>
            </a:r>
            <a:r>
              <a:rPr lang="en-US" sz="1600" dirty="0" smtClean="0">
                <a:latin typeface="Open Sans" panose="020B0606030504020204" pitchFamily="34" charset="0"/>
                <a:ea typeface="Open Sans" panose="020B0606030504020204" pitchFamily="34" charset="0"/>
                <a:cs typeface="Open Sans" panose="020B0606030504020204" pitchFamily="34" charset="0"/>
              </a:rPr>
              <a:t>flag pole, elevator, sails, fishing net, clothes line, crane, window shades and blinds, rock climbing gear</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6" descr="MCBD05165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489" y="642610"/>
            <a:ext cx="1761318" cy="170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MPj04007520000[1]"/>
          <p:cNvPicPr>
            <a:picLocks noChangeAspect="1" noChangeArrowheads="1"/>
          </p:cNvPicPr>
          <p:nvPr/>
        </p:nvPicPr>
        <p:blipFill rotWithShape="1">
          <a:blip r:embed="rId5">
            <a:extLst>
              <a:ext uri="{28A0092B-C50C-407E-A947-70E740481C1C}">
                <a14:useLocalDpi xmlns:a14="http://schemas.microsoft.com/office/drawing/2010/main" val="0"/>
              </a:ext>
            </a:extLst>
          </a:blip>
          <a:srcRect l="9306" r="18847"/>
          <a:stretch/>
        </p:blipFill>
        <p:spPr bwMode="auto">
          <a:xfrm>
            <a:off x="981759" y="2757149"/>
            <a:ext cx="1806678" cy="16748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Pj03901870000[1]"/>
          <p:cNvPicPr>
            <a:picLocks noChangeAspect="1" noChangeArrowheads="1"/>
          </p:cNvPicPr>
          <p:nvPr/>
        </p:nvPicPr>
        <p:blipFill rotWithShape="1">
          <a:blip r:embed="rId6">
            <a:extLst>
              <a:ext uri="{28A0092B-C50C-407E-A947-70E740481C1C}">
                <a14:useLocalDpi xmlns:a14="http://schemas.microsoft.com/office/drawing/2010/main" val="0"/>
              </a:ext>
            </a:extLst>
          </a:blip>
          <a:srcRect l="32513" t="26905" r="7131"/>
          <a:stretch/>
        </p:blipFill>
        <p:spPr bwMode="auto">
          <a:xfrm>
            <a:off x="3668661" y="2757149"/>
            <a:ext cx="1806678"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412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200218"/>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Complex Machines</a:t>
            </a:r>
            <a:endParaRPr sz="2400" b="1" dirty="0">
              <a:solidFill>
                <a:srgbClr val="6091BA"/>
              </a:solidFill>
              <a:latin typeface="Open Sans"/>
              <a:ea typeface="Open Sans"/>
              <a:cs typeface="Open Sans"/>
              <a:sym typeface="Open Sans"/>
            </a:endParaRPr>
          </a:p>
          <a:p>
            <a:pPr marL="0" lvl="0" indent="0" algn="ctr" rtl="0">
              <a:lnSpc>
                <a:spcPct val="115000"/>
              </a:lnSpc>
              <a:spcBef>
                <a:spcPts val="0"/>
              </a:spcBef>
              <a:spcAft>
                <a:spcPts val="0"/>
              </a:spcAft>
              <a:buNone/>
            </a:pP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8" name="Google Shape;68;p14"/>
          <p:cNvSpPr/>
          <p:nvPr/>
        </p:nvSpPr>
        <p:spPr>
          <a:xfrm>
            <a:off x="792502" y="3536687"/>
            <a:ext cx="1040700" cy="1040700"/>
          </a:xfrm>
          <a:prstGeom prst="rect">
            <a:avLst/>
          </a:prstGeom>
          <a:solidFill>
            <a:srgbClr val="6091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14"/>
          <p:cNvSpPr/>
          <p:nvPr/>
        </p:nvSpPr>
        <p:spPr>
          <a:xfrm>
            <a:off x="3008634" y="3541340"/>
            <a:ext cx="1040700" cy="1036047"/>
          </a:xfrm>
          <a:prstGeom prst="rect">
            <a:avLst/>
          </a:prstGeom>
          <a:solidFill>
            <a:srgbClr val="9FCC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14"/>
          <p:cNvSpPr/>
          <p:nvPr/>
        </p:nvSpPr>
        <p:spPr>
          <a:xfrm>
            <a:off x="5389884" y="3517620"/>
            <a:ext cx="1040700" cy="1040700"/>
          </a:xfrm>
          <a:prstGeom prst="rect">
            <a:avLst/>
          </a:prstGeom>
          <a:solidFill>
            <a:srgbClr val="8D6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14"/>
          <p:cNvSpPr/>
          <p:nvPr/>
        </p:nvSpPr>
        <p:spPr>
          <a:xfrm>
            <a:off x="7569033" y="3454977"/>
            <a:ext cx="1040700" cy="1064346"/>
          </a:xfrm>
          <a:prstGeom prst="rect">
            <a:avLst/>
          </a:prstGeom>
          <a:solidFill>
            <a:srgbClr val="F8A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TextBox 15"/>
          <p:cNvSpPr txBox="1"/>
          <p:nvPr/>
        </p:nvSpPr>
        <p:spPr>
          <a:xfrm>
            <a:off x="2993924" y="972227"/>
            <a:ext cx="3539612" cy="646331"/>
          </a:xfrm>
          <a:prstGeom prst="rect">
            <a:avLst/>
          </a:prstGeom>
          <a:solidFill>
            <a:srgbClr val="8D64A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smtClean="0">
                <a:ln>
                  <a:noFill/>
                </a:ln>
                <a:solidFill>
                  <a:srgbClr val="FFFFFF"/>
                </a:solidFill>
                <a:effectLst/>
                <a:uLnTx/>
                <a:uFillTx/>
                <a:latin typeface="Open Sans" panose="020B0606030504020204" charset="0"/>
                <a:ea typeface="Open Sans" panose="020B0606030504020204" charset="0"/>
                <a:cs typeface="Open Sans" panose="020B0606030504020204" charset="0"/>
                <a:sym typeface="Arial"/>
              </a:rPr>
              <a:t>Combining</a:t>
            </a:r>
            <a:r>
              <a:rPr kumimoji="0" lang="en-US" sz="1800" b="0" i="0" u="none" strike="noStrike" kern="0" cap="none" spc="0" normalizeH="0" noProof="0" dirty="0" smtClean="0">
                <a:ln>
                  <a:noFill/>
                </a:ln>
                <a:solidFill>
                  <a:srgbClr val="FFFFFF"/>
                </a:solidFill>
                <a:effectLst/>
                <a:uLnTx/>
                <a:uFillTx/>
                <a:latin typeface="Open Sans" panose="020B0606030504020204" charset="0"/>
                <a:ea typeface="Open Sans" panose="020B0606030504020204" charset="0"/>
                <a:cs typeface="Open Sans" panose="020B0606030504020204" charset="0"/>
                <a:sym typeface="Arial"/>
              </a:rPr>
              <a:t> two or more simple machines to work together</a:t>
            </a:r>
            <a:endParaRPr kumimoji="0" lang="en-US" sz="1800" b="0" i="0" u="none" strike="noStrike" kern="0" cap="none" spc="0" normalizeH="0" baseline="0" noProof="0" dirty="0">
              <a:ln>
                <a:noFill/>
              </a:ln>
              <a:solidFill>
                <a:srgbClr val="FFFFFF"/>
              </a:solidFill>
              <a:effectLst/>
              <a:uLnTx/>
              <a:uFillTx/>
              <a:latin typeface="Open Sans" panose="020B0606030504020204" charset="0"/>
              <a:ea typeface="Open Sans" panose="020B0606030504020204" charset="0"/>
              <a:cs typeface="Open Sans" panose="020B0606030504020204" charset="0"/>
              <a:sym typeface="Arial"/>
            </a:endParaRPr>
          </a:p>
        </p:txBody>
      </p:sp>
      <p:sp>
        <p:nvSpPr>
          <p:cNvPr id="13" name="TextBox 12"/>
          <p:cNvSpPr txBox="1"/>
          <p:nvPr/>
        </p:nvSpPr>
        <p:spPr>
          <a:xfrm>
            <a:off x="278297" y="1519220"/>
            <a:ext cx="5386708" cy="2308324"/>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
                <a:srgbClr val="000000"/>
              </a:buClr>
              <a:buSzTx/>
              <a:tabLst/>
              <a:defRPr/>
            </a:pPr>
            <a:r>
              <a:rPr kumimoji="0" lang="en-US" sz="1600" b="0" i="1" u="none" strike="noStrike" kern="0" cap="none" spc="0" normalizeH="0" baseline="0" noProof="0" dirty="0" smtClean="0">
                <a:ln>
                  <a:noFill/>
                </a:ln>
                <a:solidFill>
                  <a:srgbClr val="F8A81B"/>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Examples:</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US" sz="16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Car jack </a:t>
            </a:r>
            <a:r>
              <a:rPr lang="en-US" sz="1600" dirty="0" smtClean="0">
                <a:solidFill>
                  <a:srgbClr val="8D64AA"/>
                </a:solidFill>
                <a:latin typeface="Open Sans" panose="020B0606030504020204" pitchFamily="34" charset="0"/>
                <a:ea typeface="Open Sans" panose="020B0606030504020204" pitchFamily="34" charset="0"/>
                <a:cs typeface="Open Sans" panose="020B0606030504020204" pitchFamily="34" charset="0"/>
              </a:rPr>
              <a:t>combines</a:t>
            </a:r>
            <a:r>
              <a:rPr lang="en-US" sz="16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wedge and screw</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600" b="0" u="none" strike="noStrike" kern="0" cap="none" spc="0" normalizeH="0" baseline="0" noProof="0" dirty="0"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Crane</a:t>
            </a:r>
            <a:r>
              <a:rPr kumimoji="0" lang="en-US" sz="1600" b="0" u="none" strike="noStrike" kern="0" cap="none" spc="0" normalizeH="0" noProof="0" dirty="0"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or tow truck </a:t>
            </a:r>
            <a:r>
              <a:rPr kumimoji="0" lang="en-US" sz="1600" b="0" u="none" strike="noStrike" kern="0" cap="none" spc="0" normalizeH="0" noProof="0" dirty="0" smtClean="0">
                <a:ln>
                  <a:noFill/>
                </a:ln>
                <a:solidFill>
                  <a:srgbClr val="8D64AA"/>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combines</a:t>
            </a:r>
            <a:r>
              <a:rPr kumimoji="0" lang="en-US" sz="1600" b="0" u="none" strike="noStrike" kern="0" cap="none" spc="0" normalizeH="0" noProof="0" dirty="0"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lever and pulley</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US" sz="16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Wheel</a:t>
            </a:r>
            <a:r>
              <a:rPr lang="en-US" sz="16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barrow </a:t>
            </a:r>
            <a:r>
              <a:rPr lang="en-US" sz="1600" dirty="0" smtClean="0">
                <a:solidFill>
                  <a:srgbClr val="8D64AA"/>
                </a:solidFill>
                <a:latin typeface="Open Sans" panose="020B0606030504020204" pitchFamily="34" charset="0"/>
                <a:ea typeface="Open Sans" panose="020B0606030504020204" pitchFamily="34" charset="0"/>
                <a:cs typeface="Open Sans" panose="020B0606030504020204" pitchFamily="34" charset="0"/>
              </a:rPr>
              <a:t>combines</a:t>
            </a:r>
            <a:r>
              <a:rPr lang="en-US" sz="16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wheel and axle with a lever</a:t>
            </a: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600" b="0" u="none" strike="noStrike" kern="0" cap="none" spc="0" normalizeH="0" baseline="0" noProof="0" dirty="0"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Axe</a:t>
            </a:r>
            <a:r>
              <a:rPr kumimoji="0" lang="en-US" sz="1600" b="0" u="none" strike="noStrike" kern="0" cap="none" spc="0" normalizeH="0" noProof="0" dirty="0"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r>
              <a:rPr kumimoji="0" lang="en-US" sz="1600" b="0" u="none" strike="noStrike" kern="0" cap="none" spc="0" normalizeH="0" noProof="0" dirty="0" smtClean="0">
                <a:ln>
                  <a:noFill/>
                </a:ln>
                <a:solidFill>
                  <a:srgbClr val="8D64AA"/>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combines</a:t>
            </a:r>
            <a:r>
              <a:rPr kumimoji="0" lang="en-US" sz="1600" b="0" u="none" strike="noStrike" kern="0" cap="none" spc="0" normalizeH="0" noProof="0" dirty="0"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wedge with a lever</a:t>
            </a:r>
            <a:endParaRPr kumimoji="0" lang="en-US" sz="1600" b="0" u="none" strike="noStrike" kern="0" cap="none" spc="0" normalizeH="0" baseline="0" noProof="0" dirty="0"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endParaRPr kumimoji="0" lang="en-US" sz="1600" b="1" i="1" u="none" strike="noStrike" kern="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2989" y1="75000" x2="22989" y2="75000"/>
                        <a14:foregroundMark x1="28161" y1="20349" x2="28161" y2="20349"/>
                        <a14:foregroundMark x1="42529" y1="16860" x2="42529" y2="16860"/>
                        <a14:foregroundMark x1="57471" y1="16860" x2="57471" y2="16860"/>
                        <a14:foregroundMark x1="71839" y1="21512" x2="71839" y2="21512"/>
                      </a14:backgroundRemoval>
                    </a14:imgEffect>
                  </a14:imgLayer>
                </a14:imgProps>
              </a:ext>
              <a:ext uri="{28A0092B-C50C-407E-A947-70E740481C1C}">
                <a14:useLocalDpi xmlns:a14="http://schemas.microsoft.com/office/drawing/2010/main" val="0"/>
              </a:ext>
            </a:extLst>
          </a:blip>
          <a:stretch>
            <a:fillRect/>
          </a:stretch>
        </p:blipFill>
        <p:spPr>
          <a:xfrm>
            <a:off x="819343" y="3537628"/>
            <a:ext cx="987017" cy="986051"/>
          </a:xfrm>
          <a:prstGeom prst="rect">
            <a:avLst/>
          </a:prstGeom>
        </p:spPr>
      </p:pic>
      <p:pic>
        <p:nvPicPr>
          <p:cNvPr id="15" name="Picture 10" descr="j02155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9033" y="3556617"/>
            <a:ext cx="1023296" cy="9627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backgroundRemoval t="9132" b="100000" l="0" r="89498">
                        <a14:foregroundMark x1="29224" y1="79452" x2="29224" y2="79452"/>
                        <a14:foregroundMark x1="38813" y1="69863" x2="38813" y2="69863"/>
                        <a14:foregroundMark x1="11872" y1="78995" x2="11872" y2="78995"/>
                        <a14:foregroundMark x1="16438" y1="62100" x2="16438" y2="62100"/>
                        <a14:foregroundMark x1="35616" y1="95890" x2="35616" y2="95890"/>
                        <a14:backgroundMark x1="82192" y1="21005" x2="82192" y2="21005"/>
                        <a14:backgroundMark x1="52968" y1="17352" x2="52968" y2="17352"/>
                        <a14:backgroundMark x1="61187" y1="71689" x2="77169" y2="88128"/>
                      </a14:backgroundRemoval>
                    </a14:imgEffect>
                  </a14:imgLayer>
                </a14:imgProps>
              </a:ext>
              <a:ext uri="{28A0092B-C50C-407E-A947-70E740481C1C}">
                <a14:useLocalDpi xmlns:a14="http://schemas.microsoft.com/office/drawing/2010/main" val="0"/>
              </a:ext>
            </a:extLst>
          </a:blip>
          <a:stretch>
            <a:fillRect/>
          </a:stretch>
        </p:blipFill>
        <p:spPr>
          <a:xfrm>
            <a:off x="5488996" y="3521634"/>
            <a:ext cx="941588" cy="941588"/>
          </a:xfrm>
          <a:prstGeom prst="rect">
            <a:avLst/>
          </a:prstGeom>
        </p:spPr>
      </p:pic>
      <p:pic>
        <p:nvPicPr>
          <p:cNvPr id="23" name="Picture 22"/>
          <p:cNvPicPr>
            <a:picLocks noChangeAspect="1"/>
          </p:cNvPicPr>
          <p:nvPr/>
        </p:nvPicPr>
        <p:blipFill>
          <a:blip r:embed="rId9">
            <a:extLst>
              <a:ext uri="{BEBA8EAE-BF5A-486C-A8C5-ECC9F3942E4B}">
                <a14:imgProps xmlns:a14="http://schemas.microsoft.com/office/drawing/2010/main">
                  <a14:imgLayer r:embed="rId10">
                    <a14:imgEffect>
                      <a14:backgroundRemoval t="10983" b="95376" l="6897" r="94253">
                        <a14:foregroundMark x1="22989" y1="70520" x2="22989" y2="70520"/>
                        <a14:foregroundMark x1="14368" y1="52023" x2="27011" y2="52023"/>
                        <a14:foregroundMark x1="16092" y1="53757" x2="16667" y2="69942"/>
                        <a14:foregroundMark x1="27011" y1="63006" x2="37931" y2="63006"/>
                        <a14:foregroundMark x1="38506" y1="63584" x2="39080" y2="71676"/>
                        <a14:foregroundMark x1="39080" y1="71676" x2="54023" y2="72254"/>
                        <a14:foregroundMark x1="54023" y1="72254" x2="51724" y2="64740"/>
                        <a14:foregroundMark x1="58046" y1="73988" x2="57471" y2="80925"/>
                        <a14:foregroundMark x1="58621" y1="80925" x2="67241" y2="82081"/>
                        <a14:foregroundMark x1="66092" y1="84393" x2="67241" y2="93064"/>
                        <a14:foregroundMark x1="66092" y1="93064" x2="12069" y2="94220"/>
                        <a14:foregroundMark x1="13793" y1="72254" x2="8046" y2="71098"/>
                        <a14:foregroundMark x1="8046" y1="72832" x2="8046" y2="93642"/>
                        <a14:foregroundMark x1="39655" y1="52023" x2="47701" y2="50867"/>
                        <a14:foregroundMark x1="41954" y1="16185" x2="45402" y2="12139"/>
                        <a14:foregroundMark x1="40805" y1="18497" x2="58046" y2="35838"/>
                        <a14:foregroundMark x1="58621" y1="36416" x2="77011" y2="60116"/>
                        <a14:foregroundMark x1="77586" y1="61272" x2="94253" y2="80347"/>
                        <a14:foregroundMark x1="68966" y1="30636" x2="83908" y2="45665"/>
                        <a14:foregroundMark x1="87931" y1="48555" x2="93103" y2="54335"/>
                        <a14:foregroundMark x1="87356" y1="58382" x2="93678" y2="57225"/>
                        <a14:foregroundMark x1="91379" y1="71676" x2="93103" y2="71098"/>
                        <a14:foregroundMark x1="43103" y1="47399" x2="43103" y2="18497"/>
                        <a14:foregroundMark x1="16667" y1="31792" x2="16667" y2="31792"/>
                        <a14:foregroundMark x1="20690" y1="21965" x2="20690" y2="21965"/>
                        <a14:foregroundMark x1="29310" y1="14451" x2="29310" y2="14451"/>
                        <a14:backgroundMark x1="36782" y1="56647" x2="36782" y2="56647"/>
                        <a14:backgroundMark x1="16667" y1="40462" x2="27011" y2="28902"/>
                        <a14:backgroundMark x1="70690" y1="41040" x2="70690" y2="41040"/>
                        <a14:backgroundMark x1="79885" y1="50867" x2="79885" y2="50867"/>
                        <a14:backgroundMark x1="90230" y1="65318" x2="90230" y2="65318"/>
                        <a14:backgroundMark x1="93103" y1="74566" x2="93103" y2="74566"/>
                        <a14:backgroundMark x1="90230" y1="54913" x2="90230" y2="54913"/>
                        <a14:backgroundMark x1="77586" y1="44509" x2="77586" y2="44509"/>
                        <a14:backgroundMark x1="61494" y1="32948" x2="61494" y2="32948"/>
                        <a14:backgroundMark x1="67816" y1="34682" x2="67816" y2="34682"/>
                        <a14:backgroundMark x1="62644" y1="38728" x2="62644" y2="38728"/>
                        <a14:backgroundMark x1="55747" y1="30636" x2="55747" y2="30636"/>
                        <a14:backgroundMark x1="59195" y1="27746" x2="59195" y2="27746"/>
                        <a14:backgroundMark x1="71264" y1="31792" x2="71264" y2="31792"/>
                        <a14:backgroundMark x1="70115" y1="30636" x2="70115" y2="30636"/>
                        <a14:backgroundMark x1="92529" y1="55491" x2="92529" y2="55491"/>
                        <a14:backgroundMark x1="77011" y1="63584" x2="77011" y2="63584"/>
                        <a14:backgroundMark x1="41379" y1="39306" x2="41379" y2="39306"/>
                        <a14:backgroundMark x1="41954" y1="41618" x2="41954" y2="41618"/>
                        <a14:backgroundMark x1="41954" y1="42197" x2="41954" y2="45665"/>
                        <a14:backgroundMark x1="41954" y1="47399" x2="41954" y2="20231"/>
                        <a14:backgroundMark x1="40805" y1="19075" x2="40805" y2="19075"/>
                        <a14:backgroundMark x1="14368" y1="52601" x2="14368" y2="4682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971651" y="3486737"/>
            <a:ext cx="1138437" cy="1140600"/>
          </a:xfrm>
          <a:prstGeom prst="rect">
            <a:avLst/>
          </a:prstGeom>
        </p:spPr>
      </p:pic>
    </p:spTree>
    <p:extLst>
      <p:ext uri="{BB962C8B-B14F-4D97-AF65-F5344CB8AC3E}">
        <p14:creationId xmlns:p14="http://schemas.microsoft.com/office/powerpoint/2010/main" val="353329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755</Words>
  <Application>Microsoft Office PowerPoint</Application>
  <PresentationFormat>On-screen Show (16:9)</PresentationFormat>
  <Paragraphs>74</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Open Sans</vt:lpstr>
      <vt:lpstr>Arial</vt:lpstr>
      <vt:lpstr>Simple Light</vt:lpstr>
      <vt:lpstr>PowerPoint Presentation</vt:lpstr>
      <vt:lpstr>What are they?</vt:lpstr>
      <vt:lpstr>Why Simple Machines? </vt:lpstr>
      <vt:lpstr>Types of Simple Machines         </vt:lpstr>
      <vt:lpstr>Wedge  </vt:lpstr>
      <vt:lpstr>Wheel and Axle  </vt:lpstr>
      <vt:lpstr>Screw  </vt:lpstr>
      <vt:lpstr>Pulley  </vt:lpstr>
      <vt:lpstr>Complex Machines     </vt:lpstr>
      <vt:lpstr>Mechanical Advantages         </vt:lpstr>
      <vt:lpstr>Engineering Design Process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 Chaker</dc:creator>
  <cp:lastModifiedBy>Jennifer</cp:lastModifiedBy>
  <cp:revision>16</cp:revision>
  <dcterms:modified xsi:type="dcterms:W3CDTF">2020-06-26T21:32:42Z</dcterms:modified>
</cp:coreProperties>
</file>