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07" autoAdjust="0"/>
  </p:normalViewPr>
  <p:slideViewPr>
    <p:cSldViewPr snapToGrid="0" snapToObjects="1">
      <p:cViewPr>
        <p:scale>
          <a:sx n="69" d="100"/>
          <a:sy n="69" d="100"/>
        </p:scale>
        <p:origin x="-30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374D7-93FE-3A4B-A6FE-A52CCABF736D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38BA8-F706-7940-A951-AFE97BFD50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37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nr.nist.gov/programs/sans/equipment/rheometer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iks.cbt.nist.gov/~garbocz/SP946/node14.htm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Viscous_regimes_chart.pn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Viscous_regimes_chart.pn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Viscous_regimes_chart.png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Viscous_regimes_chart.png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Viscous Fluids </a:t>
            </a:r>
            <a:r>
              <a:rPr lang="en-US" dirty="0" smtClean="0"/>
              <a:t>Presentation (</a:t>
            </a:r>
            <a:r>
              <a:rPr lang="en-US" dirty="0" err="1" smtClean="0"/>
              <a:t>pptx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Viscous</a:t>
            </a:r>
            <a:r>
              <a:rPr lang="en-US" baseline="0" dirty="0" smtClean="0"/>
              <a:t> Fluids lesson at TeachEngineering.org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38BA8-F706-7940-A951-AFE97BFD503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6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similar to measuring</a:t>
            </a:r>
            <a:r>
              <a:rPr lang="en-US" baseline="0" dirty="0" smtClean="0"/>
              <a:t> the force as a function of displacement for solids. Another way to describe stiffness </a:t>
            </a:r>
            <a:r>
              <a:rPr lang="en-US" baseline="0" dirty="0" smtClean="0"/>
              <a:t>is the </a:t>
            </a:r>
            <a:r>
              <a:rPr lang="en-US" baseline="0" dirty="0" smtClean="0"/>
              <a:t>measure of a </a:t>
            </a:r>
            <a:r>
              <a:rPr lang="en-US" baseline="0" dirty="0" smtClean="0"/>
              <a:t>material’s </a:t>
            </a:r>
            <a:r>
              <a:rPr lang="en-US" baseline="0" dirty="0" smtClean="0"/>
              <a:t>resistance to deformation. Less stiff materials move with greater ease. This is </a:t>
            </a:r>
            <a:r>
              <a:rPr lang="en-US" baseline="0" dirty="0" smtClean="0"/>
              <a:t>similar </a:t>
            </a:r>
            <a:r>
              <a:rPr lang="en-US" baseline="0" dirty="0" smtClean="0"/>
              <a:t>to how we define </a:t>
            </a:r>
            <a:r>
              <a:rPr lang="en-US" baseline="0" dirty="0" smtClean="0"/>
              <a:t>the viscosity </a:t>
            </a:r>
            <a:r>
              <a:rPr lang="en-US" baseline="0" dirty="0" smtClean="0"/>
              <a:t>of fluids.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Tau </a:t>
            </a:r>
            <a:r>
              <a:rPr lang="en-US" baseline="0" dirty="0" smtClean="0"/>
              <a:t>is </a:t>
            </a:r>
            <a:r>
              <a:rPr lang="en-US" baseline="0" dirty="0" smtClean="0"/>
              <a:t>shear </a:t>
            </a:r>
            <a:r>
              <a:rPr lang="en-US" baseline="0" dirty="0" smtClean="0"/>
              <a:t>stress (also </a:t>
            </a:r>
            <a:r>
              <a:rPr lang="en-US" baseline="0" dirty="0" smtClean="0"/>
              <a:t>defined as </a:t>
            </a:r>
            <a:r>
              <a:rPr lang="en-US" baseline="0" dirty="0" smtClean="0"/>
              <a:t>F/A). </a:t>
            </a:r>
            <a:r>
              <a:rPr lang="en-US" baseline="0" dirty="0" smtClean="0"/>
              <a:t>Nu is the proportionality constant called viscosity. du/</a:t>
            </a:r>
            <a:r>
              <a:rPr lang="en-US" baseline="0" dirty="0" err="1" smtClean="0"/>
              <a:t>dy</a:t>
            </a:r>
            <a:r>
              <a:rPr lang="en-US" baseline="0" dirty="0" smtClean="0"/>
              <a:t> is the shear velocity.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38BA8-F706-7940-A951-AFE97BFD50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Cone and plate </a:t>
            </a:r>
            <a:r>
              <a:rPr lang="en-US" dirty="0" smtClean="0"/>
              <a:t>(b) and </a:t>
            </a:r>
            <a:r>
              <a:rPr lang="en-US" dirty="0" smtClean="0"/>
              <a:t>parallel plate </a:t>
            </a:r>
            <a:r>
              <a:rPr lang="en-US" dirty="0" smtClean="0"/>
              <a:t>(c)</a:t>
            </a:r>
            <a:r>
              <a:rPr lang="en-US" baseline="0" dirty="0" smtClean="0"/>
              <a:t> </a:t>
            </a:r>
            <a:r>
              <a:rPr lang="en-US" dirty="0" smtClean="0"/>
              <a:t>configurations </a:t>
            </a:r>
            <a:r>
              <a:rPr lang="en-US" dirty="0" smtClean="0"/>
              <a:t>are used for very </a:t>
            </a:r>
            <a:r>
              <a:rPr lang="en-US" dirty="0" smtClean="0"/>
              <a:t>high-viscosity </a:t>
            </a:r>
            <a:r>
              <a:rPr lang="en-US" dirty="0" smtClean="0"/>
              <a:t>fluids</a:t>
            </a:r>
            <a:r>
              <a:rPr lang="en-US" baseline="0" dirty="0" smtClean="0"/>
              <a:t> such as pastes and gels. Cylinder configuration </a:t>
            </a:r>
            <a:r>
              <a:rPr lang="en-US" baseline="0" dirty="0" smtClean="0"/>
              <a:t>(a) is </a:t>
            </a:r>
            <a:r>
              <a:rPr lang="en-US" baseline="0" dirty="0" smtClean="0"/>
              <a:t>used for all other </a:t>
            </a:r>
            <a:r>
              <a:rPr lang="en-US" baseline="0" dirty="0" smtClean="0"/>
              <a:t>fluids, </a:t>
            </a:r>
            <a:r>
              <a:rPr lang="en-US" baseline="0" dirty="0" smtClean="0"/>
              <a:t>especially </a:t>
            </a:r>
            <a:r>
              <a:rPr lang="en-US" baseline="0" dirty="0" smtClean="0"/>
              <a:t>low-viscosity </a:t>
            </a:r>
            <a:r>
              <a:rPr lang="en-US" baseline="0" dirty="0" smtClean="0"/>
              <a:t>fluids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Photo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Institute of Standards and Technology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http://www.ncnr.nist.gov/programs/sans/equipment/rheometer.html</a:t>
            </a:r>
            <a:endParaRPr lang="en-US" baseline="0" dirty="0" smtClean="0"/>
          </a:p>
          <a:p>
            <a:r>
              <a:rPr lang="en-US" baseline="0" dirty="0" smtClean="0"/>
              <a:t>Diagram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Institute of Standards and Technology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http://ciks.cbt.nist.gov/~garbocz/SP946/node14.htm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38BA8-F706-7940-A951-AFE97BFD50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Diagram source: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Dhollm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Wikipedia {PD}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http://en.wikipedia.org/wiki/File:Viscous_regimes_chart.png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38BA8-F706-7940-A951-AFE97BFD50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71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Diagram source: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Dhollm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Wikipedia {PD}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http://en.wikipedia.org/wiki/File:Viscous_regimes_chart.png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38BA8-F706-7940-A951-AFE97BFD50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37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low </a:t>
            </a:r>
            <a:r>
              <a:rPr lang="en-US" dirty="0" smtClean="0"/>
              <a:t>velocities, </a:t>
            </a:r>
            <a:r>
              <a:rPr lang="en-US" dirty="0" smtClean="0"/>
              <a:t>the fluid dominates the behavior. At high </a:t>
            </a:r>
            <a:r>
              <a:rPr lang="en-US" dirty="0" smtClean="0"/>
              <a:t>velocities, </a:t>
            </a:r>
            <a:r>
              <a:rPr lang="en-US" dirty="0" smtClean="0"/>
              <a:t>the fluid </a:t>
            </a:r>
            <a:r>
              <a:rPr lang="en-US" dirty="0" smtClean="0"/>
              <a:t>cannot keep </a:t>
            </a:r>
            <a:r>
              <a:rPr lang="en-US" dirty="0" smtClean="0"/>
              <a:t>up with the particles and </a:t>
            </a:r>
            <a:r>
              <a:rPr lang="en-US" dirty="0" smtClean="0"/>
              <a:t>cannot fill </a:t>
            </a:r>
            <a:r>
              <a:rPr lang="en-US" dirty="0" smtClean="0"/>
              <a:t>the </a:t>
            </a:r>
            <a:r>
              <a:rPr lang="en-US" dirty="0" smtClean="0"/>
              <a:t>spaces </a:t>
            </a:r>
            <a:r>
              <a:rPr lang="en-US" dirty="0" smtClean="0"/>
              <a:t>between </a:t>
            </a:r>
            <a:r>
              <a:rPr lang="en-US" dirty="0" smtClean="0"/>
              <a:t>them, </a:t>
            </a:r>
            <a:r>
              <a:rPr lang="en-US" dirty="0" smtClean="0"/>
              <a:t>which causes friction between</a:t>
            </a:r>
            <a:r>
              <a:rPr lang="en-US" baseline="0" dirty="0" smtClean="0"/>
              <a:t> the particles</a:t>
            </a:r>
            <a:r>
              <a:rPr lang="en-US" baseline="0" dirty="0" smtClean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Diagram source: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Dhollm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Wikipedia {PD}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http://en.wikipedia.org/wiki/File:Viscous_regimes_chart.png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38BA8-F706-7940-A951-AFE97BFD50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Toothpaste</a:t>
            </a:r>
            <a:r>
              <a:rPr lang="en-US" baseline="0" dirty="0" smtClean="0"/>
              <a:t> </a:t>
            </a:r>
            <a:r>
              <a:rPr lang="en-US" baseline="0" dirty="0" smtClean="0"/>
              <a:t>will not be </a:t>
            </a:r>
            <a:r>
              <a:rPr lang="en-US" baseline="0" dirty="0" smtClean="0"/>
              <a:t>pushed out of the tube until a certain pressure is applied to it and then it comes out as a solid plug. </a:t>
            </a:r>
            <a:r>
              <a:rPr lang="en-US" baseline="0" dirty="0" smtClean="0"/>
              <a:t>Bingham plastics will not </a:t>
            </a:r>
            <a:r>
              <a:rPr lang="en-US" baseline="0" dirty="0" smtClean="0"/>
              <a:t>flow until yield stress is reached. Slope is the viscosity. Intersection of y-axis is yield stress</a:t>
            </a:r>
            <a:r>
              <a:rPr lang="en-US" baseline="0" dirty="0" smtClean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Diagram source: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Dhollm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Wikipedia {PD}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http://en.wikipedia.org/wiki/File:Viscous_regimes_chart.png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38BA8-F706-7940-A951-AFE97BFD503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1A729EBE-C0F2-534B-99A8-BBFA8D5BB7E1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182A44B3-D56F-D74C-8FF1-E719E8780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673" y="3124200"/>
            <a:ext cx="8465127" cy="1914144"/>
          </a:xfrm>
        </p:spPr>
        <p:txBody>
          <a:bodyPr/>
          <a:lstStyle/>
          <a:p>
            <a:pPr algn="ctr"/>
            <a:r>
              <a:rPr lang="en-US" b="1" dirty="0" smtClean="0"/>
              <a:t>Viscous Fluids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503238"/>
            <a:ext cx="7729249" cy="868362"/>
          </a:xfrm>
        </p:spPr>
        <p:txBody>
          <a:bodyPr/>
          <a:lstStyle/>
          <a:p>
            <a:pPr algn="l"/>
            <a:r>
              <a:rPr lang="en-US" b="1" dirty="0" smtClean="0"/>
              <a:t>Viscous Fluids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1565563"/>
            <a:ext cx="8077199" cy="5015345"/>
          </a:xfrm>
        </p:spPr>
        <p:txBody>
          <a:bodyPr>
            <a:normAutofit/>
          </a:bodyPr>
          <a:lstStyle/>
          <a:p>
            <a:r>
              <a:rPr lang="en-US" dirty="0" smtClean="0"/>
              <a:t>Viscosity is how engineers measure the resistance of fluids when being </a:t>
            </a:r>
            <a:r>
              <a:rPr lang="en-US" dirty="0" smtClean="0"/>
              <a:t>deformed: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τ</a:t>
            </a:r>
            <a:r>
              <a:rPr lang="en-US" dirty="0" smtClean="0"/>
              <a:t>= </a:t>
            </a:r>
            <a:r>
              <a:rPr lang="en-US" i="1" dirty="0" err="1" smtClean="0"/>
              <a:t>μ</a:t>
            </a:r>
            <a:r>
              <a:rPr lang="en-US" dirty="0" err="1" smtClean="0"/>
              <a:t>(du/dy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less viscous the fluid, the greater its ease of </a:t>
            </a:r>
            <a:r>
              <a:rPr lang="en-US" dirty="0" smtClean="0"/>
              <a:t>movement.</a:t>
            </a:r>
            <a:endParaRPr lang="en-US" dirty="0" smtClean="0"/>
          </a:p>
          <a:p>
            <a:r>
              <a:rPr lang="en-US" dirty="0" smtClean="0"/>
              <a:t>Viscosity is useful for calculating the force needed to move a fluid. For example, in these industries: </a:t>
            </a:r>
          </a:p>
          <a:p>
            <a:pPr lvl="1"/>
            <a:r>
              <a:rPr lang="en-US" dirty="0" smtClean="0"/>
              <a:t>petroleum</a:t>
            </a:r>
          </a:p>
          <a:p>
            <a:pPr lvl="1"/>
            <a:r>
              <a:rPr lang="en-US" dirty="0" smtClean="0"/>
              <a:t>printing</a:t>
            </a:r>
          </a:p>
          <a:p>
            <a:pPr lvl="1"/>
            <a:r>
              <a:rPr lang="en-US" dirty="0" smtClean="0"/>
              <a:t>food and beverages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03238"/>
            <a:ext cx="8451273" cy="868362"/>
          </a:xfrm>
        </p:spPr>
        <p:txBody>
          <a:bodyPr/>
          <a:lstStyle/>
          <a:p>
            <a:pPr algn="l"/>
            <a:r>
              <a:rPr lang="en-US" b="1" dirty="0" smtClean="0"/>
              <a:t>Measuring Viscosity: </a:t>
            </a:r>
            <a:r>
              <a:rPr lang="en-US" b="1" dirty="0" err="1">
                <a:solidFill>
                  <a:srgbClr val="FF0000"/>
                </a:solidFill>
              </a:rPr>
              <a:t>R</a:t>
            </a:r>
            <a:r>
              <a:rPr lang="en-US" b="1" dirty="0" err="1" smtClean="0">
                <a:solidFill>
                  <a:srgbClr val="FF0000"/>
                </a:solidFill>
              </a:rPr>
              <a:t>heometer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0114"/>
          <a:stretch/>
        </p:blipFill>
        <p:spPr>
          <a:xfrm>
            <a:off x="180105" y="2023079"/>
            <a:ext cx="2900630" cy="43607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7009" y="2671308"/>
            <a:ext cx="5612221" cy="3154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74" y="503238"/>
            <a:ext cx="8066184" cy="868362"/>
          </a:xfrm>
        </p:spPr>
        <p:txBody>
          <a:bodyPr/>
          <a:lstStyle/>
          <a:p>
            <a:pPr algn="l"/>
            <a:r>
              <a:rPr lang="en-US" b="1" dirty="0" smtClean="0"/>
              <a:t>Fluid </a:t>
            </a:r>
            <a:r>
              <a:rPr lang="en-US" b="1" dirty="0" smtClean="0"/>
              <a:t>Behavior: </a:t>
            </a:r>
            <a:r>
              <a:rPr lang="en-US" b="1" dirty="0" smtClean="0">
                <a:solidFill>
                  <a:srgbClr val="FF0000"/>
                </a:solidFill>
              </a:rPr>
              <a:t>Newtonian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41874" y="1735138"/>
            <a:ext cx="3566160" cy="4776497"/>
          </a:xfrm>
        </p:spPr>
        <p:txBody>
          <a:bodyPr>
            <a:normAutofit/>
          </a:bodyPr>
          <a:lstStyle/>
          <a:p>
            <a:r>
              <a:rPr lang="en-US" dirty="0" smtClean="0"/>
              <a:t>Newtonian </a:t>
            </a:r>
            <a:r>
              <a:rPr lang="en-US" dirty="0" smtClean="0"/>
              <a:t>identified by </a:t>
            </a:r>
            <a:endParaRPr lang="en-US" dirty="0" smtClean="0"/>
          </a:p>
          <a:p>
            <a:pPr lvl="1"/>
            <a:r>
              <a:rPr lang="en-US" dirty="0"/>
              <a:t>l</a:t>
            </a:r>
            <a:r>
              <a:rPr lang="en-US" dirty="0" smtClean="0"/>
              <a:t>inear </a:t>
            </a:r>
            <a:r>
              <a:rPr lang="en-US" dirty="0" smtClean="0"/>
              <a:t>behavior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onstant </a:t>
            </a:r>
            <a:r>
              <a:rPr lang="en-US" dirty="0" smtClean="0"/>
              <a:t>viscosity that is independent of velocity</a:t>
            </a:r>
          </a:p>
          <a:p>
            <a:r>
              <a:rPr lang="en-US" dirty="0" smtClean="0"/>
              <a:t>Slope is defined as the viscosity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water</a:t>
            </a:r>
          </a:p>
          <a:p>
            <a:pPr lvl="1"/>
            <a:r>
              <a:rPr lang="en-US" dirty="0" smtClean="0"/>
              <a:t>gasoline</a:t>
            </a:r>
          </a:p>
          <a:p>
            <a:pPr lvl="1"/>
            <a:r>
              <a:rPr lang="en-US" dirty="0" smtClean="0"/>
              <a:t>most </a:t>
            </a:r>
            <a:r>
              <a:rPr lang="en-US" dirty="0" smtClean="0"/>
              <a:t>gases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730" y="1473198"/>
            <a:ext cx="4708430" cy="479213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7654402" y="2078181"/>
            <a:ext cx="953656" cy="33712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782" y="503238"/>
            <a:ext cx="7826231" cy="868362"/>
          </a:xfrm>
        </p:spPr>
        <p:txBody>
          <a:bodyPr/>
          <a:lstStyle/>
          <a:p>
            <a:pPr algn="l"/>
            <a:r>
              <a:rPr lang="en-US" b="1" dirty="0" smtClean="0"/>
              <a:t>Fluid </a:t>
            </a:r>
            <a:r>
              <a:rPr lang="en-US" b="1" dirty="0" smtClean="0"/>
              <a:t>Behavior: </a:t>
            </a:r>
            <a:r>
              <a:rPr lang="en-US" b="1" dirty="0" smtClean="0">
                <a:solidFill>
                  <a:srgbClr val="FF0000"/>
                </a:solidFill>
              </a:rPr>
              <a:t>shear thinning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41874" y="1721284"/>
            <a:ext cx="3566160" cy="4845771"/>
          </a:xfrm>
        </p:spPr>
        <p:txBody>
          <a:bodyPr>
            <a:normAutofit/>
          </a:bodyPr>
          <a:lstStyle/>
          <a:p>
            <a:r>
              <a:rPr lang="en-US" dirty="0" smtClean="0"/>
              <a:t>Shear </a:t>
            </a:r>
            <a:r>
              <a:rPr lang="en-US" dirty="0" smtClean="0"/>
              <a:t>thinning identified by: viscosity </a:t>
            </a:r>
            <a:r>
              <a:rPr lang="en-US" dirty="0" smtClean="0"/>
              <a:t>decreases as velocity increases</a:t>
            </a:r>
          </a:p>
          <a:p>
            <a:r>
              <a:rPr lang="en-US" dirty="0" smtClean="0"/>
              <a:t>Scientists </a:t>
            </a:r>
            <a:r>
              <a:rPr lang="en-US" dirty="0" smtClean="0"/>
              <a:t>do not fully </a:t>
            </a:r>
            <a:r>
              <a:rPr lang="en-US" dirty="0" smtClean="0"/>
              <a:t>understand what causes this phenomenon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ketchup</a:t>
            </a:r>
          </a:p>
          <a:p>
            <a:pPr lvl="1"/>
            <a:r>
              <a:rPr lang="en-US" dirty="0" smtClean="0"/>
              <a:t>whipped cream</a:t>
            </a:r>
          </a:p>
          <a:p>
            <a:pPr lvl="1"/>
            <a:r>
              <a:rPr lang="en-US" dirty="0" smtClean="0"/>
              <a:t>paint</a:t>
            </a:r>
          </a:p>
          <a:p>
            <a:pPr lvl="1"/>
            <a:r>
              <a:rPr lang="en-US" dirty="0" smtClean="0"/>
              <a:t>motor oil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730" y="1473198"/>
            <a:ext cx="4708430" cy="479213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7177573" y="1552721"/>
            <a:ext cx="1135153" cy="33712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18" y="503238"/>
            <a:ext cx="8395855" cy="868362"/>
          </a:xfrm>
        </p:spPr>
        <p:txBody>
          <a:bodyPr/>
          <a:lstStyle/>
          <a:p>
            <a:pPr algn="l"/>
            <a:r>
              <a:rPr lang="en-US" b="1" dirty="0" smtClean="0"/>
              <a:t>Fluid </a:t>
            </a:r>
            <a:r>
              <a:rPr lang="en-US" b="1" dirty="0" smtClean="0"/>
              <a:t>Behavior: </a:t>
            </a:r>
            <a:r>
              <a:rPr lang="en-US" b="1" dirty="0" smtClean="0">
                <a:solidFill>
                  <a:srgbClr val="FF0000"/>
                </a:solidFill>
              </a:rPr>
              <a:t>shear thickening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41874" y="1636618"/>
            <a:ext cx="3566160" cy="512286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Shear </a:t>
            </a:r>
            <a:r>
              <a:rPr lang="en-US" dirty="0" smtClean="0"/>
              <a:t>thickening identified by: viscosity </a:t>
            </a:r>
            <a:r>
              <a:rPr lang="en-US" dirty="0" smtClean="0"/>
              <a:t>increases as velocity increases</a:t>
            </a:r>
          </a:p>
          <a:p>
            <a:r>
              <a:rPr lang="en-US" dirty="0" smtClean="0"/>
              <a:t>Due to closely packed particles that are combined with enough fluid to fill the space between them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body armor</a:t>
            </a:r>
          </a:p>
          <a:p>
            <a:pPr lvl="1"/>
            <a:r>
              <a:rPr lang="en-US" dirty="0" smtClean="0"/>
              <a:t>viscous coupling unit (traction control)</a:t>
            </a:r>
          </a:p>
          <a:p>
            <a:pPr lvl="1"/>
            <a:r>
              <a:rPr lang="en-US" dirty="0" smtClean="0"/>
              <a:t>cornstarch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730" y="1473198"/>
            <a:ext cx="4708430" cy="479213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7089010" y="4786746"/>
            <a:ext cx="1334553" cy="33712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74" y="503238"/>
            <a:ext cx="8228053" cy="868362"/>
          </a:xfrm>
        </p:spPr>
        <p:txBody>
          <a:bodyPr/>
          <a:lstStyle/>
          <a:p>
            <a:pPr algn="l"/>
            <a:r>
              <a:rPr lang="en-US" b="1" dirty="0" smtClean="0"/>
              <a:t>Fluid </a:t>
            </a:r>
            <a:r>
              <a:rPr lang="en-US" b="1" dirty="0" smtClean="0"/>
              <a:t>Behavior: </a:t>
            </a:r>
            <a:r>
              <a:rPr lang="en-US" b="1" dirty="0" smtClean="0">
                <a:solidFill>
                  <a:srgbClr val="FF0000"/>
                </a:solidFill>
              </a:rPr>
              <a:t>Bingham plastic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41874" y="1490372"/>
            <a:ext cx="3566160" cy="5122861"/>
          </a:xfrm>
        </p:spPr>
        <p:txBody>
          <a:bodyPr>
            <a:normAutofit/>
          </a:bodyPr>
          <a:lstStyle/>
          <a:p>
            <a:r>
              <a:rPr lang="en-US" dirty="0" smtClean="0"/>
              <a:t>Bingham </a:t>
            </a:r>
            <a:r>
              <a:rPr lang="en-US" dirty="0" smtClean="0"/>
              <a:t>plastic behaves </a:t>
            </a:r>
            <a:r>
              <a:rPr lang="en-US" dirty="0" smtClean="0"/>
              <a:t>as a solid at low stresses, but flows as a viscous fluid at high stresses</a:t>
            </a:r>
          </a:p>
          <a:p>
            <a:r>
              <a:rPr lang="en-US" dirty="0" smtClean="0"/>
              <a:t>Due to particles in material having </a:t>
            </a:r>
            <a:r>
              <a:rPr lang="en-US" dirty="0" smtClean="0"/>
              <a:t>weak bonds </a:t>
            </a:r>
            <a:r>
              <a:rPr lang="en-US" dirty="0" smtClean="0"/>
              <a:t>that can be broken, allowing material to flow. </a:t>
            </a:r>
            <a:r>
              <a:rPr lang="en-US" dirty="0" smtClean="0"/>
              <a:t>Yet, when </a:t>
            </a:r>
            <a:r>
              <a:rPr lang="en-US" dirty="0" smtClean="0"/>
              <a:t>stress is </a:t>
            </a:r>
            <a:r>
              <a:rPr lang="en-US" dirty="0" smtClean="0"/>
              <a:t>gone, </a:t>
            </a:r>
            <a:r>
              <a:rPr lang="en-US" dirty="0" smtClean="0"/>
              <a:t>the bonds form again.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oothpaste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730" y="1473198"/>
            <a:ext cx="4708430" cy="479213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5098521" y="1847268"/>
            <a:ext cx="1274569" cy="33712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3851</TotalTime>
  <Words>518</Words>
  <Application>Microsoft Office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Inkwell</vt:lpstr>
      <vt:lpstr>Viscous Fluids</vt:lpstr>
      <vt:lpstr>Viscous Fluids</vt:lpstr>
      <vt:lpstr>Measuring Viscosity: Rheometer</vt:lpstr>
      <vt:lpstr>Fluid Behavior: Newtonian</vt:lpstr>
      <vt:lpstr>Fluid Behavior: shear thinning</vt:lpstr>
      <vt:lpstr>Fluid Behavior: shear thickening</vt:lpstr>
      <vt:lpstr>Fluid Behavior: Bingham plastic</vt:lpstr>
    </vt:vector>
  </TitlesOfParts>
  <Company>University of Colorado at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Viscous Fluids vs. Elastic Solids</dc:title>
  <dc:creator>Brandi Jackson</dc:creator>
  <cp:lastModifiedBy>denise</cp:lastModifiedBy>
  <cp:revision>12</cp:revision>
  <dcterms:created xsi:type="dcterms:W3CDTF">2012-04-23T22:21:42Z</dcterms:created>
  <dcterms:modified xsi:type="dcterms:W3CDTF">2012-08-03T00:24:32Z</dcterms:modified>
</cp:coreProperties>
</file>