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001" autoAdjust="0"/>
  </p:normalViewPr>
  <p:slideViewPr>
    <p:cSldViewPr snapToGrid="0" snapToObjects="1">
      <p:cViewPr varScale="1">
        <p:scale>
          <a:sx n="79" d="100"/>
          <a:sy n="79" d="100"/>
        </p:scale>
        <p:origin x="70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D00BDA-D444-0046-8419-42C16429C881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A8DACB-7EF1-9145-9523-66118ACF54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986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Spaghetti.jpg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da.gov/MedicalDevices/ProductsandMedicalProcedures/DeviceApprovalsandClearances/Recently-ApprovedDevices/ucm074904.htm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www.oefoif.va.gov/prosthetics.asp" TargetMode="External"/><Relationship Id="rId4" Type="http://schemas.openxmlformats.org/officeDocument/2006/relationships/hyperlink" Target="http://www.nlm.nih.gov/medlineplus/ency/imagepages/17285.htm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Tissue Mechanics </a:t>
            </a:r>
            <a:r>
              <a:rPr lang="en-US" dirty="0" smtClean="0"/>
              <a:t>Presentation,</a:t>
            </a:r>
            <a:r>
              <a:rPr lang="en-US" baseline="0" dirty="0" smtClean="0"/>
              <a:t> Tissue Mechanics </a:t>
            </a:r>
            <a:r>
              <a:rPr lang="en-US" dirty="0" smtClean="0"/>
              <a:t>lesson</a:t>
            </a:r>
            <a:r>
              <a:rPr lang="en-US" baseline="0" dirty="0" smtClean="0"/>
              <a:t>, TeachEngineering.org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A8DACB-7EF1-9145-9523-66118ACF549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860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Talk about </a:t>
            </a:r>
            <a:r>
              <a:rPr lang="en-US" dirty="0" smtClean="0"/>
              <a:t>spaghetti as an analogy: </a:t>
            </a:r>
            <a:r>
              <a:rPr lang="en-US" dirty="0" smtClean="0"/>
              <a:t>When </a:t>
            </a:r>
            <a:r>
              <a:rPr lang="en-US" dirty="0" smtClean="0"/>
              <a:t>you have cooked a pot of spaghetti</a:t>
            </a:r>
            <a:r>
              <a:rPr lang="en-US" baseline="0" dirty="0" smtClean="0"/>
              <a:t> and </a:t>
            </a:r>
            <a:r>
              <a:rPr lang="en-US" dirty="0" smtClean="0"/>
              <a:t>you </a:t>
            </a:r>
            <a:r>
              <a:rPr lang="en-US" dirty="0" smtClean="0"/>
              <a:t>first drain </a:t>
            </a:r>
            <a:r>
              <a:rPr lang="en-US" dirty="0" smtClean="0"/>
              <a:t>away the </a:t>
            </a:r>
            <a:r>
              <a:rPr lang="en-US" dirty="0" smtClean="0"/>
              <a:t>water, the </a:t>
            </a:r>
            <a:r>
              <a:rPr lang="en-US" dirty="0" smtClean="0"/>
              <a:t>spaghetti noodles are aligned randomly </a:t>
            </a:r>
            <a:r>
              <a:rPr lang="en-US" dirty="0" smtClean="0"/>
              <a:t>and the strands easily</a:t>
            </a:r>
            <a:r>
              <a:rPr lang="en-US" baseline="0" dirty="0" smtClean="0"/>
              <a:t> slide over one another. </a:t>
            </a:r>
            <a:r>
              <a:rPr lang="en-US" baseline="0" dirty="0" smtClean="0"/>
              <a:t>(This is parallel to glue’s fluid-like </a:t>
            </a:r>
            <a:r>
              <a:rPr lang="en-US" baseline="0" dirty="0" smtClean="0"/>
              <a:t>properties</a:t>
            </a:r>
            <a:r>
              <a:rPr lang="en-US" baseline="0" dirty="0" smtClean="0"/>
              <a:t>.) </a:t>
            </a:r>
            <a:r>
              <a:rPr lang="en-US" baseline="0" dirty="0" smtClean="0"/>
              <a:t>When the water </a:t>
            </a:r>
            <a:r>
              <a:rPr lang="en-US" baseline="0" dirty="0" smtClean="0"/>
              <a:t>begins to </a:t>
            </a:r>
            <a:r>
              <a:rPr lang="en-US" baseline="0" dirty="0" smtClean="0"/>
              <a:t>evaporate from the spaghetti, the strands start to stick together and the mass of spaghetti becomes more solid-like and is hard to break apart. </a:t>
            </a:r>
            <a:r>
              <a:rPr lang="en-US" baseline="0" dirty="0" smtClean="0"/>
              <a:t>(This </a:t>
            </a:r>
            <a:r>
              <a:rPr lang="en-US" baseline="0" dirty="0" smtClean="0"/>
              <a:t>is </a:t>
            </a:r>
            <a:r>
              <a:rPr lang="en-US" baseline="0" dirty="0" smtClean="0"/>
              <a:t>like what the </a:t>
            </a:r>
            <a:r>
              <a:rPr lang="en-US" baseline="0" dirty="0" smtClean="0"/>
              <a:t>borax does to the glue. It bonds the long strands of molecules together and forms a solid</a:t>
            </a:r>
            <a:r>
              <a:rPr lang="en-US" baseline="0" dirty="0" smtClean="0"/>
              <a:t>.)</a:t>
            </a:r>
          </a:p>
          <a:p>
            <a:r>
              <a:rPr lang="en-US" baseline="0" dirty="0" smtClean="0"/>
              <a:t>Image source: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2004 Tim “Avatar”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Bartel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Wikimedia Commons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https://commons.wikimedia.org/wiki/File:Spaghetti.jpg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A8DACB-7EF1-9145-9523-66118ACF549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582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Image: a strand of collagen showing its triple helix structure</a:t>
            </a:r>
          </a:p>
          <a:p>
            <a:r>
              <a:rPr lang="en-US" dirty="0" smtClean="0"/>
              <a:t>Image source: National Institute of General Medical Sciences, National</a:t>
            </a:r>
            <a:r>
              <a:rPr lang="en-US" baseline="0" dirty="0" smtClean="0"/>
              <a:t> Institutes of Health</a:t>
            </a:r>
            <a:r>
              <a:rPr lang="en-US" dirty="0" smtClean="0"/>
              <a:t> http://publications.nigms.nih.gov/structlife/ch1_str1.html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A8DACB-7EF1-9145-9523-66118ACF549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832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Biocompatible: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Being able to coexist with living tissues without causing harm. A material that is safe to use in the body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Photo of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mitroflow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aortic pericardial heart valve composed of a polyester-covered ring with a material (bovine pericardium) attached to form a closed cylinder. Engineers design artificial heart valves to replace diseased, damaged and malfunctioning heart valves.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Valve image source: U.S. Food and Drug Administration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http://www.fda.gov/MedicalDevices/ProductsandMedicalProcedures/DeviceApprovalsandClearances/Recently-ApprovedDevices/ucm074904.htm</a:t>
            </a:r>
            <a:endParaRPr lang="en-US" sz="1200" u="sng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Bone image source: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ADAM, National Institutes of Health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http://www.nlm.nih.gov/medlineplus/ency/imagepages/17285.htm</a:t>
            </a:r>
            <a:endParaRPr lang="en-US" sz="1200" u="non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Prosthetic image</a:t>
            </a:r>
            <a:r>
              <a:rPr lang="en-US" sz="1200" u="non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source: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U.S. Department of Veterans Affairs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http://www.oefoif.va.gov/prosthetics.asp</a:t>
            </a:r>
            <a:endParaRPr lang="en-US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A8DACB-7EF1-9145-9523-66118ACF549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82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fld id="{FB6CDB23-1303-4940-B998-022DA23497E9}" type="datetimeFigureOut">
              <a:rPr lang="en-US" smtClean="0"/>
              <a:pPr/>
              <a:t>7/9/2013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7E433D16-D04C-0A4F-8416-D564820CD8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DB23-1303-4940-B998-022DA23497E9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3D16-D04C-0A4F-8416-D564820CD8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DB23-1303-4940-B998-022DA23497E9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3D16-D04C-0A4F-8416-D564820CD8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DB23-1303-4940-B998-022DA23497E9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3D16-D04C-0A4F-8416-D564820CD8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DB23-1303-4940-B998-022DA23497E9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3D16-D04C-0A4F-8416-D564820CD8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DB23-1303-4940-B998-022DA23497E9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3D16-D04C-0A4F-8416-D564820CD8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DB23-1303-4940-B998-022DA23497E9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3D16-D04C-0A4F-8416-D564820CD85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DB23-1303-4940-B998-022DA23497E9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3D16-D04C-0A4F-8416-D564820CD8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DB23-1303-4940-B998-022DA23497E9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3D16-D04C-0A4F-8416-D564820CD8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DB23-1303-4940-B998-022DA23497E9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3D16-D04C-0A4F-8416-D564820CD8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DB23-1303-4940-B998-022DA23497E9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3D16-D04C-0A4F-8416-D564820CD8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DB23-1303-4940-B998-022DA23497E9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3D16-D04C-0A4F-8416-D564820CD8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DB23-1303-4940-B998-022DA23497E9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3D16-D04C-0A4F-8416-D564820CD8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FB6CDB23-1303-4940-B998-022DA23497E9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7E433D16-D04C-0A4F-8416-D564820CD8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DB23-1303-4940-B998-022DA23497E9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3D16-D04C-0A4F-8416-D564820CD8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DB23-1303-4940-B998-022DA23497E9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3D16-D04C-0A4F-8416-D564820CD8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DB23-1303-4940-B998-022DA23497E9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3D16-D04C-0A4F-8416-D564820CD8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DB23-1303-4940-B998-022DA23497E9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3D16-D04C-0A4F-8416-D564820CD8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DB23-1303-4940-B998-022DA23497E9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3D16-D04C-0A4F-8416-D564820CD85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DB23-1303-4940-B998-022DA23497E9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3D16-D04C-0A4F-8416-D564820CD8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8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7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FB6CDB23-1303-4940-B998-022DA23497E9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7E433D16-D04C-0A4F-8416-D564820CD8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https://upload.wikimedia.org/wikipedia/commons/9/93/Spaghetti.jp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b="1" dirty="0" smtClean="0"/>
              <a:t>Tissue Mechanics</a:t>
            </a:r>
            <a:endParaRPr lang="en-US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03238"/>
            <a:ext cx="8193024" cy="868362"/>
          </a:xfrm>
        </p:spPr>
        <p:txBody>
          <a:bodyPr/>
          <a:lstStyle/>
          <a:p>
            <a:r>
              <a:rPr lang="en-US" b="1" dirty="0" smtClean="0"/>
              <a:t>Silly Putty: How does it work?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64" y="1735138"/>
            <a:ext cx="7912608" cy="4665662"/>
          </a:xfrm>
        </p:spPr>
        <p:txBody>
          <a:bodyPr/>
          <a:lstStyle/>
          <a:p>
            <a:r>
              <a:rPr lang="en-US" dirty="0" smtClean="0"/>
              <a:t>Glue is a </a:t>
            </a:r>
            <a:r>
              <a:rPr lang="en-US" dirty="0" smtClean="0">
                <a:solidFill>
                  <a:srgbClr val="FF0000"/>
                </a:solidFill>
              </a:rPr>
              <a:t>polymer</a:t>
            </a:r>
            <a:r>
              <a:rPr lang="en-US" dirty="0" smtClean="0"/>
              <a:t>, which means it is made of long chains of molecules.</a:t>
            </a:r>
          </a:p>
          <a:p>
            <a:r>
              <a:rPr lang="en-US" dirty="0" smtClean="0"/>
              <a:t>When borax is added, it </a:t>
            </a:r>
            <a:r>
              <a:rPr lang="en-US" dirty="0" smtClean="0">
                <a:solidFill>
                  <a:srgbClr val="FF0000"/>
                </a:solidFill>
              </a:rPr>
              <a:t>cross-link</a:t>
            </a:r>
            <a:r>
              <a:rPr lang="en-US" dirty="0" smtClean="0"/>
              <a:t>s these molecules.</a:t>
            </a:r>
          </a:p>
          <a:p>
            <a:r>
              <a:rPr lang="en-US" dirty="0" smtClean="0"/>
              <a:t>The amount of cross-linking determines the </a:t>
            </a:r>
            <a:r>
              <a:rPr lang="en-US" dirty="0" smtClean="0">
                <a:solidFill>
                  <a:srgbClr val="FF0000"/>
                </a:solidFill>
              </a:rPr>
              <a:t>material properties </a:t>
            </a:r>
            <a:r>
              <a:rPr lang="en-US" dirty="0" smtClean="0"/>
              <a:t>of the silly putty.</a:t>
            </a:r>
          </a:p>
          <a:p>
            <a:r>
              <a:rPr lang="en-US" dirty="0"/>
              <a:t>D</a:t>
            </a:r>
            <a:r>
              <a:rPr lang="en-US" dirty="0" smtClean="0"/>
              <a:t>oes more borax increase or decrease the </a:t>
            </a:r>
            <a:r>
              <a:rPr lang="en-US" dirty="0" smtClean="0">
                <a:solidFill>
                  <a:srgbClr val="0070C0"/>
                </a:solidFill>
              </a:rPr>
              <a:t>stiffness </a:t>
            </a:r>
            <a:r>
              <a:rPr lang="en-US" dirty="0" smtClean="0"/>
              <a:t>of the silly putty?</a:t>
            </a:r>
          </a:p>
          <a:p>
            <a:pPr lvl="1"/>
            <a:r>
              <a:rPr lang="en-US" dirty="0" smtClean="0"/>
              <a:t>It increases the stiffness!</a:t>
            </a:r>
            <a:endParaRPr lang="en-US" dirty="0"/>
          </a:p>
        </p:txBody>
      </p:sp>
      <p:pic>
        <p:nvPicPr>
          <p:cNvPr id="1026" name="Picture 2" descr="https://upload.wikimedia.org/wikipedia/commons/9/93/Spaghetti.jp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0963" y="4856163"/>
            <a:ext cx="179705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068" y="503238"/>
            <a:ext cx="6787557" cy="868362"/>
          </a:xfrm>
        </p:spPr>
        <p:txBody>
          <a:bodyPr/>
          <a:lstStyle/>
          <a:p>
            <a:r>
              <a:rPr lang="en-US" b="1" dirty="0" smtClean="0"/>
              <a:t>Tissue Mechanics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068" y="1735137"/>
            <a:ext cx="6897284" cy="478419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</a:t>
            </a:r>
            <a:r>
              <a:rPr lang="en-US" dirty="0" smtClean="0"/>
              <a:t>hat does this have to do with </a:t>
            </a:r>
            <a:r>
              <a:rPr lang="en-US" b="1" dirty="0" smtClean="0"/>
              <a:t>tissue mechanics</a:t>
            </a:r>
            <a:r>
              <a:rPr lang="en-US" dirty="0" smtClean="0"/>
              <a:t>?</a:t>
            </a:r>
          </a:p>
          <a:p>
            <a:r>
              <a:rPr lang="en-US" dirty="0" smtClean="0"/>
              <a:t>Human tissues contain varying degrees of collagen. Collagen is similar to the strands of molecules in glue. It is a </a:t>
            </a:r>
            <a:r>
              <a:rPr lang="en-US" dirty="0" smtClean="0">
                <a:solidFill>
                  <a:srgbClr val="FF0000"/>
                </a:solidFill>
              </a:rPr>
              <a:t>long protein strand</a:t>
            </a:r>
            <a:r>
              <a:rPr lang="en-US" dirty="0" smtClean="0"/>
              <a:t>. </a:t>
            </a:r>
          </a:p>
          <a:p>
            <a:r>
              <a:rPr lang="en-US" dirty="0" smtClean="0"/>
              <a:t>Collagen can also cross-link in our bodies similar to how the borax </a:t>
            </a:r>
            <a:r>
              <a:rPr lang="en-US" dirty="0" smtClean="0">
                <a:solidFill>
                  <a:srgbClr val="FF0000"/>
                </a:solidFill>
              </a:rPr>
              <a:t>cross-links</a:t>
            </a:r>
            <a:r>
              <a:rPr lang="en-US" dirty="0" smtClean="0"/>
              <a:t> the glue. </a:t>
            </a:r>
          </a:p>
          <a:p>
            <a:r>
              <a:rPr lang="en-US" dirty="0" smtClean="0"/>
              <a:t>The amount of collagen cross-linking in our tissues is directly related to the </a:t>
            </a:r>
            <a:r>
              <a:rPr lang="en-US" dirty="0" smtClean="0">
                <a:solidFill>
                  <a:srgbClr val="FF0000"/>
                </a:solidFill>
              </a:rPr>
              <a:t>material properties </a:t>
            </a:r>
            <a:r>
              <a:rPr lang="en-US" dirty="0" smtClean="0"/>
              <a:t>of that tissue.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7489946" y="738597"/>
            <a:ext cx="894254" cy="55795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752" y="503238"/>
            <a:ext cx="7851648" cy="868362"/>
          </a:xfrm>
        </p:spPr>
        <p:txBody>
          <a:bodyPr/>
          <a:lstStyle/>
          <a:p>
            <a:r>
              <a:rPr lang="en-US" b="1" dirty="0" smtClean="0"/>
              <a:t>Why study tissue mechanics?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488" y="1735137"/>
            <a:ext cx="8058912" cy="4784195"/>
          </a:xfrm>
        </p:spPr>
        <p:txBody>
          <a:bodyPr/>
          <a:lstStyle/>
          <a:p>
            <a:r>
              <a:rPr lang="en-US" dirty="0" smtClean="0"/>
              <a:t>For the </a:t>
            </a:r>
            <a:r>
              <a:rPr lang="en-US" dirty="0" smtClean="0">
                <a:solidFill>
                  <a:srgbClr val="0070C0"/>
                </a:solidFill>
              </a:rPr>
              <a:t>engineering design </a:t>
            </a:r>
            <a:r>
              <a:rPr lang="en-US" dirty="0" smtClean="0"/>
              <a:t>of </a:t>
            </a:r>
            <a:r>
              <a:rPr lang="en-US" dirty="0" smtClean="0">
                <a:solidFill>
                  <a:srgbClr val="FF0000"/>
                </a:solidFill>
              </a:rPr>
              <a:t>devices</a:t>
            </a:r>
            <a:r>
              <a:rPr lang="en-US" dirty="0" smtClean="0"/>
              <a:t> that will be implanted or used inside of the body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Examples: </a:t>
            </a:r>
            <a:r>
              <a:rPr lang="en-US" i="1" dirty="0" smtClean="0"/>
              <a:t>artificial heart valves, 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arterial </a:t>
            </a:r>
            <a:r>
              <a:rPr lang="en-US" i="1" dirty="0" smtClean="0"/>
              <a:t>stents, surgical devices</a:t>
            </a:r>
          </a:p>
          <a:p>
            <a:pPr lvl="1"/>
            <a:r>
              <a:rPr lang="en-US" dirty="0" smtClean="0"/>
              <a:t>Must be “</a:t>
            </a:r>
            <a:r>
              <a:rPr lang="en-US" dirty="0" smtClean="0">
                <a:solidFill>
                  <a:srgbClr val="0070C0"/>
                </a:solidFill>
              </a:rPr>
              <a:t>biocompatible</a:t>
            </a:r>
            <a:r>
              <a:rPr lang="en-US" dirty="0" smtClean="0"/>
              <a:t>”</a:t>
            </a:r>
            <a:endParaRPr lang="en-US" dirty="0" smtClean="0"/>
          </a:p>
          <a:p>
            <a:r>
              <a:rPr lang="en-US" dirty="0" smtClean="0"/>
              <a:t>To understand </a:t>
            </a:r>
            <a:r>
              <a:rPr lang="en-US" dirty="0" smtClean="0">
                <a:solidFill>
                  <a:srgbClr val="FF0000"/>
                </a:solidFill>
              </a:rPr>
              <a:t>pathologies</a:t>
            </a:r>
            <a:r>
              <a:rPr lang="en-US" dirty="0" smtClean="0"/>
              <a:t> and their effect on tissues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Examples: </a:t>
            </a:r>
            <a:r>
              <a:rPr lang="en-US" i="1" dirty="0" smtClean="0"/>
              <a:t>valve stenosis, osteoporosis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For the design of </a:t>
            </a:r>
            <a:r>
              <a:rPr lang="en-US" dirty="0" smtClean="0">
                <a:solidFill>
                  <a:srgbClr val="FF0000"/>
                </a:solidFill>
              </a:rPr>
              <a:t>prosthetics </a:t>
            </a:r>
            <a:r>
              <a:rPr lang="en-US" dirty="0"/>
              <a:t>(artificial body parts)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Examples: </a:t>
            </a:r>
            <a:r>
              <a:rPr lang="en-US" i="1" dirty="0" smtClean="0"/>
              <a:t>artificial arms, legs, hands, feet</a:t>
            </a:r>
            <a:endParaRPr lang="en-US" i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1053" y="2344039"/>
            <a:ext cx="1676400" cy="1287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873" b="8373"/>
          <a:stretch/>
        </p:blipFill>
        <p:spPr bwMode="auto">
          <a:xfrm>
            <a:off x="7705343" y="2817511"/>
            <a:ext cx="1297559" cy="182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50" r="32453"/>
          <a:stretch/>
        </p:blipFill>
        <p:spPr bwMode="auto">
          <a:xfrm>
            <a:off x="7368044" y="4788958"/>
            <a:ext cx="1519923" cy="187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Tissue Mechanics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952" y="1950720"/>
            <a:ext cx="8424672" cy="4602480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 smtClean="0"/>
              <a:t>Proteins that </a:t>
            </a:r>
            <a:r>
              <a:rPr lang="en-US" sz="2600" dirty="0" smtClean="0"/>
              <a:t>can determine </a:t>
            </a:r>
            <a:r>
              <a:rPr lang="en-US" sz="2600" dirty="0" smtClean="0"/>
              <a:t>the </a:t>
            </a:r>
            <a:r>
              <a:rPr lang="en-US" sz="2600" dirty="0" smtClean="0">
                <a:solidFill>
                  <a:srgbClr val="0070C0"/>
                </a:solidFill>
              </a:rPr>
              <a:t>mechanical properties </a:t>
            </a:r>
            <a:r>
              <a:rPr lang="en-US" sz="2600" dirty="0" smtClean="0"/>
              <a:t>of tissues:</a:t>
            </a:r>
          </a:p>
          <a:p>
            <a:pPr marL="457200" lvl="1"/>
            <a:r>
              <a:rPr lang="en-US" sz="2400" dirty="0" smtClean="0">
                <a:solidFill>
                  <a:srgbClr val="FF0000"/>
                </a:solidFill>
              </a:rPr>
              <a:t>Collagen</a:t>
            </a:r>
            <a:r>
              <a:rPr lang="en-US" sz="2400" dirty="0" smtClean="0"/>
              <a:t>: tissue strength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 smtClean="0"/>
              <a:t>Example: </a:t>
            </a:r>
            <a:r>
              <a:rPr lang="en-US" sz="2200" i="1" dirty="0" smtClean="0"/>
              <a:t>tendons</a:t>
            </a:r>
          </a:p>
          <a:p>
            <a:pPr marL="457200" lvl="1"/>
            <a:r>
              <a:rPr lang="en-US" sz="2400" dirty="0" smtClean="0">
                <a:solidFill>
                  <a:srgbClr val="FF0000"/>
                </a:solidFill>
              </a:rPr>
              <a:t>Elastin</a:t>
            </a:r>
            <a:r>
              <a:rPr lang="en-US" sz="2400" dirty="0" smtClean="0"/>
              <a:t>: elastic properties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 smtClean="0"/>
              <a:t>Example: </a:t>
            </a:r>
            <a:r>
              <a:rPr lang="en-US" sz="2200" i="1" dirty="0" smtClean="0"/>
              <a:t>arteries</a:t>
            </a:r>
          </a:p>
          <a:p>
            <a:pPr marL="457200" lvl="1"/>
            <a:r>
              <a:rPr lang="en-US" sz="2400" dirty="0" smtClean="0">
                <a:solidFill>
                  <a:srgbClr val="FF0000"/>
                </a:solidFill>
              </a:rPr>
              <a:t>Proteoglycan</a:t>
            </a:r>
            <a:r>
              <a:rPr lang="en-US" sz="2400" dirty="0" smtClean="0"/>
              <a:t>: </a:t>
            </a:r>
            <a:r>
              <a:rPr lang="en-US" sz="2400" dirty="0" smtClean="0"/>
              <a:t>allows tissues to retain water that can be used for lubrication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 smtClean="0"/>
              <a:t>Example: </a:t>
            </a:r>
            <a:r>
              <a:rPr lang="en-US" sz="2200" i="1" dirty="0" smtClean="0"/>
              <a:t>cartilage</a:t>
            </a:r>
            <a:endParaRPr lang="en-US" sz="2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Ｐ明朝"/>
      </a:majorFont>
      <a:minorFont>
        <a:latin typeface="Goudy Old Style"/>
        <a:ea typeface=""/>
        <a:cs typeface=""/>
        <a:font script="Jpan" typeface="ＭＳ Ｐ明朝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635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672</TotalTime>
  <Words>472</Words>
  <Application>Microsoft Office PowerPoint</Application>
  <PresentationFormat>On-screen Show (4:3)</PresentationFormat>
  <Paragraphs>43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Goudy Old Style</vt:lpstr>
      <vt:lpstr>Impact</vt:lpstr>
      <vt:lpstr>Rockwell</vt:lpstr>
      <vt:lpstr>Inkwell</vt:lpstr>
      <vt:lpstr>Tissue Mechanics</vt:lpstr>
      <vt:lpstr>Silly Putty: How does it work?</vt:lpstr>
      <vt:lpstr>Tissue Mechanics</vt:lpstr>
      <vt:lpstr>Why study tissue mechanics?</vt:lpstr>
      <vt:lpstr>Tissue Mechanics</vt:lpstr>
    </vt:vector>
  </TitlesOfParts>
  <Company>University of Colorado at Boulder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Tissue Mechanics</dc:title>
  <dc:creator>Brandi Jackson</dc:creator>
  <cp:lastModifiedBy>Denise</cp:lastModifiedBy>
  <cp:revision>16</cp:revision>
  <dcterms:created xsi:type="dcterms:W3CDTF">2013-04-19T15:13:30Z</dcterms:created>
  <dcterms:modified xsi:type="dcterms:W3CDTF">2013-07-09T23:09:39Z</dcterms:modified>
</cp:coreProperties>
</file>