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notesMasterIdLst>
    <p:notesMasterId r:id="rId18"/>
  </p:notesMasterIdLst>
  <p:handoutMasterIdLst>
    <p:handoutMasterId r:id="rId19"/>
  </p:handoutMasterIdLst>
  <p:sldIdLst>
    <p:sldId id="267" r:id="rId2"/>
    <p:sldId id="367" r:id="rId3"/>
    <p:sldId id="312" r:id="rId4"/>
    <p:sldId id="344" r:id="rId5"/>
    <p:sldId id="343" r:id="rId6"/>
    <p:sldId id="368" r:id="rId7"/>
    <p:sldId id="369" r:id="rId8"/>
    <p:sldId id="370" r:id="rId9"/>
    <p:sldId id="345" r:id="rId10"/>
    <p:sldId id="362" r:id="rId11"/>
    <p:sldId id="371" r:id="rId12"/>
    <p:sldId id="364" r:id="rId13"/>
    <p:sldId id="372" r:id="rId14"/>
    <p:sldId id="339" r:id="rId15"/>
    <p:sldId id="342" r:id="rId16"/>
    <p:sldId id="34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CFDDFC"/>
    <a:srgbClr val="144E9E"/>
    <a:srgbClr val="0E77FF"/>
    <a:srgbClr val="87EFF4"/>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78027" autoAdjust="0"/>
  </p:normalViewPr>
  <p:slideViewPr>
    <p:cSldViewPr snapToGrid="0" snapToObjects="1">
      <p:cViewPr varScale="1">
        <p:scale>
          <a:sx n="70" d="100"/>
          <a:sy n="70" d="100"/>
        </p:scale>
        <p:origin x="3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85770-F3A0-3745-B1E3-819155CD412D}" type="datetimeFigureOut">
              <a:rPr lang="en-US" smtClean="0"/>
              <a:pPr/>
              <a:t>11/13/2014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B2FA86-5ACC-5B4F-891D-3E6F12EA42AC}" type="slidenum">
              <a:rPr lang="en-US" smtClean="0"/>
              <a:pPr/>
              <a:t>‹#›</a:t>
            </a:fld>
            <a:endParaRPr lang="en-US"/>
          </a:p>
        </p:txBody>
      </p:sp>
    </p:spTree>
    <p:extLst>
      <p:ext uri="{BB962C8B-B14F-4D97-AF65-F5344CB8AC3E}">
        <p14:creationId xmlns:p14="http://schemas.microsoft.com/office/powerpoint/2010/main" val="3417853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93D34D-41C1-B748-A6B3-B277021B78E0}" type="datetimeFigureOut">
              <a:rPr lang="en-US" smtClean="0"/>
              <a:pPr/>
              <a:t>11/13/2014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C017BD-67DB-8B47-A2DE-D36796A82415}" type="slidenum">
              <a:rPr lang="en-US" smtClean="0"/>
              <a:pPr/>
              <a:t>‹#›</a:t>
            </a:fld>
            <a:endParaRPr lang="en-US"/>
          </a:p>
        </p:txBody>
      </p:sp>
    </p:spTree>
    <p:extLst>
      <p:ext uri="{BB962C8B-B14F-4D97-AF65-F5344CB8AC3E}">
        <p14:creationId xmlns:p14="http://schemas.microsoft.com/office/powerpoint/2010/main" val="36157541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ommons.wikimedia.org/wiki/Aerogel#mediaviewer/File:Stardust_Dust_Collector_with_aerogel.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asa.gov/mission_pages/stardust/multimedia/jsc2006e01800.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Introduce aerogels</a:t>
            </a:r>
            <a:r>
              <a:rPr lang="en-US" sz="1200" b="0" i="1" kern="1200" baseline="0" dirty="0" smtClean="0">
                <a:solidFill>
                  <a:schemeClr val="tx1"/>
                </a:solidFill>
                <a:effectLst/>
                <a:latin typeface="+mn-lt"/>
                <a:ea typeface="+mn-ea"/>
                <a:cs typeface="+mn-cs"/>
              </a:rPr>
              <a:t> to the class, as outlined in the Introduction/Motivation section. </a:t>
            </a:r>
          </a:p>
          <a:p>
            <a:r>
              <a:rPr lang="en-US" sz="1200" b="0" i="0" kern="1200" baseline="0" dirty="0" smtClean="0">
                <a:solidFill>
                  <a:schemeClr val="tx1"/>
                </a:solidFill>
                <a:effectLst/>
                <a:latin typeface="+mn-lt"/>
                <a:ea typeface="+mn-ea"/>
                <a:cs typeface="+mn-cs"/>
              </a:rPr>
              <a:t>Aerogel Presentation &gt; The Amazing Aerogel lesson &gt; TeachEngineering.org</a:t>
            </a:r>
            <a:endParaRPr lang="en-US" sz="1200" b="1" i="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Image</a:t>
            </a:r>
            <a:r>
              <a:rPr lang="en-US" sz="1200" b="0" kern="1200" baseline="0" dirty="0" smtClean="0">
                <a:solidFill>
                  <a:schemeClr val="tx1"/>
                </a:solidFill>
                <a:effectLst/>
                <a:latin typeface="+mn-lt"/>
                <a:ea typeface="+mn-ea"/>
                <a:cs typeface="+mn-cs"/>
              </a:rPr>
              <a:t> sources: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(left) </a:t>
            </a:r>
            <a:r>
              <a:rPr lang="en-US" sz="1200" kern="1200" dirty="0" smtClean="0">
                <a:solidFill>
                  <a:schemeClr val="tx1"/>
                </a:solidFill>
                <a:effectLst/>
                <a:latin typeface="+mn-lt"/>
                <a:ea typeface="+mn-ea"/>
                <a:cs typeface="+mn-cs"/>
              </a:rPr>
              <a:t>NASA https://solarsystem.nasa.gov/scitech/display.cfm?ST_ID=2 </a:t>
            </a:r>
          </a:p>
          <a:p>
            <a:r>
              <a:rPr lang="en-US" sz="1200" b="0" kern="1200" baseline="0" dirty="0" smtClean="0">
                <a:solidFill>
                  <a:schemeClr val="tx1"/>
                </a:solidFill>
                <a:effectLst/>
                <a:latin typeface="+mn-lt"/>
                <a:ea typeface="+mn-ea"/>
                <a:cs typeface="+mn-cs"/>
              </a:rPr>
              <a:t>(middle, Stardust Collector): 2005 NASA via </a:t>
            </a:r>
            <a:r>
              <a:rPr lang="en-US" sz="1200" kern="1200" dirty="0" smtClean="0">
                <a:solidFill>
                  <a:schemeClr val="tx1"/>
                </a:solidFill>
                <a:effectLst/>
                <a:latin typeface="+mn-lt"/>
                <a:ea typeface="+mn-ea"/>
                <a:cs typeface="+mn-cs"/>
              </a:rPr>
              <a:t>Wikimedia Commons</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http://commons.wikimedia.org/wiki/Aerogel#mediaviewer/File:Stardust_Dust_Collector_with_aerogel.jpg</a:t>
            </a:r>
            <a:r>
              <a:rPr lang="en-US" sz="120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(right)</a:t>
            </a:r>
            <a:r>
              <a:rPr lang="en-US" sz="1200" b="0" kern="1200" baseline="0" dirty="0" smtClean="0">
                <a:solidFill>
                  <a:schemeClr val="tx1"/>
                </a:solidFill>
                <a:effectLst/>
                <a:latin typeface="+mn-lt"/>
                <a:ea typeface="+mn-ea"/>
                <a:cs typeface="+mn-cs"/>
              </a:rPr>
              <a:t> Glenn Research Center, NASA https://technology.grc.nasa.gov/featured-tech/aerogels.shtm</a:t>
            </a:r>
          </a:p>
        </p:txBody>
      </p:sp>
      <p:sp>
        <p:nvSpPr>
          <p:cNvPr id="4" name="Slide Number Placeholder 3"/>
          <p:cNvSpPr>
            <a:spLocks noGrp="1"/>
          </p:cNvSpPr>
          <p:nvPr>
            <p:ph type="sldNum" sz="quarter" idx="10"/>
          </p:nvPr>
        </p:nvSpPr>
        <p:spPr/>
        <p:txBody>
          <a:bodyPr/>
          <a:lstStyle/>
          <a:p>
            <a:fld id="{02C017BD-67DB-8B47-A2DE-D36796A82415}" type="slidenum">
              <a:rPr lang="en-US" smtClean="0"/>
              <a:pPr/>
              <a:t>1</a:t>
            </a:fld>
            <a:endParaRPr lang="en-US"/>
          </a:p>
        </p:txBody>
      </p:sp>
    </p:spTree>
    <p:extLst>
      <p:ext uri="{BB962C8B-B14F-4D97-AF65-F5344CB8AC3E}">
        <p14:creationId xmlns:p14="http://schemas.microsoft.com/office/powerpoint/2010/main" val="3521964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photo illustrates the excellent insulating properties of aerogel. An aerogel blanket held over a blue flame remains cool to the touch and keeps the crayons from melting. This is because aerogels have a very low thermal conductivity. That means they resist temperature change. For this reason, aerogels are often used as insulators. What are your ideas about where aerogels could be used for insulation purposes? </a:t>
            </a:r>
            <a:r>
              <a:rPr lang="en-US" sz="1200" kern="1200" dirty="0" smtClean="0">
                <a:solidFill>
                  <a:schemeClr val="tx1"/>
                </a:solidFill>
                <a:effectLst/>
                <a:latin typeface="+mn-lt"/>
                <a:ea typeface="+mn-ea"/>
                <a:cs typeface="+mn-cs"/>
              </a:rPr>
              <a:t>(Possible answers: Beverage thermos, winter jacket, pipe insulation, etc.) Aerogel provides 39 times more insulation than the best fiberglass insulation.</a:t>
            </a:r>
            <a:endParaRPr lang="en-US" sz="1200" kern="1200" dirty="0" smtClean="0">
              <a:solidFill>
                <a:schemeClr val="tx1"/>
              </a:solidFill>
              <a:effectLst/>
              <a:latin typeface="+mn-lt"/>
              <a:ea typeface="+mn-ea"/>
              <a:cs typeface="+mn-cs"/>
            </a:endParaRPr>
          </a:p>
          <a:p>
            <a:r>
              <a:rPr lang="en-US" dirty="0" smtClean="0"/>
              <a:t>Image source: NASA http://stardust.jpl.nasa.gov/photo/aerogel.html</a:t>
            </a:r>
          </a:p>
          <a:p>
            <a:endParaRPr lang="en-US" dirty="0"/>
          </a:p>
        </p:txBody>
      </p:sp>
      <p:sp>
        <p:nvSpPr>
          <p:cNvPr id="4" name="Slide Number Placeholder 3"/>
          <p:cNvSpPr>
            <a:spLocks noGrp="1"/>
          </p:cNvSpPr>
          <p:nvPr>
            <p:ph type="sldNum" sz="quarter" idx="10"/>
          </p:nvPr>
        </p:nvSpPr>
        <p:spPr/>
        <p:txBody>
          <a:bodyPr/>
          <a:lstStyle/>
          <a:p>
            <a:fld id="{02C017BD-67DB-8B47-A2DE-D36796A82415}" type="slidenum">
              <a:rPr lang="en-US" smtClean="0"/>
              <a:pPr/>
              <a:t>10</a:t>
            </a:fld>
            <a:endParaRPr lang="en-US"/>
          </a:p>
        </p:txBody>
      </p:sp>
    </p:spTree>
    <p:extLst>
      <p:ext uri="{BB962C8B-B14F-4D97-AF65-F5344CB8AC3E}">
        <p14:creationId xmlns:p14="http://schemas.microsoft.com/office/powerpoint/2010/main" val="238937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Aerogels are often mixed with various compounds to create composite aerogels, which may help to strengthen the aerogel or emit light, as in the photograph. These pieces of silica aerogel have been coated with nanoparticles using chemical vapor methods. The composites emit red light when excited with ultraviolet light.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Image </a:t>
            </a:r>
            <a:r>
              <a:rPr lang="en-US" baseline="0" dirty="0" smtClean="0"/>
              <a:t>source:  Lawrence Berkeley National Laboratory</a:t>
            </a:r>
            <a:r>
              <a:rPr lang="en-US" sz="1200" b="0" i="0" u="none" strike="noStrike" kern="1200" dirty="0" smtClean="0">
                <a:solidFill>
                  <a:schemeClr val="tx1"/>
                </a:solidFill>
                <a:effectLst/>
                <a:latin typeface="+mn-lt"/>
                <a:ea typeface="+mn-ea"/>
                <a:cs typeface="+mn-cs"/>
              </a:rPr>
              <a:t>, U.S. Department of Energy </a:t>
            </a:r>
            <a:r>
              <a:rPr lang="en-US" baseline="0" dirty="0" smtClean="0"/>
              <a:t>http://energy.lbl.gov/ecs/aerogels/sa-nano.html</a:t>
            </a:r>
          </a:p>
          <a:p>
            <a:endParaRPr lang="en-US" dirty="0"/>
          </a:p>
        </p:txBody>
      </p:sp>
      <p:sp>
        <p:nvSpPr>
          <p:cNvPr id="4" name="Slide Number Placeholder 3"/>
          <p:cNvSpPr>
            <a:spLocks noGrp="1"/>
          </p:cNvSpPr>
          <p:nvPr>
            <p:ph type="sldNum" sz="quarter" idx="10"/>
          </p:nvPr>
        </p:nvSpPr>
        <p:spPr/>
        <p:txBody>
          <a:bodyPr/>
          <a:lstStyle/>
          <a:p>
            <a:fld id="{02C017BD-67DB-8B47-A2DE-D36796A82415}" type="slidenum">
              <a:rPr lang="en-US" smtClean="0"/>
              <a:pPr/>
              <a:t>11</a:t>
            </a:fld>
            <a:endParaRPr lang="en-US"/>
          </a:p>
        </p:txBody>
      </p:sp>
    </p:spTree>
    <p:extLst>
      <p:ext uri="{BB962C8B-B14F-4D97-AF65-F5344CB8AC3E}">
        <p14:creationId xmlns:p14="http://schemas.microsoft.com/office/powerpoint/2010/main" val="2763197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Aerogels have little particles or bubbles in them that scatter light. The term for this is “Rayleigh scattering,” which is defined as the elastic scattering of light by particles much smaller than the wavelength of light. As you can see in the graph on the screen, the highest percentage of scattering due to sunlight is in the blue range.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Image source: 2007 Robert A. Rohde, Wikimedia Commons http://commons.wikimedia.org/wiki/File:Rayleigh_sunlight_scattering.png</a:t>
            </a:r>
            <a:endParaRPr lang="en-US" dirty="0"/>
          </a:p>
        </p:txBody>
      </p:sp>
      <p:sp>
        <p:nvSpPr>
          <p:cNvPr id="4" name="Slide Number Placeholder 3"/>
          <p:cNvSpPr>
            <a:spLocks noGrp="1"/>
          </p:cNvSpPr>
          <p:nvPr>
            <p:ph type="sldNum" sz="quarter" idx="10"/>
          </p:nvPr>
        </p:nvSpPr>
        <p:spPr/>
        <p:txBody>
          <a:bodyPr/>
          <a:lstStyle/>
          <a:p>
            <a:fld id="{02C017BD-67DB-8B47-A2DE-D36796A82415}" type="slidenum">
              <a:rPr lang="en-US" smtClean="0"/>
              <a:pPr/>
              <a:t>12</a:t>
            </a:fld>
            <a:endParaRPr lang="en-US"/>
          </a:p>
        </p:txBody>
      </p:sp>
    </p:spTree>
    <p:extLst>
      <p:ext uri="{BB962C8B-B14F-4D97-AF65-F5344CB8AC3E}">
        <p14:creationId xmlns:p14="http://schemas.microsoft.com/office/powerpoint/2010/main" val="2574663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sky, glaciers and some aerogels all have tiny particles or bubbles in them that scatter light; blue scatters the most, making them appear bluish.</a:t>
            </a:r>
          </a:p>
          <a:p>
            <a:r>
              <a:rPr lang="en-US" dirty="0" smtClean="0"/>
              <a:t>Image</a:t>
            </a:r>
            <a:r>
              <a:rPr lang="en-US" baseline="0" dirty="0" smtClean="0"/>
              <a:t> source: JPL-NASA http://stardust.jpl.nasa.gov/photo/aerogel.html</a:t>
            </a:r>
            <a:endParaRPr lang="en-US" dirty="0"/>
          </a:p>
        </p:txBody>
      </p:sp>
      <p:sp>
        <p:nvSpPr>
          <p:cNvPr id="4" name="Slide Number Placeholder 3"/>
          <p:cNvSpPr>
            <a:spLocks noGrp="1"/>
          </p:cNvSpPr>
          <p:nvPr>
            <p:ph type="sldNum" sz="quarter" idx="10"/>
          </p:nvPr>
        </p:nvSpPr>
        <p:spPr/>
        <p:txBody>
          <a:bodyPr/>
          <a:lstStyle/>
          <a:p>
            <a:fld id="{02C017BD-67DB-8B47-A2DE-D36796A82415}" type="slidenum">
              <a:rPr lang="en-US" smtClean="0"/>
              <a:pPr/>
              <a:t>13</a:t>
            </a:fld>
            <a:endParaRPr lang="en-US"/>
          </a:p>
        </p:txBody>
      </p:sp>
    </p:spTree>
    <p:extLst>
      <p:ext uri="{BB962C8B-B14F-4D97-AF65-F5344CB8AC3E}">
        <p14:creationId xmlns:p14="http://schemas.microsoft.com/office/powerpoint/2010/main" val="1517840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all the remarkable materials properties exhibited by different types of aerogels, you can imagine that aerogels have been used and imagined for all sorts of applications. For example, since aerogels have very good insulation properties, it is used for thermal insulation in jackets, space suits, the Mars Rover and many other home and automotive applications.</a:t>
            </a:r>
          </a:p>
          <a:p>
            <a:r>
              <a:rPr lang="en-US" baseline="0" dirty="0" smtClean="0"/>
              <a:t>Image sources: (both) NASA http://spinoff.nasa.gov/spinoff2001/ch5.html </a:t>
            </a:r>
          </a:p>
        </p:txBody>
      </p:sp>
      <p:sp>
        <p:nvSpPr>
          <p:cNvPr id="4" name="Slide Number Placeholder 3"/>
          <p:cNvSpPr>
            <a:spLocks noGrp="1"/>
          </p:cNvSpPr>
          <p:nvPr>
            <p:ph type="sldNum" sz="quarter" idx="10"/>
          </p:nvPr>
        </p:nvSpPr>
        <p:spPr/>
        <p:txBody>
          <a:bodyPr/>
          <a:lstStyle/>
          <a:p>
            <a:fld id="{02C017BD-67DB-8B47-A2DE-D36796A82415}" type="slidenum">
              <a:rPr lang="en-US" smtClean="0"/>
              <a:pPr/>
              <a:t>14</a:t>
            </a:fld>
            <a:endParaRPr lang="en-US"/>
          </a:p>
        </p:txBody>
      </p:sp>
    </p:spTree>
    <p:extLst>
      <p:ext uri="{BB962C8B-B14F-4D97-AF65-F5344CB8AC3E}">
        <p14:creationId xmlns:p14="http://schemas.microsoft.com/office/powerpoint/2010/main" val="1513871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Aerogels are also used to clean up chemical and oil spills. </a:t>
            </a:r>
          </a:p>
          <a:p>
            <a:r>
              <a:rPr lang="en-US" dirty="0" smtClean="0"/>
              <a:t>Image</a:t>
            </a:r>
            <a:r>
              <a:rPr lang="en-US" baseline="0" dirty="0" smtClean="0"/>
              <a:t> source</a:t>
            </a:r>
            <a:r>
              <a:rPr lang="en-US" dirty="0" smtClean="0"/>
              <a:t>: NASA https://newsline.llnl.gov/_rev02/articles/2010/jul/07.23.10-gulf.php</a:t>
            </a:r>
            <a:endParaRPr lang="en-US" dirty="0"/>
          </a:p>
        </p:txBody>
      </p:sp>
      <p:sp>
        <p:nvSpPr>
          <p:cNvPr id="4" name="Slide Number Placeholder 3"/>
          <p:cNvSpPr>
            <a:spLocks noGrp="1"/>
          </p:cNvSpPr>
          <p:nvPr>
            <p:ph type="sldNum" sz="quarter" idx="10"/>
          </p:nvPr>
        </p:nvSpPr>
        <p:spPr/>
        <p:txBody>
          <a:bodyPr/>
          <a:lstStyle/>
          <a:p>
            <a:fld id="{02C017BD-67DB-8B47-A2DE-D36796A82415}" type="slidenum">
              <a:rPr lang="en-US" smtClean="0"/>
              <a:pPr/>
              <a:t>15</a:t>
            </a:fld>
            <a:endParaRPr lang="en-US"/>
          </a:p>
        </p:txBody>
      </p:sp>
    </p:spTree>
    <p:extLst>
      <p:ext uri="{BB962C8B-B14F-4D97-AF65-F5344CB8AC3E}">
        <p14:creationId xmlns:p14="http://schemas.microsoft.com/office/powerpoint/2010/main" val="26813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Stardust are the grains of dust formed around stars that pre-date our sun. Stardust travels more than 10,000 mph, explodes on impact with solids and zips through gases. So to collect these flying particles, NASA designed a stardust collector (left image) composed of aerogel blocks held in a device placed on a spacecraft; the aerogel traps the streams of interstellar dust encountered in space. When a particle hits the aerogel block, it buries itself in the material, creating a carrot-shaped track up to 200 times its own length (right image). The aerogel material slows down the sample and brings it to a gradual stop without damaging it. Since the aerogel used is mostly transparent—with a distinctive smoky blue cast—researchers can follow the little paths to find the tiny particles. Examination of the dust helps researchers investigate the origin of our Solar system.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 students to start thinking of their own ideas for good purposes to use aerogels. Hand out the worksheets and direct students to individually complete them.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sources: </a:t>
            </a:r>
          </a:p>
          <a:p>
            <a:r>
              <a:rPr lang="en-US" dirty="0" smtClean="0"/>
              <a:t>(left) </a:t>
            </a:r>
            <a:r>
              <a:rPr lang="en-US" sz="1200" kern="1200" dirty="0" smtClean="0">
                <a:solidFill>
                  <a:schemeClr val="tx1"/>
                </a:solidFill>
                <a:effectLst/>
                <a:latin typeface="+mn-lt"/>
                <a:ea typeface="+mn-ea"/>
                <a:cs typeface="+mn-cs"/>
              </a:rPr>
              <a:t>2006 NASA </a:t>
            </a:r>
            <a:r>
              <a:rPr lang="en-US" sz="1200" u="sng" kern="1200" dirty="0" smtClean="0">
                <a:solidFill>
                  <a:schemeClr val="tx1"/>
                </a:solidFill>
                <a:effectLst/>
                <a:latin typeface="+mn-lt"/>
                <a:ea typeface="+mn-ea"/>
                <a:cs typeface="+mn-cs"/>
                <a:hlinkClick r:id="rId3"/>
              </a:rPr>
              <a:t>http://www.nasa.gov/mission_pages/stardust/multimedia/jsc2006e01800.html</a:t>
            </a:r>
            <a:endParaRPr lang="en-US" sz="1200" u="sng" kern="1200" dirty="0" smtClean="0">
              <a:solidFill>
                <a:schemeClr val="tx1"/>
              </a:solidFill>
              <a:effectLst/>
              <a:latin typeface="+mn-lt"/>
              <a:ea typeface="+mn-ea"/>
              <a:cs typeface="+mn-cs"/>
            </a:endParaRPr>
          </a:p>
          <a:p>
            <a:r>
              <a:rPr lang="en-US" dirty="0" smtClean="0"/>
              <a:t>(right)</a:t>
            </a:r>
            <a:r>
              <a:rPr lang="en-US" baseline="0" dirty="0" smtClean="0"/>
              <a:t> NASA </a:t>
            </a:r>
            <a:r>
              <a:rPr lang="en-US" dirty="0" smtClean="0"/>
              <a:t>http://www.nasa.gov/images/content/3794main_aerogeltracks_browse.jpg </a:t>
            </a:r>
            <a:endParaRPr lang="en-US" dirty="0"/>
          </a:p>
        </p:txBody>
      </p:sp>
      <p:sp>
        <p:nvSpPr>
          <p:cNvPr id="4" name="Slide Number Placeholder 3"/>
          <p:cNvSpPr>
            <a:spLocks noGrp="1"/>
          </p:cNvSpPr>
          <p:nvPr>
            <p:ph type="sldNum" sz="quarter" idx="10"/>
          </p:nvPr>
        </p:nvSpPr>
        <p:spPr/>
        <p:txBody>
          <a:bodyPr/>
          <a:lstStyle/>
          <a:p>
            <a:fld id="{02C017BD-67DB-8B47-A2DE-D36796A82415}" type="slidenum">
              <a:rPr lang="en-US" smtClean="0"/>
              <a:pPr/>
              <a:t>16</a:t>
            </a:fld>
            <a:endParaRPr lang="en-US"/>
          </a:p>
        </p:txBody>
      </p:sp>
    </p:spTree>
    <p:extLst>
      <p:ext uri="{BB962C8B-B14F-4D97-AF65-F5344CB8AC3E}">
        <p14:creationId xmlns:p14="http://schemas.microsoft.com/office/powerpoint/2010/main" val="201201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Aerogels are created by removing moisture from a gel while maintaining the gel structure. (For more advanced students: Aerogels are synthesized by removing moisture from a highly porous gel structure [commonly silica] and replacing the liquid with air or carbon dioxide.) So aerogel is a porous solid that is mostly air—more than 99% air. Aerogel is commonly a silica-based solid, often with the chemical formula, SiO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Do you know any other silica-based solids? (One common silica-based solid is sand, such as common beach sand.) In addition to those made of silica, other types of aerogels have been created, such as graphene and polyimide aerogels, and increasingly polymer-composite aerogels, which are aerogels mixed with a polymer. Though ghostly in appearance, aerogel is very solid and feels like hard Styrofoam to the touch.</a:t>
            </a:r>
          </a:p>
          <a:p>
            <a:pPr marL="0" marR="0" lvl="1" indent="0" algn="l" defTabSz="457200" rtl="0" eaLnBrk="1" fontAlgn="auto" latinLnBrk="0" hangingPunct="1">
              <a:lnSpc>
                <a:spcPct val="100000"/>
              </a:lnSpc>
              <a:spcBef>
                <a:spcPts val="0"/>
              </a:spcBef>
              <a:spcAft>
                <a:spcPts val="0"/>
              </a:spcAft>
              <a:buClrTx/>
              <a:buSzTx/>
              <a:buFontTx/>
              <a:buNone/>
              <a:tabLst/>
              <a:defRPr/>
            </a:pPr>
            <a:r>
              <a:rPr lang="en-US" i="0" baseline="0" dirty="0" smtClean="0"/>
              <a:t>Image source: N</a:t>
            </a:r>
            <a:r>
              <a:rPr lang="en-US" sz="1200" i="0" kern="1200" baseline="0" dirty="0" smtClean="0">
                <a:solidFill>
                  <a:schemeClr val="tx1"/>
                </a:solidFill>
                <a:latin typeface="+mn-lt"/>
                <a:ea typeface="+mn-ea"/>
                <a:cs typeface="+mn-cs"/>
              </a:rPr>
              <a:t>ASA http://www.nasa.gov/multimedia/imagegallery/image_feature_449.html</a:t>
            </a:r>
          </a:p>
        </p:txBody>
      </p:sp>
      <p:sp>
        <p:nvSpPr>
          <p:cNvPr id="4" name="Slide Number Placeholder 3"/>
          <p:cNvSpPr>
            <a:spLocks noGrp="1"/>
          </p:cNvSpPr>
          <p:nvPr>
            <p:ph type="sldNum" sz="quarter" idx="10"/>
          </p:nvPr>
        </p:nvSpPr>
        <p:spPr/>
        <p:txBody>
          <a:bodyPr/>
          <a:lstStyle/>
          <a:p>
            <a:fld id="{02C017BD-67DB-8B47-A2DE-D36796A82415}" type="slidenum">
              <a:rPr lang="en-US" smtClean="0"/>
              <a:pPr/>
              <a:t>2</a:t>
            </a:fld>
            <a:endParaRPr lang="en-US"/>
          </a:p>
        </p:txBody>
      </p:sp>
    </p:spTree>
    <p:extLst>
      <p:ext uri="{BB962C8B-B14F-4D97-AF65-F5344CB8AC3E}">
        <p14:creationId xmlns:p14="http://schemas.microsoft.com/office/powerpoint/2010/main" val="122700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Aerogels have very high </a:t>
            </a:r>
            <a:r>
              <a:rPr lang="en-US" sz="1200" b="1" kern="1200" dirty="0" smtClean="0">
                <a:solidFill>
                  <a:schemeClr val="tx1"/>
                </a:solidFill>
                <a:effectLst/>
                <a:latin typeface="+mn-lt"/>
                <a:ea typeface="+mn-ea"/>
                <a:cs typeface="+mn-cs"/>
              </a:rPr>
              <a:t>surface areas. </a:t>
            </a:r>
            <a:r>
              <a:rPr lang="en-US" sz="1200" kern="1200" dirty="0" smtClean="0">
                <a:solidFill>
                  <a:schemeClr val="tx1"/>
                </a:solidFill>
                <a:effectLst/>
                <a:latin typeface="+mn-lt"/>
                <a:ea typeface="+mn-ea"/>
                <a:cs typeface="+mn-cs"/>
              </a:rPr>
              <a:t>Surface area is the total area of the surface of a three-dimensional object. How would you calculate the surface area of a cube with two-inch edge-length sides? (The surface area of a cube is 6 × [edge length]</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a:t>
            </a:r>
          </a:p>
          <a:p>
            <a:r>
              <a:rPr lang="en-US" dirty="0" smtClean="0"/>
              <a:t>Image source: 2009 Zach from </a:t>
            </a:r>
            <a:r>
              <a:rPr lang="en-US" dirty="0" err="1" smtClean="0"/>
              <a:t>Gamboa</a:t>
            </a:r>
            <a:r>
              <a:rPr lang="en-US" dirty="0" smtClean="0"/>
              <a:t>, Panama, Wikimedia Commons http://commons.wikimedia.org/wiki/File:Aerogel_Vial.jpg</a:t>
            </a:r>
            <a:endParaRPr lang="en-US" dirty="0"/>
          </a:p>
        </p:txBody>
      </p:sp>
      <p:sp>
        <p:nvSpPr>
          <p:cNvPr id="4" name="Slide Number Placeholder 3"/>
          <p:cNvSpPr>
            <a:spLocks noGrp="1"/>
          </p:cNvSpPr>
          <p:nvPr>
            <p:ph type="sldNum" sz="quarter" idx="10"/>
          </p:nvPr>
        </p:nvSpPr>
        <p:spPr/>
        <p:txBody>
          <a:bodyPr/>
          <a:lstStyle/>
          <a:p>
            <a:fld id="{02C017BD-67DB-8B47-A2DE-D36796A82415}" type="slidenum">
              <a:rPr lang="en-US" smtClean="0"/>
              <a:pPr/>
              <a:t>3</a:t>
            </a:fld>
            <a:endParaRPr lang="en-US"/>
          </a:p>
        </p:txBody>
      </p:sp>
    </p:spTree>
    <p:extLst>
      <p:ext uri="{BB962C8B-B14F-4D97-AF65-F5344CB8AC3E}">
        <p14:creationId xmlns:p14="http://schemas.microsoft.com/office/powerpoint/2010/main" val="329062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Aerogels are known for their extreme </a:t>
            </a:r>
            <a:r>
              <a:rPr lang="en-US" sz="1200" b="1" kern="1200" dirty="0" smtClean="0">
                <a:solidFill>
                  <a:schemeClr val="tx1"/>
                </a:solidFill>
                <a:effectLst/>
                <a:latin typeface="+mn-lt"/>
                <a:ea typeface="+mn-ea"/>
                <a:cs typeface="+mn-cs"/>
              </a:rPr>
              <a:t>low densities</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range from 0.0011 to ~0.5 g cm</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What is density? Density is mass divided by volume. What are some examples of high- and low-density objects? The lowest density solid materials that have ever been produced are all aerogels!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source: JPL, NASA http://stardust.jpl.nasa.gov/images/guinnesscert.jpg </a:t>
            </a:r>
            <a:endParaRPr lang="en-US" dirty="0"/>
          </a:p>
        </p:txBody>
      </p:sp>
      <p:sp>
        <p:nvSpPr>
          <p:cNvPr id="4" name="Slide Number Placeholder 3"/>
          <p:cNvSpPr>
            <a:spLocks noGrp="1"/>
          </p:cNvSpPr>
          <p:nvPr>
            <p:ph type="sldNum" sz="quarter" idx="10"/>
          </p:nvPr>
        </p:nvSpPr>
        <p:spPr/>
        <p:txBody>
          <a:bodyPr/>
          <a:lstStyle/>
          <a:p>
            <a:fld id="{02C017BD-67DB-8B47-A2DE-D36796A82415}" type="slidenum">
              <a:rPr lang="en-US" smtClean="0"/>
              <a:pPr/>
              <a:t>4</a:t>
            </a:fld>
            <a:endParaRPr lang="en-US"/>
          </a:p>
        </p:txBody>
      </p:sp>
    </p:spTree>
    <p:extLst>
      <p:ext uri="{BB962C8B-B14F-4D97-AF65-F5344CB8AC3E}">
        <p14:creationId xmlns:p14="http://schemas.microsoft.com/office/powerpoint/2010/main" val="407954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Aerogels are often very hydrophobic. What do we mean by hydrophobic and hydrophilic? Tip: Consider the root words hydro- and phobic/</a:t>
            </a:r>
            <a:r>
              <a:rPr lang="en-US" sz="1200" kern="1200" dirty="0" err="1" smtClean="0">
                <a:solidFill>
                  <a:schemeClr val="tx1"/>
                </a:solidFill>
                <a:effectLst/>
                <a:latin typeface="+mn-lt"/>
                <a:ea typeface="+mn-ea"/>
                <a:cs typeface="+mn-cs"/>
              </a:rPr>
              <a:t>phillic</a:t>
            </a:r>
            <a:r>
              <a:rPr lang="en-US" sz="1200" kern="1200" dirty="0" smtClean="0">
                <a:solidFill>
                  <a:schemeClr val="tx1"/>
                </a:solidFill>
                <a:effectLst/>
                <a:latin typeface="+mn-lt"/>
                <a:ea typeface="+mn-ea"/>
                <a:cs typeface="+mn-cs"/>
              </a:rPr>
              <a:t>. Hydrophobic is a property of a substance to repel water, while hydrophilic is having a strong affinity for water. What are some examples? The photograph on the slide shows a drop of dew on a leaf; the surfaces of many leaves are hydrophobic. </a:t>
            </a:r>
          </a:p>
          <a:p>
            <a:r>
              <a:rPr lang="en-US" dirty="0" smtClean="0"/>
              <a:t>Image source (dew</a:t>
            </a:r>
            <a:r>
              <a:rPr lang="en-US" baseline="0" dirty="0" smtClean="0"/>
              <a:t> drop on leaf)</a:t>
            </a:r>
            <a:r>
              <a:rPr lang="en-US" dirty="0" smtClean="0"/>
              <a:t>: 2005</a:t>
            </a:r>
            <a:r>
              <a:rPr lang="en-US" baseline="0" dirty="0" smtClean="0"/>
              <a:t> Michael </a:t>
            </a:r>
            <a:r>
              <a:rPr lang="en-US" baseline="0" dirty="0" err="1" smtClean="0"/>
              <a:t>Apel</a:t>
            </a:r>
            <a:r>
              <a:rPr lang="en-US" baseline="0" dirty="0" smtClean="0"/>
              <a:t>, </a:t>
            </a:r>
            <a:r>
              <a:rPr lang="en-US" dirty="0" smtClean="0"/>
              <a:t>Wikimedia Commons http://commons.wikimedia.org/wiki/File:Dew_2.jpg</a:t>
            </a:r>
            <a:endParaRPr lang="en-US" dirty="0"/>
          </a:p>
        </p:txBody>
      </p:sp>
      <p:sp>
        <p:nvSpPr>
          <p:cNvPr id="4" name="Slide Number Placeholder 3"/>
          <p:cNvSpPr>
            <a:spLocks noGrp="1"/>
          </p:cNvSpPr>
          <p:nvPr>
            <p:ph type="sldNum" sz="quarter" idx="10"/>
          </p:nvPr>
        </p:nvSpPr>
        <p:spPr/>
        <p:txBody>
          <a:bodyPr/>
          <a:lstStyle/>
          <a:p>
            <a:fld id="{02C017BD-67DB-8B47-A2DE-D36796A82415}" type="slidenum">
              <a:rPr lang="en-US" smtClean="0"/>
              <a:pPr/>
              <a:t>5</a:t>
            </a:fld>
            <a:endParaRPr lang="en-US"/>
          </a:p>
        </p:txBody>
      </p:sp>
    </p:spTree>
    <p:extLst>
      <p:ext uri="{BB962C8B-B14F-4D97-AF65-F5344CB8AC3E}">
        <p14:creationId xmlns:p14="http://schemas.microsoft.com/office/powerpoint/2010/main" val="2069048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do we mean by transparency? Transparency is “the property of transmitting light through a substance so the objects situated beyond or behind can be distinctly seen.” What are some examples of other materials and objects that are transparent? (Examples: Eyeglass lenses, drinking glasses, window glass, microscope lenses, thin films, etc.) </a:t>
            </a:r>
          </a:p>
          <a:p>
            <a:r>
              <a:rPr lang="en-US" sz="1200" kern="1200" dirty="0" smtClean="0">
                <a:solidFill>
                  <a:schemeClr val="tx1"/>
                </a:solidFill>
                <a:effectLst/>
                <a:latin typeface="+mn-lt"/>
                <a:ea typeface="+mn-ea"/>
                <a:cs typeface="+mn-cs"/>
              </a:rPr>
              <a:t>Before moving to the next slide (about translucency), ask students: What is the material characteristic that permits light to pass through, but diffuses the light? (See if anyone answers correctly: translucency.)</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Image source: NASA http://spinoff.nasa.gov/spinoff2001/ch5.html</a:t>
            </a:r>
            <a:endParaRPr lang="en-US" dirty="0"/>
          </a:p>
        </p:txBody>
      </p:sp>
      <p:sp>
        <p:nvSpPr>
          <p:cNvPr id="4" name="Slide Number Placeholder 3"/>
          <p:cNvSpPr>
            <a:spLocks noGrp="1"/>
          </p:cNvSpPr>
          <p:nvPr>
            <p:ph type="sldNum" sz="quarter" idx="10"/>
          </p:nvPr>
        </p:nvSpPr>
        <p:spPr/>
        <p:txBody>
          <a:bodyPr/>
          <a:lstStyle/>
          <a:p>
            <a:fld id="{02C017BD-67DB-8B47-A2DE-D36796A82415}" type="slidenum">
              <a:rPr lang="en-US" smtClean="0"/>
              <a:pPr/>
              <a:t>6</a:t>
            </a:fld>
            <a:endParaRPr lang="en-US"/>
          </a:p>
        </p:txBody>
      </p:sp>
    </p:spTree>
    <p:extLst>
      <p:ext uri="{BB962C8B-B14F-4D97-AF65-F5344CB8AC3E}">
        <p14:creationId xmlns:p14="http://schemas.microsoft.com/office/powerpoint/2010/main" val="271124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Like transparency, light is able to pass through the surface. Unlike transparency, the light is diffused. The aerogel shown is translucent. Other examples are stained glass and foggy bathroom windows. </a:t>
            </a:r>
          </a:p>
          <a:p>
            <a:r>
              <a:rPr lang="en-US" sz="1200" kern="1200" dirty="0" smtClean="0">
                <a:solidFill>
                  <a:schemeClr val="tx1"/>
                </a:solidFill>
                <a:effectLst/>
                <a:latin typeface="+mn-lt"/>
                <a:ea typeface="+mn-ea"/>
                <a:cs typeface="+mn-cs"/>
              </a:rPr>
              <a:t>What do we mean by opaque? Opaque surfaces are not transparent or translucent, meaning all the light waves are either absorbed or reflected, and no light waves are transmitted. So you cannot see through opaque materials.</a:t>
            </a:r>
          </a:p>
          <a:p>
            <a:r>
              <a:rPr lang="en-US" dirty="0" smtClean="0"/>
              <a:t>Image source: NASA</a:t>
            </a:r>
            <a:r>
              <a:rPr lang="en-US" baseline="0" dirty="0" smtClean="0"/>
              <a:t> </a:t>
            </a:r>
            <a:r>
              <a:rPr lang="en-US" dirty="0" smtClean="0"/>
              <a:t>http://www.nasa.gov/topics/technology/features/aerogels.html#.U7rR7BbMns8</a:t>
            </a:r>
            <a:endParaRPr lang="en-US" dirty="0"/>
          </a:p>
        </p:txBody>
      </p:sp>
      <p:sp>
        <p:nvSpPr>
          <p:cNvPr id="4" name="Slide Number Placeholder 3"/>
          <p:cNvSpPr>
            <a:spLocks noGrp="1"/>
          </p:cNvSpPr>
          <p:nvPr>
            <p:ph type="sldNum" sz="quarter" idx="10"/>
          </p:nvPr>
        </p:nvSpPr>
        <p:spPr/>
        <p:txBody>
          <a:bodyPr/>
          <a:lstStyle/>
          <a:p>
            <a:fld id="{02C017BD-67DB-8B47-A2DE-D36796A82415}" type="slidenum">
              <a:rPr lang="en-US" smtClean="0"/>
              <a:pPr/>
              <a:t>7</a:t>
            </a:fld>
            <a:endParaRPr lang="en-US"/>
          </a:p>
        </p:txBody>
      </p:sp>
    </p:spTree>
    <p:extLst>
      <p:ext uri="{BB962C8B-B14F-4D97-AF65-F5344CB8AC3E}">
        <p14:creationId xmlns:p14="http://schemas.microsoft.com/office/powerpoint/2010/main" val="116875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Basic silica aerogels are often brittle and easily broken, so aerogel composites are often created to improve their characteristics to be more desirable. </a:t>
            </a:r>
          </a:p>
          <a:p>
            <a:r>
              <a:rPr lang="en-US" dirty="0" smtClean="0"/>
              <a:t>Image source: NASA</a:t>
            </a:r>
            <a:r>
              <a:rPr lang="en-US" baseline="0" dirty="0" smtClean="0"/>
              <a:t> https://technology.grc.nasa.gov/documents/auto/Polyimide-Aerogels.pdf</a:t>
            </a:r>
            <a:endParaRPr lang="en-US" dirty="0"/>
          </a:p>
        </p:txBody>
      </p:sp>
      <p:sp>
        <p:nvSpPr>
          <p:cNvPr id="4" name="Slide Number Placeholder 3"/>
          <p:cNvSpPr>
            <a:spLocks noGrp="1"/>
          </p:cNvSpPr>
          <p:nvPr>
            <p:ph type="sldNum" sz="quarter" idx="10"/>
          </p:nvPr>
        </p:nvSpPr>
        <p:spPr/>
        <p:txBody>
          <a:bodyPr/>
          <a:lstStyle/>
          <a:p>
            <a:fld id="{02C017BD-67DB-8B47-A2DE-D36796A82415}" type="slidenum">
              <a:rPr lang="en-US" smtClean="0"/>
              <a:pPr/>
              <a:t>8</a:t>
            </a:fld>
            <a:endParaRPr lang="en-US"/>
          </a:p>
        </p:txBody>
      </p:sp>
    </p:spTree>
    <p:extLst>
      <p:ext uri="{BB962C8B-B14F-4D97-AF65-F5344CB8AC3E}">
        <p14:creationId xmlns:p14="http://schemas.microsoft.com/office/powerpoint/2010/main" val="113955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Notice in this photograph a piece of polyimide aerogel under the front wheel; it can withstand the weight of a car without being crushed. The new polyimide aerogels are designed to be much stronger—500 times stronger than conventional (more brittle) silica aerogels. This type of aerogel composite—a mixture of an aerogel and another compound—is strong, flexible and foldable.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source: Glenn Research Center, NASA https://technology.grc.nasa.gov/documents/auto/Polyimide-Aerogels.pdf </a:t>
            </a:r>
            <a:endParaRPr lang="en-US" dirty="0"/>
          </a:p>
        </p:txBody>
      </p:sp>
      <p:sp>
        <p:nvSpPr>
          <p:cNvPr id="4" name="Slide Number Placeholder 3"/>
          <p:cNvSpPr>
            <a:spLocks noGrp="1"/>
          </p:cNvSpPr>
          <p:nvPr>
            <p:ph type="sldNum" sz="quarter" idx="10"/>
          </p:nvPr>
        </p:nvSpPr>
        <p:spPr/>
        <p:txBody>
          <a:bodyPr/>
          <a:lstStyle/>
          <a:p>
            <a:fld id="{02C017BD-67DB-8B47-A2DE-D36796A82415}" type="slidenum">
              <a:rPr lang="en-US" smtClean="0"/>
              <a:pPr/>
              <a:t>9</a:t>
            </a:fld>
            <a:endParaRPr lang="en-US"/>
          </a:p>
        </p:txBody>
      </p:sp>
    </p:spTree>
    <p:extLst>
      <p:ext uri="{BB962C8B-B14F-4D97-AF65-F5344CB8AC3E}">
        <p14:creationId xmlns:p14="http://schemas.microsoft.com/office/powerpoint/2010/main" val="379052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6667"/>
            <a:ext cx="7772400" cy="2753783"/>
          </a:xfrm>
        </p:spPr>
        <p:txBody>
          <a:bodyPr>
            <a:noAutofit/>
          </a:bodyPr>
          <a:lstStyle>
            <a:lvl1pPr>
              <a:defRPr sz="7200" b="1">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Scott Loughery</a:t>
            </a:r>
            <a:endParaRPr lang="en-US"/>
          </a:p>
        </p:txBody>
      </p:sp>
      <p:sp>
        <p:nvSpPr>
          <p:cNvPr id="5" name="Footer Placeholder 4"/>
          <p:cNvSpPr>
            <a:spLocks noGrp="1"/>
          </p:cNvSpPr>
          <p:nvPr>
            <p:ph type="ftr" sz="quarter" idx="11"/>
          </p:nvPr>
        </p:nvSpPr>
        <p:spPr/>
        <p:txBody>
          <a:bodyPr/>
          <a:lstStyle/>
          <a:p>
            <a:r>
              <a:rPr lang="en-US" smtClean="0"/>
              <a:t>Duke University</a:t>
            </a:r>
            <a:endParaRPr lang="en-US"/>
          </a:p>
        </p:txBody>
      </p:sp>
      <p:sp>
        <p:nvSpPr>
          <p:cNvPr id="6" name="Slide Number Placeholder 5"/>
          <p:cNvSpPr>
            <a:spLocks noGrp="1"/>
          </p:cNvSpPr>
          <p:nvPr>
            <p:ph type="sldNum" sz="quarter" idx="12"/>
          </p:nvPr>
        </p:nvSpPr>
        <p:spPr/>
        <p:txBody>
          <a:bodyPr/>
          <a:lstStyle/>
          <a:p>
            <a:fld id="{4D057CCE-5DBA-894E-824C-4899DE86D7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Scott Loughery</a:t>
            </a:r>
            <a:endParaRPr lang="en-US"/>
          </a:p>
        </p:txBody>
      </p:sp>
      <p:sp>
        <p:nvSpPr>
          <p:cNvPr id="5" name="Footer Placeholder 4"/>
          <p:cNvSpPr>
            <a:spLocks noGrp="1"/>
          </p:cNvSpPr>
          <p:nvPr>
            <p:ph type="ftr" sz="quarter" idx="11"/>
          </p:nvPr>
        </p:nvSpPr>
        <p:spPr/>
        <p:txBody>
          <a:bodyPr/>
          <a:lstStyle/>
          <a:p>
            <a:r>
              <a:rPr lang="en-US" smtClean="0"/>
              <a:t>Duke University</a:t>
            </a:r>
            <a:endParaRPr lang="en-US"/>
          </a:p>
        </p:txBody>
      </p:sp>
      <p:sp>
        <p:nvSpPr>
          <p:cNvPr id="6" name="Slide Number Placeholder 5"/>
          <p:cNvSpPr>
            <a:spLocks noGrp="1"/>
          </p:cNvSpPr>
          <p:nvPr>
            <p:ph type="sldNum" sz="quarter" idx="12"/>
          </p:nvPr>
        </p:nvSpPr>
        <p:spPr/>
        <p:txBody>
          <a:bodyPr/>
          <a:lstStyle/>
          <a:p>
            <a:fld id="{4D057CCE-5DBA-894E-824C-4899DE86D7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Scott Loughery</a:t>
            </a:r>
            <a:endParaRPr lang="en-US"/>
          </a:p>
        </p:txBody>
      </p:sp>
      <p:sp>
        <p:nvSpPr>
          <p:cNvPr id="5" name="Footer Placeholder 4"/>
          <p:cNvSpPr>
            <a:spLocks noGrp="1"/>
          </p:cNvSpPr>
          <p:nvPr>
            <p:ph type="ftr" sz="quarter" idx="11"/>
          </p:nvPr>
        </p:nvSpPr>
        <p:spPr/>
        <p:txBody>
          <a:bodyPr/>
          <a:lstStyle/>
          <a:p>
            <a:r>
              <a:rPr lang="en-US" smtClean="0"/>
              <a:t>Duke University</a:t>
            </a:r>
            <a:endParaRPr lang="en-US"/>
          </a:p>
        </p:txBody>
      </p:sp>
      <p:sp>
        <p:nvSpPr>
          <p:cNvPr id="6" name="Slide Number Placeholder 5"/>
          <p:cNvSpPr>
            <a:spLocks noGrp="1"/>
          </p:cNvSpPr>
          <p:nvPr>
            <p:ph type="sldNum" sz="quarter" idx="12"/>
          </p:nvPr>
        </p:nvSpPr>
        <p:spPr/>
        <p:txBody>
          <a:bodyPr/>
          <a:lstStyle/>
          <a:p>
            <a:fld id="{4D057CCE-5DBA-894E-824C-4899DE86D76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8001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6E26BC-8379-4C4D-9B4C-44F2E9282EB1}" type="slidenum">
              <a:rPr lang="en-US"/>
              <a:pPr/>
              <a:t>‹#›</a:t>
            </a:fld>
            <a:endParaRPr lang="en-US"/>
          </a:p>
        </p:txBody>
      </p:sp>
    </p:spTree>
    <p:extLst>
      <p:ext uri="{BB962C8B-B14F-4D97-AF65-F5344CB8AC3E}">
        <p14:creationId xmlns:p14="http://schemas.microsoft.com/office/powerpoint/2010/main" val="253093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Scott Loughery</a:t>
            </a:r>
            <a:endParaRPr lang="en-US"/>
          </a:p>
        </p:txBody>
      </p:sp>
      <p:sp>
        <p:nvSpPr>
          <p:cNvPr id="5" name="Footer Placeholder 4"/>
          <p:cNvSpPr>
            <a:spLocks noGrp="1"/>
          </p:cNvSpPr>
          <p:nvPr>
            <p:ph type="ftr" sz="quarter" idx="11"/>
          </p:nvPr>
        </p:nvSpPr>
        <p:spPr/>
        <p:txBody>
          <a:bodyPr/>
          <a:lstStyle/>
          <a:p>
            <a:r>
              <a:rPr lang="en-US" smtClean="0"/>
              <a:t>Duke University</a:t>
            </a:r>
            <a:endParaRPr lang="en-US"/>
          </a:p>
        </p:txBody>
      </p:sp>
      <p:sp>
        <p:nvSpPr>
          <p:cNvPr id="6" name="Slide Number Placeholder 5"/>
          <p:cNvSpPr>
            <a:spLocks noGrp="1"/>
          </p:cNvSpPr>
          <p:nvPr>
            <p:ph type="sldNum" sz="quarter" idx="12"/>
          </p:nvPr>
        </p:nvSpPr>
        <p:spPr/>
        <p:txBody>
          <a:bodyPr/>
          <a:lstStyle/>
          <a:p>
            <a:fld id="{4D057CCE-5DBA-894E-824C-4899DE86D7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Scott Loughery</a:t>
            </a:r>
            <a:endParaRPr lang="en-US"/>
          </a:p>
        </p:txBody>
      </p:sp>
      <p:sp>
        <p:nvSpPr>
          <p:cNvPr id="5" name="Footer Placeholder 4"/>
          <p:cNvSpPr>
            <a:spLocks noGrp="1"/>
          </p:cNvSpPr>
          <p:nvPr>
            <p:ph type="ftr" sz="quarter" idx="11"/>
          </p:nvPr>
        </p:nvSpPr>
        <p:spPr/>
        <p:txBody>
          <a:bodyPr/>
          <a:lstStyle/>
          <a:p>
            <a:r>
              <a:rPr lang="en-US" smtClean="0"/>
              <a:t>Duke University</a:t>
            </a:r>
            <a:endParaRPr lang="en-US"/>
          </a:p>
        </p:txBody>
      </p:sp>
      <p:sp>
        <p:nvSpPr>
          <p:cNvPr id="6" name="Slide Number Placeholder 5"/>
          <p:cNvSpPr>
            <a:spLocks noGrp="1"/>
          </p:cNvSpPr>
          <p:nvPr>
            <p:ph type="sldNum" sz="quarter" idx="12"/>
          </p:nvPr>
        </p:nvSpPr>
        <p:spPr/>
        <p:txBody>
          <a:bodyPr/>
          <a:lstStyle/>
          <a:p>
            <a:fld id="{4961AD22-C159-9949-B805-8C50DAF2F9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Scott Loughery</a:t>
            </a:r>
            <a:endParaRPr lang="en-US"/>
          </a:p>
        </p:txBody>
      </p:sp>
      <p:sp>
        <p:nvSpPr>
          <p:cNvPr id="6" name="Footer Placeholder 5"/>
          <p:cNvSpPr>
            <a:spLocks noGrp="1"/>
          </p:cNvSpPr>
          <p:nvPr>
            <p:ph type="ftr" sz="quarter" idx="11"/>
          </p:nvPr>
        </p:nvSpPr>
        <p:spPr/>
        <p:txBody>
          <a:bodyPr/>
          <a:lstStyle/>
          <a:p>
            <a:r>
              <a:rPr lang="en-US" smtClean="0"/>
              <a:t>Duke University</a:t>
            </a:r>
            <a:endParaRPr lang="en-US"/>
          </a:p>
        </p:txBody>
      </p:sp>
      <p:sp>
        <p:nvSpPr>
          <p:cNvPr id="7" name="Slide Number Placeholder 6"/>
          <p:cNvSpPr>
            <a:spLocks noGrp="1"/>
          </p:cNvSpPr>
          <p:nvPr>
            <p:ph type="sldNum" sz="quarter" idx="12"/>
          </p:nvPr>
        </p:nvSpPr>
        <p:spPr/>
        <p:txBody>
          <a:bodyPr/>
          <a:lstStyle/>
          <a:p>
            <a:fld id="{4D057CCE-5DBA-894E-824C-4899DE86D7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Scott Loughery</a:t>
            </a:r>
            <a:endParaRPr lang="en-US"/>
          </a:p>
        </p:txBody>
      </p:sp>
      <p:sp>
        <p:nvSpPr>
          <p:cNvPr id="8" name="Footer Placeholder 7"/>
          <p:cNvSpPr>
            <a:spLocks noGrp="1"/>
          </p:cNvSpPr>
          <p:nvPr>
            <p:ph type="ftr" sz="quarter" idx="11"/>
          </p:nvPr>
        </p:nvSpPr>
        <p:spPr/>
        <p:txBody>
          <a:bodyPr/>
          <a:lstStyle/>
          <a:p>
            <a:r>
              <a:rPr lang="en-US" smtClean="0"/>
              <a:t>Duke University</a:t>
            </a:r>
            <a:endParaRPr lang="en-US"/>
          </a:p>
        </p:txBody>
      </p:sp>
      <p:sp>
        <p:nvSpPr>
          <p:cNvPr id="9" name="Slide Number Placeholder 8"/>
          <p:cNvSpPr>
            <a:spLocks noGrp="1"/>
          </p:cNvSpPr>
          <p:nvPr>
            <p:ph type="sldNum" sz="quarter" idx="12"/>
          </p:nvPr>
        </p:nvSpPr>
        <p:spPr/>
        <p:txBody>
          <a:bodyPr/>
          <a:lstStyle/>
          <a:p>
            <a:fld id="{4D057CCE-5DBA-894E-824C-4899DE86D7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Scott Loughery</a:t>
            </a:r>
            <a:endParaRPr lang="en-US"/>
          </a:p>
        </p:txBody>
      </p:sp>
      <p:sp>
        <p:nvSpPr>
          <p:cNvPr id="4" name="Footer Placeholder 3"/>
          <p:cNvSpPr>
            <a:spLocks noGrp="1"/>
          </p:cNvSpPr>
          <p:nvPr>
            <p:ph type="ftr" sz="quarter" idx="11"/>
          </p:nvPr>
        </p:nvSpPr>
        <p:spPr/>
        <p:txBody>
          <a:bodyPr/>
          <a:lstStyle/>
          <a:p>
            <a:r>
              <a:rPr lang="en-US" smtClean="0"/>
              <a:t>Duke University</a:t>
            </a:r>
            <a:endParaRPr lang="en-US"/>
          </a:p>
        </p:txBody>
      </p:sp>
      <p:sp>
        <p:nvSpPr>
          <p:cNvPr id="5" name="Slide Number Placeholder 4"/>
          <p:cNvSpPr>
            <a:spLocks noGrp="1"/>
          </p:cNvSpPr>
          <p:nvPr>
            <p:ph type="sldNum" sz="quarter" idx="12"/>
          </p:nvPr>
        </p:nvSpPr>
        <p:spPr/>
        <p:txBody>
          <a:bodyPr/>
          <a:lstStyle/>
          <a:p>
            <a:fld id="{4D057CCE-5DBA-894E-824C-4899DE86D7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Scott Loughery</a:t>
            </a:r>
            <a:endParaRPr lang="en-US"/>
          </a:p>
        </p:txBody>
      </p:sp>
      <p:sp>
        <p:nvSpPr>
          <p:cNvPr id="3" name="Footer Placeholder 2"/>
          <p:cNvSpPr>
            <a:spLocks noGrp="1"/>
          </p:cNvSpPr>
          <p:nvPr>
            <p:ph type="ftr" sz="quarter" idx="11"/>
          </p:nvPr>
        </p:nvSpPr>
        <p:spPr/>
        <p:txBody>
          <a:bodyPr/>
          <a:lstStyle/>
          <a:p>
            <a:r>
              <a:rPr lang="en-US" smtClean="0"/>
              <a:t>Duke University</a:t>
            </a:r>
            <a:endParaRPr lang="en-US"/>
          </a:p>
        </p:txBody>
      </p:sp>
      <p:sp>
        <p:nvSpPr>
          <p:cNvPr id="4" name="Slide Number Placeholder 3"/>
          <p:cNvSpPr>
            <a:spLocks noGrp="1"/>
          </p:cNvSpPr>
          <p:nvPr>
            <p:ph type="sldNum" sz="quarter" idx="12"/>
          </p:nvPr>
        </p:nvSpPr>
        <p:spPr/>
        <p:txBody>
          <a:bodyPr/>
          <a:lstStyle/>
          <a:p>
            <a:fld id="{4D057CCE-5DBA-894E-824C-4899DE86D7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Scott Loughery</a:t>
            </a:r>
            <a:endParaRPr lang="en-US"/>
          </a:p>
        </p:txBody>
      </p:sp>
      <p:sp>
        <p:nvSpPr>
          <p:cNvPr id="6" name="Footer Placeholder 5"/>
          <p:cNvSpPr>
            <a:spLocks noGrp="1"/>
          </p:cNvSpPr>
          <p:nvPr>
            <p:ph type="ftr" sz="quarter" idx="11"/>
          </p:nvPr>
        </p:nvSpPr>
        <p:spPr/>
        <p:txBody>
          <a:bodyPr/>
          <a:lstStyle/>
          <a:p>
            <a:r>
              <a:rPr lang="en-US" smtClean="0"/>
              <a:t>Duke University</a:t>
            </a:r>
            <a:endParaRPr lang="en-US"/>
          </a:p>
        </p:txBody>
      </p:sp>
      <p:sp>
        <p:nvSpPr>
          <p:cNvPr id="7" name="Slide Number Placeholder 6"/>
          <p:cNvSpPr>
            <a:spLocks noGrp="1"/>
          </p:cNvSpPr>
          <p:nvPr>
            <p:ph type="sldNum" sz="quarter" idx="12"/>
          </p:nvPr>
        </p:nvSpPr>
        <p:spPr/>
        <p:txBody>
          <a:bodyPr/>
          <a:lstStyle/>
          <a:p>
            <a:fld id="{4D057CCE-5DBA-894E-824C-4899DE86D7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Scott Loughery</a:t>
            </a:r>
            <a:endParaRPr lang="en-US"/>
          </a:p>
        </p:txBody>
      </p:sp>
      <p:sp>
        <p:nvSpPr>
          <p:cNvPr id="6" name="Footer Placeholder 5"/>
          <p:cNvSpPr>
            <a:spLocks noGrp="1"/>
          </p:cNvSpPr>
          <p:nvPr>
            <p:ph type="ftr" sz="quarter" idx="11"/>
          </p:nvPr>
        </p:nvSpPr>
        <p:spPr/>
        <p:txBody>
          <a:bodyPr/>
          <a:lstStyle/>
          <a:p>
            <a:r>
              <a:rPr lang="en-US" smtClean="0"/>
              <a:t>Duke University</a:t>
            </a:r>
            <a:endParaRPr lang="en-US"/>
          </a:p>
        </p:txBody>
      </p:sp>
      <p:sp>
        <p:nvSpPr>
          <p:cNvPr id="7" name="Slide Number Placeholder 6"/>
          <p:cNvSpPr>
            <a:spLocks noGrp="1"/>
          </p:cNvSpPr>
          <p:nvPr>
            <p:ph type="sldNum" sz="quarter" idx="12"/>
          </p:nvPr>
        </p:nvSpPr>
        <p:spPr/>
        <p:txBody>
          <a:bodyPr/>
          <a:lstStyle/>
          <a:p>
            <a:fld id="{4D057CCE-5DBA-894E-824C-4899DE86D7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Scott Loughery</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Duke University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57CCE-5DBA-894E-824C-4899DE86D7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hdr="0"/>
  <p:txStyles>
    <p:titleStyle>
      <a:lvl1pPr algn="ctr" defTabSz="4572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793" y="171450"/>
            <a:ext cx="8517557" cy="3291760"/>
          </a:xfrm>
        </p:spPr>
        <p:txBody>
          <a:bodyPr>
            <a:noAutofit/>
          </a:bodyPr>
          <a:lstStyle/>
          <a:p>
            <a:r>
              <a:rPr lang="en-US" sz="4800" dirty="0" smtClean="0"/>
              <a:t>Welcome to the wonderful world of wonder materials: </a:t>
            </a:r>
            <a:r>
              <a:rPr lang="en-US" i="1" dirty="0" smtClean="0">
                <a:solidFill>
                  <a:schemeClr val="accent6"/>
                </a:solidFill>
              </a:rPr>
              <a:t>Aerogel</a:t>
            </a:r>
            <a:endParaRPr lang="en-US" i="1" dirty="0">
              <a:solidFill>
                <a:schemeClr val="accent6"/>
              </a:solidFill>
            </a:endParaRPr>
          </a:p>
        </p:txBody>
      </p:sp>
      <p:sp>
        <p:nvSpPr>
          <p:cNvPr id="8" name="TextBox 7"/>
          <p:cNvSpPr txBox="1"/>
          <p:nvPr/>
        </p:nvSpPr>
        <p:spPr>
          <a:xfrm>
            <a:off x="4419600" y="3826933"/>
            <a:ext cx="184666" cy="369332"/>
          </a:xfrm>
          <a:prstGeom prst="rect">
            <a:avLst/>
          </a:prstGeom>
          <a:noFill/>
        </p:spPr>
        <p:txBody>
          <a:bodyPr wrap="none" rtlCol="0">
            <a:spAutoFit/>
          </a:bodyPr>
          <a:lstStyle/>
          <a:p>
            <a:endParaRPr lang="en-US" dirty="0"/>
          </a:p>
        </p:txBody>
      </p:sp>
      <p:cxnSp>
        <p:nvCxnSpPr>
          <p:cNvPr id="10" name="Straight Connector 9"/>
          <p:cNvCxnSpPr/>
          <p:nvPr/>
        </p:nvCxnSpPr>
        <p:spPr>
          <a:xfrm>
            <a:off x="265629" y="6073760"/>
            <a:ext cx="8605837" cy="0"/>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1040524" y="6101895"/>
            <a:ext cx="7062952" cy="430849"/>
          </a:xfrm>
          <a:prstGeom prst="rect">
            <a:avLst/>
          </a:prstGeom>
          <a:noFill/>
        </p:spPr>
        <p:txBody>
          <a:bodyPr wrap="square" rtlCol="0">
            <a:noAutofit/>
          </a:bodyPr>
          <a:lstStyle/>
          <a:p>
            <a:pPr algn="ctr"/>
            <a:r>
              <a:rPr lang="en-US" sz="2800" b="1" dirty="0" smtClean="0">
                <a:solidFill>
                  <a:schemeClr val="bg1"/>
                </a:solidFill>
                <a:latin typeface="Calibri" panose="020F0502020204030204" pitchFamily="34" charset="0"/>
                <a:cs typeface="Copperplate Gothic Bold"/>
              </a:rPr>
              <a:t>The lightest solid known to humans!</a:t>
            </a:r>
            <a:endParaRPr lang="en-US" sz="2800" b="1" dirty="0">
              <a:solidFill>
                <a:schemeClr val="bg1"/>
              </a:solidFill>
              <a:latin typeface="Calibri" panose="020F0502020204030204" pitchFamily="34" charset="0"/>
              <a:cs typeface="Copperplate Gothic Bo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001" y="3467429"/>
            <a:ext cx="2321941" cy="2103120"/>
          </a:xfrm>
          <a:prstGeom prst="rect">
            <a:avLst/>
          </a:prstGeom>
        </p:spPr>
      </p:pic>
      <p:pic>
        <p:nvPicPr>
          <p:cNvPr id="4" name="Picture 2" descr="Tsui holds one of her aerogel cre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09" y="3467429"/>
            <a:ext cx="3074734"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erog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468" y="3467429"/>
            <a:ext cx="2655455"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270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d/d2/Aerogel_crayons.jpg/201px-Aerogel_cray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33" y="1477809"/>
            <a:ext cx="4053818" cy="484038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4572000" y="1991374"/>
            <a:ext cx="4367049" cy="33422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3000" dirty="0" smtClean="0">
                <a:sym typeface="Wingdings" panose="05000000000000000000" pitchFamily="2" charset="2"/>
              </a:rPr>
              <a:t>Crayons on aerogel over a hot flame. The crayons are protected from the flame (no melting!)</a:t>
            </a:r>
          </a:p>
          <a:p>
            <a:pPr marL="0" indent="0">
              <a:spcBef>
                <a:spcPts val="0"/>
              </a:spcBef>
              <a:spcAft>
                <a:spcPts val="1200"/>
              </a:spcAft>
              <a:buNone/>
            </a:pPr>
            <a:r>
              <a:rPr lang="en-US" sz="3000" dirty="0" smtClean="0">
                <a:sym typeface="Wingdings" panose="05000000000000000000" pitchFamily="2" charset="2"/>
              </a:rPr>
              <a:t>Aerogels resist temperature change</a:t>
            </a:r>
            <a:endParaRPr lang="en-US" sz="3000" dirty="0" smtClean="0"/>
          </a:p>
        </p:txBody>
      </p:sp>
      <p:sp>
        <p:nvSpPr>
          <p:cNvPr id="10" name="Rectangle 9"/>
          <p:cNvSpPr/>
          <p:nvPr/>
        </p:nvSpPr>
        <p:spPr>
          <a:xfrm>
            <a:off x="364067" y="5907402"/>
            <a:ext cx="8180843" cy="646331"/>
          </a:xfrm>
          <a:prstGeom prst="rect">
            <a:avLst/>
          </a:prstGeom>
        </p:spPr>
        <p:txBody>
          <a:bodyPr wrap="square">
            <a:spAutoFit/>
          </a:bodyPr>
          <a:lstStyle/>
          <a:p>
            <a:pPr algn="r"/>
            <a:r>
              <a:rPr lang="en-US" sz="3600" b="1" dirty="0" smtClean="0">
                <a:solidFill>
                  <a:schemeClr val="bg1"/>
                </a:solidFill>
                <a:latin typeface="Calibri" panose="020F0502020204030204" pitchFamily="34" charset="0"/>
              </a:rPr>
              <a:t>Aerogel Properties</a:t>
            </a:r>
            <a:endParaRPr lang="en-US" sz="3600" b="1" dirty="0">
              <a:solidFill>
                <a:schemeClr val="bg1"/>
              </a:solidFill>
              <a:latin typeface="Calibri" panose="020F0502020204030204" pitchFamily="34" charset="0"/>
            </a:endParaRPr>
          </a:p>
        </p:txBody>
      </p:sp>
      <p:sp>
        <p:nvSpPr>
          <p:cNvPr id="11" name="Title 7"/>
          <p:cNvSpPr>
            <a:spLocks noGrp="1"/>
          </p:cNvSpPr>
          <p:nvPr>
            <p:ph type="title"/>
          </p:nvPr>
        </p:nvSpPr>
        <p:spPr>
          <a:xfrm>
            <a:off x="0" y="274638"/>
            <a:ext cx="9017876" cy="1143000"/>
          </a:xfrm>
        </p:spPr>
        <p:txBody>
          <a:bodyPr>
            <a:normAutofit/>
          </a:bodyPr>
          <a:lstStyle/>
          <a:p>
            <a:r>
              <a:rPr lang="en-US" sz="5400" dirty="0" smtClean="0">
                <a:solidFill>
                  <a:schemeClr val="accent6"/>
                </a:solidFill>
              </a:rPr>
              <a:t>Lowest thermal conductivity</a:t>
            </a:r>
            <a:endParaRPr lang="en-US" sz="5400" dirty="0">
              <a:solidFill>
                <a:schemeClr val="accent6"/>
              </a:solidFill>
            </a:endParaRPr>
          </a:p>
        </p:txBody>
      </p:sp>
    </p:spTree>
    <p:extLst>
      <p:ext uri="{BB962C8B-B14F-4D97-AF65-F5344CB8AC3E}">
        <p14:creationId xmlns:p14="http://schemas.microsoft.com/office/powerpoint/2010/main" val="341579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Aerogels</a:t>
            </a:r>
            <a:endParaRPr lang="en-US" dirty="0"/>
          </a:p>
        </p:txBody>
      </p:sp>
      <p:sp>
        <p:nvSpPr>
          <p:cNvPr id="3" name="Content Placeholder 2"/>
          <p:cNvSpPr>
            <a:spLocks noGrp="1"/>
          </p:cNvSpPr>
          <p:nvPr>
            <p:ph idx="1"/>
          </p:nvPr>
        </p:nvSpPr>
        <p:spPr>
          <a:xfrm>
            <a:off x="457200" y="2404533"/>
            <a:ext cx="3606800" cy="3721630"/>
          </a:xfrm>
        </p:spPr>
        <p:txBody>
          <a:bodyPr>
            <a:normAutofit/>
          </a:bodyPr>
          <a:lstStyle/>
          <a:p>
            <a:pPr marL="0" lvl="1" indent="0">
              <a:buNone/>
            </a:pPr>
            <a:r>
              <a:rPr lang="en-US" sz="3600" dirty="0"/>
              <a:t>Though aerogels are often made of silicon dioxide, SiO</a:t>
            </a:r>
            <a:r>
              <a:rPr lang="en-US" sz="3600" baseline="-25000" dirty="0"/>
              <a:t>2,</a:t>
            </a:r>
            <a:r>
              <a:rPr lang="en-US" sz="3600" dirty="0"/>
              <a:t> </a:t>
            </a:r>
            <a:r>
              <a:rPr lang="en-US" sz="3600" dirty="0" smtClean="0"/>
              <a:t>many </a:t>
            </a:r>
            <a:r>
              <a:rPr lang="en-US" sz="3600" dirty="0">
                <a:solidFill>
                  <a:schemeClr val="accent5"/>
                </a:solidFill>
              </a:rPr>
              <a:t>hybrid</a:t>
            </a:r>
            <a:r>
              <a:rPr lang="en-US" sz="3600" dirty="0">
                <a:solidFill>
                  <a:schemeClr val="bg1"/>
                </a:solidFill>
              </a:rPr>
              <a:t> </a:t>
            </a:r>
            <a:r>
              <a:rPr lang="en-US" sz="3600" dirty="0" smtClean="0"/>
              <a:t>aerogels have been created. </a:t>
            </a:r>
            <a:endParaRPr lang="en-US" sz="4000" dirty="0"/>
          </a:p>
        </p:txBody>
      </p:sp>
      <p:sp>
        <p:nvSpPr>
          <p:cNvPr id="6" name="Slide Number Placeholder 5"/>
          <p:cNvSpPr>
            <a:spLocks noGrp="1"/>
          </p:cNvSpPr>
          <p:nvPr>
            <p:ph type="sldNum" sz="quarter" idx="12"/>
          </p:nvPr>
        </p:nvSpPr>
        <p:spPr/>
        <p:txBody>
          <a:bodyPr/>
          <a:lstStyle/>
          <a:p>
            <a:fld id="{4D057CCE-5DBA-894E-824C-4899DE86D763}" type="slidenum">
              <a:rPr lang="en-US" smtClean="0"/>
              <a:pPr/>
              <a:t>11</a:t>
            </a:fld>
            <a:endParaRPr lang="en-US"/>
          </a:p>
        </p:txBody>
      </p:sp>
      <p:pic>
        <p:nvPicPr>
          <p:cNvPr id="7" name="Picture 6" descr="Screen Shot 2014-07-07 at 4.36.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728" y="1427439"/>
            <a:ext cx="3846072" cy="5119492"/>
          </a:xfrm>
          <a:prstGeom prst="rect">
            <a:avLst/>
          </a:prstGeom>
        </p:spPr>
      </p:pic>
    </p:spTree>
    <p:extLst>
      <p:ext uri="{BB962C8B-B14F-4D97-AF65-F5344CB8AC3E}">
        <p14:creationId xmlns:p14="http://schemas.microsoft.com/office/powerpoint/2010/main" val="3392337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38668" y="441325"/>
            <a:ext cx="8475132" cy="641350"/>
          </a:xfrm>
        </p:spPr>
        <p:txBody>
          <a:bodyPr>
            <a:noAutofit/>
          </a:bodyPr>
          <a:lstStyle/>
          <a:p>
            <a:pPr eaLnBrk="1" hangingPunct="1"/>
            <a:r>
              <a:rPr lang="en-US" b="1" dirty="0">
                <a:latin typeface="Arial" charset="0"/>
              </a:rPr>
              <a:t>Why </a:t>
            </a:r>
            <a:r>
              <a:rPr lang="en-US" b="1" dirty="0" smtClean="0">
                <a:latin typeface="Arial" charset="0"/>
              </a:rPr>
              <a:t>are some aerogels </a:t>
            </a:r>
            <a:r>
              <a:rPr lang="en-US" b="1" dirty="0">
                <a:latin typeface="Arial" charset="0"/>
              </a:rPr>
              <a:t>blue?</a:t>
            </a:r>
            <a:endParaRPr lang="en-US" sz="5400" dirty="0">
              <a:latin typeface="Arial" charset="0"/>
            </a:endParaRPr>
          </a:p>
        </p:txBody>
      </p:sp>
      <p:sp>
        <p:nvSpPr>
          <p:cNvPr id="20483" name="Rectangle 3"/>
          <p:cNvSpPr>
            <a:spLocks noGrp="1" noChangeArrowheads="1"/>
          </p:cNvSpPr>
          <p:nvPr>
            <p:ph type="body" sz="half" idx="1"/>
          </p:nvPr>
        </p:nvSpPr>
        <p:spPr>
          <a:xfrm>
            <a:off x="4749800" y="2585545"/>
            <a:ext cx="4064000" cy="3247696"/>
          </a:xfrm>
        </p:spPr>
        <p:txBody>
          <a:bodyPr>
            <a:noAutofit/>
          </a:bodyPr>
          <a:lstStyle/>
          <a:p>
            <a:pPr marL="0" indent="0" eaLnBrk="1" hangingPunct="1">
              <a:buNone/>
            </a:pPr>
            <a:r>
              <a:rPr lang="en-US" dirty="0" smtClean="0">
                <a:solidFill>
                  <a:schemeClr val="accent5"/>
                </a:solidFill>
                <a:latin typeface="Arial" charset="0"/>
              </a:rPr>
              <a:t>Rayleigh scattering </a:t>
            </a:r>
            <a:r>
              <a:rPr lang="en-US" dirty="0" smtClean="0">
                <a:latin typeface="Arial" charset="0"/>
              </a:rPr>
              <a:t>is the elastic scattering of light by particles much smaller than the wavelength of light. </a:t>
            </a:r>
            <a:endParaRPr lang="en-US" dirty="0">
              <a:latin typeface="Arial" charset="0"/>
            </a:endParaRPr>
          </a:p>
        </p:txBody>
      </p:sp>
      <p:pic>
        <p:nvPicPr>
          <p:cNvPr id="3" name="ClipArt Placeholder 2" descr="Screen Shot 2014-07-09 at 10.56.44 AM.png"/>
          <p:cNvPicPr>
            <a:picLocks noGrp="1" noChangeAspect="1"/>
          </p:cNvPicPr>
          <p:nvPr>
            <p:ph type="clipArt" sz="half" idx="2"/>
          </p:nvPr>
        </p:nvPicPr>
        <p:blipFill>
          <a:blip r:embed="rId3">
            <a:extLst>
              <a:ext uri="{28A0092B-C50C-407E-A947-70E740481C1C}">
                <a14:useLocalDpi xmlns:a14="http://schemas.microsoft.com/office/drawing/2010/main" val="0"/>
              </a:ext>
            </a:extLst>
          </a:blip>
          <a:srcRect t="-18653" b="-18653"/>
          <a:stretch>
            <a:fillRect/>
          </a:stretch>
        </p:blipFill>
        <p:spPr>
          <a:xfrm>
            <a:off x="295864" y="1894313"/>
            <a:ext cx="4280370" cy="4622800"/>
          </a:xfrm>
        </p:spPr>
      </p:pic>
    </p:spTree>
    <p:extLst>
      <p:ext uri="{BB962C8B-B14F-4D97-AF65-F5344CB8AC3E}">
        <p14:creationId xmlns:p14="http://schemas.microsoft.com/office/powerpoint/2010/main" val="3750895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Why are some aerogels blue?</a:t>
            </a:r>
            <a:endParaRPr lang="en-US" dirty="0"/>
          </a:p>
        </p:txBody>
      </p:sp>
      <p:pic>
        <p:nvPicPr>
          <p:cNvPr id="10" name="Content Placeholder 9" descr="Screen Shot 2014-07-09 at 11.45.01 AM.png"/>
          <p:cNvPicPr>
            <a:picLocks noGrp="1" noChangeAspect="1"/>
          </p:cNvPicPr>
          <p:nvPr>
            <p:ph sz="half" idx="2"/>
          </p:nvPr>
        </p:nvPicPr>
        <p:blipFill>
          <a:blip r:embed="rId3">
            <a:extLst>
              <a:ext uri="{28A0092B-C50C-407E-A947-70E740481C1C}">
                <a14:useLocalDpi xmlns:a14="http://schemas.microsoft.com/office/drawing/2010/main" val="0"/>
              </a:ext>
            </a:extLst>
          </a:blip>
          <a:srcRect l="9172" r="9172"/>
          <a:stretch>
            <a:fillRect/>
          </a:stretch>
        </p:blipFill>
        <p:spPr>
          <a:xfrm>
            <a:off x="457200" y="2096045"/>
            <a:ext cx="4040188" cy="3951288"/>
          </a:xfrm>
        </p:spPr>
      </p:pic>
      <p:sp>
        <p:nvSpPr>
          <p:cNvPr id="14" name="Content Placeholder 13"/>
          <p:cNvSpPr>
            <a:spLocks noGrp="1"/>
          </p:cNvSpPr>
          <p:nvPr>
            <p:ph sz="quarter" idx="4"/>
          </p:nvPr>
        </p:nvSpPr>
        <p:spPr>
          <a:xfrm>
            <a:off x="4645025" y="1970690"/>
            <a:ext cx="4041775" cy="4108175"/>
          </a:xfrm>
        </p:spPr>
        <p:txBody>
          <a:bodyPr>
            <a:noAutofit/>
          </a:bodyPr>
          <a:lstStyle/>
          <a:p>
            <a:pPr marL="0" indent="0">
              <a:spcBef>
                <a:spcPts val="0"/>
              </a:spcBef>
              <a:spcAft>
                <a:spcPts val="1200"/>
              </a:spcAft>
              <a:buNone/>
            </a:pPr>
            <a:r>
              <a:rPr lang="en-US" sz="3200" dirty="0">
                <a:latin typeface="Arial" charset="0"/>
              </a:rPr>
              <a:t>The sky, glaciers and some </a:t>
            </a:r>
            <a:r>
              <a:rPr lang="en-US" sz="3200" dirty="0" smtClean="0">
                <a:latin typeface="Arial" charset="0"/>
              </a:rPr>
              <a:t>aerogels have </a:t>
            </a:r>
            <a:r>
              <a:rPr lang="en-US" sz="3200" dirty="0">
                <a:latin typeface="Arial" charset="0"/>
              </a:rPr>
              <a:t>tiny particles or bubbles that scatter light. </a:t>
            </a:r>
            <a:endParaRPr lang="en-US" sz="3200" dirty="0" smtClean="0">
              <a:latin typeface="Arial" charset="0"/>
            </a:endParaRPr>
          </a:p>
          <a:p>
            <a:pPr marL="0" indent="0">
              <a:spcBef>
                <a:spcPts val="0"/>
              </a:spcBef>
              <a:spcAft>
                <a:spcPts val="1200"/>
              </a:spcAft>
              <a:buNone/>
            </a:pPr>
            <a:r>
              <a:rPr lang="en-US" sz="3200" dirty="0" smtClean="0">
                <a:latin typeface="Arial" charset="0"/>
              </a:rPr>
              <a:t>Blue </a:t>
            </a:r>
            <a:r>
              <a:rPr lang="en-US" sz="3200" dirty="0">
                <a:latin typeface="Arial" charset="0"/>
              </a:rPr>
              <a:t>scatters the most, so they all look </a:t>
            </a:r>
            <a:r>
              <a:rPr lang="en-US" sz="3200" dirty="0">
                <a:solidFill>
                  <a:schemeClr val="bg1"/>
                </a:solidFill>
                <a:effectLst>
                  <a:glow rad="228600">
                    <a:schemeClr val="accent4">
                      <a:satMod val="175000"/>
                      <a:alpha val="40000"/>
                    </a:schemeClr>
                  </a:glow>
                </a:effectLst>
                <a:latin typeface="Arial" charset="0"/>
              </a:rPr>
              <a:t>blue</a:t>
            </a:r>
            <a:r>
              <a:rPr lang="en-US" sz="3200" dirty="0" smtClean="0">
                <a:latin typeface="Arial" charset="0"/>
              </a:rPr>
              <a:t>.</a:t>
            </a:r>
            <a:endParaRPr lang="en-US" sz="3200" dirty="0"/>
          </a:p>
        </p:txBody>
      </p:sp>
      <p:sp>
        <p:nvSpPr>
          <p:cNvPr id="7" name="Slide Number Placeholder 6"/>
          <p:cNvSpPr>
            <a:spLocks noGrp="1"/>
          </p:cNvSpPr>
          <p:nvPr>
            <p:ph type="sldNum" sz="quarter" idx="12"/>
          </p:nvPr>
        </p:nvSpPr>
        <p:spPr/>
        <p:txBody>
          <a:bodyPr/>
          <a:lstStyle/>
          <a:p>
            <a:fld id="{AE6E26BC-8379-4C4D-9B4C-44F2E9282EB1}" type="slidenum">
              <a:rPr lang="en-US" smtClean="0"/>
              <a:pPr/>
              <a:t>13</a:t>
            </a:fld>
            <a:endParaRPr lang="en-US"/>
          </a:p>
        </p:txBody>
      </p:sp>
    </p:spTree>
    <p:extLst>
      <p:ext uri="{BB962C8B-B14F-4D97-AF65-F5344CB8AC3E}">
        <p14:creationId xmlns:p14="http://schemas.microsoft.com/office/powerpoint/2010/main" val="2435506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D057CCE-5DBA-894E-824C-4899DE86D763}" type="slidenum">
              <a:rPr lang="en-US" smtClean="0"/>
              <a:pPr/>
              <a:t>14</a:t>
            </a:fld>
            <a:endParaRPr lang="en-US"/>
          </a:p>
        </p:txBody>
      </p:sp>
      <p:sp>
        <p:nvSpPr>
          <p:cNvPr id="12" name="Content Placeholder 2"/>
          <p:cNvSpPr txBox="1">
            <a:spLocks/>
          </p:cNvSpPr>
          <p:nvPr/>
        </p:nvSpPr>
        <p:spPr>
          <a:xfrm>
            <a:off x="372533" y="3637647"/>
            <a:ext cx="8229600" cy="21759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dirty="0"/>
          </a:p>
        </p:txBody>
      </p:sp>
      <p:pic>
        <p:nvPicPr>
          <p:cNvPr id="2" name="Picture 1" descr="Screen Shot 2014-07-03 at 2.04.05 PM.png"/>
          <p:cNvPicPr>
            <a:picLocks noChangeAspect="1"/>
          </p:cNvPicPr>
          <p:nvPr/>
        </p:nvPicPr>
        <p:blipFill rotWithShape="1">
          <a:blip r:embed="rId3">
            <a:extLst>
              <a:ext uri="{28A0092B-C50C-407E-A947-70E740481C1C}">
                <a14:useLocalDpi xmlns:a14="http://schemas.microsoft.com/office/drawing/2010/main" val="0"/>
              </a:ext>
            </a:extLst>
          </a:blip>
          <a:srcRect l="2340" t="20213" r="54007" b="3314"/>
          <a:stretch/>
        </p:blipFill>
        <p:spPr>
          <a:xfrm>
            <a:off x="459560" y="1163593"/>
            <a:ext cx="2278505" cy="2758191"/>
          </a:xfrm>
          <a:prstGeom prst="rect">
            <a:avLst/>
          </a:prstGeom>
        </p:spPr>
      </p:pic>
      <p:pic>
        <p:nvPicPr>
          <p:cNvPr id="4" name="Picture 3" descr="Screen Shot 2014-07-03 at 2.04.12 PM.png"/>
          <p:cNvPicPr>
            <a:picLocks noChangeAspect="1"/>
          </p:cNvPicPr>
          <p:nvPr/>
        </p:nvPicPr>
        <p:blipFill rotWithShape="1">
          <a:blip r:embed="rId4">
            <a:extLst>
              <a:ext uri="{28A0092B-C50C-407E-A947-70E740481C1C}">
                <a14:useLocalDpi xmlns:a14="http://schemas.microsoft.com/office/drawing/2010/main" val="0"/>
              </a:ext>
            </a:extLst>
          </a:blip>
          <a:srcRect l="39581" b="4971"/>
          <a:stretch/>
        </p:blipFill>
        <p:spPr>
          <a:xfrm>
            <a:off x="459560" y="4030168"/>
            <a:ext cx="3552669" cy="2691307"/>
          </a:xfrm>
          <a:prstGeom prst="rect">
            <a:avLst/>
          </a:prstGeom>
        </p:spPr>
      </p:pic>
      <p:sp>
        <p:nvSpPr>
          <p:cNvPr id="8" name="Content Placeholder 2"/>
          <p:cNvSpPr txBox="1">
            <a:spLocks/>
          </p:cNvSpPr>
          <p:nvPr/>
        </p:nvSpPr>
        <p:spPr>
          <a:xfrm>
            <a:off x="2825092" y="1267260"/>
            <a:ext cx="6014107" cy="18336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sym typeface="Wingdings" panose="05000000000000000000" pitchFamily="2" charset="2"/>
              </a:rPr>
              <a:t>Used </a:t>
            </a:r>
            <a:r>
              <a:rPr lang="en-US" sz="2800" dirty="0" smtClean="0">
                <a:sym typeface="Wingdings" panose="05000000000000000000" pitchFamily="2" charset="2"/>
              </a:rPr>
              <a:t>as </a:t>
            </a:r>
            <a:r>
              <a:rPr lang="en-US" sz="2800" dirty="0" smtClean="0"/>
              <a:t>jacket insulation for </a:t>
            </a:r>
            <a:r>
              <a:rPr lang="en-US" sz="2800" dirty="0"/>
              <a:t>wear in extremely harsh </a:t>
            </a:r>
            <a:r>
              <a:rPr lang="en-US" sz="2800" dirty="0" smtClean="0"/>
              <a:t>conditions</a:t>
            </a:r>
          </a:p>
          <a:p>
            <a:pPr marL="0" indent="0">
              <a:buNone/>
            </a:pPr>
            <a:r>
              <a:rPr lang="en-US" sz="2800" dirty="0" smtClean="0">
                <a:solidFill>
                  <a:srgbClr val="0E77FF"/>
                </a:solidFill>
              </a:rPr>
              <a:t>Provides thermal &amp; acoustic insulation</a:t>
            </a:r>
          </a:p>
        </p:txBody>
      </p:sp>
      <p:sp>
        <p:nvSpPr>
          <p:cNvPr id="9" name="Content Placeholder 2"/>
          <p:cNvSpPr txBox="1">
            <a:spLocks/>
          </p:cNvSpPr>
          <p:nvPr/>
        </p:nvSpPr>
        <p:spPr>
          <a:xfrm>
            <a:off x="4126458" y="2775151"/>
            <a:ext cx="4560342" cy="33003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800"/>
              </a:spcAft>
              <a:buNone/>
            </a:pPr>
            <a:r>
              <a:rPr lang="en-US" sz="2800" dirty="0" smtClean="0">
                <a:sym typeface="Wingdings" panose="05000000000000000000" pitchFamily="2" charset="2"/>
              </a:rPr>
              <a:t> </a:t>
            </a:r>
            <a:r>
              <a:rPr lang="en-US" sz="2800" dirty="0" smtClean="0">
                <a:sym typeface="Wingdings" panose="05000000000000000000" pitchFamily="2" charset="2"/>
              </a:rPr>
              <a:t>The NASA-developed aerogel material was incorporated into this jacket, which was tested during an Antarctic expedition</a:t>
            </a:r>
          </a:p>
          <a:p>
            <a:pPr marL="0" indent="0">
              <a:spcBef>
                <a:spcPts val="0"/>
              </a:spcBef>
              <a:spcAft>
                <a:spcPts val="1800"/>
              </a:spcAft>
              <a:buNone/>
            </a:pPr>
            <a:r>
              <a:rPr lang="en-US" sz="2800" dirty="0" smtClean="0">
                <a:solidFill>
                  <a:srgbClr val="144E9E"/>
                </a:solidFill>
              </a:rPr>
              <a:t>Aerogel material also </a:t>
            </a:r>
            <a:r>
              <a:rPr lang="en-US" sz="2800" dirty="0">
                <a:solidFill>
                  <a:srgbClr val="144E9E"/>
                </a:solidFill>
              </a:rPr>
              <a:t>used to insulate shuttles and </a:t>
            </a:r>
            <a:r>
              <a:rPr lang="en-US" sz="2800" dirty="0" smtClean="0">
                <a:solidFill>
                  <a:srgbClr val="144E9E"/>
                </a:solidFill>
              </a:rPr>
              <a:t>aircraft</a:t>
            </a:r>
            <a:endParaRPr lang="en-US" sz="2800" dirty="0">
              <a:solidFill>
                <a:srgbClr val="144E9E"/>
              </a:solidFill>
            </a:endParaRPr>
          </a:p>
        </p:txBody>
      </p:sp>
      <p:sp>
        <p:nvSpPr>
          <p:cNvPr id="10" name="Rectangle 9"/>
          <p:cNvSpPr/>
          <p:nvPr/>
        </p:nvSpPr>
        <p:spPr>
          <a:xfrm>
            <a:off x="364068" y="6033530"/>
            <a:ext cx="8238066" cy="646331"/>
          </a:xfrm>
          <a:prstGeom prst="rect">
            <a:avLst/>
          </a:prstGeom>
        </p:spPr>
        <p:txBody>
          <a:bodyPr wrap="square">
            <a:spAutoFit/>
          </a:bodyPr>
          <a:lstStyle/>
          <a:p>
            <a:pPr algn="r"/>
            <a:r>
              <a:rPr lang="en-US" sz="3600" b="1" dirty="0" smtClean="0">
                <a:solidFill>
                  <a:schemeClr val="bg1"/>
                </a:solidFill>
                <a:latin typeface="Calibri" panose="020F0502020204030204" pitchFamily="34" charset="0"/>
              </a:rPr>
              <a:t>Aerogel Applications</a:t>
            </a:r>
            <a:endParaRPr lang="en-US" sz="3600" b="1" dirty="0">
              <a:solidFill>
                <a:schemeClr val="bg1"/>
              </a:solidFill>
              <a:latin typeface="Calibri" panose="020F0502020204030204" pitchFamily="34" charset="0"/>
            </a:endParaRPr>
          </a:p>
        </p:txBody>
      </p:sp>
      <p:sp>
        <p:nvSpPr>
          <p:cNvPr id="11" name="Title 7"/>
          <p:cNvSpPr>
            <a:spLocks noGrp="1"/>
          </p:cNvSpPr>
          <p:nvPr>
            <p:ph type="title"/>
          </p:nvPr>
        </p:nvSpPr>
        <p:spPr>
          <a:xfrm>
            <a:off x="0" y="274638"/>
            <a:ext cx="9017876" cy="780571"/>
          </a:xfrm>
        </p:spPr>
        <p:txBody>
          <a:bodyPr>
            <a:normAutofit fontScale="90000"/>
          </a:bodyPr>
          <a:lstStyle/>
          <a:p>
            <a:r>
              <a:rPr lang="en-US" sz="5400" dirty="0" smtClean="0">
                <a:solidFill>
                  <a:schemeClr val="accent6"/>
                </a:solidFill>
              </a:rPr>
              <a:t>Great insulators</a:t>
            </a:r>
            <a:endParaRPr lang="en-US" sz="5400" dirty="0">
              <a:solidFill>
                <a:schemeClr val="accent6"/>
              </a:solidFill>
            </a:endParaRPr>
          </a:p>
        </p:txBody>
      </p:sp>
    </p:spTree>
    <p:extLst>
      <p:ext uri="{BB962C8B-B14F-4D97-AF65-F5344CB8AC3E}">
        <p14:creationId xmlns:p14="http://schemas.microsoft.com/office/powerpoint/2010/main" val="361329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D057CCE-5DBA-894E-824C-4899DE86D763}" type="slidenum">
              <a:rPr lang="en-US" smtClean="0"/>
              <a:pPr/>
              <a:t>15</a:t>
            </a:fld>
            <a:endParaRPr lang="en-US"/>
          </a:p>
        </p:txBody>
      </p:sp>
      <p:pic>
        <p:nvPicPr>
          <p:cNvPr id="4" name="Picture 3" descr="Screen Shot 2014-07-07 at 5.10.26 PM.png"/>
          <p:cNvPicPr>
            <a:picLocks noChangeAspect="1"/>
          </p:cNvPicPr>
          <p:nvPr/>
        </p:nvPicPr>
        <p:blipFill rotWithShape="1">
          <a:blip r:embed="rId3">
            <a:extLst>
              <a:ext uri="{28A0092B-C50C-407E-A947-70E740481C1C}">
                <a14:useLocalDpi xmlns:a14="http://schemas.microsoft.com/office/drawing/2010/main" val="0"/>
              </a:ext>
            </a:extLst>
          </a:blip>
          <a:srcRect l="4707" t="4231" r="11154" b="14965"/>
          <a:stretch/>
        </p:blipFill>
        <p:spPr>
          <a:xfrm>
            <a:off x="1409075" y="1927724"/>
            <a:ext cx="6325850" cy="4197246"/>
          </a:xfrm>
          <a:prstGeom prst="rect">
            <a:avLst/>
          </a:prstGeom>
        </p:spPr>
      </p:pic>
      <p:sp>
        <p:nvSpPr>
          <p:cNvPr id="8" name="Content Placeholder 2"/>
          <p:cNvSpPr txBox="1">
            <a:spLocks/>
          </p:cNvSpPr>
          <p:nvPr/>
        </p:nvSpPr>
        <p:spPr>
          <a:xfrm>
            <a:off x="5343577" y="4056327"/>
            <a:ext cx="2649096" cy="7315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ym typeface="Wingdings" panose="05000000000000000000" pitchFamily="2" charset="2"/>
              </a:rPr>
              <a:t>An oil spill area in the Gulf of Mexico</a:t>
            </a:r>
            <a:endParaRPr lang="en-US" sz="2000" dirty="0"/>
          </a:p>
        </p:txBody>
      </p:sp>
      <p:sp>
        <p:nvSpPr>
          <p:cNvPr id="9" name="Rectangle 8"/>
          <p:cNvSpPr/>
          <p:nvPr/>
        </p:nvSpPr>
        <p:spPr>
          <a:xfrm>
            <a:off x="364067" y="6106676"/>
            <a:ext cx="8415867" cy="646331"/>
          </a:xfrm>
          <a:prstGeom prst="rect">
            <a:avLst/>
          </a:prstGeom>
        </p:spPr>
        <p:txBody>
          <a:bodyPr wrap="square">
            <a:spAutoFit/>
          </a:bodyPr>
          <a:lstStyle/>
          <a:p>
            <a:pPr algn="ctr"/>
            <a:r>
              <a:rPr lang="en-US" sz="3600" b="1" dirty="0" smtClean="0">
                <a:solidFill>
                  <a:schemeClr val="bg1"/>
                </a:solidFill>
                <a:latin typeface="Calibri" panose="020F0502020204030204" pitchFamily="34" charset="0"/>
              </a:rPr>
              <a:t>Aerogel Applications</a:t>
            </a:r>
            <a:endParaRPr lang="en-US" sz="3600" b="1" dirty="0">
              <a:solidFill>
                <a:schemeClr val="bg1"/>
              </a:solidFill>
              <a:latin typeface="Calibri" panose="020F0502020204030204" pitchFamily="34" charset="0"/>
            </a:endParaRPr>
          </a:p>
        </p:txBody>
      </p:sp>
      <p:sp>
        <p:nvSpPr>
          <p:cNvPr id="10" name="Title 7"/>
          <p:cNvSpPr>
            <a:spLocks noGrp="1"/>
          </p:cNvSpPr>
          <p:nvPr>
            <p:ph type="title"/>
          </p:nvPr>
        </p:nvSpPr>
        <p:spPr>
          <a:xfrm>
            <a:off x="0" y="274638"/>
            <a:ext cx="9017876" cy="780571"/>
          </a:xfrm>
        </p:spPr>
        <p:txBody>
          <a:bodyPr>
            <a:normAutofit fontScale="90000"/>
          </a:bodyPr>
          <a:lstStyle/>
          <a:p>
            <a:r>
              <a:rPr lang="en-US" sz="5400" dirty="0" smtClean="0">
                <a:solidFill>
                  <a:schemeClr val="accent6"/>
                </a:solidFill>
              </a:rPr>
              <a:t>Chemical </a:t>
            </a:r>
            <a:r>
              <a:rPr lang="en-US" sz="5400" dirty="0" err="1" smtClean="0">
                <a:solidFill>
                  <a:schemeClr val="accent6"/>
                </a:solidFill>
              </a:rPr>
              <a:t>adsorber</a:t>
            </a:r>
            <a:endParaRPr lang="en-US" sz="5400" dirty="0">
              <a:solidFill>
                <a:schemeClr val="accent6"/>
              </a:solidFill>
            </a:endParaRPr>
          </a:p>
        </p:txBody>
      </p:sp>
      <p:sp>
        <p:nvSpPr>
          <p:cNvPr id="11" name="Rectangle 3"/>
          <p:cNvSpPr txBox="1">
            <a:spLocks noChangeArrowheads="1"/>
          </p:cNvSpPr>
          <p:nvPr/>
        </p:nvSpPr>
        <p:spPr>
          <a:xfrm>
            <a:off x="497677" y="1237464"/>
            <a:ext cx="7237248" cy="5913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latin typeface="Arial" charset="0"/>
              </a:rPr>
              <a:t>For cleaning up oil and chemical spills</a:t>
            </a:r>
            <a:endParaRPr lang="en-US" sz="2800" dirty="0">
              <a:latin typeface="Arial" charset="0"/>
            </a:endParaRPr>
          </a:p>
        </p:txBody>
      </p:sp>
    </p:spTree>
    <p:extLst>
      <p:ext uri="{BB962C8B-B14F-4D97-AF65-F5344CB8AC3E}">
        <p14:creationId xmlns:p14="http://schemas.microsoft.com/office/powerpoint/2010/main" val="296658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080"/>
          <a:stretch/>
        </p:blipFill>
        <p:spPr>
          <a:xfrm>
            <a:off x="4504078" y="2489495"/>
            <a:ext cx="3970221" cy="3088171"/>
          </a:xfrm>
          <a:prstGeom prst="rect">
            <a:avLst/>
          </a:prstGeom>
          <a:ln>
            <a:noFill/>
            <a:miter lim="800000"/>
            <a:headEnd/>
            <a:tailEnd/>
          </a:ln>
        </p:spPr>
      </p:pic>
      <p:sp>
        <p:nvSpPr>
          <p:cNvPr id="7" name="Title 1"/>
          <p:cNvSpPr txBox="1">
            <a:spLocks/>
          </p:cNvSpPr>
          <p:nvPr/>
        </p:nvSpPr>
        <p:spPr>
          <a:xfrm>
            <a:off x="141890" y="1279495"/>
            <a:ext cx="8765627" cy="10864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Calibri" panose="020F0502020204030204" pitchFamily="34" charset="0"/>
                <a:ea typeface="+mj-ea"/>
                <a:cs typeface="+mj-cs"/>
              </a:defRPr>
            </a:lvl1pPr>
          </a:lstStyle>
          <a:p>
            <a:r>
              <a:rPr lang="en-US" sz="3000" dirty="0">
                <a:ea typeface="+mn-ea"/>
                <a:cs typeface="+mn-cs"/>
              </a:rPr>
              <a:t>NASA used aerogels </a:t>
            </a:r>
            <a:r>
              <a:rPr lang="en-US" sz="3000" dirty="0" smtClean="0">
                <a:ea typeface="+mn-ea"/>
                <a:cs typeface="+mn-cs"/>
              </a:rPr>
              <a:t>in a device that </a:t>
            </a:r>
            <a:r>
              <a:rPr lang="en-US" sz="3000" dirty="0">
                <a:ea typeface="+mn-ea"/>
                <a:cs typeface="+mn-cs"/>
              </a:rPr>
              <a:t>collects dust samples </a:t>
            </a:r>
            <a:r>
              <a:rPr lang="en-US" sz="2000" dirty="0" smtClean="0">
                <a:ea typeface="+mn-ea"/>
                <a:cs typeface="+mn-cs"/>
              </a:rPr>
              <a:t>(including ancient stardust and comet particles) </a:t>
            </a:r>
            <a:r>
              <a:rPr lang="en-US" sz="3000" dirty="0" smtClean="0">
                <a:ea typeface="+mn-ea"/>
                <a:cs typeface="+mn-cs"/>
              </a:rPr>
              <a:t>in </a:t>
            </a:r>
            <a:r>
              <a:rPr lang="en-US" sz="3000" dirty="0">
                <a:ea typeface="+mn-ea"/>
                <a:cs typeface="+mn-cs"/>
              </a:rPr>
              <a:t>space</a:t>
            </a:r>
          </a:p>
        </p:txBody>
      </p:sp>
      <p:sp>
        <p:nvSpPr>
          <p:cNvPr id="11" name="Rectangle 10"/>
          <p:cNvSpPr/>
          <p:nvPr/>
        </p:nvSpPr>
        <p:spPr>
          <a:xfrm>
            <a:off x="364067" y="5986232"/>
            <a:ext cx="8415867" cy="646331"/>
          </a:xfrm>
          <a:prstGeom prst="rect">
            <a:avLst/>
          </a:prstGeom>
        </p:spPr>
        <p:txBody>
          <a:bodyPr wrap="square">
            <a:spAutoFit/>
          </a:bodyPr>
          <a:lstStyle/>
          <a:p>
            <a:pPr algn="ctr"/>
            <a:r>
              <a:rPr lang="en-US" sz="3600" b="1" dirty="0" smtClean="0">
                <a:solidFill>
                  <a:schemeClr val="bg1"/>
                </a:solidFill>
                <a:latin typeface="Calibri" panose="020F0502020204030204" pitchFamily="34" charset="0"/>
              </a:rPr>
              <a:t>Aerogel Applications</a:t>
            </a:r>
            <a:endParaRPr lang="en-US" sz="3600" b="1" dirty="0">
              <a:solidFill>
                <a:schemeClr val="bg1"/>
              </a:solidFill>
              <a:latin typeface="Calibri" panose="020F0502020204030204" pitchFamily="34" charset="0"/>
            </a:endParaRPr>
          </a:p>
        </p:txBody>
      </p:sp>
      <p:sp>
        <p:nvSpPr>
          <p:cNvPr id="12" name="Title 7"/>
          <p:cNvSpPr>
            <a:spLocks noGrp="1"/>
          </p:cNvSpPr>
          <p:nvPr>
            <p:ph type="title"/>
          </p:nvPr>
        </p:nvSpPr>
        <p:spPr>
          <a:xfrm>
            <a:off x="0" y="274638"/>
            <a:ext cx="9017876" cy="780571"/>
          </a:xfrm>
        </p:spPr>
        <p:txBody>
          <a:bodyPr>
            <a:normAutofit fontScale="90000"/>
          </a:bodyPr>
          <a:lstStyle/>
          <a:p>
            <a:r>
              <a:rPr lang="en-US" sz="5400" dirty="0" smtClean="0">
                <a:solidFill>
                  <a:schemeClr val="accent6"/>
                </a:solidFill>
              </a:rPr>
              <a:t>Stardust collector</a:t>
            </a:r>
            <a:endParaRPr lang="en-US" sz="5400" dirty="0">
              <a:solidFill>
                <a:schemeClr val="accent6"/>
              </a:solidFill>
            </a:endParaRPr>
          </a:p>
        </p:txBody>
      </p:sp>
      <p:pic>
        <p:nvPicPr>
          <p:cNvPr id="8" name="Picture 7" descr="C:\Users\Denise\Documents\Documents\4a duk The Amazing Aerogel lesson &amp; activity 624\lesson\images\duk_aerogel_lesson01_image4web.jpg"/>
          <p:cNvPicPr/>
          <p:nvPr/>
        </p:nvPicPr>
        <p:blipFill rotWithShape="1">
          <a:blip r:embed="rId4">
            <a:extLst>
              <a:ext uri="{28A0092B-C50C-407E-A947-70E740481C1C}">
                <a14:useLocalDpi xmlns:a14="http://schemas.microsoft.com/office/drawing/2010/main" val="0"/>
              </a:ext>
            </a:extLst>
          </a:blip>
          <a:srcRect l="8393" r="6373"/>
          <a:stretch/>
        </p:blipFill>
        <p:spPr bwMode="auto">
          <a:xfrm>
            <a:off x="334848" y="2489494"/>
            <a:ext cx="4014681" cy="3088171"/>
          </a:xfrm>
          <a:prstGeom prst="rect">
            <a:avLst/>
          </a:prstGeom>
          <a:noFill/>
          <a:ln>
            <a:noFill/>
          </a:ln>
        </p:spPr>
      </p:pic>
      <p:sp>
        <p:nvSpPr>
          <p:cNvPr id="13" name="Subtitle 2"/>
          <p:cNvSpPr txBox="1">
            <a:spLocks/>
          </p:cNvSpPr>
          <p:nvPr/>
        </p:nvSpPr>
        <p:spPr>
          <a:xfrm>
            <a:off x="7464633" y="3428677"/>
            <a:ext cx="779716" cy="103210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3000" dirty="0" smtClean="0">
                <a:solidFill>
                  <a:srgbClr val="FFFF00"/>
                </a:solidFill>
                <a:sym typeface="Wingdings" panose="05000000000000000000" pitchFamily="2" charset="2"/>
              </a:rPr>
              <a:t></a:t>
            </a:r>
            <a:endParaRPr lang="en-US" sz="3000" dirty="0" smtClean="0">
              <a:solidFill>
                <a:srgbClr val="FFFF00"/>
              </a:solidFill>
            </a:endParaRPr>
          </a:p>
        </p:txBody>
      </p:sp>
      <p:sp>
        <p:nvSpPr>
          <p:cNvPr id="14" name="Subtitle 2"/>
          <p:cNvSpPr txBox="1">
            <a:spLocks/>
          </p:cNvSpPr>
          <p:nvPr/>
        </p:nvSpPr>
        <p:spPr>
          <a:xfrm>
            <a:off x="7104266" y="4460785"/>
            <a:ext cx="1681316" cy="108071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3000" dirty="0" smtClean="0">
                <a:solidFill>
                  <a:srgbClr val="FFFF00"/>
                </a:solidFill>
              </a:rPr>
              <a:t>Trapped particles!</a:t>
            </a:r>
          </a:p>
        </p:txBody>
      </p:sp>
      <p:sp>
        <p:nvSpPr>
          <p:cNvPr id="15" name="Subtitle 2"/>
          <p:cNvSpPr txBox="1">
            <a:spLocks/>
          </p:cNvSpPr>
          <p:nvPr/>
        </p:nvSpPr>
        <p:spPr>
          <a:xfrm>
            <a:off x="6099330" y="4166912"/>
            <a:ext cx="779716" cy="12704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3000" dirty="0" smtClean="0">
                <a:solidFill>
                  <a:srgbClr val="FFFF00"/>
                </a:solidFill>
                <a:sym typeface="Wingdings" panose="05000000000000000000" pitchFamily="2" charset="2"/>
              </a:rPr>
              <a:t></a:t>
            </a:r>
            <a:endParaRPr lang="en-US" sz="3000" dirty="0" smtClean="0">
              <a:solidFill>
                <a:srgbClr val="FFFF00"/>
              </a:solidFill>
            </a:endParaRPr>
          </a:p>
        </p:txBody>
      </p:sp>
      <p:sp>
        <p:nvSpPr>
          <p:cNvPr id="16" name="Subtitle 2"/>
          <p:cNvSpPr txBox="1">
            <a:spLocks/>
          </p:cNvSpPr>
          <p:nvPr/>
        </p:nvSpPr>
        <p:spPr>
          <a:xfrm>
            <a:off x="6002266" y="4545887"/>
            <a:ext cx="779716" cy="10756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3000" dirty="0" smtClean="0">
                <a:solidFill>
                  <a:srgbClr val="FFFF00"/>
                </a:solidFill>
                <a:sym typeface="Wingdings" panose="05000000000000000000" pitchFamily="2" charset="2"/>
              </a:rPr>
              <a:t></a:t>
            </a:r>
            <a:endParaRPr lang="en-US" sz="3000" dirty="0" smtClean="0">
              <a:solidFill>
                <a:srgbClr val="FFFF00"/>
              </a:solidFill>
            </a:endParaRPr>
          </a:p>
        </p:txBody>
      </p:sp>
      <p:sp>
        <p:nvSpPr>
          <p:cNvPr id="18" name="Subtitle 2"/>
          <p:cNvSpPr txBox="1">
            <a:spLocks/>
          </p:cNvSpPr>
          <p:nvPr/>
        </p:nvSpPr>
        <p:spPr>
          <a:xfrm>
            <a:off x="7083220" y="2548969"/>
            <a:ext cx="779716" cy="103210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3000" dirty="0" smtClean="0">
                <a:solidFill>
                  <a:srgbClr val="FFFF00"/>
                </a:solidFill>
                <a:sym typeface="Wingdings" panose="05000000000000000000" pitchFamily="2" charset="2"/>
              </a:rPr>
              <a:t></a:t>
            </a:r>
            <a:endParaRPr lang="en-US" sz="3000" dirty="0" smtClean="0">
              <a:solidFill>
                <a:srgbClr val="FFFF00"/>
              </a:solidFill>
            </a:endParaRPr>
          </a:p>
        </p:txBody>
      </p:sp>
      <p:sp>
        <p:nvSpPr>
          <p:cNvPr id="19" name="Subtitle 2"/>
          <p:cNvSpPr txBox="1">
            <a:spLocks/>
          </p:cNvSpPr>
          <p:nvPr/>
        </p:nvSpPr>
        <p:spPr>
          <a:xfrm>
            <a:off x="7027481" y="3020111"/>
            <a:ext cx="779716" cy="103210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3000" dirty="0" smtClean="0">
                <a:solidFill>
                  <a:srgbClr val="FFFF00"/>
                </a:solidFill>
                <a:sym typeface="Wingdings" panose="05000000000000000000" pitchFamily="2" charset="2"/>
              </a:rPr>
              <a:t></a:t>
            </a:r>
            <a:endParaRPr lang="en-US" sz="3000" dirty="0" smtClean="0">
              <a:solidFill>
                <a:srgbClr val="FFFF00"/>
              </a:solidFill>
            </a:endParaRPr>
          </a:p>
        </p:txBody>
      </p:sp>
    </p:spTree>
    <p:extLst>
      <p:ext uri="{BB962C8B-B14F-4D97-AF65-F5344CB8AC3E}">
        <p14:creationId xmlns:p14="http://schemas.microsoft.com/office/powerpoint/2010/main" val="100222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7"/>
            <a:ext cx="8229600" cy="1143000"/>
          </a:xfrm>
        </p:spPr>
        <p:txBody>
          <a:bodyPr>
            <a:normAutofit/>
          </a:bodyPr>
          <a:lstStyle/>
          <a:p>
            <a:r>
              <a:rPr lang="en-US" dirty="0" smtClean="0"/>
              <a:t>What is an aerogel?</a:t>
            </a:r>
            <a:endParaRPr lang="en-US" dirty="0"/>
          </a:p>
        </p:txBody>
      </p:sp>
      <p:sp>
        <p:nvSpPr>
          <p:cNvPr id="3" name="Content Placeholder 2"/>
          <p:cNvSpPr>
            <a:spLocks noGrp="1"/>
          </p:cNvSpPr>
          <p:nvPr>
            <p:ph idx="1"/>
          </p:nvPr>
        </p:nvSpPr>
        <p:spPr>
          <a:xfrm>
            <a:off x="457200" y="1796764"/>
            <a:ext cx="4467009" cy="1576023"/>
          </a:xfrm>
        </p:spPr>
        <p:txBody>
          <a:bodyPr>
            <a:normAutofit/>
          </a:bodyPr>
          <a:lstStyle/>
          <a:p>
            <a:pPr marL="0" lvl="1" indent="0">
              <a:spcBef>
                <a:spcPts val="0"/>
              </a:spcBef>
              <a:buNone/>
            </a:pPr>
            <a:r>
              <a:rPr lang="en-US" sz="3600" dirty="0" smtClean="0">
                <a:solidFill>
                  <a:schemeClr val="accent6"/>
                </a:solidFill>
              </a:rPr>
              <a:t>aerogel</a:t>
            </a:r>
            <a:r>
              <a:rPr lang="en-US" sz="3600" dirty="0" smtClean="0"/>
              <a:t>: air solid</a:t>
            </a:r>
          </a:p>
          <a:p>
            <a:pPr marL="0" lvl="1" indent="0">
              <a:spcBef>
                <a:spcPts val="0"/>
              </a:spcBef>
              <a:buNone/>
            </a:pPr>
            <a:r>
              <a:rPr lang="en-US" sz="2400" dirty="0" smtClean="0"/>
              <a:t>“aero” = air</a:t>
            </a:r>
          </a:p>
          <a:p>
            <a:pPr marL="0" lvl="1" indent="0">
              <a:spcBef>
                <a:spcPts val="0"/>
              </a:spcBef>
              <a:buNone/>
            </a:pPr>
            <a:r>
              <a:rPr lang="en-US" sz="2400" dirty="0" smtClean="0"/>
              <a:t>“gel” = part solid and part liquid</a:t>
            </a:r>
            <a:endParaRPr lang="en-US" dirty="0" smtClean="0"/>
          </a:p>
          <a:p>
            <a:pPr marL="457200" lvl="1" indent="0">
              <a:buNone/>
            </a:pPr>
            <a:endParaRPr lang="en-US" dirty="0" smtClean="0"/>
          </a:p>
        </p:txBody>
      </p:sp>
      <p:sp>
        <p:nvSpPr>
          <p:cNvPr id="6" name="Slide Number Placeholder 5"/>
          <p:cNvSpPr>
            <a:spLocks noGrp="1"/>
          </p:cNvSpPr>
          <p:nvPr>
            <p:ph type="sldNum" sz="quarter" idx="12"/>
          </p:nvPr>
        </p:nvSpPr>
        <p:spPr/>
        <p:txBody>
          <a:bodyPr/>
          <a:lstStyle/>
          <a:p>
            <a:fld id="{4D057CCE-5DBA-894E-824C-4899DE86D763}" type="slidenum">
              <a:rPr lang="en-US" smtClean="0"/>
              <a:pPr/>
              <a:t>2</a:t>
            </a:fld>
            <a:endParaRPr lang="en-US"/>
          </a:p>
        </p:txBody>
      </p:sp>
      <p:pic>
        <p:nvPicPr>
          <p:cNvPr id="7" name="Picture 6"/>
          <p:cNvPicPr>
            <a:picLocks noChangeAspect="1"/>
          </p:cNvPicPr>
          <p:nvPr/>
        </p:nvPicPr>
        <p:blipFill rotWithShape="1">
          <a:blip r:embed="rId3"/>
          <a:srcRect b="29816"/>
          <a:stretch/>
        </p:blipFill>
        <p:spPr>
          <a:xfrm>
            <a:off x="4924209" y="1592524"/>
            <a:ext cx="3420533" cy="2092326"/>
          </a:xfrm>
          <a:prstGeom prst="rect">
            <a:avLst/>
          </a:prstGeom>
        </p:spPr>
      </p:pic>
      <p:sp>
        <p:nvSpPr>
          <p:cNvPr id="8" name="Content Placeholder 2"/>
          <p:cNvSpPr txBox="1">
            <a:spLocks/>
          </p:cNvSpPr>
          <p:nvPr/>
        </p:nvSpPr>
        <p:spPr>
          <a:xfrm>
            <a:off x="480967" y="4195737"/>
            <a:ext cx="8238525" cy="2160614"/>
          </a:xfrm>
          <a:prstGeom prst="rect">
            <a:avLst/>
          </a:prstGeom>
          <a:effec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0"/>
              </a:spcBef>
              <a:spcAft>
                <a:spcPts val="1800"/>
              </a:spcAft>
              <a:buNone/>
            </a:pPr>
            <a:r>
              <a:rPr lang="en-US" sz="3200" dirty="0">
                <a:solidFill>
                  <a:srgbClr val="C00000"/>
                </a:solidFill>
              </a:rPr>
              <a:t>Aerogels are created by removing moisture from a gel while maintaining the gel structure. </a:t>
            </a:r>
          </a:p>
          <a:p>
            <a:pPr marL="0" lvl="1" indent="0">
              <a:spcBef>
                <a:spcPts val="0"/>
              </a:spcBef>
              <a:spcAft>
                <a:spcPts val="1800"/>
              </a:spcAft>
              <a:buNone/>
            </a:pPr>
            <a:r>
              <a:rPr lang="en-US" sz="3000" dirty="0" smtClean="0"/>
              <a:t>Though </a:t>
            </a:r>
            <a:r>
              <a:rPr lang="en-US" sz="3000" dirty="0"/>
              <a:t>ghostly in </a:t>
            </a:r>
            <a:r>
              <a:rPr lang="en-US" sz="3000" dirty="0" smtClean="0"/>
              <a:t>appearance, </a:t>
            </a:r>
            <a:r>
              <a:rPr lang="en-US" sz="3000" dirty="0"/>
              <a:t>aerogel is very solid and feels like hard </a:t>
            </a:r>
            <a:r>
              <a:rPr lang="en-US" sz="3000" dirty="0" smtClean="0"/>
              <a:t>Styrofoam </a:t>
            </a:r>
            <a:r>
              <a:rPr lang="en-US" sz="3000" dirty="0"/>
              <a:t>to the touch.</a:t>
            </a:r>
            <a:endParaRPr lang="en-US" sz="3000" dirty="0" smtClean="0"/>
          </a:p>
        </p:txBody>
      </p:sp>
    </p:spTree>
    <p:extLst>
      <p:ext uri="{BB962C8B-B14F-4D97-AF65-F5344CB8AC3E}">
        <p14:creationId xmlns:p14="http://schemas.microsoft.com/office/powerpoint/2010/main" val="25286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125" y="186706"/>
            <a:ext cx="8891752" cy="967974"/>
          </a:xfrm>
        </p:spPr>
        <p:txBody>
          <a:bodyPr>
            <a:noAutofit/>
          </a:bodyPr>
          <a:lstStyle/>
          <a:p>
            <a:pPr>
              <a:spcBef>
                <a:spcPts val="0"/>
              </a:spcBef>
            </a:pPr>
            <a:r>
              <a:rPr lang="en-US" sz="4400" dirty="0" smtClean="0">
                <a:solidFill>
                  <a:schemeClr val="tx1"/>
                </a:solidFill>
              </a:rPr>
              <a:t>One </a:t>
            </a:r>
            <a:r>
              <a:rPr lang="en-US" sz="4400" dirty="0">
                <a:solidFill>
                  <a:schemeClr val="tx1"/>
                </a:solidFill>
              </a:rPr>
              <a:t>of the </a:t>
            </a:r>
            <a:r>
              <a:rPr lang="en-US" sz="4400" dirty="0">
                <a:solidFill>
                  <a:schemeClr val="accent6"/>
                </a:solidFill>
              </a:rPr>
              <a:t>highest surface area </a:t>
            </a:r>
            <a:r>
              <a:rPr lang="en-US" sz="4400" dirty="0" smtClean="0">
                <a:solidFill>
                  <a:schemeClr val="tx1"/>
                </a:solidFill>
              </a:rPr>
              <a:t>solids</a:t>
            </a:r>
          </a:p>
        </p:txBody>
      </p:sp>
      <p:sp>
        <p:nvSpPr>
          <p:cNvPr id="6" name="Slide Number Placeholder 5"/>
          <p:cNvSpPr>
            <a:spLocks noGrp="1"/>
          </p:cNvSpPr>
          <p:nvPr>
            <p:ph type="sldNum" sz="quarter" idx="12"/>
          </p:nvPr>
        </p:nvSpPr>
        <p:spPr/>
        <p:txBody>
          <a:bodyPr/>
          <a:lstStyle/>
          <a:p>
            <a:fld id="{4D057CCE-5DBA-894E-824C-4899DE86D763}" type="slidenum">
              <a:rPr lang="en-US" smtClean="0"/>
              <a:pPr/>
              <a:t>3</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667" y="1154680"/>
            <a:ext cx="3666667" cy="4876191"/>
          </a:xfrm>
          <a:prstGeom prst="rect">
            <a:avLst/>
          </a:prstGeom>
        </p:spPr>
      </p:pic>
      <p:sp>
        <p:nvSpPr>
          <p:cNvPr id="7" name="Rectangle 6"/>
          <p:cNvSpPr/>
          <p:nvPr/>
        </p:nvSpPr>
        <p:spPr>
          <a:xfrm>
            <a:off x="364067" y="6033530"/>
            <a:ext cx="8415867" cy="646331"/>
          </a:xfrm>
          <a:prstGeom prst="rect">
            <a:avLst/>
          </a:prstGeom>
        </p:spPr>
        <p:txBody>
          <a:bodyPr wrap="square">
            <a:spAutoFit/>
          </a:bodyPr>
          <a:lstStyle/>
          <a:p>
            <a:pPr algn="ctr"/>
            <a:r>
              <a:rPr lang="en-US" sz="3600" b="1" dirty="0" smtClean="0">
                <a:solidFill>
                  <a:schemeClr val="bg1"/>
                </a:solidFill>
                <a:latin typeface="Calibri" panose="020F0502020204030204" pitchFamily="34" charset="0"/>
              </a:rPr>
              <a:t>Aerogel Properties</a:t>
            </a:r>
            <a:endParaRPr lang="en-US" sz="3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58840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799" y="3402057"/>
            <a:ext cx="4073332" cy="2177732"/>
          </a:xfrm>
        </p:spPr>
        <p:txBody>
          <a:bodyPr>
            <a:noAutofit/>
          </a:bodyPr>
          <a:lstStyle/>
          <a:p>
            <a:pPr algn="l"/>
            <a:r>
              <a:rPr lang="en-US" sz="3600" dirty="0" smtClean="0"/>
              <a:t>Has a density lower than any other known solid</a:t>
            </a:r>
            <a:endParaRPr lang="en-US" sz="3600" dirty="0"/>
          </a:p>
        </p:txBody>
      </p:sp>
      <p:pic>
        <p:nvPicPr>
          <p:cNvPr id="8" name="Content Placeholder 7" descr="Screen Shot 2014-07-07 at 3.58.46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98" t="2555" r="7646" b="2805"/>
          <a:stretch/>
        </p:blipFill>
        <p:spPr>
          <a:xfrm>
            <a:off x="846342" y="1160700"/>
            <a:ext cx="2991140" cy="4767130"/>
          </a:xfrm>
        </p:spPr>
      </p:pic>
      <p:sp>
        <p:nvSpPr>
          <p:cNvPr id="6" name="Rectangle 5"/>
          <p:cNvSpPr/>
          <p:nvPr/>
        </p:nvSpPr>
        <p:spPr>
          <a:xfrm>
            <a:off x="270933" y="237072"/>
            <a:ext cx="8415867" cy="769441"/>
          </a:xfrm>
          <a:prstGeom prst="rect">
            <a:avLst/>
          </a:prstGeom>
        </p:spPr>
        <p:txBody>
          <a:bodyPr wrap="square">
            <a:spAutoFit/>
          </a:bodyPr>
          <a:lstStyle/>
          <a:p>
            <a:pPr algn="ctr"/>
            <a:r>
              <a:rPr lang="en-US" sz="4400" b="1" dirty="0" smtClean="0">
                <a:solidFill>
                  <a:schemeClr val="accent6"/>
                </a:solidFill>
                <a:latin typeface="Calibri" panose="020F0502020204030204" pitchFamily="34" charset="0"/>
              </a:rPr>
              <a:t>Lightest solid in the world</a:t>
            </a:r>
            <a:endParaRPr lang="en-US" sz="4400" b="1" dirty="0">
              <a:solidFill>
                <a:schemeClr val="accent6"/>
              </a:solidFill>
              <a:latin typeface="Calibri" panose="020F0502020204030204" pitchFamily="34" charset="0"/>
            </a:endParaRPr>
          </a:p>
        </p:txBody>
      </p:sp>
      <p:sp>
        <p:nvSpPr>
          <p:cNvPr id="9" name="Rectangle 8"/>
          <p:cNvSpPr/>
          <p:nvPr/>
        </p:nvSpPr>
        <p:spPr>
          <a:xfrm>
            <a:off x="364067" y="6049296"/>
            <a:ext cx="8415867" cy="646331"/>
          </a:xfrm>
          <a:prstGeom prst="rect">
            <a:avLst/>
          </a:prstGeom>
        </p:spPr>
        <p:txBody>
          <a:bodyPr wrap="square">
            <a:spAutoFit/>
          </a:bodyPr>
          <a:lstStyle/>
          <a:p>
            <a:pPr algn="ctr"/>
            <a:r>
              <a:rPr lang="en-US" sz="3600" b="1" dirty="0" smtClean="0">
                <a:solidFill>
                  <a:schemeClr val="bg1"/>
                </a:solidFill>
                <a:latin typeface="Calibri" panose="020F0502020204030204" pitchFamily="34" charset="0"/>
              </a:rPr>
              <a:t>Aerogel Properties</a:t>
            </a:r>
            <a:endParaRPr lang="en-US" sz="3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7077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D057CCE-5DBA-894E-824C-4899DE86D763}" type="slidenum">
              <a:rPr lang="en-US" smtClean="0"/>
              <a:pPr/>
              <a:t>5</a:t>
            </a:fld>
            <a:endParaRPr lang="en-US"/>
          </a:p>
        </p:txBody>
      </p:sp>
      <p:pic>
        <p:nvPicPr>
          <p:cNvPr id="2050" name="Picture 2" descr="http://upload.wikimedia.org/wikipedia/commons/thumb/8/8c/Dew_2.jpg/320px-Dew_2.jpg"/>
          <p:cNvPicPr>
            <a:picLocks noChangeAspect="1" noChangeArrowheads="1"/>
          </p:cNvPicPr>
          <p:nvPr/>
        </p:nvPicPr>
        <p:blipFill rotWithShape="1">
          <a:blip r:embed="rId3">
            <a:extLst>
              <a:ext uri="{28A0092B-C50C-407E-A947-70E740481C1C}">
                <a14:useLocalDpi xmlns:a14="http://schemas.microsoft.com/office/drawing/2010/main" val="0"/>
              </a:ext>
            </a:extLst>
          </a:blip>
          <a:srcRect t="30937" b="15292"/>
          <a:stretch/>
        </p:blipFill>
        <p:spPr bwMode="auto">
          <a:xfrm>
            <a:off x="724" y="1816531"/>
            <a:ext cx="9154908" cy="36919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4067" y="5907402"/>
            <a:ext cx="8415867" cy="646331"/>
          </a:xfrm>
          <a:prstGeom prst="rect">
            <a:avLst/>
          </a:prstGeom>
        </p:spPr>
        <p:txBody>
          <a:bodyPr wrap="square">
            <a:spAutoFit/>
          </a:bodyPr>
          <a:lstStyle/>
          <a:p>
            <a:pPr algn="ctr"/>
            <a:r>
              <a:rPr lang="en-US" sz="3600" b="1" dirty="0" smtClean="0">
                <a:solidFill>
                  <a:schemeClr val="bg1"/>
                </a:solidFill>
                <a:latin typeface="Calibri" panose="020F0502020204030204" pitchFamily="34" charset="0"/>
              </a:rPr>
              <a:t>Aerogel Properties</a:t>
            </a:r>
            <a:endParaRPr lang="en-US" sz="3600" b="1" dirty="0">
              <a:solidFill>
                <a:schemeClr val="bg1"/>
              </a:solidFill>
              <a:latin typeface="Calibri" panose="020F0502020204030204" pitchFamily="34" charset="0"/>
            </a:endParaRPr>
          </a:p>
        </p:txBody>
      </p:sp>
      <p:sp>
        <p:nvSpPr>
          <p:cNvPr id="8" name="Title 7"/>
          <p:cNvSpPr>
            <a:spLocks noGrp="1"/>
          </p:cNvSpPr>
          <p:nvPr>
            <p:ph type="title"/>
          </p:nvPr>
        </p:nvSpPr>
        <p:spPr/>
        <p:txBody>
          <a:bodyPr>
            <a:normAutofit/>
          </a:bodyPr>
          <a:lstStyle/>
          <a:p>
            <a:r>
              <a:rPr lang="en-US" sz="5400" dirty="0" smtClean="0">
                <a:solidFill>
                  <a:schemeClr val="accent6"/>
                </a:solidFill>
              </a:rPr>
              <a:t>Hydrophobicity</a:t>
            </a:r>
            <a:endParaRPr lang="en-US" sz="5400" dirty="0">
              <a:solidFill>
                <a:schemeClr val="accent6"/>
              </a:solidFill>
            </a:endParaRPr>
          </a:p>
        </p:txBody>
      </p:sp>
    </p:spTree>
    <p:extLst>
      <p:ext uri="{BB962C8B-B14F-4D97-AF65-F5344CB8AC3E}">
        <p14:creationId xmlns:p14="http://schemas.microsoft.com/office/powerpoint/2010/main" val="308455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4-07-03 at 2.05.4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813" t="4034" r="12212" b="23512"/>
          <a:stretch/>
        </p:blipFill>
        <p:spPr>
          <a:xfrm>
            <a:off x="457199" y="1639456"/>
            <a:ext cx="4666593" cy="3978078"/>
          </a:xfrm>
        </p:spPr>
      </p:pic>
      <p:sp>
        <p:nvSpPr>
          <p:cNvPr id="8" name="Subtitle 2"/>
          <p:cNvSpPr txBox="1">
            <a:spLocks/>
          </p:cNvSpPr>
          <p:nvPr/>
        </p:nvSpPr>
        <p:spPr>
          <a:xfrm>
            <a:off x="5234151" y="3400185"/>
            <a:ext cx="3720663" cy="179727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3000" dirty="0" smtClean="0"/>
              <a:t>Aerogel is sometimes called “</a:t>
            </a:r>
            <a:r>
              <a:rPr lang="en-US" sz="3000" dirty="0" smtClean="0">
                <a:solidFill>
                  <a:schemeClr val="accent5"/>
                </a:solidFill>
              </a:rPr>
              <a:t>solid smoke</a:t>
            </a:r>
            <a:r>
              <a:rPr lang="en-US" sz="3000" dirty="0" smtClean="0"/>
              <a:t>” or “</a:t>
            </a:r>
            <a:r>
              <a:rPr lang="en-US" sz="3000" dirty="0" smtClean="0">
                <a:solidFill>
                  <a:schemeClr val="accent5"/>
                </a:solidFill>
              </a:rPr>
              <a:t>frozen smoke</a:t>
            </a:r>
            <a:r>
              <a:rPr lang="en-US" sz="3000" dirty="0" smtClean="0"/>
              <a:t>”</a:t>
            </a:r>
          </a:p>
        </p:txBody>
      </p:sp>
      <p:sp>
        <p:nvSpPr>
          <p:cNvPr id="9" name="Rectangle 8"/>
          <p:cNvSpPr/>
          <p:nvPr/>
        </p:nvSpPr>
        <p:spPr>
          <a:xfrm>
            <a:off x="270933" y="237072"/>
            <a:ext cx="8415867" cy="923330"/>
          </a:xfrm>
          <a:prstGeom prst="rect">
            <a:avLst/>
          </a:prstGeom>
        </p:spPr>
        <p:txBody>
          <a:bodyPr wrap="square">
            <a:spAutoFit/>
          </a:bodyPr>
          <a:lstStyle/>
          <a:p>
            <a:pPr algn="ctr"/>
            <a:r>
              <a:rPr lang="en-US" sz="5400" b="1" dirty="0" smtClean="0">
                <a:solidFill>
                  <a:schemeClr val="accent6"/>
                </a:solidFill>
                <a:latin typeface="Calibri" panose="020F0502020204030204" pitchFamily="34" charset="0"/>
              </a:rPr>
              <a:t>Transparency</a:t>
            </a:r>
            <a:endParaRPr lang="en-US" sz="5400" b="1" dirty="0">
              <a:solidFill>
                <a:schemeClr val="accent6"/>
              </a:solidFill>
              <a:latin typeface="Calibri" panose="020F0502020204030204" pitchFamily="34" charset="0"/>
            </a:endParaRPr>
          </a:p>
        </p:txBody>
      </p:sp>
      <p:sp>
        <p:nvSpPr>
          <p:cNvPr id="6" name="Rectangle 5"/>
          <p:cNvSpPr/>
          <p:nvPr/>
        </p:nvSpPr>
        <p:spPr>
          <a:xfrm>
            <a:off x="364067" y="5907402"/>
            <a:ext cx="8415867" cy="646331"/>
          </a:xfrm>
          <a:prstGeom prst="rect">
            <a:avLst/>
          </a:prstGeom>
        </p:spPr>
        <p:txBody>
          <a:bodyPr wrap="square">
            <a:spAutoFit/>
          </a:bodyPr>
          <a:lstStyle/>
          <a:p>
            <a:pPr algn="ctr"/>
            <a:r>
              <a:rPr lang="en-US" sz="3600" b="1" dirty="0" smtClean="0">
                <a:solidFill>
                  <a:schemeClr val="bg1"/>
                </a:solidFill>
                <a:latin typeface="Calibri" panose="020F0502020204030204" pitchFamily="34" charset="0"/>
              </a:rPr>
              <a:t>Aerogel Properties</a:t>
            </a:r>
            <a:endParaRPr lang="en-US" sz="3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841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4-07-07 at 12.59.54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021" t="3657" r="25303" b="38032"/>
          <a:stretch/>
        </p:blipFill>
        <p:spPr>
          <a:xfrm>
            <a:off x="425664" y="1703654"/>
            <a:ext cx="4162097" cy="3917732"/>
          </a:xfrm>
        </p:spPr>
      </p:pic>
      <p:sp>
        <p:nvSpPr>
          <p:cNvPr id="11" name="Subtitle 2"/>
          <p:cNvSpPr txBox="1">
            <a:spLocks/>
          </p:cNvSpPr>
          <p:nvPr/>
        </p:nvSpPr>
        <p:spPr>
          <a:xfrm>
            <a:off x="4755108" y="1970691"/>
            <a:ext cx="3720663" cy="36506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3000" dirty="0" smtClean="0"/>
              <a:t>NASA developed ways to create aerogels that are polymer-reinforced.</a:t>
            </a:r>
          </a:p>
          <a:p>
            <a:pPr marL="0" indent="0">
              <a:spcBef>
                <a:spcPts val="0"/>
              </a:spcBef>
              <a:spcAft>
                <a:spcPts val="1200"/>
              </a:spcAft>
              <a:buNone/>
            </a:pPr>
            <a:r>
              <a:rPr lang="en-US" sz="3000" dirty="0" smtClean="0"/>
              <a:t>These aerogels are stronger and can be </a:t>
            </a:r>
            <a:r>
              <a:rPr lang="en-US" sz="3000" dirty="0" smtClean="0">
                <a:solidFill>
                  <a:schemeClr val="accent5"/>
                </a:solidFill>
              </a:rPr>
              <a:t>translucent</a:t>
            </a:r>
            <a:r>
              <a:rPr lang="en-US" sz="3000" dirty="0" smtClean="0">
                <a:solidFill>
                  <a:schemeClr val="bg2"/>
                </a:solidFill>
              </a:rPr>
              <a:t>.</a:t>
            </a:r>
            <a:endParaRPr lang="en-US" sz="3000" dirty="0" smtClean="0"/>
          </a:p>
        </p:txBody>
      </p:sp>
      <p:sp>
        <p:nvSpPr>
          <p:cNvPr id="6" name="Rectangle 5"/>
          <p:cNvSpPr/>
          <p:nvPr/>
        </p:nvSpPr>
        <p:spPr>
          <a:xfrm>
            <a:off x="364067" y="5907402"/>
            <a:ext cx="8415867" cy="646331"/>
          </a:xfrm>
          <a:prstGeom prst="rect">
            <a:avLst/>
          </a:prstGeom>
        </p:spPr>
        <p:txBody>
          <a:bodyPr wrap="square">
            <a:spAutoFit/>
          </a:bodyPr>
          <a:lstStyle/>
          <a:p>
            <a:pPr algn="ctr"/>
            <a:r>
              <a:rPr lang="en-US" sz="3600" b="1" dirty="0" smtClean="0">
                <a:solidFill>
                  <a:schemeClr val="bg1"/>
                </a:solidFill>
                <a:latin typeface="Calibri" panose="020F0502020204030204" pitchFamily="34" charset="0"/>
              </a:rPr>
              <a:t>Aerogel Properties</a:t>
            </a:r>
            <a:endParaRPr lang="en-US" sz="3600" b="1" dirty="0">
              <a:solidFill>
                <a:schemeClr val="bg1"/>
              </a:solidFill>
              <a:latin typeface="Calibri" panose="020F0502020204030204" pitchFamily="34" charset="0"/>
            </a:endParaRPr>
          </a:p>
        </p:txBody>
      </p:sp>
      <p:sp>
        <p:nvSpPr>
          <p:cNvPr id="8" name="Title 7"/>
          <p:cNvSpPr>
            <a:spLocks noGrp="1"/>
          </p:cNvSpPr>
          <p:nvPr>
            <p:ph type="title"/>
          </p:nvPr>
        </p:nvSpPr>
        <p:spPr>
          <a:xfrm>
            <a:off x="457200" y="274638"/>
            <a:ext cx="8229600" cy="1143000"/>
          </a:xfrm>
        </p:spPr>
        <p:txBody>
          <a:bodyPr>
            <a:normAutofit/>
          </a:bodyPr>
          <a:lstStyle/>
          <a:p>
            <a:r>
              <a:rPr lang="en-US" sz="5400" dirty="0" smtClean="0">
                <a:solidFill>
                  <a:schemeClr val="accent6"/>
                </a:solidFill>
              </a:rPr>
              <a:t>Translucency</a:t>
            </a:r>
            <a:endParaRPr lang="en-US" sz="5400" dirty="0">
              <a:solidFill>
                <a:schemeClr val="accent6"/>
              </a:solidFill>
            </a:endParaRPr>
          </a:p>
        </p:txBody>
      </p:sp>
    </p:spTree>
    <p:extLst>
      <p:ext uri="{BB962C8B-B14F-4D97-AF65-F5344CB8AC3E}">
        <p14:creationId xmlns:p14="http://schemas.microsoft.com/office/powerpoint/2010/main" val="302998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Aerogels</a:t>
            </a:r>
            <a:endParaRPr lang="en-US" dirty="0"/>
          </a:p>
        </p:txBody>
      </p:sp>
      <p:pic>
        <p:nvPicPr>
          <p:cNvPr id="7" name="Content Placeholder 6" descr="Screen Shot 2014-07-07 at 4.15.4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565" t="5014" r="3183" b="27948"/>
          <a:stretch/>
        </p:blipFill>
        <p:spPr>
          <a:xfrm>
            <a:off x="324836" y="1654749"/>
            <a:ext cx="8494328" cy="2468880"/>
          </a:xfrm>
        </p:spPr>
      </p:pic>
      <p:sp>
        <p:nvSpPr>
          <p:cNvPr id="8" name="Subtitle 2"/>
          <p:cNvSpPr txBox="1">
            <a:spLocks/>
          </p:cNvSpPr>
          <p:nvPr/>
        </p:nvSpPr>
        <p:spPr>
          <a:xfrm>
            <a:off x="252249" y="4461641"/>
            <a:ext cx="8639503" cy="21125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3000" dirty="0" smtClean="0"/>
              <a:t>Plain slide aerogels (left) are so fragile that they break by a light finger press, whereas a cross-linked aerogel supports a load (middle). The </a:t>
            </a:r>
            <a:r>
              <a:rPr lang="en-US" sz="3000" dirty="0" err="1" smtClean="0"/>
              <a:t>mesoporous</a:t>
            </a:r>
            <a:r>
              <a:rPr lang="en-US" sz="3000" dirty="0" smtClean="0"/>
              <a:t> structure is maintained after cross-linking (right).</a:t>
            </a:r>
          </a:p>
        </p:txBody>
      </p:sp>
    </p:spTree>
    <p:extLst>
      <p:ext uri="{BB962C8B-B14F-4D97-AF65-F5344CB8AC3E}">
        <p14:creationId xmlns:p14="http://schemas.microsoft.com/office/powerpoint/2010/main" val="2412595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Composite Aerogels</a:t>
            </a:r>
            <a:br>
              <a:rPr lang="en-US" dirty="0" smtClean="0"/>
            </a:br>
            <a:endParaRPr lang="en-US" dirty="0"/>
          </a:p>
        </p:txBody>
      </p:sp>
      <p:pic>
        <p:nvPicPr>
          <p:cNvPr id="7" name="Content Placeholder 6" descr="Screen Shot 2014-07-07 at 3.52.51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148" t="15491" r="2299" b="15491"/>
          <a:stretch/>
        </p:blipFill>
        <p:spPr>
          <a:xfrm>
            <a:off x="599089" y="1308293"/>
            <a:ext cx="7945822" cy="4525963"/>
          </a:xfrm>
        </p:spPr>
      </p:pic>
      <p:sp>
        <p:nvSpPr>
          <p:cNvPr id="5" name="Slide Number Placeholder 4"/>
          <p:cNvSpPr>
            <a:spLocks noGrp="1"/>
          </p:cNvSpPr>
          <p:nvPr>
            <p:ph type="sldNum" sz="quarter" idx="12"/>
          </p:nvPr>
        </p:nvSpPr>
        <p:spPr/>
        <p:txBody>
          <a:bodyPr/>
          <a:lstStyle/>
          <a:p>
            <a:fld id="{4D057CCE-5DBA-894E-824C-4899DE86D763}" type="slidenum">
              <a:rPr lang="en-US" smtClean="0"/>
              <a:pPr/>
              <a:t>9</a:t>
            </a:fld>
            <a:endParaRPr lang="en-US"/>
          </a:p>
        </p:txBody>
      </p:sp>
      <p:sp>
        <p:nvSpPr>
          <p:cNvPr id="6" name="Rectangle 5"/>
          <p:cNvSpPr/>
          <p:nvPr/>
        </p:nvSpPr>
        <p:spPr>
          <a:xfrm>
            <a:off x="364067" y="5938934"/>
            <a:ext cx="8415867" cy="646331"/>
          </a:xfrm>
          <a:prstGeom prst="rect">
            <a:avLst/>
          </a:prstGeom>
        </p:spPr>
        <p:txBody>
          <a:bodyPr wrap="square">
            <a:spAutoFit/>
          </a:bodyPr>
          <a:lstStyle/>
          <a:p>
            <a:pPr algn="ctr"/>
            <a:r>
              <a:rPr lang="en-US" sz="3600" b="1" dirty="0" smtClean="0">
                <a:solidFill>
                  <a:schemeClr val="bg1"/>
                </a:solidFill>
                <a:latin typeface="Calibri" panose="020F0502020204030204" pitchFamily="34" charset="0"/>
              </a:rPr>
              <a:t>Aerogel Properties</a:t>
            </a:r>
            <a:endParaRPr lang="en-US" sz="3600" b="1" dirty="0">
              <a:solidFill>
                <a:schemeClr val="bg1"/>
              </a:solidFill>
              <a:latin typeface="Calibri" panose="020F0502020204030204" pitchFamily="34" charset="0"/>
            </a:endParaRPr>
          </a:p>
        </p:txBody>
      </p:sp>
      <p:sp>
        <p:nvSpPr>
          <p:cNvPr id="8" name="Subtitle 2"/>
          <p:cNvSpPr txBox="1">
            <a:spLocks/>
          </p:cNvSpPr>
          <p:nvPr/>
        </p:nvSpPr>
        <p:spPr>
          <a:xfrm>
            <a:off x="4635911" y="2734388"/>
            <a:ext cx="3124200" cy="11001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1"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3000" dirty="0" smtClean="0">
                <a:solidFill>
                  <a:srgbClr val="FFFF00"/>
                </a:solidFill>
              </a:rPr>
              <a:t>500 x stronger!</a:t>
            </a:r>
          </a:p>
          <a:p>
            <a:pPr marL="0" indent="0" algn="ctr">
              <a:spcBef>
                <a:spcPts val="0"/>
              </a:spcBef>
              <a:buNone/>
            </a:pPr>
            <a:r>
              <a:rPr lang="en-US" sz="3000" dirty="0">
                <a:solidFill>
                  <a:srgbClr val="FFFF00"/>
                </a:solidFill>
                <a:sym typeface="Wingdings" panose="05000000000000000000" pitchFamily="2" charset="2"/>
              </a:rPr>
              <a:t></a:t>
            </a:r>
            <a:endParaRPr lang="en-US" sz="3000" dirty="0" smtClean="0">
              <a:solidFill>
                <a:srgbClr val="FFFF00"/>
              </a:solidFill>
            </a:endParaRPr>
          </a:p>
        </p:txBody>
      </p:sp>
    </p:spTree>
    <p:extLst>
      <p:ext uri="{BB962C8B-B14F-4D97-AF65-F5344CB8AC3E}">
        <p14:creationId xmlns:p14="http://schemas.microsoft.com/office/powerpoint/2010/main" val="9338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45287</TotalTime>
  <Words>1744</Words>
  <Application>Microsoft Office PowerPoint</Application>
  <PresentationFormat>On-screen Show (4:3)</PresentationFormat>
  <Paragraphs>123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Calisto MT</vt:lpstr>
      <vt:lpstr>Copperplate Gothic Bold</vt:lpstr>
      <vt:lpstr>Wingdings</vt:lpstr>
      <vt:lpstr>Office Theme</vt:lpstr>
      <vt:lpstr>Welcome to the wonderful world of wonder materials: Aerogel</vt:lpstr>
      <vt:lpstr>What is an aerogel?</vt:lpstr>
      <vt:lpstr>PowerPoint Presentation</vt:lpstr>
      <vt:lpstr>Has a density lower than any other known solid</vt:lpstr>
      <vt:lpstr>Hydrophobicity</vt:lpstr>
      <vt:lpstr>PowerPoint Presentation</vt:lpstr>
      <vt:lpstr>Translucency</vt:lpstr>
      <vt:lpstr>Composite Aerogels</vt:lpstr>
      <vt:lpstr>Composite Aerogels </vt:lpstr>
      <vt:lpstr>Lowest thermal conductivity</vt:lpstr>
      <vt:lpstr>Composite Aerogels</vt:lpstr>
      <vt:lpstr>Why are some aerogels blue?</vt:lpstr>
      <vt:lpstr>Why are some aerogels blue?</vt:lpstr>
      <vt:lpstr>Great insulators</vt:lpstr>
      <vt:lpstr>Chemical adsorber</vt:lpstr>
      <vt:lpstr>Stardust collector</vt:lpstr>
    </vt:vector>
  </TitlesOfParts>
  <Company>Duke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Loughery</dc:creator>
  <cp:lastModifiedBy>Denise</cp:lastModifiedBy>
  <cp:revision>376</cp:revision>
  <dcterms:created xsi:type="dcterms:W3CDTF">2010-10-04T01:36:47Z</dcterms:created>
  <dcterms:modified xsi:type="dcterms:W3CDTF">2014-11-14T06:32:06Z</dcterms:modified>
</cp:coreProperties>
</file>