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sldIdLst>
    <p:sldId id="256" r:id="rId2"/>
    <p:sldId id="324" r:id="rId3"/>
    <p:sldId id="325" r:id="rId4"/>
    <p:sldId id="326" r:id="rId5"/>
    <p:sldId id="302" r:id="rId6"/>
    <p:sldId id="271" r:id="rId7"/>
    <p:sldId id="292" r:id="rId8"/>
    <p:sldId id="273" r:id="rId9"/>
    <p:sldId id="333" r:id="rId10"/>
    <p:sldId id="331" r:id="rId11"/>
    <p:sldId id="328" r:id="rId12"/>
    <p:sldId id="335" r:id="rId13"/>
    <p:sldId id="334" r:id="rId1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ukar" initials="r" lastIdx="15" clrIdx="0">
    <p:extLst>
      <p:ext uri="{19B8F6BF-5375-455C-9EA6-DF929625EA0E}">
        <p15:presenceInfo xmlns:p15="http://schemas.microsoft.com/office/powerpoint/2012/main" userId="renuk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7" autoAdjust="0"/>
    <p:restoredTop sz="85819" autoAdjust="0"/>
  </p:normalViewPr>
  <p:slideViewPr>
    <p:cSldViewPr snapToGrid="0">
      <p:cViewPr>
        <p:scale>
          <a:sx n="69" d="100"/>
          <a:sy n="69" d="100"/>
        </p:scale>
        <p:origin x="408"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BA8CB1AA-241F-4A27-8DC1-7E58E227851F}" type="datetimeFigureOut">
              <a:rPr lang="en-US" smtClean="0"/>
              <a:t>7/20/2023</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9352BBBB-65D8-4744-97A6-5206DD25010B}" type="slidenum">
              <a:rPr lang="en-US" smtClean="0"/>
              <a:t>‹#›</a:t>
            </a:fld>
            <a:endParaRPr lang="en-US" dirty="0"/>
          </a:p>
        </p:txBody>
      </p:sp>
    </p:spTree>
    <p:extLst>
      <p:ext uri="{BB962C8B-B14F-4D97-AF65-F5344CB8AC3E}">
        <p14:creationId xmlns:p14="http://schemas.microsoft.com/office/powerpoint/2010/main" val="222820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cbi.nlm.nih.gov/pubmed/?term=Siemons%20L%5bauth%5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hetadprinciple.com/daily-musings/muddy-water-mental-noise-and-alan-watt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sswm.info/glossary/2/letter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E9rHSLUr3P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vikaspedia.in/health/diseases/genetic-disorders/sickle-cell-diseas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dx.doi.org/10.1086/624298" TargetMode="External"/><Relationship Id="rId4" Type="http://schemas.openxmlformats.org/officeDocument/2006/relationships/hyperlink" Target="https://en.wikipedia.org/wiki/Digital_object_identifi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file:///C:\Users\Denise\Documents\Documents\4b%20gat%20ESR%20Test%20in%20the%20Classroom%20activ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Sedimentation and the ESR Test Presentation, </a:t>
            </a:r>
            <a:r>
              <a:rPr lang="en-US" sz="1200" b="0" i="1" kern="1200" dirty="0" smtClean="0">
                <a:solidFill>
                  <a:schemeClr val="tx1"/>
                </a:solidFill>
                <a:effectLst/>
                <a:latin typeface="+mn-lt"/>
                <a:ea typeface="+mn-ea"/>
                <a:cs typeface="+mn-cs"/>
              </a:rPr>
              <a:t>Diseases Exposed: ESR Test in the Classroom </a:t>
            </a:r>
            <a:r>
              <a:rPr lang="en-US" sz="1200" kern="1200" dirty="0" smtClean="0">
                <a:solidFill>
                  <a:schemeClr val="tx1"/>
                </a:solidFill>
                <a:effectLst/>
                <a:latin typeface="+mn-lt"/>
                <a:ea typeface="+mn-ea"/>
                <a:cs typeface="+mn-cs"/>
              </a:rPr>
              <a:t>activity, TeachEngineering.org</a:t>
            </a:r>
            <a:endParaRPr lang="en-US" dirty="0"/>
          </a:p>
        </p:txBody>
      </p:sp>
      <p:sp>
        <p:nvSpPr>
          <p:cNvPr id="4" name="Slide Number Placeholder 3"/>
          <p:cNvSpPr>
            <a:spLocks noGrp="1"/>
          </p:cNvSpPr>
          <p:nvPr>
            <p:ph type="sldNum" sz="quarter" idx="10"/>
          </p:nvPr>
        </p:nvSpPr>
        <p:spPr/>
        <p:txBody>
          <a:bodyPr/>
          <a:lstStyle/>
          <a:p>
            <a:fld id="{9352BBBB-65D8-4744-97A6-5206DD25010B}" type="slidenum">
              <a:rPr lang="en-US" smtClean="0"/>
              <a:t>1</a:t>
            </a:fld>
            <a:endParaRPr lang="en-US" dirty="0"/>
          </a:p>
        </p:txBody>
      </p:sp>
    </p:spTree>
    <p:extLst>
      <p:ext uri="{BB962C8B-B14F-4D97-AF65-F5344CB8AC3E}">
        <p14:creationId xmlns:p14="http://schemas.microsoft.com/office/powerpoint/2010/main" val="385217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352BBBB-65D8-4744-97A6-5206DD25010B}" type="slidenum">
              <a:rPr lang="en-US" smtClean="0"/>
              <a:t>10</a:t>
            </a:fld>
            <a:endParaRPr lang="en-US" dirty="0"/>
          </a:p>
        </p:txBody>
      </p:sp>
    </p:spTree>
    <p:extLst>
      <p:ext uri="{BB962C8B-B14F-4D97-AF65-F5344CB8AC3E}">
        <p14:creationId xmlns:p14="http://schemas.microsoft.com/office/powerpoint/2010/main" val="208883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Table</a:t>
            </a:r>
            <a:r>
              <a:rPr lang="en-US" sz="1200" kern="1200" baseline="0" dirty="0" smtClean="0">
                <a:solidFill>
                  <a:schemeClr val="tx1"/>
                </a:solidFill>
                <a:effectLst/>
                <a:latin typeface="+mn-lt"/>
                <a:ea typeface="+mn-ea"/>
                <a:cs typeface="+mn-cs"/>
              </a:rPr>
              <a:t> 2 data 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Bochen</a:t>
            </a:r>
            <a:r>
              <a:rPr lang="en-US" sz="1200" kern="1200" dirty="0" smtClean="0">
                <a:solidFill>
                  <a:schemeClr val="tx1"/>
                </a:solidFill>
                <a:effectLst/>
                <a:latin typeface="+mn-lt"/>
                <a:ea typeface="+mn-ea"/>
                <a:cs typeface="+mn-cs"/>
              </a:rPr>
              <a:t>, Krzysztof, Anna </a:t>
            </a:r>
            <a:r>
              <a:rPr lang="en-US" sz="1200" kern="1200" dirty="0" err="1" smtClean="0">
                <a:solidFill>
                  <a:schemeClr val="tx1"/>
                </a:solidFill>
                <a:effectLst/>
                <a:latin typeface="+mn-lt"/>
                <a:ea typeface="+mn-ea"/>
                <a:cs typeface="+mn-cs"/>
              </a:rPr>
              <a:t>Krasowska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Sylwia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Milaniuk</a:t>
            </a:r>
            <a:r>
              <a:rPr lang="en-US" sz="1200" kern="1200" dirty="0" smtClean="0">
                <a:solidFill>
                  <a:schemeClr val="tx1"/>
                </a:solidFill>
                <a:effectLst/>
                <a:latin typeface="+mn-lt"/>
                <a:ea typeface="+mn-ea"/>
                <a:cs typeface="+mn-cs"/>
              </a:rPr>
              <a:t>, Monika </a:t>
            </a:r>
            <a:r>
              <a:rPr lang="en-US" sz="1200" kern="1200" dirty="0" err="1" smtClean="0">
                <a:solidFill>
                  <a:schemeClr val="tx1"/>
                </a:solidFill>
                <a:effectLst/>
                <a:latin typeface="+mn-lt"/>
                <a:ea typeface="+mn-ea"/>
                <a:cs typeface="+mn-cs"/>
              </a:rPr>
              <a:t>Kulczyńska</a:t>
            </a:r>
            <a:r>
              <a:rPr lang="en-US" sz="1200" kern="1200" dirty="0" smtClean="0">
                <a:solidFill>
                  <a:schemeClr val="tx1"/>
                </a:solidFill>
                <a:effectLst/>
                <a:latin typeface="+mn-lt"/>
                <a:ea typeface="+mn-ea"/>
                <a:cs typeface="+mn-cs"/>
              </a:rPr>
              <a:t>, Andrzej </a:t>
            </a:r>
            <a:r>
              <a:rPr lang="en-US" sz="1200" kern="1200" dirty="0" err="1" smtClean="0">
                <a:solidFill>
                  <a:schemeClr val="tx1"/>
                </a:solidFill>
                <a:effectLst/>
                <a:latin typeface="+mn-lt"/>
                <a:ea typeface="+mn-ea"/>
                <a:cs typeface="+mn-cs"/>
              </a:rPr>
              <a:t>Prystupa</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Grzegorz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Dzida</a:t>
            </a:r>
            <a:r>
              <a:rPr lang="en-US" sz="1200" kern="1200" dirty="0" smtClean="0">
                <a:solidFill>
                  <a:schemeClr val="tx1"/>
                </a:solidFill>
                <a:effectLst/>
                <a:latin typeface="+mn-lt"/>
                <a:ea typeface="+mn-ea"/>
                <a:cs typeface="+mn-cs"/>
              </a:rPr>
              <a:t>. (2011) Erythrocyte Sedimentation Rate—An Old Marker with New Applications, </a:t>
            </a:r>
            <a:r>
              <a:rPr lang="en-US" sz="1200" b="0" i="1" kern="1200" dirty="0" smtClean="0">
                <a:solidFill>
                  <a:schemeClr val="tx1"/>
                </a:solidFill>
                <a:effectLst/>
                <a:latin typeface="+mn-lt"/>
                <a:ea typeface="+mn-ea"/>
                <a:cs typeface="+mn-cs"/>
              </a:rPr>
              <a:t>Journal of Pre-Clinical and Clinical Research</a:t>
            </a:r>
            <a:r>
              <a:rPr lang="en-US" sz="1200" kern="1200" dirty="0" smtClean="0">
                <a:solidFill>
                  <a:schemeClr val="tx1"/>
                </a:solidFill>
                <a:effectLst/>
                <a:latin typeface="+mn-lt"/>
                <a:ea typeface="+mn-ea"/>
                <a:cs typeface="+mn-cs"/>
              </a:rPr>
              <a:t>, vol.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 no. 2, pp 50–55. https://www.infona.pl/resource/bwmeta1.element.agro-8f2cf24c-baa5-4817-9d30-50873bbb6c11 OR </a:t>
            </a:r>
            <a:r>
              <a:rPr lang="en-IN" sz="1200" dirty="0" smtClean="0">
                <a:latin typeface="Times New Roman" panose="02020603050405020304" pitchFamily="18" charset="0"/>
                <a:cs typeface="Times New Roman" panose="02020603050405020304" pitchFamily="18" charset="0"/>
              </a:rPr>
              <a:t>pccr.eu/</a:t>
            </a:r>
            <a:r>
              <a:rPr lang="en-IN" sz="1200" dirty="0" err="1" smtClean="0">
                <a:latin typeface="Times New Roman" panose="02020603050405020304" pitchFamily="18" charset="0"/>
                <a:cs typeface="Times New Roman" panose="02020603050405020304" pitchFamily="18" charset="0"/>
              </a:rPr>
              <a:t>fulltxt.php?ICID</a:t>
            </a:r>
            <a:r>
              <a:rPr lang="en-IN" sz="1200" dirty="0" smtClean="0">
                <a:latin typeface="Times New Roman" panose="02020603050405020304" pitchFamily="18" charset="0"/>
                <a:cs typeface="Times New Roman" panose="02020603050405020304" pitchFamily="18" charset="0"/>
              </a:rPr>
              <a:t>=978359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Brigden</a:t>
            </a:r>
            <a:r>
              <a:rPr lang="en-US" sz="1200" kern="1200" dirty="0" smtClean="0">
                <a:solidFill>
                  <a:schemeClr val="tx1"/>
                </a:solidFill>
                <a:effectLst/>
                <a:latin typeface="+mn-lt"/>
                <a:ea typeface="+mn-ea"/>
                <a:cs typeface="+mn-cs"/>
              </a:rPr>
              <a:t>, Malcom, L. (1999) </a:t>
            </a:r>
            <a:r>
              <a:rPr lang="en-IN" sz="1200" kern="1200" dirty="0" smtClean="0">
                <a:solidFill>
                  <a:schemeClr val="tx1"/>
                </a:solidFill>
                <a:effectLst/>
                <a:latin typeface="+mn-lt"/>
                <a:ea typeface="+mn-ea"/>
                <a:cs typeface="+mn-cs"/>
              </a:rPr>
              <a:t>Clinical Utility of the Erythrocyte Sedimentation Rate, </a:t>
            </a:r>
            <a:r>
              <a:rPr lang="en-IN" sz="1200" i="1" kern="1200" dirty="0" smtClean="0">
                <a:solidFill>
                  <a:schemeClr val="tx1"/>
                </a:solidFill>
                <a:effectLst/>
                <a:latin typeface="+mn-lt"/>
                <a:ea typeface="+mn-ea"/>
                <a:cs typeface="+mn-cs"/>
              </a:rPr>
              <a:t>American Family Physician</a:t>
            </a:r>
            <a:r>
              <a:rPr lang="en-IN"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Vol.</a:t>
            </a:r>
            <a:r>
              <a:rPr lang="en-US" sz="1200" kern="1200" baseline="0" dirty="0" smtClean="0">
                <a:solidFill>
                  <a:schemeClr val="tx1"/>
                </a:solidFill>
                <a:effectLst/>
                <a:latin typeface="+mn-lt"/>
                <a:ea typeface="+mn-ea"/>
                <a:cs typeface="+mn-cs"/>
              </a:rPr>
              <a:t> 6</a:t>
            </a:r>
            <a:r>
              <a:rPr lang="en-US" sz="1200" kern="1200" dirty="0" smtClean="0">
                <a:solidFill>
                  <a:schemeClr val="tx1"/>
                </a:solidFill>
                <a:effectLst/>
                <a:latin typeface="+mn-lt"/>
                <a:ea typeface="+mn-ea"/>
                <a:cs typeface="+mn-cs"/>
              </a:rPr>
              <a:t>0, No. 5, pp 1443–1450. http://www.aafp.org/afp/1999/1001/p1443.html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Text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Shearn</a:t>
            </a:r>
            <a:r>
              <a:rPr lang="en-US" sz="1200" kern="1200" dirty="0" smtClean="0">
                <a:solidFill>
                  <a:schemeClr val="tx1"/>
                </a:solidFill>
                <a:effectLst/>
                <a:latin typeface="+mn-lt"/>
                <a:ea typeface="+mn-ea"/>
                <a:cs typeface="+mn-cs"/>
              </a:rPr>
              <a:t> &amp; Kang, 1986: </a:t>
            </a:r>
            <a:r>
              <a:rPr lang="en-US" sz="1200" kern="1200" dirty="0" err="1" smtClean="0">
                <a:solidFill>
                  <a:schemeClr val="tx1"/>
                </a:solidFill>
                <a:effectLst/>
                <a:latin typeface="+mn-lt"/>
                <a:ea typeface="+mn-ea"/>
                <a:cs typeface="+mn-cs"/>
              </a:rPr>
              <a:t>Shearn</a:t>
            </a:r>
            <a:r>
              <a:rPr lang="en-US" sz="1200" kern="1200" dirty="0" smtClean="0">
                <a:solidFill>
                  <a:schemeClr val="tx1"/>
                </a:solidFill>
                <a:effectLst/>
                <a:latin typeface="+mn-lt"/>
                <a:ea typeface="+mn-ea"/>
                <a:cs typeface="+mn-cs"/>
              </a:rPr>
              <a:t>, M.A. and Kang, I.Y. (1986) “Effect of age and sex on the erythrocyte sedimentation rate.” </a:t>
            </a:r>
            <a:r>
              <a:rPr lang="en-US" sz="1200" i="1" u="none" kern="1200" dirty="0" smtClean="0">
                <a:solidFill>
                  <a:schemeClr val="tx1"/>
                </a:solidFill>
                <a:effectLst/>
                <a:latin typeface="+mn-lt"/>
                <a:ea typeface="+mn-ea"/>
                <a:cs typeface="+mn-cs"/>
              </a:rPr>
              <a:t>Journal of Rheumatology</a:t>
            </a:r>
            <a:r>
              <a:rPr lang="en-US" sz="1200" kern="1200" dirty="0" smtClean="0">
                <a:solidFill>
                  <a:schemeClr val="tx1"/>
                </a:solidFill>
                <a:effectLst/>
                <a:latin typeface="+mn-lt"/>
                <a:ea typeface="+mn-ea"/>
                <a:cs typeface="+mn-cs"/>
              </a:rPr>
              <a:t>, vol. 13, no. 2: pp. 297–298. http://www.ncbi.nlm.nih.gov/pubmed/3723495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Rafnsson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Bengtsson</a:t>
            </a:r>
            <a:r>
              <a:rPr lang="en-US" sz="1200" kern="1200" dirty="0" smtClean="0">
                <a:solidFill>
                  <a:schemeClr val="tx1"/>
                </a:solidFill>
                <a:effectLst/>
                <a:latin typeface="+mn-lt"/>
                <a:ea typeface="+mn-ea"/>
                <a:cs typeface="+mn-cs"/>
              </a:rPr>
              <a:t>, 1981: </a:t>
            </a:r>
            <a:r>
              <a:rPr lang="en-US" sz="1200" b="0" kern="1200" dirty="0" err="1" smtClean="0">
                <a:solidFill>
                  <a:schemeClr val="tx1"/>
                </a:solidFill>
                <a:effectLst/>
                <a:latin typeface="+mn-lt"/>
                <a:ea typeface="+mn-ea"/>
                <a:cs typeface="+mn-cs"/>
              </a:rPr>
              <a:t>Rafnsson</a:t>
            </a:r>
            <a:r>
              <a:rPr lang="en-US" sz="1200" b="0" kern="1200" dirty="0" smtClean="0">
                <a:solidFill>
                  <a:schemeClr val="tx1"/>
                </a:solidFill>
                <a:effectLst/>
                <a:latin typeface="+mn-lt"/>
                <a:ea typeface="+mn-ea"/>
                <a:cs typeface="+mn-cs"/>
              </a:rPr>
              <a:t> V. and </a:t>
            </a:r>
            <a:r>
              <a:rPr lang="en-US" sz="1200" b="0" kern="1200" dirty="0" err="1" smtClean="0">
                <a:solidFill>
                  <a:schemeClr val="tx1"/>
                </a:solidFill>
                <a:effectLst/>
                <a:latin typeface="+mn-lt"/>
                <a:ea typeface="+mn-ea"/>
                <a:cs typeface="+mn-cs"/>
              </a:rPr>
              <a:t>Bengtsson</a:t>
            </a:r>
            <a:r>
              <a:rPr lang="en-US" sz="1200" b="0" kern="1200" dirty="0" smtClean="0">
                <a:solidFill>
                  <a:schemeClr val="tx1"/>
                </a:solidFill>
                <a:effectLst/>
                <a:latin typeface="+mn-lt"/>
                <a:ea typeface="+mn-ea"/>
                <a:cs typeface="+mn-cs"/>
              </a:rPr>
              <a:t> C. (1981) “Female sex hormones and the erythrocyte sedimentation rate results from a population study of women in </a:t>
            </a:r>
            <a:r>
              <a:rPr lang="en-US" sz="1200" b="0" kern="1200" dirty="0" err="1" smtClean="0">
                <a:solidFill>
                  <a:schemeClr val="tx1"/>
                </a:solidFill>
                <a:effectLst/>
                <a:latin typeface="+mn-lt"/>
                <a:ea typeface="+mn-ea"/>
                <a:cs typeface="+mn-cs"/>
              </a:rPr>
              <a:t>Göteberg</a:t>
            </a:r>
            <a:r>
              <a:rPr lang="en-US" sz="1200" b="0" kern="1200" dirty="0" smtClean="0">
                <a:solidFill>
                  <a:schemeClr val="tx1"/>
                </a:solidFill>
                <a:effectLst/>
                <a:latin typeface="+mn-lt"/>
                <a:ea typeface="+mn-ea"/>
                <a:cs typeface="+mn-cs"/>
              </a:rPr>
              <a:t>, Sweden.” </a:t>
            </a:r>
            <a:r>
              <a:rPr lang="en-US" sz="1200" b="0" i="1" u="none" kern="1200" dirty="0" smtClean="0">
                <a:solidFill>
                  <a:schemeClr val="tx1"/>
                </a:solidFill>
                <a:effectLst/>
                <a:latin typeface="+mn-lt"/>
                <a:ea typeface="+mn-ea"/>
                <a:cs typeface="+mn-cs"/>
              </a:rPr>
              <a:t>Scandinavian Journal of Clinical and Laboratory Investigation</a:t>
            </a:r>
            <a:r>
              <a:rPr lang="en-US" sz="1200" b="0" kern="1200" dirty="0" smtClean="0">
                <a:solidFill>
                  <a:schemeClr val="tx1"/>
                </a:solidFill>
                <a:effectLst/>
                <a:latin typeface="+mn-lt"/>
                <a:ea typeface="+mn-ea"/>
                <a:cs typeface="+mn-cs"/>
              </a:rPr>
              <a:t>, vol. 41, issue 8: pp. 729</a:t>
            </a:r>
            <a:r>
              <a:rPr lang="en-US" sz="1200" b="1"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733. http://www.tandfonline.com/doi/abs/10.3109/00365518109090522</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kern="1200" dirty="0" smtClean="0">
              <a:solidFill>
                <a:schemeClr val="tx1"/>
              </a:solidFill>
              <a:effectLst/>
              <a:latin typeface="+mn-lt"/>
              <a:ea typeface="+mn-ea"/>
              <a:cs typeface="+mn-cs"/>
            </a:endParaRPr>
          </a:p>
          <a:p>
            <a:endParaRPr lang="en-US" sz="1200" b="1" u="sng" strike="noStrike" kern="1200" dirty="0" smtClean="0">
              <a:solidFill>
                <a:schemeClr val="tx1"/>
              </a:solidFill>
              <a:effectLst/>
              <a:latin typeface="+mn-lt"/>
              <a:ea typeface="+mn-ea"/>
              <a:cs typeface="+mn-cs"/>
              <a:hlinkClick r:id="rId3"/>
            </a:endParaRPr>
          </a:p>
          <a:p>
            <a:endParaRPr lang="en-IN" dirty="0"/>
          </a:p>
        </p:txBody>
      </p:sp>
      <p:sp>
        <p:nvSpPr>
          <p:cNvPr id="4" name="Slide Number Placeholder 3"/>
          <p:cNvSpPr>
            <a:spLocks noGrp="1"/>
          </p:cNvSpPr>
          <p:nvPr>
            <p:ph type="sldNum" sz="quarter" idx="10"/>
          </p:nvPr>
        </p:nvSpPr>
        <p:spPr/>
        <p:txBody>
          <a:bodyPr/>
          <a:lstStyle/>
          <a:p>
            <a:fld id="{9352BBBB-65D8-4744-97A6-5206DD25010B}" type="slidenum">
              <a:rPr lang="en-US" smtClean="0"/>
              <a:t>11</a:t>
            </a:fld>
            <a:endParaRPr lang="en-US" dirty="0"/>
          </a:p>
        </p:txBody>
      </p:sp>
    </p:spTree>
    <p:extLst>
      <p:ext uri="{BB962C8B-B14F-4D97-AF65-F5344CB8AC3E}">
        <p14:creationId xmlns:p14="http://schemas.microsoft.com/office/powerpoint/2010/main" val="4155752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Table</a:t>
            </a:r>
            <a:r>
              <a:rPr lang="en-US" sz="1200" kern="1200" baseline="0" dirty="0" smtClean="0">
                <a:solidFill>
                  <a:schemeClr val="tx1"/>
                </a:solidFill>
                <a:effectLst/>
                <a:latin typeface="+mn-lt"/>
                <a:ea typeface="+mn-ea"/>
                <a:cs typeface="+mn-cs"/>
              </a:rPr>
              <a:t> 3 information sources:</a:t>
            </a:r>
          </a:p>
          <a:p>
            <a:r>
              <a:rPr lang="en-US" sz="1200" kern="1200" dirty="0" err="1" smtClean="0">
                <a:solidFill>
                  <a:schemeClr val="tx1"/>
                </a:solidFill>
                <a:effectLst/>
                <a:latin typeface="+mn-lt"/>
                <a:ea typeface="+mn-ea"/>
                <a:cs typeface="+mn-cs"/>
              </a:rPr>
              <a:t>Brigden</a:t>
            </a:r>
            <a:r>
              <a:rPr lang="en-US" sz="1200" kern="1200" dirty="0" smtClean="0">
                <a:solidFill>
                  <a:schemeClr val="tx1"/>
                </a:solidFill>
                <a:effectLst/>
                <a:latin typeface="+mn-lt"/>
                <a:ea typeface="+mn-ea"/>
                <a:cs typeface="+mn-cs"/>
              </a:rPr>
              <a:t>, Malcom, L. (1999) “</a:t>
            </a:r>
            <a:r>
              <a:rPr lang="en-IN" sz="1200" kern="1200" dirty="0" smtClean="0">
                <a:solidFill>
                  <a:schemeClr val="tx1"/>
                </a:solidFill>
                <a:effectLst/>
                <a:latin typeface="+mn-lt"/>
                <a:ea typeface="+mn-ea"/>
                <a:cs typeface="+mn-cs"/>
              </a:rPr>
              <a:t>Clinical Utility of the Erythrocyte Sedimentation Rate,” </a:t>
            </a:r>
            <a:r>
              <a:rPr lang="en-IN" sz="1200" i="1" u="none" kern="1200" dirty="0" smtClean="0">
                <a:solidFill>
                  <a:schemeClr val="tx1"/>
                </a:solidFill>
                <a:effectLst/>
                <a:latin typeface="+mn-lt"/>
                <a:ea typeface="+mn-ea"/>
                <a:cs typeface="+mn-cs"/>
              </a:rPr>
              <a:t>American Family Physician</a:t>
            </a:r>
            <a:r>
              <a:rPr lang="en-IN" sz="1200" kern="1200" dirty="0" smtClean="0">
                <a:solidFill>
                  <a:schemeClr val="tx1"/>
                </a:solidFill>
                <a:effectLst/>
                <a:latin typeface="+mn-lt"/>
                <a:ea typeface="+mn-ea"/>
                <a:cs typeface="+mn-cs"/>
              </a:rPr>
              <a:t>, Vol. </a:t>
            </a:r>
            <a:r>
              <a:rPr lang="en-US" sz="1200" kern="1200" dirty="0" smtClean="0">
                <a:solidFill>
                  <a:schemeClr val="tx1"/>
                </a:solidFill>
                <a:effectLst/>
                <a:latin typeface="+mn-lt"/>
                <a:ea typeface="+mn-ea"/>
                <a:cs typeface="+mn-cs"/>
              </a:rPr>
              <a:t>60, No. 5, pp. 1443-1450. http://www.aafp.org/afp/1999/1001/p1443.html </a:t>
            </a:r>
          </a:p>
          <a:p>
            <a:r>
              <a:rPr lang="en-US" sz="1200" kern="1200" dirty="0" smtClean="0">
                <a:solidFill>
                  <a:schemeClr val="tx1"/>
                </a:solidFill>
                <a:effectLst/>
                <a:latin typeface="+mn-lt"/>
                <a:ea typeface="+mn-ea"/>
                <a:cs typeface="+mn-cs"/>
              </a:rPr>
              <a:t>van der </a:t>
            </a:r>
            <a:r>
              <a:rPr lang="en-US" sz="1200" kern="1200" dirty="0" err="1" smtClean="0">
                <a:solidFill>
                  <a:schemeClr val="tx1"/>
                </a:solidFill>
                <a:effectLst/>
                <a:latin typeface="+mn-lt"/>
                <a:ea typeface="+mn-ea"/>
                <a:cs typeface="+mn-cs"/>
              </a:rPr>
              <a:t>Bom</a:t>
            </a:r>
            <a:r>
              <a:rPr lang="en-US" sz="1200" kern="1200" dirty="0" smtClean="0">
                <a:solidFill>
                  <a:schemeClr val="tx1"/>
                </a:solidFill>
                <a:effectLst/>
                <a:latin typeface="+mn-lt"/>
                <a:ea typeface="+mn-ea"/>
                <a:cs typeface="+mn-cs"/>
              </a:rPr>
              <a:t>, Johanna, </a:t>
            </a:r>
            <a:r>
              <a:rPr lang="en-US" sz="1200" b="0" kern="1200" dirty="0" smtClean="0">
                <a:solidFill>
                  <a:schemeClr val="tx1"/>
                </a:solidFill>
                <a:effectLst/>
                <a:latin typeface="+mn-lt"/>
                <a:ea typeface="+mn-ea"/>
                <a:cs typeface="+mn-cs"/>
              </a:rPr>
              <a:t>G., de Maat MP, Bots ML, </a:t>
            </a:r>
            <a:r>
              <a:rPr lang="en-US" sz="1200" b="0" kern="1200" dirty="0" err="1" smtClean="0">
                <a:solidFill>
                  <a:schemeClr val="tx1"/>
                </a:solidFill>
                <a:effectLst/>
                <a:latin typeface="+mn-lt"/>
                <a:ea typeface="+mn-ea"/>
                <a:cs typeface="+mn-cs"/>
              </a:rPr>
              <a:t>Haverkate</a:t>
            </a:r>
            <a:r>
              <a:rPr lang="en-US" sz="1200" b="0" kern="1200" dirty="0" smtClean="0">
                <a:solidFill>
                  <a:schemeClr val="tx1"/>
                </a:solidFill>
                <a:effectLst/>
                <a:latin typeface="+mn-lt"/>
                <a:ea typeface="+mn-ea"/>
                <a:cs typeface="+mn-cs"/>
              </a:rPr>
              <a:t> F, de Jong PT, </a:t>
            </a:r>
            <a:r>
              <a:rPr lang="en-US" sz="1200" b="0" kern="1200" dirty="0" err="1" smtClean="0">
                <a:solidFill>
                  <a:schemeClr val="tx1"/>
                </a:solidFill>
                <a:effectLst/>
                <a:latin typeface="+mn-lt"/>
                <a:ea typeface="+mn-ea"/>
                <a:cs typeface="+mn-cs"/>
              </a:rPr>
              <a:t>Hofman</a:t>
            </a:r>
            <a:r>
              <a:rPr lang="en-US" sz="1200" b="0" kern="1200" dirty="0" smtClean="0">
                <a:solidFill>
                  <a:schemeClr val="tx1"/>
                </a:solidFill>
                <a:effectLst/>
                <a:latin typeface="+mn-lt"/>
                <a:ea typeface="+mn-ea"/>
                <a:cs typeface="+mn-cs"/>
              </a:rPr>
              <a:t> A, </a:t>
            </a:r>
            <a:r>
              <a:rPr lang="en-US" sz="1200" b="0" kern="1200" dirty="0" err="1" smtClean="0">
                <a:solidFill>
                  <a:schemeClr val="tx1"/>
                </a:solidFill>
                <a:effectLst/>
                <a:latin typeface="+mn-lt"/>
                <a:ea typeface="+mn-ea"/>
                <a:cs typeface="+mn-cs"/>
              </a:rPr>
              <a:t>Kluft</a:t>
            </a:r>
            <a:r>
              <a:rPr lang="en-US" sz="1200" b="0" kern="1200" dirty="0" smtClean="0">
                <a:solidFill>
                  <a:schemeClr val="tx1"/>
                </a:solidFill>
                <a:effectLst/>
                <a:latin typeface="+mn-lt"/>
                <a:ea typeface="+mn-ea"/>
                <a:cs typeface="+mn-cs"/>
              </a:rPr>
              <a:t> C, and </a:t>
            </a:r>
            <a:r>
              <a:rPr lang="en-US" sz="1200" b="0" kern="1200" dirty="0" err="1" smtClean="0">
                <a:solidFill>
                  <a:schemeClr val="tx1"/>
                </a:solidFill>
                <a:effectLst/>
                <a:latin typeface="+mn-lt"/>
                <a:ea typeface="+mn-ea"/>
                <a:cs typeface="+mn-cs"/>
              </a:rPr>
              <a:t>Grobbee</a:t>
            </a:r>
            <a:r>
              <a:rPr lang="en-US" sz="1200" b="0" kern="1200" dirty="0" smtClean="0">
                <a:solidFill>
                  <a:schemeClr val="tx1"/>
                </a:solidFill>
                <a:effectLst/>
                <a:latin typeface="+mn-lt"/>
                <a:ea typeface="+mn-ea"/>
                <a:cs typeface="+mn-cs"/>
              </a:rPr>
              <a:t> DE. (1998) “Elevated plasma fibrinogen: cause or consequence of cardiovascular disease?” </a:t>
            </a:r>
            <a:r>
              <a:rPr lang="en-US" sz="1200" b="0" i="1" u="none" kern="1200" dirty="0" smtClean="0">
                <a:solidFill>
                  <a:schemeClr val="tx1"/>
                </a:solidFill>
                <a:effectLst/>
                <a:latin typeface="+mn-lt"/>
                <a:ea typeface="+mn-ea"/>
                <a:cs typeface="+mn-cs"/>
              </a:rPr>
              <a:t>Arteriosclerosis, Thrombosis, and Vascular Biology</a:t>
            </a:r>
            <a:r>
              <a:rPr lang="en-US" sz="1200" b="0" i="1"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 Vol. 18, No. 4: pp. 621-625. http://www.ncbi.nlm.nih.gov/pubmed/9555868</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High ESR, Low Hemoglobin. Posted October 10, 2010. Expert Questions/Answers, Health24.com. http://www.health24.com/Experts/Question/high-esr-low-haemoglobin-20051010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Wilson Deborah A. “Chapter 167: Immunologic Tests.” In: Walker HK, Hall WD, Hurst JW, editors. </a:t>
            </a:r>
            <a:r>
              <a:rPr lang="en-US" sz="1200" i="1" u="none" kern="1200" dirty="0" smtClean="0">
                <a:solidFill>
                  <a:schemeClr val="tx1"/>
                </a:solidFill>
                <a:effectLst/>
                <a:latin typeface="+mn-lt"/>
                <a:ea typeface="+mn-ea"/>
                <a:cs typeface="+mn-cs"/>
              </a:rPr>
              <a:t>Clinical Methods: The History, Physical, and Laboratory Examinations. Third edition</a:t>
            </a:r>
            <a:r>
              <a:rPr lang="en-US" sz="1200" u="none"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Boston, MA: Butterworths, 1990. http://www.ncbi.nlm.nih.gov/books/NBK275/</a:t>
            </a:r>
          </a:p>
        </p:txBody>
      </p:sp>
      <p:sp>
        <p:nvSpPr>
          <p:cNvPr id="4" name="Slide Number Placeholder 3"/>
          <p:cNvSpPr>
            <a:spLocks noGrp="1"/>
          </p:cNvSpPr>
          <p:nvPr>
            <p:ph type="sldNum" sz="quarter" idx="10"/>
          </p:nvPr>
        </p:nvSpPr>
        <p:spPr/>
        <p:txBody>
          <a:bodyPr/>
          <a:lstStyle/>
          <a:p>
            <a:fld id="{9352BBBB-65D8-4744-97A6-5206DD25010B}" type="slidenum">
              <a:rPr lang="en-US" smtClean="0"/>
              <a:t>12</a:t>
            </a:fld>
            <a:endParaRPr lang="en-US" dirty="0"/>
          </a:p>
        </p:txBody>
      </p:sp>
    </p:spTree>
    <p:extLst>
      <p:ext uri="{BB962C8B-B14F-4D97-AF65-F5344CB8AC3E}">
        <p14:creationId xmlns:p14="http://schemas.microsoft.com/office/powerpoint/2010/main" val="2228871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352BBBB-65D8-4744-97A6-5206DD25010B}" type="slidenum">
              <a:rPr lang="en-US" smtClean="0"/>
              <a:t>13</a:t>
            </a:fld>
            <a:endParaRPr lang="en-US" dirty="0"/>
          </a:p>
        </p:txBody>
      </p:sp>
    </p:spTree>
    <p:extLst>
      <p:ext uri="{BB962C8B-B14F-4D97-AF65-F5344CB8AC3E}">
        <p14:creationId xmlns:p14="http://schemas.microsoft.com/office/powerpoint/2010/main" val="31300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p>
            <a:fld id="{335ED3AA-8366-43D4-8855-D87AF1A00250}" type="slidenum">
              <a:rPr lang="zh-CN" altLang="en-US"/>
              <a:pPr/>
              <a:t>2</a:t>
            </a:fld>
            <a:endParaRPr lang="en-US" altLang="zh-CN" dirty="0"/>
          </a:p>
        </p:txBody>
      </p:sp>
      <p:sp>
        <p:nvSpPr>
          <p:cNvPr id="3075" name="Rectangle 2"/>
          <p:cNvSpPr>
            <a:spLocks noGrp="1" noRot="1" noChangeAspect="1" noChangeArrowheads="1" noTextEdit="1"/>
          </p:cNvSpPr>
          <p:nvPr>
            <p:ph type="sldImg"/>
          </p:nvPr>
        </p:nvSpPr>
        <p:spPr>
          <a:ln/>
        </p:spPr>
      </p:sp>
      <p:sp>
        <p:nvSpPr>
          <p:cNvPr id="3076" name="Rectangle 3"/>
          <p:cNvSpPr>
            <a:spLocks noGrp="1" noChangeArrowheads="1"/>
          </p:cNvSpPr>
          <p:nvPr>
            <p:ph type="body" idx="1"/>
          </p:nvPr>
        </p:nvSpPr>
        <p:spPr>
          <a:noFill/>
          <a:ln/>
        </p:spPr>
        <p:txBody>
          <a:bodyPr/>
          <a:lstStyle/>
          <a:p>
            <a:r>
              <a:rPr lang="en-US" baseline="0" dirty="0" smtClean="0"/>
              <a:t>Image sources: Reproduced with permission for educational purposes only.</a:t>
            </a:r>
          </a:p>
          <a:p>
            <a:r>
              <a:rPr lang="en-US" baseline="0" dirty="0" smtClean="0"/>
              <a:t>Orange juice label: http://www.gettyimages.in/detail/news-photo/smart-money-story-on-comparing-nutritional-labels-on-two-news-photo/161219999 and http://www.gettyimages.in/license/161219999 </a:t>
            </a:r>
          </a:p>
          <a:p>
            <a:r>
              <a:rPr lang="en-US" baseline="0" dirty="0" smtClean="0"/>
              <a:t>Carrot juice label: http://www.coroflot.com/shellyjmlarson/Tobys-Family-Foods</a:t>
            </a:r>
          </a:p>
          <a:p>
            <a:r>
              <a:rPr lang="en-US" altLang="zh-TW" baseline="0" dirty="0" smtClean="0"/>
              <a:t>Inhaler: Pharma Products</a:t>
            </a:r>
          </a:p>
          <a:p>
            <a:r>
              <a:rPr lang="en-US" altLang="zh-TW" baseline="0" dirty="0" smtClean="0"/>
              <a:t>Soymilk: Tesco products http://www.tesco.com/groceries/product/details/?id=256438810</a:t>
            </a:r>
          </a:p>
          <a:p>
            <a:r>
              <a:rPr lang="en-US" altLang="zh-TW" baseline="0" dirty="0" smtClean="0"/>
              <a:t>Oral Suspension: Perrigo New York Inc. https://dailymed.nlm.nih.gov/dailymed/fda/fdaDrugXsl.cfm?setid=b394ee74-53e5-493a-8ed9-95d3e8a10e88&amp;type=display</a:t>
            </a:r>
          </a:p>
          <a:p>
            <a:endParaRPr lang="zh-TW" altLang="en-US" dirty="0" smtClean="0"/>
          </a:p>
        </p:txBody>
      </p:sp>
    </p:spTree>
    <p:extLst>
      <p:ext uri="{BB962C8B-B14F-4D97-AF65-F5344CB8AC3E}">
        <p14:creationId xmlns:p14="http://schemas.microsoft.com/office/powerpoint/2010/main" val="236456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p>
            <a:fld id="{335ED3AA-8366-43D4-8855-D87AF1A00250}" type="slidenum">
              <a:rPr lang="zh-CN" altLang="en-US"/>
              <a:pPr/>
              <a:t>3</a:t>
            </a:fld>
            <a:endParaRPr lang="en-US" altLang="zh-CN" dirty="0"/>
          </a:p>
        </p:txBody>
      </p:sp>
      <p:sp>
        <p:nvSpPr>
          <p:cNvPr id="3075" name="Rectangle 2"/>
          <p:cNvSpPr>
            <a:spLocks noGrp="1" noRot="1" noChangeAspect="1" noChangeArrowheads="1" noTextEdit="1"/>
          </p:cNvSpPr>
          <p:nvPr>
            <p:ph type="sldImg"/>
          </p:nvPr>
        </p:nvSpPr>
        <p:spPr>
          <a:ln/>
        </p:spPr>
      </p:sp>
      <p:sp>
        <p:nvSpPr>
          <p:cNvPr id="3076" name="Rectangle 3"/>
          <p:cNvSpPr>
            <a:spLocks noGrp="1" noChangeArrowheads="1"/>
          </p:cNvSpPr>
          <p:nvPr>
            <p:ph type="body" idx="1"/>
          </p:nvPr>
        </p:nvSpPr>
        <p:spPr>
          <a:noFill/>
          <a:ln/>
        </p:spPr>
        <p:txBody>
          <a:bodyPr/>
          <a:lstStyle/>
          <a:p>
            <a:r>
              <a:rPr lang="en-US" baseline="0" dirty="0" smtClean="0"/>
              <a:t>Image sources: Reproduced with permission for educational purposes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Figure 1:</a:t>
            </a:r>
            <a:r>
              <a:rPr lang="en-IN" baseline="0" dirty="0" smtClean="0"/>
              <a:t> </a:t>
            </a:r>
            <a:r>
              <a:rPr lang="en-IN" dirty="0" smtClean="0"/>
              <a:t>Muddy water settling: https://cleardone.files.wordpress.com/2014/01/muddy-water-is-best-cleared-by-leaving-it-alone.jpg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Tad Principle, </a:t>
            </a:r>
            <a:r>
              <a:rPr lang="en-US" sz="1200" kern="1200" dirty="0" err="1" smtClean="0">
                <a:solidFill>
                  <a:schemeClr val="tx1"/>
                </a:solidFill>
                <a:effectLst/>
                <a:latin typeface="+mn-lt"/>
                <a:ea typeface="+mn-ea"/>
                <a:cs typeface="+mn-cs"/>
              </a:rPr>
              <a:t>MeditationShift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http://www.thetadprinciple.com/daily-musings/muddy-water-mental-noise-and-alan-watts</a:t>
            </a:r>
            <a:r>
              <a:rPr lang="en-IN" dirty="0" smtClean="0"/>
              <a:t> and https://cleardone.files.wordpress.com/2014/01/muddy-water-is-best-cleared-by-leaving-it-alone.jpg</a:t>
            </a:r>
          </a:p>
          <a:p>
            <a:r>
              <a:rPr lang="en-US" baseline="0" dirty="0" smtClean="0"/>
              <a:t>Figure 2: Sedimentary rocks: National Geographic http://kids.nationalgeographic.com/explore/science/geology-101/#geology-sedimentary.jpg</a:t>
            </a:r>
          </a:p>
          <a:p>
            <a:r>
              <a:rPr lang="en-US" baseline="0" dirty="0" smtClean="0"/>
              <a:t>Figure 3: Sedimentation process graphic: Reproduced with permission. </a:t>
            </a:r>
            <a:r>
              <a:rPr lang="fr-FR" sz="1200" dirty="0" smtClean="0">
                <a:solidFill>
                  <a:srgbClr val="606060"/>
                </a:solidFill>
                <a:latin typeface="Trebuchet MS" panose="020B0603020202020204" pitchFamily="34" charset="0"/>
              </a:rPr>
              <a:t>Rachel </a:t>
            </a:r>
            <a:r>
              <a:rPr lang="fr-FR" sz="1200" dirty="0" err="1" smtClean="0">
                <a:solidFill>
                  <a:srgbClr val="606060"/>
                </a:solidFill>
                <a:latin typeface="Trebuchet MS" panose="020B0603020202020204" pitchFamily="34" charset="0"/>
              </a:rPr>
              <a:t>Casiday</a:t>
            </a:r>
            <a:r>
              <a:rPr lang="fr-FR" sz="1200" dirty="0" smtClean="0">
                <a:solidFill>
                  <a:srgbClr val="606060"/>
                </a:solidFill>
                <a:latin typeface="Trebuchet MS" panose="020B0603020202020204" pitchFamily="34" charset="0"/>
              </a:rPr>
              <a:t>, et al. (1999) </a:t>
            </a:r>
            <a:r>
              <a:rPr lang="en-US" dirty="0" smtClean="0">
                <a:hlinkClick r:id="rId4"/>
              </a:rPr>
              <a:t>http://www.sswm.info/glossary/2/letters</a:t>
            </a:r>
            <a:r>
              <a:rPr lang="en-US" dirty="0" smtClean="0"/>
              <a:t> and http://www.slideshare.net/bharathpharmacist/bo-dand-sewage-39685820 [see slide 54]</a:t>
            </a:r>
            <a:endParaRPr lang="en-US" baseline="0" dirty="0" smtClean="0"/>
          </a:p>
          <a:p>
            <a:r>
              <a:rPr lang="en-US" baseline="0" dirty="0" smtClean="0"/>
              <a:t>Figure 4: Decantation graphic: </a:t>
            </a:r>
            <a:r>
              <a:rPr lang="en-US" baseline="0" dirty="0" err="1" smtClean="0"/>
              <a:t>Oresom</a:t>
            </a:r>
            <a:r>
              <a:rPr lang="en-US" baseline="0" dirty="0" smtClean="0"/>
              <a:t> Resources. Reproduced with permission. http://www.oresomeresources.com/resources_view/resource/experiment_decantation_experiment</a:t>
            </a:r>
          </a:p>
          <a:p>
            <a:endParaRPr lang="en-US" dirty="0" smtClean="0"/>
          </a:p>
          <a:p>
            <a:endParaRPr lang="en-US" baseline="0" dirty="0" smtClean="0"/>
          </a:p>
        </p:txBody>
      </p:sp>
    </p:spTree>
    <p:extLst>
      <p:ext uri="{BB962C8B-B14F-4D97-AF65-F5344CB8AC3E}">
        <p14:creationId xmlns:p14="http://schemas.microsoft.com/office/powerpoint/2010/main" val="152472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p>
            <a:fld id="{335ED3AA-8366-43D4-8855-D87AF1A00250}" type="slidenum">
              <a:rPr lang="zh-CN" altLang="en-US"/>
              <a:pPr/>
              <a:t>4</a:t>
            </a:fld>
            <a:endParaRPr lang="en-US" altLang="zh-CN" dirty="0"/>
          </a:p>
        </p:txBody>
      </p:sp>
      <p:sp>
        <p:nvSpPr>
          <p:cNvPr id="3075" name="Rectangle 2"/>
          <p:cNvSpPr>
            <a:spLocks noGrp="1" noRot="1" noChangeAspect="1" noChangeArrowheads="1" noTextEdit="1"/>
          </p:cNvSpPr>
          <p:nvPr>
            <p:ph type="sldImg"/>
          </p:nvPr>
        </p:nvSpPr>
        <p:spPr>
          <a:ln/>
        </p:spPr>
      </p:sp>
      <p:sp>
        <p:nvSpPr>
          <p:cNvPr id="3076" name="Rectangle 3"/>
          <p:cNvSpPr>
            <a:spLocks noGrp="1" noChangeArrowheads="1"/>
          </p:cNvSpPr>
          <p:nvPr>
            <p:ph type="body" idx="1"/>
          </p:nvPr>
        </p:nvSpPr>
        <p:spPr>
          <a:noFill/>
          <a:ln/>
        </p:spPr>
        <p:txBody>
          <a:bodyPr/>
          <a:lstStyle/>
          <a:p>
            <a:pPr defTabSz="928299"/>
            <a:r>
              <a:rPr lang="en-US" dirty="0" smtClean="0"/>
              <a:t>Show the </a:t>
            </a:r>
            <a:r>
              <a:rPr lang="en-US" i="1" dirty="0" smtClean="0"/>
              <a:t>Hush Video </a:t>
            </a:r>
            <a:r>
              <a:rPr lang="en-US" dirty="0" smtClean="0"/>
              <a:t>(glitter</a:t>
            </a:r>
            <a:r>
              <a:rPr lang="en-US" baseline="0" dirty="0" smtClean="0"/>
              <a:t> bottles; </a:t>
            </a:r>
            <a:r>
              <a:rPr lang="en-US" dirty="0" smtClean="0"/>
              <a:t>1:55 minutes)</a:t>
            </a:r>
            <a:r>
              <a:rPr lang="en-US" baseline="0" dirty="0" smtClean="0"/>
              <a:t> to illustrate the sedimentation of a solution composed of fine glitter, clear gel glue and water in a bottle. (Note: the video was </a:t>
            </a:r>
            <a:r>
              <a:rPr lang="en-US" dirty="0" smtClean="0"/>
              <a:t>made for the purpose of calming down young children in time outs.)</a:t>
            </a:r>
          </a:p>
          <a:p>
            <a:pPr defTabSz="928299"/>
            <a:r>
              <a:rPr lang="en-US" dirty="0" smtClean="0"/>
              <a:t>Video</a:t>
            </a:r>
            <a:r>
              <a:rPr lang="en-US" baseline="0" dirty="0" smtClean="0"/>
              <a:t> at YouTube at https://www.youtube.com/watch?v=gwsNcC4ZFHw </a:t>
            </a:r>
          </a:p>
          <a:p>
            <a:pPr marL="0" marR="0" lvl="0" indent="0" algn="l" defTabSz="92829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Glitter settles slowly in the bottle containing more glue. </a:t>
            </a:r>
          </a:p>
          <a:p>
            <a:pPr marL="0" marR="0" lvl="0" indent="0" algn="l" defTabSz="92829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fall rate is different for different solutions and that is why the ESR value is different for different disease conditions.</a:t>
            </a:r>
            <a:endParaRPr lang="en-IN" sz="1200" b="0" i="0" kern="1200" dirty="0" smtClean="0">
              <a:solidFill>
                <a:schemeClr val="tx1"/>
              </a:solidFill>
              <a:effectLst/>
              <a:latin typeface="+mn-lt"/>
              <a:ea typeface="+mn-ea"/>
              <a:cs typeface="+mn-cs"/>
            </a:endParaRPr>
          </a:p>
          <a:p>
            <a:pPr defTabSz="928299"/>
            <a:r>
              <a:rPr lang="en-US" baseline="0" dirty="0" smtClean="0"/>
              <a:t>Glitter bottle instructions at http://www.inlieuofpreschool.com/hush-bottles-the-calm-down-solution/</a:t>
            </a:r>
          </a:p>
          <a:p>
            <a:pPr defTabSz="928299"/>
            <a:r>
              <a:rPr lang="en-US" baseline="0" dirty="0" smtClean="0"/>
              <a:t>Data and image sources:</a:t>
            </a:r>
          </a:p>
          <a:p>
            <a:pPr defTabSz="928299"/>
            <a:r>
              <a:rPr lang="en-US" baseline="0" dirty="0" smtClean="0"/>
              <a:t>Table 1 data: Diseases that cause high or low ESR from </a:t>
            </a:r>
            <a:r>
              <a:rPr lang="en-US" baseline="0" dirty="0" err="1" smtClean="0"/>
              <a:t>Brigden</a:t>
            </a:r>
            <a:r>
              <a:rPr lang="en-US" baseline="0" dirty="0" smtClean="0"/>
              <a:t>, 1999, </a:t>
            </a:r>
            <a:r>
              <a:rPr lang="en-US" sz="1200" b="0" i="0" kern="1200" dirty="0" smtClean="0">
                <a:solidFill>
                  <a:schemeClr val="tx1"/>
                </a:solidFill>
                <a:effectLst/>
                <a:latin typeface="+mn-lt"/>
                <a:ea typeface="+mn-ea"/>
                <a:cs typeface="+mn-cs"/>
              </a:rPr>
              <a:t>Clinical Utility of the Erythrocyte Sedimentation Rate (paper). </a:t>
            </a:r>
            <a:endParaRPr lang="en-US" sz="1200" kern="1200" baseline="0" dirty="0" smtClean="0">
              <a:solidFill>
                <a:schemeClr val="tx1"/>
              </a:solidFill>
              <a:effectLst/>
              <a:latin typeface="+mn-lt"/>
              <a:ea typeface="+mn-ea"/>
              <a:cs typeface="+mn-cs"/>
            </a:endParaRPr>
          </a:p>
          <a:p>
            <a:pPr defTabSz="928299"/>
            <a:r>
              <a:rPr lang="en-US" sz="1200" kern="1200" dirty="0" smtClean="0">
                <a:solidFill>
                  <a:schemeClr val="tx1"/>
                </a:solidFill>
                <a:effectLst/>
                <a:latin typeface="+mn-lt"/>
                <a:ea typeface="+mn-ea"/>
                <a:cs typeface="+mn-cs"/>
              </a:rPr>
              <a:t>http://www.aafp.org/afp/1999/1001/p1443.html </a:t>
            </a:r>
            <a:endParaRPr lang="en-US" baseline="0" dirty="0" smtClean="0"/>
          </a:p>
          <a:p>
            <a:pPr defTabSz="928299"/>
            <a:r>
              <a:rPr lang="en-US" baseline="0" dirty="0" smtClean="0"/>
              <a:t>Figure 5: ESR stages © </a:t>
            </a:r>
            <a:r>
              <a:rPr lang="en-US" sz="1200" kern="1200" dirty="0" smtClean="0">
                <a:solidFill>
                  <a:schemeClr val="tx1"/>
                </a:solidFill>
                <a:effectLst/>
                <a:latin typeface="+mn-lt"/>
                <a:ea typeface="+mn-ea"/>
                <a:cs typeface="+mn-cs"/>
              </a:rPr>
              <a:t>2016 </a:t>
            </a:r>
            <a:r>
              <a:rPr lang="en-US" sz="1200" kern="1200" dirty="0" err="1" smtClean="0">
                <a:solidFill>
                  <a:schemeClr val="tx1"/>
                </a:solidFill>
                <a:effectLst/>
                <a:latin typeface="+mn-lt"/>
                <a:ea typeface="+mn-ea"/>
                <a:cs typeface="+mn-cs"/>
              </a:rPr>
              <a:t>Renuka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Rajasekaran</a:t>
            </a:r>
            <a:r>
              <a:rPr lang="en-US" sz="1200" kern="1200" dirty="0" smtClean="0">
                <a:solidFill>
                  <a:schemeClr val="tx1"/>
                </a:solidFill>
                <a:effectLst/>
                <a:latin typeface="+mn-lt"/>
                <a:ea typeface="+mn-ea"/>
                <a:cs typeface="+mn-cs"/>
              </a:rPr>
              <a:t>, Georgia Institute of Technology</a:t>
            </a:r>
            <a:endParaRPr lang="en-US" baseline="0" dirty="0" smtClean="0"/>
          </a:p>
          <a:p>
            <a:pPr defTabSz="928299"/>
            <a:endParaRPr lang="en-US" dirty="0" smtClean="0"/>
          </a:p>
        </p:txBody>
      </p:sp>
    </p:spTree>
    <p:extLst>
      <p:ext uri="{BB962C8B-B14F-4D97-AF65-F5344CB8AC3E}">
        <p14:creationId xmlns:p14="http://schemas.microsoft.com/office/powerpoint/2010/main" val="264522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watching the glitter bottles video again and more closely for 25</a:t>
            </a:r>
            <a:r>
              <a:rPr lang="en-US" baseline="0" dirty="0" smtClean="0"/>
              <a:t> to 30 seconds</a:t>
            </a:r>
            <a:r>
              <a:rPr lang="en-US" dirty="0" smtClean="0"/>
              <a:t>, students affirm that the solvent in the right</a:t>
            </a:r>
            <a:r>
              <a:rPr lang="en-US" baseline="0" dirty="0" smtClean="0"/>
              <a:t> bottle is resisting the fall of glitter, compared to the solvent in the left bottle. </a:t>
            </a:r>
            <a:r>
              <a:rPr lang="en-US" sz="1200" kern="1200" dirty="0" smtClean="0">
                <a:solidFill>
                  <a:schemeClr val="tx1"/>
                </a:solidFill>
                <a:effectLst/>
                <a:latin typeface="+mn-lt"/>
                <a:ea typeface="+mn-ea"/>
                <a:cs typeface="+mn-cs"/>
              </a:rPr>
              <a:t>Glitter settles slowly in the bottle containing more glue. </a:t>
            </a:r>
            <a:endParaRPr lang="en-US" baseline="0" dirty="0" smtClean="0"/>
          </a:p>
          <a:p>
            <a:r>
              <a:rPr lang="en-US" baseline="0" dirty="0" smtClean="0"/>
              <a:t>If students ask, explain that xanthan gum is fermented corn sugar by a bacterium called x</a:t>
            </a:r>
            <a:r>
              <a:rPr lang="en-IN" sz="1200" b="0" i="0" kern="1200" dirty="0" err="1" smtClean="0">
                <a:solidFill>
                  <a:schemeClr val="tx1"/>
                </a:solidFill>
                <a:effectLst/>
                <a:latin typeface="+mn-lt"/>
                <a:ea typeface="+mn-ea"/>
                <a:cs typeface="+mn-cs"/>
              </a:rPr>
              <a:t>anthomonas</a:t>
            </a:r>
            <a:r>
              <a:rPr lang="en-IN" sz="1200" b="0" i="0" kern="1200" dirty="0" smtClean="0">
                <a:solidFill>
                  <a:schemeClr val="tx1"/>
                </a:solidFill>
                <a:effectLst/>
                <a:latin typeface="+mn-lt"/>
                <a:ea typeface="+mn-ea"/>
                <a:cs typeface="+mn-cs"/>
              </a:rPr>
              <a:t> </a:t>
            </a:r>
            <a:r>
              <a:rPr lang="en-IN" sz="1200" b="0" i="0" kern="1200" dirty="0" err="1" smtClean="0">
                <a:solidFill>
                  <a:schemeClr val="tx1"/>
                </a:solidFill>
                <a:effectLst/>
                <a:latin typeface="+mn-lt"/>
                <a:ea typeface="+mn-ea"/>
                <a:cs typeface="+mn-cs"/>
              </a:rPr>
              <a:t>campestris</a:t>
            </a:r>
            <a:r>
              <a:rPr lang="en-IN" sz="1200" b="0" i="0" kern="1200" dirty="0" smtClean="0">
                <a:solidFill>
                  <a:schemeClr val="tx1"/>
                </a:solidFill>
                <a:effectLst/>
                <a:latin typeface="+mn-lt"/>
                <a:ea typeface="+mn-ea"/>
                <a:cs typeface="+mn-cs"/>
              </a:rPr>
              <a:t>.</a:t>
            </a:r>
          </a:p>
          <a:p>
            <a:r>
              <a:rPr lang="en-US" sz="1200" b="0" i="0" kern="1200" baseline="0" dirty="0" smtClean="0">
                <a:solidFill>
                  <a:schemeClr val="tx1"/>
                </a:solidFill>
                <a:effectLst/>
                <a:latin typeface="+mn-lt"/>
                <a:ea typeface="+mn-ea"/>
                <a:cs typeface="+mn-cs"/>
              </a:rPr>
              <a:t>Image sources:</a:t>
            </a:r>
          </a:p>
          <a:p>
            <a:r>
              <a:rPr lang="en-US" sz="1200" b="0" i="0" kern="1200" baseline="0" dirty="0" smtClean="0">
                <a:solidFill>
                  <a:schemeClr val="tx1"/>
                </a:solidFill>
                <a:effectLst/>
                <a:latin typeface="+mn-lt"/>
                <a:ea typeface="+mn-ea"/>
                <a:cs typeface="+mn-cs"/>
              </a:rPr>
              <a:t>Two glitter bottles: </a:t>
            </a:r>
            <a:r>
              <a:rPr lang="en-US" sz="1200" b="0" i="0" kern="1200" baseline="0" dirty="0" err="1" smtClean="0">
                <a:solidFill>
                  <a:schemeClr val="tx1"/>
                </a:solidFill>
                <a:effectLst/>
                <a:latin typeface="+mn-lt"/>
                <a:ea typeface="+mn-ea"/>
                <a:cs typeface="+mn-cs"/>
              </a:rPr>
              <a:t>Nlieu</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Opreschool</a:t>
            </a:r>
            <a:r>
              <a:rPr lang="en-US" sz="1200" b="0" i="0" kern="1200" baseline="0" dirty="0" smtClean="0">
                <a:solidFill>
                  <a:schemeClr val="tx1"/>
                </a:solidFill>
                <a:effectLst/>
                <a:latin typeface="+mn-lt"/>
                <a:ea typeface="+mn-ea"/>
                <a:cs typeface="+mn-cs"/>
              </a:rPr>
              <a:t>, “Hush Bottles.” Used with permission. </a:t>
            </a:r>
            <a:r>
              <a:rPr lang="en-US" sz="1200" kern="1200" dirty="0" smtClean="0">
                <a:solidFill>
                  <a:schemeClr val="tx1"/>
                </a:solidFill>
                <a:latin typeface="+mn-lt"/>
                <a:ea typeface="+mn-ea"/>
                <a:cs typeface="+mn-cs"/>
              </a:rPr>
              <a:t>https://www.youtube.com/watch?v=gwsNcC4ZFHw </a:t>
            </a: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Sedimentation animation video: </a:t>
            </a:r>
            <a:r>
              <a:rPr lang="en-US" sz="1200" b="0" i="1" kern="1200" baseline="0" dirty="0" smtClean="0">
                <a:solidFill>
                  <a:schemeClr val="tx1"/>
                </a:solidFill>
                <a:effectLst/>
                <a:latin typeface="+mn-lt"/>
                <a:ea typeface="+mn-ea"/>
                <a:cs typeface="+mn-cs"/>
              </a:rPr>
              <a:t>Sedimentation</a:t>
            </a:r>
            <a:r>
              <a:rPr lang="en-US" sz="1200" b="0" i="0" kern="1200" baseline="0" dirty="0" smtClean="0">
                <a:solidFill>
                  <a:schemeClr val="tx1"/>
                </a:solidFill>
                <a:effectLst/>
                <a:latin typeface="+mn-lt"/>
                <a:ea typeface="+mn-ea"/>
                <a:cs typeface="+mn-cs"/>
              </a:rPr>
              <a:t> by Richard </a:t>
            </a:r>
            <a:r>
              <a:rPr lang="en-US" sz="1200" b="0" i="0" kern="1200" baseline="0" dirty="0" err="1" smtClean="0">
                <a:solidFill>
                  <a:schemeClr val="tx1"/>
                </a:solidFill>
                <a:effectLst/>
                <a:latin typeface="+mn-lt"/>
                <a:ea typeface="+mn-ea"/>
                <a:cs typeface="+mn-cs"/>
              </a:rPr>
              <a:t>Holdich</a:t>
            </a:r>
            <a:r>
              <a:rPr lang="en-US" sz="1200" b="0" i="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https://www.youtube.com/watch?v=E9rHSLUr3PU</a:t>
            </a: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Figure 6: Hindered settling graphic: Richard </a:t>
            </a:r>
            <a:r>
              <a:rPr lang="en-US" sz="1200" b="0" i="0" kern="1200" baseline="0" dirty="0" err="1" smtClean="0">
                <a:solidFill>
                  <a:schemeClr val="tx1"/>
                </a:solidFill>
                <a:effectLst/>
                <a:latin typeface="+mn-lt"/>
                <a:ea typeface="+mn-ea"/>
                <a:cs typeface="+mn-cs"/>
              </a:rPr>
              <a:t>Holdich</a:t>
            </a:r>
            <a:r>
              <a:rPr lang="en-US" sz="1200" b="0" i="0" kern="1200" baseline="0" dirty="0" smtClean="0">
                <a:solidFill>
                  <a:schemeClr val="tx1"/>
                </a:solidFill>
                <a:effectLst/>
                <a:latin typeface="+mn-lt"/>
                <a:ea typeface="+mn-ea"/>
                <a:cs typeface="+mn-cs"/>
              </a:rPr>
              <a:t>. Reproduced with permission. </a:t>
            </a:r>
            <a:r>
              <a:rPr lang="en-US" sz="1200" kern="1200" dirty="0" smtClean="0">
                <a:solidFill>
                  <a:schemeClr val="tx1"/>
                </a:solidFill>
                <a:latin typeface="+mn-lt"/>
                <a:ea typeface="+mn-ea"/>
                <a:cs typeface="+mn-cs"/>
                <a:hlinkClick r:id="rId3"/>
              </a:rPr>
              <a:t>https://www.youtube.com/watch?v=E9rHSLUr3PU</a:t>
            </a:r>
            <a:r>
              <a:rPr lang="en-US" sz="1200" kern="1200" dirty="0" smtClean="0">
                <a:solidFill>
                  <a:schemeClr val="tx1"/>
                </a:solidFill>
                <a:latin typeface="+mn-lt"/>
                <a:ea typeface="+mn-ea"/>
                <a:cs typeface="+mn-cs"/>
              </a:rPr>
              <a:t> </a:t>
            </a:r>
            <a:endParaRPr lang="en-IN"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52BBBB-65D8-4744-97A6-5206DD25010B}" type="slidenum">
              <a:rPr lang="en-US" smtClean="0"/>
              <a:t>5</a:t>
            </a:fld>
            <a:endParaRPr lang="en-US" dirty="0"/>
          </a:p>
        </p:txBody>
      </p:sp>
    </p:spTree>
    <p:extLst>
      <p:ext uri="{BB962C8B-B14F-4D97-AF65-F5344CB8AC3E}">
        <p14:creationId xmlns:p14="http://schemas.microsoft.com/office/powerpoint/2010/main" val="260263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notes:</a:t>
            </a:r>
          </a:p>
          <a:p>
            <a:pPr marL="0" indent="0">
              <a:buNone/>
            </a:pPr>
            <a:r>
              <a:rPr lang="en-US" dirty="0" smtClean="0"/>
              <a:t>1) Re</a:t>
            </a:r>
            <a:r>
              <a:rPr lang="en-US" baseline="0" dirty="0" smtClean="0"/>
              <a:t>inforce the influence of gravity on larger vs. smaller and heavier vs. lighter particles and correlate it to the rate of fall and sedimentation.</a:t>
            </a:r>
          </a:p>
          <a:p>
            <a:pPr marL="0" indent="0">
              <a:buNone/>
            </a:pPr>
            <a:r>
              <a:rPr lang="en-US" dirty="0" smtClean="0"/>
              <a:t>2)</a:t>
            </a:r>
            <a:r>
              <a:rPr lang="en-US" baseline="0" dirty="0" smtClean="0"/>
              <a:t> </a:t>
            </a:r>
            <a:r>
              <a:rPr lang="en-US" dirty="0" smtClean="0"/>
              <a:t>Play the video and stop it at precisely 1 minute and 20 seconds:</a:t>
            </a:r>
            <a:r>
              <a:rPr lang="en-US" baseline="0" dirty="0" smtClean="0"/>
              <a:t> </a:t>
            </a:r>
            <a:r>
              <a:rPr lang="en-US" sz="1200" u="sng" kern="1200" dirty="0" smtClean="0">
                <a:solidFill>
                  <a:schemeClr val="tx1"/>
                </a:solidFill>
                <a:effectLst/>
                <a:latin typeface="+mn-lt"/>
                <a:ea typeface="+mn-ea"/>
                <a:cs typeface="+mn-cs"/>
                <a:hlinkClick r:id="rId3"/>
              </a:rPr>
              <a:t>http://vikaspedia.in/health/diseases/genetic-disorders/sickle-cell-disease</a:t>
            </a:r>
            <a:endParaRPr lang="en-US" dirty="0" smtClean="0"/>
          </a:p>
          <a:p>
            <a:pPr marL="0" indent="0">
              <a:buFont typeface="+mj-lt"/>
              <a:buNone/>
            </a:pPr>
            <a:r>
              <a:rPr lang="en-US" dirty="0" smtClean="0"/>
              <a:t>3) If necessary, explain that a slurry is </a:t>
            </a:r>
            <a:r>
              <a:rPr lang="en-US" baseline="0" dirty="0" smtClean="0"/>
              <a:t>a slimy</a:t>
            </a:r>
            <a:r>
              <a:rPr lang="en-US" dirty="0"/>
              <a:t> </a:t>
            </a:r>
            <a:r>
              <a:rPr lang="en-US" dirty="0" smtClean="0"/>
              <a:t>semi-liquid </a:t>
            </a:r>
            <a:r>
              <a:rPr lang="en-US" dirty="0"/>
              <a:t>mixture </a:t>
            </a:r>
            <a:r>
              <a:rPr lang="en-US" dirty="0" smtClean="0"/>
              <a:t>of fine insoluble particles suspended </a:t>
            </a:r>
            <a:r>
              <a:rPr lang="en-US" dirty="0"/>
              <a:t>in water. </a:t>
            </a:r>
            <a:r>
              <a:rPr lang="en-US" dirty="0" smtClean="0"/>
              <a:t>For example,</a:t>
            </a:r>
            <a:r>
              <a:rPr lang="en-US" baseline="0" dirty="0" smtClean="0"/>
              <a:t> a </a:t>
            </a:r>
            <a:r>
              <a:rPr lang="en-US" dirty="0" smtClean="0"/>
              <a:t>corn </a:t>
            </a:r>
            <a:r>
              <a:rPr lang="en-US" dirty="0"/>
              <a:t>starch slurry </a:t>
            </a:r>
            <a:r>
              <a:rPr lang="en-US" dirty="0" smtClean="0"/>
              <a:t>is used</a:t>
            </a:r>
            <a:r>
              <a:rPr lang="en-US" baseline="0" dirty="0" smtClean="0"/>
              <a:t> </a:t>
            </a:r>
            <a:r>
              <a:rPr lang="en-US" dirty="0" smtClean="0"/>
              <a:t>to </a:t>
            </a:r>
            <a:r>
              <a:rPr lang="en-US" dirty="0"/>
              <a:t>thicken gravy </a:t>
            </a:r>
            <a:r>
              <a:rPr lang="en-US" dirty="0" smtClean="0"/>
              <a:t>and a cement slurry is </a:t>
            </a:r>
            <a:r>
              <a:rPr lang="en-US" dirty="0"/>
              <a:t>used to pave roads. The </a:t>
            </a:r>
            <a:r>
              <a:rPr lang="en-US" dirty="0" smtClean="0"/>
              <a:t>main point: </a:t>
            </a:r>
            <a:r>
              <a:rPr lang="en-US" dirty="0"/>
              <a:t>in a </a:t>
            </a:r>
            <a:r>
              <a:rPr lang="en-US" dirty="0" smtClean="0"/>
              <a:t>slurry, </a:t>
            </a:r>
            <a:r>
              <a:rPr lang="en-US" dirty="0"/>
              <a:t>the solute particles like to stay with water and do not like to settle out. </a:t>
            </a:r>
          </a:p>
          <a:p>
            <a:r>
              <a:rPr lang="en-US" dirty="0" smtClean="0"/>
              <a:t>4</a:t>
            </a:r>
            <a:r>
              <a:rPr lang="en-US" dirty="0"/>
              <a:t>) If </a:t>
            </a:r>
            <a:r>
              <a:rPr lang="en-US" dirty="0" smtClean="0"/>
              <a:t>needed, use/discuss</a:t>
            </a:r>
            <a:r>
              <a:rPr lang="en-US" baseline="0" dirty="0" smtClean="0"/>
              <a:t> </a:t>
            </a:r>
            <a:r>
              <a:rPr lang="en-US" dirty="0" smtClean="0"/>
              <a:t>the </a:t>
            </a:r>
            <a:r>
              <a:rPr lang="en-US" dirty="0"/>
              <a:t>diagrams for </a:t>
            </a:r>
            <a:r>
              <a:rPr lang="en-US" dirty="0" err="1"/>
              <a:t>sphericity</a:t>
            </a:r>
            <a:r>
              <a:rPr lang="en-US" dirty="0"/>
              <a:t> </a:t>
            </a:r>
            <a:r>
              <a:rPr lang="en-US" dirty="0" smtClean="0"/>
              <a:t>from </a:t>
            </a:r>
            <a:r>
              <a:rPr lang="en-US" dirty="0"/>
              <a:t>the following </a:t>
            </a:r>
            <a:r>
              <a:rPr lang="en-US" dirty="0" smtClean="0"/>
              <a:t>source:</a:t>
            </a:r>
            <a:r>
              <a:rPr lang="en-US" baseline="0" dirty="0" smtClean="0"/>
              <a:t> </a:t>
            </a:r>
            <a:r>
              <a:rPr lang="en-US" sz="1200" kern="1200" dirty="0" err="1" smtClean="0">
                <a:solidFill>
                  <a:schemeClr val="tx1"/>
                </a:solidFill>
                <a:effectLst/>
                <a:latin typeface="+mn-lt"/>
                <a:ea typeface="+mn-ea"/>
                <a:cs typeface="+mn-cs"/>
              </a:rPr>
              <a:t>Wadell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Hakon</a:t>
            </a:r>
            <a:r>
              <a:rPr lang="en-US" sz="1200" kern="1200" dirty="0" smtClean="0">
                <a:solidFill>
                  <a:schemeClr val="tx1"/>
                </a:solidFill>
                <a:effectLst/>
                <a:latin typeface="+mn-lt"/>
                <a:ea typeface="+mn-ea"/>
                <a:cs typeface="+mn-cs"/>
              </a:rPr>
              <a:t> (1935) "Volume, Shape and Roundness of Quartz Particles." </a:t>
            </a:r>
            <a:r>
              <a:rPr lang="en-US" sz="1200" i="1" kern="1200" dirty="0" smtClean="0">
                <a:solidFill>
                  <a:schemeClr val="tx1"/>
                </a:solidFill>
                <a:effectLst/>
                <a:latin typeface="+mn-lt"/>
                <a:ea typeface="+mn-ea"/>
                <a:cs typeface="+mn-cs"/>
              </a:rPr>
              <a:t>Journal of Geology</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vol. </a:t>
            </a:r>
            <a:r>
              <a:rPr lang="en-US" sz="1200" b="0" kern="1200" dirty="0" smtClean="0">
                <a:solidFill>
                  <a:schemeClr val="tx1"/>
                </a:solidFill>
                <a:effectLst/>
                <a:latin typeface="+mn-lt"/>
                <a:ea typeface="+mn-ea"/>
                <a:cs typeface="+mn-cs"/>
              </a:rPr>
              <a:t>43,</a:t>
            </a:r>
            <a:r>
              <a:rPr lang="en-US" sz="1200" b="0" kern="1200" baseline="0" dirty="0" smtClean="0">
                <a:solidFill>
                  <a:schemeClr val="tx1"/>
                </a:solidFill>
                <a:effectLst/>
                <a:latin typeface="+mn-lt"/>
                <a:ea typeface="+mn-ea"/>
                <a:cs typeface="+mn-cs"/>
              </a:rPr>
              <a:t> no. </a:t>
            </a:r>
            <a:r>
              <a:rPr lang="en-US" sz="1200" kern="1200" dirty="0" smtClean="0">
                <a:solidFill>
                  <a:schemeClr val="tx1"/>
                </a:solidFill>
                <a:effectLst/>
                <a:latin typeface="+mn-lt"/>
                <a:ea typeface="+mn-ea"/>
                <a:cs typeface="+mn-cs"/>
              </a:rPr>
              <a:t>3, pp. 250–280. </a:t>
            </a:r>
            <a:r>
              <a:rPr lang="en-US" sz="1200" u="sng" kern="1200" dirty="0" smtClean="0">
                <a:solidFill>
                  <a:schemeClr val="tx1"/>
                </a:solidFill>
                <a:effectLst/>
                <a:latin typeface="+mn-lt"/>
                <a:ea typeface="+mn-ea"/>
                <a:cs typeface="+mn-cs"/>
                <a:hlinkClick r:id="rId4" tooltip="Digital object identifier"/>
              </a:rPr>
              <a:t>doi</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5"/>
              </a:rPr>
              <a:t>10.1086/624298</a:t>
            </a:r>
            <a:endParaRPr lang="en-IN" sz="1200"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5)</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As needed, discuss density and viscosity in adequate details.</a:t>
            </a:r>
            <a:r>
              <a:rPr lang="en-IN" sz="1200" u="none"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u="none" kern="1200" dirty="0" smtClean="0">
                <a:solidFill>
                  <a:schemeClr val="tx1"/>
                </a:solidFill>
                <a:effectLst/>
                <a:latin typeface="+mn-lt"/>
                <a:ea typeface="+mn-ea"/>
                <a:cs typeface="+mn-cs"/>
              </a:rPr>
              <a:t>Image 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u="none" kern="1200" dirty="0" smtClean="0">
                <a:solidFill>
                  <a:schemeClr val="tx1"/>
                </a:solidFill>
                <a:effectLst/>
                <a:latin typeface="+mn-lt"/>
                <a:ea typeface="+mn-ea"/>
                <a:cs typeface="+mn-cs"/>
              </a:rPr>
              <a:t>Figure</a:t>
            </a:r>
            <a:r>
              <a:rPr lang="en-IN" sz="1200" u="none" kern="1200" baseline="0" dirty="0" smtClean="0">
                <a:solidFill>
                  <a:schemeClr val="tx1"/>
                </a:solidFill>
                <a:effectLst/>
                <a:latin typeface="+mn-lt"/>
                <a:ea typeface="+mn-ea"/>
                <a:cs typeface="+mn-cs"/>
              </a:rPr>
              <a:t> 7: Shapes of red blood cells and sickle cells: The Pulse, California Baptist University. Reproduced with permission. http://blogs.calbaptist.edu/alliedhealth/tag/sickle-cell-disease/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u="none" kern="1200" baseline="0" dirty="0" smtClean="0">
                <a:solidFill>
                  <a:schemeClr val="tx1"/>
                </a:solidFill>
                <a:effectLst/>
                <a:latin typeface="+mn-lt"/>
                <a:ea typeface="+mn-ea"/>
                <a:cs typeface="+mn-cs"/>
              </a:rPr>
              <a:t>Figure 8: Two blood cells, different shapes: </a:t>
            </a:r>
            <a:r>
              <a:rPr lang="en-IN" sz="1200" u="none" kern="1200" baseline="0" dirty="0" err="1" smtClean="0">
                <a:solidFill>
                  <a:schemeClr val="tx1"/>
                </a:solidFill>
                <a:effectLst/>
                <a:latin typeface="+mn-lt"/>
                <a:ea typeface="+mn-ea"/>
                <a:cs typeface="+mn-cs"/>
              </a:rPr>
              <a:t>Vikaspedia</a:t>
            </a:r>
            <a:r>
              <a:rPr lang="en-IN" sz="1200" u="none" kern="1200" baseline="0" dirty="0" smtClean="0">
                <a:solidFill>
                  <a:schemeClr val="tx1"/>
                </a:solidFill>
                <a:effectLst/>
                <a:latin typeface="+mn-lt"/>
                <a:ea typeface="+mn-ea"/>
                <a:cs typeface="+mn-cs"/>
              </a:rPr>
              <a:t>. Reproduced with permission. http://vikaspedia.in/health/diseases/genetic-disorders/sickle-cell-disease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u="none" kern="1200" baseline="0" dirty="0" smtClean="0">
                <a:solidFill>
                  <a:schemeClr val="tx1"/>
                </a:solidFill>
                <a:effectLst/>
                <a:latin typeface="+mn-lt"/>
                <a:ea typeface="+mn-ea"/>
                <a:cs typeface="+mn-cs"/>
              </a:rPr>
              <a:t>Text reference: </a:t>
            </a:r>
            <a:r>
              <a:rPr lang="en-US" sz="1200" kern="1200" dirty="0" err="1" smtClean="0">
                <a:solidFill>
                  <a:schemeClr val="tx1"/>
                </a:solidFill>
                <a:effectLst/>
                <a:latin typeface="+mn-lt"/>
                <a:ea typeface="+mn-ea"/>
                <a:cs typeface="+mn-cs"/>
              </a:rPr>
              <a:t>Wadell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Hakon</a:t>
            </a:r>
            <a:r>
              <a:rPr lang="en-US" sz="1200" kern="1200" dirty="0" smtClean="0">
                <a:solidFill>
                  <a:schemeClr val="tx1"/>
                </a:solidFill>
                <a:effectLst/>
                <a:latin typeface="+mn-lt"/>
                <a:ea typeface="+mn-ea"/>
                <a:cs typeface="+mn-cs"/>
              </a:rPr>
              <a:t>. (1935) “Volume, Shape and Roundness of Quartz Particles." </a:t>
            </a:r>
            <a:r>
              <a:rPr lang="en-US" sz="1200" i="1" u="sng" kern="1200" dirty="0" smtClean="0">
                <a:solidFill>
                  <a:schemeClr val="tx1"/>
                </a:solidFill>
                <a:effectLst/>
                <a:latin typeface="+mn-lt"/>
                <a:ea typeface="+mn-ea"/>
                <a:cs typeface="+mn-cs"/>
              </a:rPr>
              <a:t>The Journal of Geology</a:t>
            </a:r>
            <a:r>
              <a:rPr lang="en-US" sz="1200" kern="1200" dirty="0" smtClean="0">
                <a:solidFill>
                  <a:schemeClr val="tx1"/>
                </a:solidFill>
                <a:effectLst/>
                <a:latin typeface="+mn-lt"/>
                <a:ea typeface="+mn-ea"/>
                <a:cs typeface="+mn-cs"/>
              </a:rPr>
              <a:t>, Vol. 43, No. 3: pp. 250–280. DOI:10.1086/624298. https://www.jstor.org/stable/30056250?seq=1#page_scan_tab_contents</a:t>
            </a:r>
            <a:endParaRPr lang="en-IN" sz="1200" u="non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52BBBB-65D8-4744-97A6-5206DD25010B}" type="slidenum">
              <a:rPr lang="en-US" smtClean="0"/>
              <a:t>6</a:t>
            </a:fld>
            <a:endParaRPr lang="en-US" dirty="0"/>
          </a:p>
        </p:txBody>
      </p:sp>
    </p:spTree>
    <p:extLst>
      <p:ext uri="{BB962C8B-B14F-4D97-AF65-F5344CB8AC3E}">
        <p14:creationId xmlns:p14="http://schemas.microsoft.com/office/powerpoint/2010/main" val="48321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Reinforce that vibration, inclination and heating need to be avoided during ESR tests.</a:t>
            </a:r>
            <a:endParaRPr lang="en-US" strike="sngStrike" dirty="0"/>
          </a:p>
        </p:txBody>
      </p:sp>
      <p:sp>
        <p:nvSpPr>
          <p:cNvPr id="4" name="Slide Number Placeholder 3"/>
          <p:cNvSpPr>
            <a:spLocks noGrp="1"/>
          </p:cNvSpPr>
          <p:nvPr>
            <p:ph type="sldNum" sz="quarter" idx="10"/>
          </p:nvPr>
        </p:nvSpPr>
        <p:spPr/>
        <p:txBody>
          <a:bodyPr/>
          <a:lstStyle/>
          <a:p>
            <a:fld id="{9352BBBB-65D8-4744-97A6-5206DD25010B}" type="slidenum">
              <a:rPr lang="en-US" smtClean="0"/>
              <a:t>7</a:t>
            </a:fld>
            <a:endParaRPr lang="en-US" dirty="0"/>
          </a:p>
        </p:txBody>
      </p:sp>
    </p:spTree>
    <p:extLst>
      <p:ext uri="{BB962C8B-B14F-4D97-AF65-F5344CB8AC3E}">
        <p14:creationId xmlns:p14="http://schemas.microsoft.com/office/powerpoint/2010/main" val="87371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Image source: (clock)</a:t>
            </a:r>
            <a:r>
              <a:rPr lang="en-IN" baseline="0" dirty="0" smtClean="0"/>
              <a:t> 2006 </a:t>
            </a:r>
            <a:r>
              <a:rPr lang="en-US" sz="1200" b="0" i="0" kern="1200" dirty="0" smtClean="0">
                <a:solidFill>
                  <a:schemeClr val="tx1"/>
                </a:solidFill>
                <a:effectLst/>
                <a:latin typeface="+mn-lt"/>
                <a:ea typeface="+mn-ea"/>
                <a:cs typeface="+mn-cs"/>
              </a:rPr>
              <a:t>FreeImages.com/Toni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Mihailov</a:t>
            </a:r>
            <a:r>
              <a:rPr lang="en-US" sz="1200" b="0" i="0" kern="1200" baseline="0" dirty="0" smtClean="0">
                <a:solidFill>
                  <a:schemeClr val="tx1"/>
                </a:solidFill>
                <a:effectLst/>
                <a:latin typeface="+mn-lt"/>
                <a:ea typeface="+mn-ea"/>
                <a:cs typeface="+mn-cs"/>
              </a:rPr>
              <a:t> </a:t>
            </a:r>
            <a:r>
              <a:rPr lang="en-IN" baseline="0" dirty="0" smtClean="0"/>
              <a:t>http://images.freeimages.com/images/previews/b28/clock-1196246.jpg</a:t>
            </a:r>
            <a:endParaRPr lang="en-IN" dirty="0"/>
          </a:p>
        </p:txBody>
      </p:sp>
      <p:sp>
        <p:nvSpPr>
          <p:cNvPr id="4" name="Slide Number Placeholder 3"/>
          <p:cNvSpPr>
            <a:spLocks noGrp="1"/>
          </p:cNvSpPr>
          <p:nvPr>
            <p:ph type="sldNum" sz="quarter" idx="10"/>
          </p:nvPr>
        </p:nvSpPr>
        <p:spPr/>
        <p:txBody>
          <a:bodyPr/>
          <a:lstStyle/>
          <a:p>
            <a:fld id="{9352BBBB-65D8-4744-97A6-5206DD25010B}" type="slidenum">
              <a:rPr lang="en-US" smtClean="0"/>
              <a:t>8</a:t>
            </a:fld>
            <a:endParaRPr lang="en-US" dirty="0"/>
          </a:p>
        </p:txBody>
      </p:sp>
    </p:spTree>
    <p:extLst>
      <p:ext uri="{BB962C8B-B14F-4D97-AF65-F5344CB8AC3E}">
        <p14:creationId xmlns:p14="http://schemas.microsoft.com/office/powerpoint/2010/main" val="2564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Image</a:t>
            </a:r>
            <a:r>
              <a:rPr lang="en-IN" baseline="0" dirty="0" smtClean="0"/>
              <a:t> sources:</a:t>
            </a:r>
          </a:p>
          <a:p>
            <a:r>
              <a:rPr lang="en-IN" baseline="0" dirty="0" smtClean="0"/>
              <a:t>Figure 9 </a:t>
            </a:r>
            <a:r>
              <a:rPr lang="en-IN" baseline="0" dirty="0" err="1" smtClean="0"/>
              <a:t>Westerngren</a:t>
            </a:r>
            <a:r>
              <a:rPr lang="en-IN" baseline="0" dirty="0" smtClean="0"/>
              <a:t> tubes (left) and </a:t>
            </a:r>
            <a:r>
              <a:rPr lang="en-IN" baseline="0" dirty="0" err="1" smtClean="0"/>
              <a:t>Wintrobe</a:t>
            </a:r>
            <a:r>
              <a:rPr lang="en-IN" baseline="0" dirty="0" smtClean="0"/>
              <a:t> tubes (right): 2016 </a:t>
            </a:r>
            <a:r>
              <a:rPr lang="en-IN" baseline="0" dirty="0" err="1" smtClean="0"/>
              <a:t>Giri</a:t>
            </a:r>
            <a:r>
              <a:rPr lang="en-IN" baseline="0" dirty="0" smtClean="0"/>
              <a:t> </a:t>
            </a:r>
            <a:r>
              <a:rPr lang="en-IN" baseline="0" dirty="0" err="1" smtClean="0"/>
              <a:t>Dhurba</a:t>
            </a:r>
            <a:r>
              <a:rPr lang="en-IN" baseline="0" dirty="0" smtClean="0"/>
              <a:t>. Reproduced with permission. </a:t>
            </a:r>
            <a:r>
              <a:rPr lang="en-US" dirty="0" smtClean="0">
                <a:hlinkClick r:id="rId3" action="ppaction://hlinkfile"/>
              </a:rPr>
              <a:t>http:/laboratoryinfo.com/</a:t>
            </a:r>
            <a:r>
              <a:rPr lang="en-US" dirty="0" err="1" smtClean="0">
                <a:hlinkClick r:id="rId3" action="ppaction://hlinkfile"/>
              </a:rPr>
              <a:t>esr</a:t>
            </a:r>
            <a:r>
              <a:rPr lang="en-US" dirty="0" smtClean="0">
                <a:hlinkClick r:id="rId3" action="ppaction://hlinkfile"/>
              </a:rPr>
              <a:t>/</a:t>
            </a:r>
            <a:endParaRPr lang="en-US" dirty="0" smtClean="0"/>
          </a:p>
          <a:p>
            <a:r>
              <a:rPr lang="en-IN" baseline="0" dirty="0" smtClean="0"/>
              <a:t>Figure 10: </a:t>
            </a:r>
            <a:r>
              <a:rPr lang="en-US" sz="1400" dirty="0" smtClean="0">
                <a:latin typeface="Times New Roman" panose="02020603050405020304" pitchFamily="18" charset="0"/>
                <a:ea typeface="Calibri" panose="020F0502020204030204" pitchFamily="34" charset="0"/>
              </a:rPr>
              <a:t>Percent composition and specific gravity of separated blood layers. The average specific gravity of normal human blood is 1.060. This fact sheet was adapted with permission from </a:t>
            </a:r>
            <a:r>
              <a:rPr lang="en-US" sz="1200" dirty="0" err="1" smtClean="0"/>
              <a:t>Stec</a:t>
            </a:r>
            <a:r>
              <a:rPr lang="en-US" sz="1200" dirty="0" smtClean="0"/>
              <a:t>, Theresa C. "What is in the Bag?" Accessed December 2014. (34-slide PDF file; an overview of blood and blood products) http://c.ymcdn.com/sites/www.apheresis.org/resource/collection/387FC8D3-D586-4DC2-A60D-EA1A83285A68/Fri_1515._2_ES_V_Stec_Seacliff_A_&amp;_B_update.pdf, page 19.</a:t>
            </a:r>
            <a:endParaRPr lang="en-IN" baseline="0" dirty="0" smtClean="0"/>
          </a:p>
          <a:p>
            <a:endParaRPr lang="en-IN" dirty="0"/>
          </a:p>
        </p:txBody>
      </p:sp>
      <p:sp>
        <p:nvSpPr>
          <p:cNvPr id="4" name="Slide Number Placeholder 3"/>
          <p:cNvSpPr>
            <a:spLocks noGrp="1"/>
          </p:cNvSpPr>
          <p:nvPr>
            <p:ph type="sldNum" sz="quarter" idx="10"/>
          </p:nvPr>
        </p:nvSpPr>
        <p:spPr/>
        <p:txBody>
          <a:bodyPr/>
          <a:lstStyle/>
          <a:p>
            <a:fld id="{9352BBBB-65D8-4744-97A6-5206DD25010B}" type="slidenum">
              <a:rPr lang="en-US" smtClean="0"/>
              <a:t>9</a:t>
            </a:fld>
            <a:endParaRPr lang="en-US" dirty="0"/>
          </a:p>
        </p:txBody>
      </p:sp>
    </p:spTree>
    <p:extLst>
      <p:ext uri="{BB962C8B-B14F-4D97-AF65-F5344CB8AC3E}">
        <p14:creationId xmlns:p14="http://schemas.microsoft.com/office/powerpoint/2010/main" val="21890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311013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265954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35023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261538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307741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148291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188827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33859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15827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54359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D67EF-FCED-4C4A-AE6B-8622672866AC}" type="datetimeFigureOut">
              <a:rPr lang="en-US" smtClean="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AE0029-0B90-48B4-B6C6-F085BFD043A3}" type="slidenum">
              <a:rPr lang="en-US" smtClean="0"/>
              <a:t>‹#›</a:t>
            </a:fld>
            <a:endParaRPr lang="en-US" dirty="0"/>
          </a:p>
        </p:txBody>
      </p:sp>
    </p:spTree>
    <p:extLst>
      <p:ext uri="{BB962C8B-B14F-4D97-AF65-F5344CB8AC3E}">
        <p14:creationId xmlns:p14="http://schemas.microsoft.com/office/powerpoint/2010/main" val="42927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D67EF-FCED-4C4A-AE6B-8622672866AC}" type="datetimeFigureOut">
              <a:rPr lang="en-US" smtClean="0"/>
              <a:t>7/20/2023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E0029-0B90-48B4-B6C6-F085BFD043A3}" type="slidenum">
              <a:rPr lang="en-US" smtClean="0"/>
              <a:t>‹#›</a:t>
            </a:fld>
            <a:endParaRPr lang="en-US" dirty="0"/>
          </a:p>
        </p:txBody>
      </p:sp>
    </p:spTree>
    <p:extLst>
      <p:ext uri="{BB962C8B-B14F-4D97-AF65-F5344CB8AC3E}">
        <p14:creationId xmlns:p14="http://schemas.microsoft.com/office/powerpoint/2010/main" val="3631092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www.the-scientist.com/?articles.view/articleNo/44686/title/Let-s-Talk-Human-Engineering/" TargetMode="External"/><Relationship Id="rId3" Type="http://schemas.openxmlformats.org/officeDocument/2006/relationships/hyperlink" Target="http://study.com/articles/Clinical_Technicians_Job_Description_and_Requirements_for_a_Career_as_a_Clinical_Tech.html" TargetMode="External"/><Relationship Id="rId7" Type="http://schemas.openxmlformats.org/officeDocument/2006/relationships/hyperlink" Target="http://www.britannica.com/topic/human-factors-enginee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nslhd.health.nsw.gov.au/Careers/Documents/Fact%20Sheets/ClinicalEngineerNSLHD.pdf" TargetMode="External"/><Relationship Id="rId5" Type="http://schemas.openxmlformats.org/officeDocument/2006/relationships/hyperlink" Target="https://www.healthcareers.nhs.uk/explore-roles/physical-sciences-and-biomechanical-engineering/clinical-engineer" TargetMode="External"/><Relationship Id="rId4" Type="http://schemas.openxmlformats.org/officeDocument/2006/relationships/hyperlink" Target="https://nationalcareersservice.direct.gov.uk/advice/planning/jobprofiles/Pages/clinicalengineer.aspx" TargetMode="External"/><Relationship Id="rId9" Type="http://schemas.openxmlformats.org/officeDocument/2006/relationships/hyperlink" Target="https://sjm.taleo.net/careersection/sjm_1/jobdetail.ftl?job=1600013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hyperlink" Target="http://www.sswm.info/glossary/2/letters#term96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wsNcC4ZFHw"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wsNcC4ZFHw" TargetMode="External"/><Relationship Id="rId7" Type="http://schemas.openxmlformats.org/officeDocument/2006/relationships/hyperlink" Target="http://www.filtration-and-separation.com/thickener/sld005.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hyperlink" Target="https://www.youtube.com/watch?v=E9rHSLUr3P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vikaspedia.in/health/diseases/genetic-disorders/sickle-cell-diseas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c.ymcdn.com/sites/www.apheresis.org/resource/collection/387FC8D3-D586-4DC2-A60D-EA1A83285A68/Fri_1515._2_ES_V_Stec_Seacliff_A_&amp;_B_update.pdf" TargetMode="Externa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8000">
              <a:schemeClr val="accent2">
                <a:lumMod val="0"/>
                <a:lumOff val="100000"/>
              </a:schemeClr>
            </a:gs>
            <a:gs pos="100000">
              <a:schemeClr val="accent2">
                <a:lumMod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5628" y="1913932"/>
            <a:ext cx="9900745" cy="3422341"/>
          </a:xfrm>
        </p:spPr>
        <p:txBody>
          <a:bodyPr>
            <a:noAutofit/>
          </a:bodyPr>
          <a:lstStyle/>
          <a:p>
            <a:r>
              <a:rPr lang="en-US" sz="11500" dirty="0" smtClean="0"/>
              <a:t>Sedimentation and the ESR Test </a:t>
            </a:r>
            <a:endParaRPr lang="en-US" sz="11500" dirty="0"/>
          </a:p>
        </p:txBody>
      </p:sp>
      <p:sp>
        <p:nvSpPr>
          <p:cNvPr id="3" name="Subtitle 2"/>
          <p:cNvSpPr>
            <a:spLocks noGrp="1"/>
          </p:cNvSpPr>
          <p:nvPr>
            <p:ph type="subTitle" idx="1"/>
          </p:nvPr>
        </p:nvSpPr>
        <p:spPr>
          <a:xfrm>
            <a:off x="595953" y="5663819"/>
            <a:ext cx="11000095" cy="692011"/>
          </a:xfrm>
        </p:spPr>
        <p:txBody>
          <a:bodyPr>
            <a:noAutofit/>
          </a:bodyPr>
          <a:lstStyle/>
          <a:p>
            <a:r>
              <a:rPr lang="en-US" sz="3600" dirty="0" smtClean="0"/>
              <a:t>A Simple and Useful Separation Technique</a:t>
            </a:r>
          </a:p>
        </p:txBody>
      </p:sp>
    </p:spTree>
    <p:extLst>
      <p:ext uri="{BB962C8B-B14F-4D97-AF65-F5344CB8AC3E}">
        <p14:creationId xmlns:p14="http://schemas.microsoft.com/office/powerpoint/2010/main" val="2162401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30548"/>
            <a:ext cx="10972800" cy="548640"/>
          </a:xfrm>
        </p:spPr>
        <p:txBody>
          <a:bodyPr>
            <a:noAutofit/>
          </a:bodyPr>
          <a:lstStyle/>
          <a:p>
            <a:pPr algn="ctr"/>
            <a:r>
              <a:rPr lang="en-US" dirty="0" smtClean="0">
                <a:solidFill>
                  <a:srgbClr val="7030A0"/>
                </a:solidFill>
              </a:rPr>
              <a:t>Lab materials and instructions for ESR tests</a:t>
            </a:r>
            <a:endParaRPr lang="en-IN" dirty="0">
              <a:solidFill>
                <a:srgbClr val="7030A0"/>
              </a:solidFill>
            </a:endParaRPr>
          </a:p>
        </p:txBody>
      </p:sp>
      <p:sp>
        <p:nvSpPr>
          <p:cNvPr id="12" name="Rectangle 11"/>
          <p:cNvSpPr/>
          <p:nvPr/>
        </p:nvSpPr>
        <p:spPr>
          <a:xfrm>
            <a:off x="530658" y="4187810"/>
            <a:ext cx="5760720" cy="2468880"/>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pPr>
              <a:spcAft>
                <a:spcPts val="600"/>
              </a:spcAft>
            </a:pPr>
            <a:r>
              <a:rPr lang="en-US" sz="2000" b="1" dirty="0" smtClean="0">
                <a:solidFill>
                  <a:srgbClr val="7030A0"/>
                </a:solidFill>
                <a:ea typeface="Calibri" panose="020F0502020204030204" pitchFamily="34" charset="0"/>
                <a:cs typeface="Times New Roman" panose="02020603050405020304" pitchFamily="18" charset="0"/>
              </a:rPr>
              <a:t>Instructions: </a:t>
            </a:r>
            <a:r>
              <a:rPr lang="en-US" sz="1600" dirty="0" smtClean="0">
                <a:ea typeface="Calibri" panose="020F0502020204030204" pitchFamily="34" charset="0"/>
                <a:cs typeface="Times New Roman" panose="02020603050405020304" pitchFamily="18" charset="0"/>
              </a:rPr>
              <a:t>Mix each blood model solution according to the instructions (</a:t>
            </a:r>
            <a:r>
              <a:rPr lang="en-US" sz="1600" dirty="0" smtClean="0">
                <a:ea typeface="Calibri" panose="020F0502020204030204" pitchFamily="34" charset="0"/>
                <a:cs typeface="Times New Roman" panose="02020603050405020304" pitchFamily="18" charset="0"/>
                <a:sym typeface="Wingdings" panose="05000000000000000000" pitchFamily="2" charset="2"/>
              </a:rPr>
              <a:t>). Then, </a:t>
            </a:r>
            <a:r>
              <a:rPr lang="en-US" sz="1600" dirty="0" smtClean="0">
                <a:ea typeface="Calibri" panose="020F0502020204030204" pitchFamily="34" charset="0"/>
                <a:cs typeface="Times New Roman" panose="02020603050405020304" pitchFamily="18" charset="0"/>
              </a:rPr>
              <a:t>cap its test tube, shake the </a:t>
            </a:r>
            <a:r>
              <a:rPr lang="en-US" sz="1600" dirty="0">
                <a:ea typeface="Calibri" panose="020F0502020204030204" pitchFamily="34" charset="0"/>
                <a:cs typeface="Times New Roman" panose="02020603050405020304" pitchFamily="18" charset="0"/>
              </a:rPr>
              <a:t>sample </a:t>
            </a:r>
            <a:r>
              <a:rPr lang="en-US" sz="1600" dirty="0" smtClean="0">
                <a:ea typeface="Calibri" panose="020F0502020204030204" pitchFamily="34" charset="0"/>
                <a:cs typeface="Times New Roman" panose="02020603050405020304" pitchFamily="18" charset="0"/>
              </a:rPr>
              <a:t>well and place it in the test tube stand for 60 minutes on </a:t>
            </a:r>
            <a:r>
              <a:rPr lang="en-US" sz="1600" dirty="0">
                <a:ea typeface="Calibri" panose="020F0502020204030204" pitchFamily="34" charset="0"/>
                <a:cs typeface="Times New Roman" panose="02020603050405020304" pitchFamily="18" charset="0"/>
              </a:rPr>
              <a:t>a flat </a:t>
            </a:r>
            <a:r>
              <a:rPr lang="en-US" sz="1600" dirty="0" smtClean="0">
                <a:ea typeface="Calibri" panose="020F0502020204030204" pitchFamily="34" charset="0"/>
                <a:cs typeface="Times New Roman" panose="02020603050405020304" pitchFamily="18" charset="0"/>
              </a:rPr>
              <a:t>surface with no </a:t>
            </a:r>
            <a:r>
              <a:rPr lang="en-US" sz="1600" dirty="0">
                <a:ea typeface="Calibri" panose="020F0502020204030204" pitchFamily="34" charset="0"/>
                <a:cs typeface="Times New Roman" panose="02020603050405020304" pitchFamily="18" charset="0"/>
              </a:rPr>
              <a:t>vibrations or disturbances </a:t>
            </a:r>
            <a:r>
              <a:rPr lang="en-US" sz="1600" dirty="0" smtClean="0">
                <a:ea typeface="Calibri" panose="020F0502020204030204" pitchFamily="34" charset="0"/>
                <a:cs typeface="Times New Roman" panose="02020603050405020304" pitchFamily="18" charset="0"/>
              </a:rPr>
              <a:t>nearby. </a:t>
            </a:r>
            <a:r>
              <a:rPr lang="en-US" sz="1600" b="1" dirty="0" smtClean="0">
                <a:solidFill>
                  <a:srgbClr val="7030A0"/>
                </a:solidFill>
                <a:ea typeface="Calibri" panose="020F0502020204030204" pitchFamily="34" charset="0"/>
                <a:cs typeface="Times New Roman" panose="02020603050405020304" pitchFamily="18" charset="0"/>
              </a:rPr>
              <a:t>At the 60</a:t>
            </a:r>
            <a:r>
              <a:rPr lang="en-US" sz="1600" b="1" baseline="30000" dirty="0" smtClean="0">
                <a:solidFill>
                  <a:srgbClr val="7030A0"/>
                </a:solidFill>
                <a:ea typeface="Calibri" panose="020F0502020204030204" pitchFamily="34" charset="0"/>
                <a:cs typeface="Times New Roman" panose="02020603050405020304" pitchFamily="18" charset="0"/>
              </a:rPr>
              <a:t>th</a:t>
            </a:r>
            <a:r>
              <a:rPr lang="en-US" sz="1600" b="1" dirty="0" smtClean="0">
                <a:solidFill>
                  <a:srgbClr val="7030A0"/>
                </a:solidFill>
                <a:ea typeface="Calibri" panose="020F0502020204030204" pitchFamily="34" charset="0"/>
                <a:cs typeface="Times New Roman" panose="02020603050405020304" pitchFamily="18" charset="0"/>
              </a:rPr>
              <a:t> minute</a:t>
            </a:r>
            <a:r>
              <a:rPr lang="en-US" sz="1600" dirty="0" smtClean="0">
                <a:ea typeface="Calibri" panose="020F0502020204030204" pitchFamily="34" charset="0"/>
                <a:cs typeface="Times New Roman" panose="02020603050405020304" pitchFamily="18" charset="0"/>
              </a:rPr>
              <a:t>, note the </a:t>
            </a:r>
            <a:r>
              <a:rPr lang="en-US" sz="1600" dirty="0">
                <a:ea typeface="Calibri" panose="020F0502020204030204" pitchFamily="34" charset="0"/>
                <a:cs typeface="Times New Roman" panose="02020603050405020304" pitchFamily="18" charset="0"/>
              </a:rPr>
              <a:t>height in </a:t>
            </a:r>
            <a:r>
              <a:rPr lang="en-US" sz="1600" dirty="0" smtClean="0">
                <a:ea typeface="Calibri" panose="020F0502020204030204" pitchFamily="34" charset="0"/>
                <a:cs typeface="Times New Roman" panose="02020603050405020304" pitchFamily="18" charset="0"/>
              </a:rPr>
              <a:t>cm of </a:t>
            </a:r>
            <a:r>
              <a:rPr lang="en-US" sz="1600" dirty="0">
                <a:ea typeface="Calibri" panose="020F0502020204030204" pitchFamily="34" charset="0"/>
                <a:cs typeface="Times New Roman" panose="02020603050405020304" pitchFamily="18" charset="0"/>
              </a:rPr>
              <a:t>the clear liquid </a:t>
            </a:r>
            <a:r>
              <a:rPr lang="en-US" sz="1600" dirty="0" smtClean="0">
                <a:ea typeface="Calibri" panose="020F0502020204030204" pitchFamily="34" charset="0"/>
                <a:cs typeface="Times New Roman" panose="02020603050405020304" pitchFamily="18" charset="0"/>
              </a:rPr>
              <a:t>above the top of the sediment. Clues to check your ESR results: </a:t>
            </a:r>
          </a:p>
          <a:p>
            <a:pPr marL="285750" indent="-285750">
              <a:buFont typeface="Arial" panose="020B0604020202020204" pitchFamily="34" charset="0"/>
              <a:buChar char="•"/>
            </a:pPr>
            <a:r>
              <a:rPr lang="en-US" sz="1600" b="1" dirty="0" smtClean="0">
                <a:solidFill>
                  <a:srgbClr val="0070C0"/>
                </a:solidFill>
              </a:rPr>
              <a:t>The normal </a:t>
            </a:r>
            <a:r>
              <a:rPr lang="en-US" sz="1600" b="1" dirty="0">
                <a:solidFill>
                  <a:srgbClr val="0070C0"/>
                </a:solidFill>
              </a:rPr>
              <a:t>ESR value is 18 ±</a:t>
            </a:r>
            <a:r>
              <a:rPr lang="en-IN" sz="1600" b="1" dirty="0">
                <a:solidFill>
                  <a:srgbClr val="0070C0"/>
                </a:solidFill>
              </a:rPr>
              <a:t> 3 mm</a:t>
            </a:r>
          </a:p>
          <a:p>
            <a:pPr marL="285750" indent="-285750">
              <a:buFont typeface="Arial" panose="020B0604020202020204" pitchFamily="34" charset="0"/>
              <a:buChar char="•"/>
            </a:pPr>
            <a:r>
              <a:rPr lang="en-US" sz="1600" b="1" dirty="0" smtClean="0">
                <a:solidFill>
                  <a:srgbClr val="0070C0"/>
                </a:solidFill>
              </a:rPr>
              <a:t>Normal blood &lt; rheumatoid arthritis &lt; </a:t>
            </a:r>
            <a:r>
              <a:rPr lang="en-US" sz="1600" b="1" dirty="0">
                <a:solidFill>
                  <a:srgbClr val="0070C0"/>
                </a:solidFill>
              </a:rPr>
              <a:t>a</a:t>
            </a:r>
            <a:r>
              <a:rPr lang="en-US" sz="1600" b="1" dirty="0" smtClean="0">
                <a:solidFill>
                  <a:srgbClr val="0070C0"/>
                </a:solidFill>
              </a:rPr>
              <a:t>nemia</a:t>
            </a:r>
            <a:endParaRPr lang="en-IN" sz="1600" b="1" dirty="0">
              <a:solidFill>
                <a:srgbClr val="0070C0"/>
              </a:solidFill>
            </a:endParaRPr>
          </a:p>
          <a:p>
            <a:pPr marL="285750" indent="-285750">
              <a:buFont typeface="Arial" panose="020B0604020202020204" pitchFamily="34" charset="0"/>
              <a:buChar char="•"/>
            </a:pPr>
            <a:r>
              <a:rPr lang="en-US" sz="1600" b="1" dirty="0">
                <a:solidFill>
                  <a:srgbClr val="0070C0"/>
                </a:solidFill>
              </a:rPr>
              <a:t>Normal </a:t>
            </a:r>
            <a:r>
              <a:rPr lang="en-US" sz="1600" b="1" dirty="0" smtClean="0">
                <a:solidFill>
                  <a:srgbClr val="0070C0"/>
                </a:solidFill>
              </a:rPr>
              <a:t>blood &gt; leukocytosis &gt; sickle-cell anemia</a:t>
            </a:r>
            <a:endParaRPr lang="en-IN" sz="1600" b="1" dirty="0">
              <a:solidFill>
                <a:srgbClr val="0070C0"/>
              </a:solidFill>
            </a:endParaRPr>
          </a:p>
        </p:txBody>
      </p:sp>
      <p:sp>
        <p:nvSpPr>
          <p:cNvPr id="13" name="TextBox 12"/>
          <p:cNvSpPr txBox="1"/>
          <p:nvPr/>
        </p:nvSpPr>
        <p:spPr>
          <a:xfrm>
            <a:off x="6632688" y="1176427"/>
            <a:ext cx="5212080" cy="54802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en-US" sz="1600" b="1" dirty="0" smtClean="0">
                <a:latin typeface="+mj-lt"/>
                <a:ea typeface="Calibri" panose="020F0502020204030204" pitchFamily="34" charset="0"/>
                <a:cs typeface="Times New Roman" panose="02020603050405020304" pitchFamily="18" charset="0"/>
              </a:rPr>
              <a:t>Normal blood model</a:t>
            </a:r>
          </a:p>
          <a:p>
            <a:pPr>
              <a:spcAft>
                <a:spcPts val="600"/>
              </a:spcAft>
            </a:pPr>
            <a:r>
              <a:rPr lang="en-US" sz="1600" dirty="0" smtClean="0">
                <a:latin typeface="+mj-lt"/>
                <a:ea typeface="Calibri" panose="020F0502020204030204" pitchFamily="34" charset="0"/>
                <a:cs typeface="Times New Roman" panose="02020603050405020304" pitchFamily="18" charset="0"/>
              </a:rPr>
              <a:t>In </a:t>
            </a:r>
            <a:r>
              <a:rPr lang="en-US" sz="1600" dirty="0">
                <a:latin typeface="+mj-lt"/>
                <a:ea typeface="Calibri" panose="020F0502020204030204" pitchFamily="34" charset="0"/>
                <a:cs typeface="Times New Roman" panose="02020603050405020304" pitchFamily="18" charset="0"/>
              </a:rPr>
              <a:t>a graduated test tube with screw cap, mix 4.5 ml of V8 drink, 5.5 ml of olive oil containing 1% petroleum jelly. </a:t>
            </a:r>
            <a:endParaRPr lang="en-US" sz="1600" dirty="0" smtClean="0">
              <a:latin typeface="+mj-lt"/>
              <a:ea typeface="Calibri" panose="020F0502020204030204" pitchFamily="34" charset="0"/>
              <a:cs typeface="Times New Roman" panose="02020603050405020304" pitchFamily="18" charset="0"/>
            </a:endParaRPr>
          </a:p>
          <a:p>
            <a:r>
              <a:rPr lang="en-US" sz="1600" b="1" dirty="0">
                <a:ea typeface="Calibri" panose="020F0502020204030204" pitchFamily="34" charset="0"/>
                <a:cs typeface="Times New Roman" panose="02020603050405020304" pitchFamily="18" charset="0"/>
              </a:rPr>
              <a:t>Rheumatoid </a:t>
            </a:r>
            <a:r>
              <a:rPr lang="en-US" sz="1600" b="1" dirty="0" smtClean="0">
                <a:ea typeface="Calibri" panose="020F0502020204030204" pitchFamily="34" charset="0"/>
                <a:cs typeface="Times New Roman" panose="02020603050405020304" pitchFamily="18" charset="0"/>
              </a:rPr>
              <a:t>arthritis blood model</a:t>
            </a:r>
            <a:endParaRPr lang="en-US" sz="1600" b="1" dirty="0">
              <a:ea typeface="Calibri" panose="020F0502020204030204" pitchFamily="34" charset="0"/>
              <a:cs typeface="Times New Roman" panose="02020603050405020304" pitchFamily="18" charset="0"/>
            </a:endParaRPr>
          </a:p>
          <a:p>
            <a:pPr>
              <a:spcAft>
                <a:spcPts val="600"/>
              </a:spcAft>
            </a:pPr>
            <a:r>
              <a:rPr lang="en-US" sz="1600" dirty="0">
                <a:ea typeface="Calibri" panose="020F0502020204030204" pitchFamily="34" charset="0"/>
                <a:cs typeface="Times New Roman" panose="02020603050405020304" pitchFamily="18" charset="0"/>
              </a:rPr>
              <a:t>In a graduated test tube with screw cap, mix 4.5 ml of V8 drink, 5.0 ml of olive oil containing 1% petroleum jelly and 0.5 ml of olive oil containing 0.5% butter.  </a:t>
            </a:r>
            <a:endParaRPr lang="en-US" sz="1600" dirty="0" smtClean="0">
              <a:ea typeface="Calibri" panose="020F0502020204030204" pitchFamily="34" charset="0"/>
              <a:cs typeface="Times New Roman" panose="02020603050405020304" pitchFamily="18" charset="0"/>
            </a:endParaRPr>
          </a:p>
          <a:p>
            <a:r>
              <a:rPr lang="en-US" sz="1600" b="1" dirty="0" smtClean="0">
                <a:ea typeface="Calibri" panose="020F0502020204030204" pitchFamily="34" charset="0"/>
                <a:cs typeface="Times New Roman" panose="02020603050405020304" pitchFamily="18" charset="0"/>
              </a:rPr>
              <a:t>Anemia blood model</a:t>
            </a:r>
            <a:endParaRPr lang="en-US" sz="1600" b="1" dirty="0">
              <a:ea typeface="Calibri" panose="020F0502020204030204" pitchFamily="34" charset="0"/>
              <a:cs typeface="Times New Roman" panose="02020603050405020304" pitchFamily="18" charset="0"/>
            </a:endParaRPr>
          </a:p>
          <a:p>
            <a:pPr>
              <a:spcAft>
                <a:spcPts val="600"/>
              </a:spcAft>
            </a:pPr>
            <a:r>
              <a:rPr lang="en-US" sz="1600" dirty="0">
                <a:ea typeface="Calibri" panose="020F0502020204030204" pitchFamily="34" charset="0"/>
                <a:cs typeface="Times New Roman" panose="02020603050405020304" pitchFamily="18" charset="0"/>
              </a:rPr>
              <a:t>In a graduated test tube with screw cap, mix 3.0 ml of V8 drink, 6.0 ml of olive oil containing 1% petroleum jelly, and 1.0 ml of olive oil containing 1.0% butter</a:t>
            </a:r>
            <a:r>
              <a:rPr lang="en-US" sz="1600" dirty="0" smtClean="0">
                <a:ea typeface="Calibri" panose="020F0502020204030204" pitchFamily="34" charset="0"/>
                <a:cs typeface="Times New Roman" panose="02020603050405020304" pitchFamily="18" charset="0"/>
              </a:rPr>
              <a:t>.</a:t>
            </a:r>
          </a:p>
          <a:p>
            <a:r>
              <a:rPr lang="en-US" sz="1600" b="1" dirty="0" smtClean="0">
                <a:ea typeface="Calibri" panose="020F0502020204030204" pitchFamily="34" charset="0"/>
                <a:cs typeface="Times New Roman" panose="02020603050405020304" pitchFamily="18" charset="0"/>
              </a:rPr>
              <a:t>Leukocytosis blood model</a:t>
            </a:r>
            <a:endParaRPr lang="en-US" sz="1600" b="1" dirty="0">
              <a:ea typeface="Calibri" panose="020F0502020204030204" pitchFamily="34" charset="0"/>
              <a:cs typeface="Times New Roman" panose="02020603050405020304" pitchFamily="18" charset="0"/>
            </a:endParaRPr>
          </a:p>
          <a:p>
            <a:pPr>
              <a:spcAft>
                <a:spcPts val="600"/>
              </a:spcAft>
            </a:pPr>
            <a:r>
              <a:rPr lang="en-US" sz="1600" dirty="0">
                <a:ea typeface="Calibri" panose="020F0502020204030204" pitchFamily="34" charset="0"/>
                <a:cs typeface="Times New Roman" panose="02020603050405020304" pitchFamily="18" charset="0"/>
              </a:rPr>
              <a:t>In a graduated test tube with screw cap, mix 4.0 ml V8 drink, 5.5 ml of olive oil containing 1% petroleum jelly, and 0.5 ml of 5% starch solution.</a:t>
            </a:r>
            <a:endParaRPr lang="en-IN" sz="1600" dirty="0">
              <a:ea typeface="Calibri" panose="020F0502020204030204" pitchFamily="34" charset="0"/>
              <a:cs typeface="Times New Roman" panose="02020603050405020304" pitchFamily="18" charset="0"/>
            </a:endParaRPr>
          </a:p>
          <a:p>
            <a:r>
              <a:rPr lang="en-US" sz="1600" b="1" dirty="0" smtClean="0">
                <a:ea typeface="Calibri" panose="020F0502020204030204" pitchFamily="34" charset="0"/>
                <a:cs typeface="Times New Roman" panose="02020603050405020304" pitchFamily="18" charset="0"/>
              </a:rPr>
              <a:t>Sickle-cell anemia blood model</a:t>
            </a:r>
            <a:endParaRPr lang="en-US" sz="1600" b="1" dirty="0">
              <a:ea typeface="Calibri" panose="020F0502020204030204" pitchFamily="34" charset="0"/>
              <a:cs typeface="Times New Roman" panose="02020603050405020304" pitchFamily="18" charset="0"/>
            </a:endParaRPr>
          </a:p>
          <a:p>
            <a:pPr>
              <a:spcAft>
                <a:spcPts val="600"/>
              </a:spcAft>
            </a:pPr>
            <a:r>
              <a:rPr lang="en-US" sz="1600" dirty="0">
                <a:ea typeface="Calibri" panose="020F0502020204030204" pitchFamily="34" charset="0"/>
                <a:cs typeface="Times New Roman" panose="02020603050405020304" pitchFamily="18" charset="0"/>
              </a:rPr>
              <a:t>In a graduated test tube with screw cap, </a:t>
            </a:r>
            <a:r>
              <a:rPr lang="en-US" sz="1600" dirty="0" smtClean="0">
                <a:ea typeface="Calibri" panose="020F0502020204030204" pitchFamily="34" charset="0"/>
                <a:cs typeface="Times New Roman" panose="02020603050405020304" pitchFamily="18" charset="0"/>
              </a:rPr>
              <a:t>mix 2.0 </a:t>
            </a:r>
            <a:r>
              <a:rPr lang="en-US" sz="1600" dirty="0">
                <a:ea typeface="Calibri" panose="020F0502020204030204" pitchFamily="34" charset="0"/>
                <a:cs typeface="Times New Roman" panose="02020603050405020304" pitchFamily="18" charset="0"/>
              </a:rPr>
              <a:t>ml V8 drink, </a:t>
            </a:r>
            <a:r>
              <a:rPr lang="en-US" sz="1600" dirty="0">
                <a:solidFill>
                  <a:schemeClr val="tx1"/>
                </a:solidFill>
                <a:ea typeface="Calibri" panose="020F0502020204030204" pitchFamily="34" charset="0"/>
                <a:cs typeface="Times New Roman" panose="02020603050405020304" pitchFamily="18" charset="0"/>
              </a:rPr>
              <a:t>2.0 ml </a:t>
            </a:r>
            <a:r>
              <a:rPr lang="en-US" sz="1600" dirty="0" smtClean="0">
                <a:solidFill>
                  <a:schemeClr val="tx1"/>
                </a:solidFill>
                <a:ea typeface="Calibri" panose="020F0502020204030204" pitchFamily="34" charset="0"/>
                <a:cs typeface="Times New Roman" panose="02020603050405020304" pitchFamily="18" charset="0"/>
              </a:rPr>
              <a:t>beet </a:t>
            </a:r>
            <a:r>
              <a:rPr lang="en-US" sz="1600" dirty="0">
                <a:solidFill>
                  <a:schemeClr val="tx1"/>
                </a:solidFill>
                <a:ea typeface="Calibri" panose="020F0502020204030204" pitchFamily="34" charset="0"/>
                <a:cs typeface="Times New Roman" panose="02020603050405020304" pitchFamily="18" charset="0"/>
              </a:rPr>
              <a:t>extract, </a:t>
            </a:r>
            <a:r>
              <a:rPr lang="en-US" sz="1600" dirty="0" smtClean="0">
                <a:solidFill>
                  <a:schemeClr val="tx1"/>
                </a:solidFill>
                <a:ea typeface="Calibri" panose="020F0502020204030204" pitchFamily="34" charset="0"/>
                <a:cs typeface="Times New Roman" panose="02020603050405020304" pitchFamily="18" charset="0"/>
              </a:rPr>
              <a:t>and, using </a:t>
            </a:r>
            <a:r>
              <a:rPr lang="en-US" sz="1600" dirty="0">
                <a:solidFill>
                  <a:schemeClr val="tx1"/>
                </a:solidFill>
                <a:ea typeface="Calibri" panose="020F0502020204030204" pitchFamily="34" charset="0"/>
                <a:cs typeface="Times New Roman" panose="02020603050405020304" pitchFamily="18" charset="0"/>
              </a:rPr>
              <a:t>very </a:t>
            </a:r>
            <a:r>
              <a:rPr lang="en-US" sz="1600" dirty="0">
                <a:ea typeface="Calibri" panose="020F0502020204030204" pitchFamily="34" charset="0"/>
                <a:cs typeface="Times New Roman" panose="02020603050405020304" pitchFamily="18" charset="0"/>
              </a:rPr>
              <a:t>small tweezers, </a:t>
            </a:r>
            <a:r>
              <a:rPr lang="en-US" sz="1600" dirty="0" smtClean="0">
                <a:ea typeface="Calibri" panose="020F0502020204030204" pitchFamily="34" charset="0"/>
                <a:cs typeface="Times New Roman" panose="02020603050405020304" pitchFamily="18" charset="0"/>
              </a:rPr>
              <a:t>a </a:t>
            </a:r>
            <a:r>
              <a:rPr lang="en-US" sz="1600" dirty="0">
                <a:ea typeface="Calibri" panose="020F0502020204030204" pitchFamily="34" charset="0"/>
                <a:cs typeface="Times New Roman" panose="02020603050405020304" pitchFamily="18" charset="0"/>
              </a:rPr>
              <a:t>very small amount of </a:t>
            </a:r>
            <a:r>
              <a:rPr lang="en-US" sz="1600" dirty="0" smtClean="0">
                <a:ea typeface="Calibri" panose="020F0502020204030204" pitchFamily="34" charset="0"/>
                <a:cs typeface="Times New Roman" panose="02020603050405020304" pitchFamily="18" charset="0"/>
              </a:rPr>
              <a:t>beet shaving. Shake </a:t>
            </a:r>
            <a:r>
              <a:rPr lang="en-US" sz="1600" dirty="0">
                <a:ea typeface="Calibri" panose="020F0502020204030204" pitchFamily="34" charset="0"/>
                <a:cs typeface="Times New Roman" panose="02020603050405020304" pitchFamily="18" charset="0"/>
              </a:rPr>
              <a:t>well and add 5.5 ml of olive oil containing 1% petroleum jelly.</a:t>
            </a:r>
            <a:endParaRPr lang="en-IN" sz="1600" dirty="0">
              <a:ea typeface="Calibri" panose="020F0502020204030204" pitchFamily="34" charset="0"/>
              <a:cs typeface="Times New Roman" panose="02020603050405020304" pitchFamily="18" charset="0"/>
            </a:endParaRPr>
          </a:p>
          <a:p>
            <a:endParaRPr lang="en-IN" sz="1600" dirty="0">
              <a:latin typeface="+mj-lt"/>
              <a:ea typeface="Calibri" panose="020F0502020204030204" pitchFamily="34" charset="0"/>
              <a:cs typeface="Times New Roman" panose="02020603050405020304" pitchFamily="18" charset="0"/>
            </a:endParaRPr>
          </a:p>
        </p:txBody>
      </p:sp>
      <p:sp>
        <p:nvSpPr>
          <p:cNvPr id="10" name="TextBox 9"/>
          <p:cNvSpPr txBox="1"/>
          <p:nvPr/>
        </p:nvSpPr>
        <p:spPr>
          <a:xfrm>
            <a:off x="530658" y="1051560"/>
            <a:ext cx="5760720" cy="3108960"/>
          </a:xfrm>
          <a:prstGeom prst="rect">
            <a:avLst/>
          </a:prstGeom>
          <a:noFill/>
          <a:ln>
            <a:solidFill>
              <a:schemeClr val="tx1"/>
            </a:solidFill>
            <a:prstDash val="lgDash"/>
          </a:ln>
        </p:spPr>
        <p:style>
          <a:lnRef idx="2">
            <a:schemeClr val="dk1"/>
          </a:lnRef>
          <a:fillRef idx="1">
            <a:schemeClr val="lt1"/>
          </a:fillRef>
          <a:effectRef idx="0">
            <a:schemeClr val="dk1"/>
          </a:effectRef>
          <a:fontRef idx="minor">
            <a:schemeClr val="dk1"/>
          </a:fontRef>
        </p:style>
        <p:txBody>
          <a:bodyPr wrap="square" rtlCol="0">
            <a:noAutofit/>
          </a:bodyPr>
          <a:lstStyle/>
          <a:p>
            <a:r>
              <a:rPr lang="en-US" sz="2000" b="1" dirty="0" smtClean="0">
                <a:solidFill>
                  <a:srgbClr val="7030A0"/>
                </a:solidFill>
                <a:ea typeface="Calibri" panose="020F0502020204030204" pitchFamily="34" charset="0"/>
                <a:cs typeface="Times New Roman" panose="02020603050405020304" pitchFamily="18" charset="0"/>
              </a:rPr>
              <a:t>Materials List: </a:t>
            </a:r>
            <a:r>
              <a:rPr lang="en-US" sz="2000" b="1" dirty="0" smtClean="0">
                <a:ea typeface="Calibri" panose="020F0502020204030204" pitchFamily="34" charset="0"/>
                <a:cs typeface="Times New Roman" panose="02020603050405020304" pitchFamily="18" charset="0"/>
              </a:rPr>
              <a:t>Your lab tray contains:</a:t>
            </a:r>
          </a:p>
          <a:p>
            <a:pPr marL="285750" indent="-285750">
              <a:buFont typeface="Wingdings" panose="05000000000000000000" pitchFamily="2" charset="2"/>
              <a:buChar char="q"/>
            </a:pPr>
            <a:r>
              <a:rPr lang="en-US" sz="1600" dirty="0" smtClean="0">
                <a:ea typeface="Calibri" panose="020F0502020204030204" pitchFamily="34" charset="0"/>
                <a:cs typeface="Times New Roman" panose="02020603050405020304" pitchFamily="18" charset="0"/>
              </a:rPr>
              <a:t>Containers of the following prepared solutions, each with a graduated plastic dropper:</a:t>
            </a:r>
          </a:p>
          <a:p>
            <a:pPr marL="560070" lvl="1" indent="-285750">
              <a:buFont typeface="Arial" panose="020B0604020202020204" pitchFamily="34" charset="0"/>
              <a:buChar char="•"/>
            </a:pPr>
            <a:r>
              <a:rPr lang="en-US" sz="1600" dirty="0" smtClean="0">
                <a:ea typeface="Calibri" panose="020F0502020204030204" pitchFamily="34" charset="0"/>
                <a:cs typeface="Times New Roman" panose="02020603050405020304" pitchFamily="18" charset="0"/>
              </a:rPr>
              <a:t>Tomato juice drink (such as V8)</a:t>
            </a:r>
          </a:p>
          <a:p>
            <a:pPr marL="560070" lvl="1" indent="-285750">
              <a:buFont typeface="Arial" panose="020B0604020202020204" pitchFamily="34" charset="0"/>
              <a:buChar char="•"/>
            </a:pPr>
            <a:r>
              <a:rPr lang="en-US" sz="1600" dirty="0" smtClean="0">
                <a:ea typeface="Calibri" panose="020F0502020204030204" pitchFamily="34" charset="0"/>
                <a:cs typeface="Times New Roman" panose="02020603050405020304" pitchFamily="18" charset="0"/>
              </a:rPr>
              <a:t>1% solution of petroleum jelly in olive oil</a:t>
            </a:r>
          </a:p>
          <a:p>
            <a:pPr marL="560070" lvl="1" indent="-285750">
              <a:buFont typeface="Arial" panose="020B0604020202020204" pitchFamily="34" charset="0"/>
              <a:buChar char="•"/>
            </a:pPr>
            <a:r>
              <a:rPr lang="en-US" sz="1600" dirty="0" smtClean="0">
                <a:ea typeface="Calibri" panose="020F0502020204030204" pitchFamily="34" charset="0"/>
                <a:cs typeface="Times New Roman" panose="02020603050405020304" pitchFamily="18" charset="0"/>
              </a:rPr>
              <a:t>1% solution of unsalted butter in olive oil</a:t>
            </a:r>
          </a:p>
          <a:p>
            <a:pPr marL="560070" lvl="1" indent="-285750">
              <a:buFont typeface="Arial" panose="020B0604020202020204" pitchFamily="34" charset="0"/>
              <a:buChar char="•"/>
            </a:pPr>
            <a:r>
              <a:rPr lang="en-US" sz="1600" dirty="0" smtClean="0">
                <a:ea typeface="Calibri" panose="020F0502020204030204" pitchFamily="34" charset="0"/>
                <a:cs typeface="Times New Roman" panose="02020603050405020304" pitchFamily="18" charset="0"/>
              </a:rPr>
              <a:t>0.5% solution of unsalted butter in olive oil</a:t>
            </a:r>
          </a:p>
          <a:p>
            <a:pPr marL="560070" lvl="1" indent="-285750">
              <a:buFont typeface="Arial" panose="020B0604020202020204" pitchFamily="34" charset="0"/>
              <a:buChar char="•"/>
            </a:pPr>
            <a:r>
              <a:rPr lang="en-US" sz="1600" dirty="0" smtClean="0">
                <a:ea typeface="Calibri" panose="020F0502020204030204" pitchFamily="34" charset="0"/>
                <a:cs typeface="Times New Roman" panose="02020603050405020304" pitchFamily="18" charset="0"/>
              </a:rPr>
              <a:t>5% rice starch solution</a:t>
            </a:r>
          </a:p>
          <a:p>
            <a:pPr marL="560070" lvl="1" indent="-285750">
              <a:buFont typeface="Arial" panose="020B0604020202020204" pitchFamily="34" charset="0"/>
              <a:buChar char="•"/>
            </a:pPr>
            <a:r>
              <a:rPr lang="en-US" sz="1600" dirty="0" smtClean="0">
                <a:solidFill>
                  <a:schemeClr val="tx1"/>
                </a:solidFill>
                <a:ea typeface="Calibri" panose="020F0502020204030204" pitchFamily="34" charset="0"/>
                <a:cs typeface="Times New Roman" panose="02020603050405020304" pitchFamily="18" charset="0"/>
              </a:rPr>
              <a:t>Beet extract containing salt</a:t>
            </a:r>
          </a:p>
          <a:p>
            <a:pPr marL="285750" indent="-285750">
              <a:buFont typeface="Wingdings" panose="05000000000000000000" pitchFamily="2" charset="2"/>
              <a:buChar char="q"/>
            </a:pPr>
            <a:r>
              <a:rPr lang="en-US" sz="1600" dirty="0" smtClean="0">
                <a:ea typeface="Calibri" panose="020F0502020204030204" pitchFamily="34" charset="0"/>
                <a:cs typeface="Times New Roman" panose="02020603050405020304" pitchFamily="18" charset="0"/>
              </a:rPr>
              <a:t>A cup containing beet shavings and a tweezer</a:t>
            </a:r>
          </a:p>
          <a:p>
            <a:pPr marL="285750" indent="-285750">
              <a:buFont typeface="Wingdings" panose="05000000000000000000" pitchFamily="2" charset="2"/>
              <a:buChar char="q"/>
            </a:pPr>
            <a:r>
              <a:rPr lang="en-US" sz="1600" dirty="0" smtClean="0">
                <a:ea typeface="Calibri" panose="020F0502020204030204" pitchFamily="34" charset="0"/>
                <a:cs typeface="Times New Roman" panose="02020603050405020304" pitchFamily="18" charset="0"/>
              </a:rPr>
              <a:t>5 clean, dry, graduated 20- or 25-ml test tubes with screw caps</a:t>
            </a:r>
          </a:p>
          <a:p>
            <a:pPr marL="285750" indent="-285750">
              <a:buFont typeface="Wingdings" panose="05000000000000000000" pitchFamily="2" charset="2"/>
              <a:buChar char="q"/>
            </a:pPr>
            <a:r>
              <a:rPr lang="en-US" sz="1600" dirty="0" smtClean="0">
                <a:ea typeface="Calibri" panose="020F0502020204030204" pitchFamily="34" charset="0"/>
                <a:cs typeface="Times New Roman" panose="02020603050405020304" pitchFamily="18" charset="0"/>
              </a:rPr>
              <a:t>Test tube stand (not needed if using measuring cylinders)</a:t>
            </a:r>
          </a:p>
        </p:txBody>
      </p:sp>
    </p:spTree>
    <p:extLst>
      <p:ext uri="{BB962C8B-B14F-4D97-AF65-F5344CB8AC3E}">
        <p14:creationId xmlns:p14="http://schemas.microsoft.com/office/powerpoint/2010/main" val="1258597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60" y="780078"/>
            <a:ext cx="11976540" cy="467795"/>
          </a:xfrm>
        </p:spPr>
        <p:txBody>
          <a:bodyPr>
            <a:noAutofit/>
          </a:bodyPr>
          <a:lstStyle/>
          <a:p>
            <a:r>
              <a:rPr lang="en-US" sz="1800" b="1" dirty="0" smtClean="0">
                <a:solidFill>
                  <a:srgbClr val="0070C0"/>
                </a:solidFill>
              </a:rPr>
              <a:t>Why is the ESR value altered depending on blood conditions? </a:t>
            </a:r>
            <a:endParaRPr lang="en-US" sz="1800" b="1" dirty="0">
              <a:solidFill>
                <a:srgbClr val="0070C0"/>
              </a:solidFill>
            </a:endParaRPr>
          </a:p>
        </p:txBody>
      </p:sp>
      <p:sp>
        <p:nvSpPr>
          <p:cNvPr id="7" name="TextBox 6"/>
          <p:cNvSpPr txBox="1"/>
          <p:nvPr/>
        </p:nvSpPr>
        <p:spPr>
          <a:xfrm>
            <a:off x="266400" y="1163115"/>
            <a:ext cx="5669280" cy="39319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spcAft>
                <a:spcPts val="600"/>
              </a:spcAft>
            </a:pPr>
            <a:r>
              <a:rPr lang="en-US" sz="1400" b="1" dirty="0" smtClean="0">
                <a:latin typeface="+mj-lt"/>
              </a:rPr>
              <a:t>Overview:</a:t>
            </a:r>
            <a:r>
              <a:rPr lang="en-US" sz="1400" dirty="0" smtClean="0">
                <a:latin typeface="+mj-lt"/>
              </a:rPr>
              <a:t> Since infection, inflammation and other diseases/illnesses change blood characteristics (in the plasma constituents and the erythrocytes), the resulting ESR test values vary from the normal values, and the ESR values are different for different illnesses and diseases. (</a:t>
            </a:r>
            <a:r>
              <a:rPr lang="en-US" sz="1400" dirty="0" smtClean="0">
                <a:solidFill>
                  <a:schemeClr val="tx1"/>
                </a:solidFill>
                <a:latin typeface="+mj-lt"/>
              </a:rPr>
              <a:t>Refer to </a:t>
            </a:r>
            <a:r>
              <a:rPr lang="en-US" sz="1400" b="1" dirty="0" smtClean="0">
                <a:solidFill>
                  <a:schemeClr val="tx1"/>
                </a:solidFill>
                <a:latin typeface="+mj-lt"/>
              </a:rPr>
              <a:t>Table 1 </a:t>
            </a:r>
            <a:r>
              <a:rPr lang="en-US" sz="1400" dirty="0" smtClean="0">
                <a:solidFill>
                  <a:schemeClr val="tx1"/>
                </a:solidFill>
                <a:latin typeface="+mj-lt"/>
              </a:rPr>
              <a:t>on slide 4.) </a:t>
            </a:r>
          </a:p>
          <a:p>
            <a:pPr>
              <a:spcAft>
                <a:spcPts val="600"/>
              </a:spcAft>
            </a:pPr>
            <a:r>
              <a:rPr lang="en-US" sz="1400" dirty="0" smtClean="0">
                <a:latin typeface="+mj-lt"/>
              </a:rPr>
              <a:t>Normal ESR values are age and gender dependent (</a:t>
            </a:r>
            <a:r>
              <a:rPr lang="en-US" sz="1400" b="1" dirty="0" smtClean="0">
                <a:latin typeface="+mj-lt"/>
              </a:rPr>
              <a:t>Table 2</a:t>
            </a:r>
            <a:r>
              <a:rPr lang="en-US" sz="1400" dirty="0" smtClean="0">
                <a:latin typeface="+mj-lt"/>
              </a:rPr>
              <a:t>). Generally, children have lower ESR values prior to puberty and men have lower ESR than women. For females, further </a:t>
            </a:r>
            <a:r>
              <a:rPr lang="en-US" sz="1400" dirty="0">
                <a:latin typeface="+mj-lt"/>
              </a:rPr>
              <a:t>ESR </a:t>
            </a:r>
            <a:r>
              <a:rPr lang="en-US" sz="1400" dirty="0" smtClean="0">
                <a:latin typeface="+mj-lt"/>
              </a:rPr>
              <a:t>value </a:t>
            </a:r>
            <a:r>
              <a:rPr lang="en-US" sz="1400" dirty="0">
                <a:latin typeface="+mj-lt"/>
              </a:rPr>
              <a:t>elevation </a:t>
            </a:r>
            <a:r>
              <a:rPr lang="en-US" sz="1400" dirty="0" smtClean="0">
                <a:latin typeface="+mj-lt"/>
              </a:rPr>
              <a:t>occurs during menstruation and pregnancy.</a:t>
            </a:r>
            <a:r>
              <a:rPr lang="en-US" sz="1200" dirty="0" smtClean="0">
                <a:latin typeface="+mj-lt"/>
              </a:rPr>
              <a:t> (</a:t>
            </a:r>
            <a:r>
              <a:rPr lang="en-US" sz="1200" dirty="0" err="1" smtClean="0">
                <a:latin typeface="+mj-lt"/>
              </a:rPr>
              <a:t>Shearn</a:t>
            </a:r>
            <a:r>
              <a:rPr lang="en-US" sz="1200" dirty="0" smtClean="0">
                <a:latin typeface="+mj-lt"/>
              </a:rPr>
              <a:t> &amp; Kang, 1986)</a:t>
            </a:r>
            <a:r>
              <a:rPr lang="en-US" sz="1400" dirty="0" smtClean="0">
                <a:latin typeface="+mj-lt"/>
              </a:rPr>
              <a:t> Post-menopausal women have much elevated ESR values. </a:t>
            </a:r>
            <a:r>
              <a:rPr lang="en-US" sz="1200" dirty="0" smtClean="0">
                <a:latin typeface="+mj-lt"/>
              </a:rPr>
              <a:t>(</a:t>
            </a:r>
            <a:r>
              <a:rPr lang="en-US" sz="1200" dirty="0" err="1" smtClean="0">
                <a:latin typeface="+mj-lt"/>
              </a:rPr>
              <a:t>Rafnsson</a:t>
            </a:r>
            <a:r>
              <a:rPr lang="en-US" sz="1200" dirty="0" smtClean="0">
                <a:latin typeface="+mj-lt"/>
              </a:rPr>
              <a:t> &amp; </a:t>
            </a:r>
            <a:r>
              <a:rPr lang="en-US" sz="1200" dirty="0" err="1" smtClean="0">
                <a:latin typeface="+mj-lt"/>
              </a:rPr>
              <a:t>Bengtsson</a:t>
            </a:r>
            <a:r>
              <a:rPr lang="en-US" sz="1200" dirty="0" smtClean="0">
                <a:latin typeface="+mj-lt"/>
              </a:rPr>
              <a:t>, 1981)</a:t>
            </a:r>
            <a:r>
              <a:rPr lang="en-US" sz="1400" dirty="0" smtClean="0">
                <a:latin typeface="+mj-lt"/>
              </a:rPr>
              <a:t> The quantity of fibrinogen increases with age and more so for females compared to males.  </a:t>
            </a:r>
          </a:p>
          <a:p>
            <a:pPr>
              <a:spcAft>
                <a:spcPts val="600"/>
              </a:spcAft>
            </a:pPr>
            <a:r>
              <a:rPr lang="en-US" sz="1400" dirty="0" smtClean="0">
                <a:latin typeface="+mj-lt"/>
              </a:rPr>
              <a:t>Doctors use the normal ESR values as a baseline to compare the ESR test values. Thus, </a:t>
            </a:r>
            <a:r>
              <a:rPr lang="en-US" sz="1400" b="1" dirty="0" smtClean="0">
                <a:solidFill>
                  <a:srgbClr val="FF6600"/>
                </a:solidFill>
                <a:latin typeface="+mj-lt"/>
              </a:rPr>
              <a:t>the ESR test is used as a general (non-specific) screening test to identify illness type. </a:t>
            </a:r>
            <a:r>
              <a:rPr lang="en-US" sz="1400" dirty="0" smtClean="0">
                <a:latin typeface="+mj-lt"/>
              </a:rPr>
              <a:t>Non-specific means the test does not identify the source of the problem or illness that is causing the inflammation, infection or other conditions. Knowing the ESR test values, doctors can conduct more specific tests to confirm causes. In pediatrics, the ESR test is used to diagnose and monitor children with rheumatoid arthritis and Kawasaki disease.</a:t>
            </a:r>
            <a:endParaRPr lang="en-IN" sz="1400" dirty="0">
              <a:latin typeface="+mj-lt"/>
            </a:endParaRPr>
          </a:p>
        </p:txBody>
      </p:sp>
      <p:graphicFrame>
        <p:nvGraphicFramePr>
          <p:cNvPr id="12" name="Table 11"/>
          <p:cNvGraphicFramePr>
            <a:graphicFrameLocks noGrp="1"/>
          </p:cNvGraphicFramePr>
          <p:nvPr>
            <p:extLst>
              <p:ext uri="{D42A27DB-BD31-4B8C-83A1-F6EECF244321}">
                <p14:modId xmlns:p14="http://schemas.microsoft.com/office/powerpoint/2010/main" val="2461101648"/>
              </p:ext>
            </p:extLst>
          </p:nvPr>
        </p:nvGraphicFramePr>
        <p:xfrm>
          <a:off x="357840" y="5178191"/>
          <a:ext cx="5486400" cy="914399"/>
        </p:xfrm>
        <a:graphic>
          <a:graphicData uri="http://schemas.openxmlformats.org/drawingml/2006/table">
            <a:tbl>
              <a:tblPr firstRow="1" firstCol="1" bandRow="1">
                <a:tableStyleId>{5940675A-B579-460E-94D1-54222C63F5DA}</a:tableStyleId>
              </a:tblPr>
              <a:tblGrid>
                <a:gridCol w="1383646">
                  <a:extLst>
                    <a:ext uri="{9D8B030D-6E8A-4147-A177-3AD203B41FA5}">
                      <a16:colId xmlns:a16="http://schemas.microsoft.com/office/drawing/2014/main" val="20000"/>
                    </a:ext>
                  </a:extLst>
                </a:gridCol>
                <a:gridCol w="1329128">
                  <a:extLst>
                    <a:ext uri="{9D8B030D-6E8A-4147-A177-3AD203B41FA5}">
                      <a16:colId xmlns:a16="http://schemas.microsoft.com/office/drawing/2014/main" val="20001"/>
                    </a:ext>
                  </a:extLst>
                </a:gridCol>
                <a:gridCol w="1563329">
                  <a:extLst>
                    <a:ext uri="{9D8B030D-6E8A-4147-A177-3AD203B41FA5}">
                      <a16:colId xmlns:a16="http://schemas.microsoft.com/office/drawing/2014/main" val="20002"/>
                    </a:ext>
                  </a:extLst>
                </a:gridCol>
                <a:gridCol w="1210297">
                  <a:extLst>
                    <a:ext uri="{9D8B030D-6E8A-4147-A177-3AD203B41FA5}">
                      <a16:colId xmlns:a16="http://schemas.microsoft.com/office/drawing/2014/main" val="20003"/>
                    </a:ext>
                  </a:extLst>
                </a:gridCol>
              </a:tblGrid>
              <a:tr h="223503">
                <a:tc>
                  <a:txBody>
                    <a:bodyPr/>
                    <a:lstStyle/>
                    <a:p>
                      <a:pPr marL="0" marR="0" algn="ctr"/>
                      <a:r>
                        <a:rPr lang="en-US" sz="1200" dirty="0" smtClean="0">
                          <a:effectLst/>
                        </a:rPr>
                        <a:t>Age and Gender</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r>
                        <a:rPr lang="en-US" sz="1200" dirty="0">
                          <a:effectLst/>
                        </a:rPr>
                        <a:t>ESR </a:t>
                      </a:r>
                      <a:r>
                        <a:rPr lang="en-US" sz="1200" dirty="0" smtClean="0">
                          <a:effectLst/>
                        </a:rPr>
                        <a:t>Value</a:t>
                      </a:r>
                      <a:r>
                        <a:rPr lang="en-US" sz="1200" dirty="0">
                          <a:effectLst/>
                        </a:rPr>
                        <a:t>, mm</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ctr"/>
                      <a:r>
                        <a:rPr lang="en-US" sz="1200" dirty="0" smtClean="0">
                          <a:effectLst/>
                        </a:rPr>
                        <a:t>Age and Gender</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r>
                        <a:rPr lang="en-US" sz="1200" dirty="0">
                          <a:effectLst/>
                        </a:rPr>
                        <a:t>ESR </a:t>
                      </a:r>
                      <a:r>
                        <a:rPr lang="en-US" sz="1200" dirty="0" smtClean="0">
                          <a:effectLst/>
                        </a:rPr>
                        <a:t>Value</a:t>
                      </a:r>
                      <a:r>
                        <a:rPr lang="en-US" sz="1200" dirty="0">
                          <a:effectLst/>
                        </a:rPr>
                        <a:t>, mm</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0"/>
                  </a:ext>
                </a:extLst>
              </a:tr>
              <a:tr h="243890">
                <a:tc>
                  <a:txBody>
                    <a:bodyPr/>
                    <a:lstStyle/>
                    <a:p>
                      <a:pPr marL="0" marR="0" algn="just"/>
                      <a:r>
                        <a:rPr lang="en-US" sz="1200" dirty="0">
                          <a:effectLst/>
                        </a:rPr>
                        <a:t>Newborn</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r>
                        <a:rPr lang="en-US" sz="1200" dirty="0">
                          <a:effectLst/>
                        </a:rPr>
                        <a:t>0-2</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just"/>
                      <a:r>
                        <a:rPr lang="en-US" sz="1200" dirty="0">
                          <a:effectLst/>
                        </a:rPr>
                        <a:t>6 months to </a:t>
                      </a:r>
                      <a:r>
                        <a:rPr lang="en-US" sz="1200" dirty="0" smtClean="0">
                          <a:effectLst/>
                        </a:rPr>
                        <a:t>puberty</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r>
                        <a:rPr lang="en-US" sz="1200" dirty="0">
                          <a:effectLst/>
                        </a:rPr>
                        <a:t>5 to 13</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3503">
                <a:tc>
                  <a:txBody>
                    <a:bodyPr/>
                    <a:lstStyle/>
                    <a:p>
                      <a:pPr marL="0" marR="0" algn="just"/>
                      <a:r>
                        <a:rPr lang="en-US" sz="1200" dirty="0" smtClean="0">
                          <a:effectLst/>
                        </a:rPr>
                        <a:t>Men &lt; 50 years old</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r>
                        <a:rPr lang="en-US" sz="1200" dirty="0">
                          <a:effectLst/>
                        </a:rPr>
                        <a:t>15</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just"/>
                      <a:r>
                        <a:rPr lang="en-US" sz="1200" dirty="0" smtClean="0">
                          <a:effectLst/>
                        </a:rPr>
                        <a:t>Women &lt; 50 </a:t>
                      </a:r>
                      <a:r>
                        <a:rPr lang="en-US" sz="1200" dirty="0">
                          <a:effectLst/>
                        </a:rPr>
                        <a:t>years</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r>
                        <a:rPr lang="en-US" sz="1200" dirty="0">
                          <a:effectLst/>
                        </a:rPr>
                        <a:t>20 or less </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23503">
                <a:tc>
                  <a:txBody>
                    <a:bodyPr/>
                    <a:lstStyle/>
                    <a:p>
                      <a:pPr marL="0" marR="0" algn="just"/>
                      <a:r>
                        <a:rPr lang="en-US" sz="1200" dirty="0">
                          <a:effectLst/>
                        </a:rPr>
                        <a:t>Men &gt; 50 </a:t>
                      </a:r>
                      <a:r>
                        <a:rPr lang="en-US" sz="1200" dirty="0" smtClean="0">
                          <a:effectLst/>
                        </a:rPr>
                        <a:t>years old</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r>
                        <a:rPr lang="en-US" sz="1200" dirty="0">
                          <a:effectLst/>
                        </a:rPr>
                        <a:t>20 or less</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just"/>
                      <a:r>
                        <a:rPr lang="en-US" sz="1200">
                          <a:effectLst/>
                        </a:rPr>
                        <a:t>Women &gt; 50 years</a:t>
                      </a:r>
                      <a:endParaRPr lang="en-IN" sz="1200" b="1">
                        <a:solidFill>
                          <a:schemeClr val="tx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r>
                        <a:rPr lang="en-US" sz="1200" dirty="0">
                          <a:effectLst/>
                        </a:rPr>
                        <a:t>30 or less</a:t>
                      </a:r>
                      <a:endParaRPr lang="en-IN" sz="12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14" name="TextBox 13"/>
          <p:cNvSpPr txBox="1"/>
          <p:nvPr/>
        </p:nvSpPr>
        <p:spPr>
          <a:xfrm>
            <a:off x="364366" y="6175746"/>
            <a:ext cx="5394960" cy="292388"/>
          </a:xfrm>
          <a:prstGeom prst="rect">
            <a:avLst/>
          </a:prstGeom>
          <a:noFill/>
        </p:spPr>
        <p:txBody>
          <a:bodyPr wrap="square" rtlCol="0">
            <a:noAutofit/>
          </a:bodyPr>
          <a:lstStyle/>
          <a:p>
            <a:pPr algn="ctr"/>
            <a:r>
              <a:rPr lang="en-US" sz="1300" b="1" dirty="0" smtClean="0"/>
              <a:t>Table 2. Normal ESR </a:t>
            </a:r>
            <a:r>
              <a:rPr lang="en-US" sz="1300" b="1" dirty="0"/>
              <a:t>v</a:t>
            </a:r>
            <a:r>
              <a:rPr lang="en-US" sz="1300" b="1" dirty="0" smtClean="0"/>
              <a:t>alues. </a:t>
            </a:r>
            <a:r>
              <a:rPr lang="en-US" sz="900" dirty="0" smtClean="0"/>
              <a:t>Sources: </a:t>
            </a:r>
            <a:r>
              <a:rPr lang="en-US" sz="900" dirty="0" err="1" smtClean="0"/>
              <a:t>Bochen</a:t>
            </a:r>
            <a:r>
              <a:rPr lang="en-US" sz="900" dirty="0" smtClean="0"/>
              <a:t> </a:t>
            </a:r>
            <a:r>
              <a:rPr lang="en-US" sz="900" i="1" dirty="0" smtClean="0"/>
              <a:t>et al</a:t>
            </a:r>
            <a:r>
              <a:rPr lang="en-US" sz="900" dirty="0" smtClean="0"/>
              <a:t>., 2001; </a:t>
            </a:r>
            <a:r>
              <a:rPr lang="en-US" sz="900" dirty="0" err="1" smtClean="0"/>
              <a:t>Siemons</a:t>
            </a:r>
            <a:r>
              <a:rPr lang="en-US" sz="900" dirty="0" smtClean="0"/>
              <a:t> </a:t>
            </a:r>
            <a:r>
              <a:rPr lang="en-US" sz="900" i="1" dirty="0" smtClean="0"/>
              <a:t>et al</a:t>
            </a:r>
            <a:r>
              <a:rPr lang="en-US" sz="900" dirty="0" smtClean="0"/>
              <a:t>., 2014.</a:t>
            </a:r>
            <a:endParaRPr lang="en-IN" sz="900" dirty="0"/>
          </a:p>
        </p:txBody>
      </p:sp>
      <p:sp>
        <p:nvSpPr>
          <p:cNvPr id="6" name="Rectangle 5"/>
          <p:cNvSpPr/>
          <p:nvPr/>
        </p:nvSpPr>
        <p:spPr>
          <a:xfrm>
            <a:off x="6022428" y="780078"/>
            <a:ext cx="5923766" cy="5842129"/>
          </a:xfrm>
          <a:prstGeom prst="rect">
            <a:avLst/>
          </a:prstGeom>
        </p:spPr>
        <p:txBody>
          <a:bodyPr>
            <a:noAutofit/>
          </a:bodyPr>
          <a:lstStyle/>
          <a:p>
            <a:r>
              <a:rPr lang="en-US" sz="1600" b="1" dirty="0" smtClean="0">
                <a:ea typeface="Times New Roman" panose="02020603050405020304" pitchFamily="18" charset="0"/>
              </a:rPr>
              <a:t>Some references to help in answering the post-lab quiz questions:</a:t>
            </a:r>
          </a:p>
          <a:p>
            <a:pPr>
              <a:spcAft>
                <a:spcPts val="500"/>
              </a:spcAft>
            </a:pPr>
            <a:r>
              <a:rPr lang="en-US" sz="1100" dirty="0" smtClean="0">
                <a:latin typeface="Times New Roman" panose="02020603050405020304" pitchFamily="18" charset="0"/>
                <a:ea typeface="Times New Roman" panose="02020603050405020304" pitchFamily="18" charset="0"/>
                <a:cs typeface="Times New Roman" panose="02020603050405020304" pitchFamily="18" charset="0"/>
              </a:rPr>
              <a:t>What </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is an ESR test</a:t>
            </a:r>
            <a:r>
              <a:rPr lang="en-US" sz="1100" dirty="0" smtClean="0">
                <a:latin typeface="Times New Roman" panose="02020603050405020304" pitchFamily="18" charset="0"/>
                <a:ea typeface="Times New Roman" panose="02020603050405020304" pitchFamily="18" charset="0"/>
                <a:cs typeface="Times New Roman" panose="02020603050405020304" pitchFamily="18" charset="0"/>
              </a:rPr>
              <a:t>? (2:08-min video) </a:t>
            </a:r>
            <a:r>
              <a:rPr lang="en-US" sz="1100"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https</a:t>
            </a:r>
            <a:r>
              <a:rPr lang="en-US" sz="11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://www.youtube.com/watch?v=wwW1sZ4utag</a:t>
            </a:r>
            <a:endParaRPr lang="en-IN" sz="11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500"/>
              </a:spcAft>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How is </a:t>
            </a:r>
            <a:r>
              <a:rPr lang="en-US" sz="1100" dirty="0" smtClean="0">
                <a:latin typeface="Times New Roman" panose="02020603050405020304" pitchFamily="18" charset="0"/>
                <a:ea typeface="Times New Roman" panose="02020603050405020304" pitchFamily="18" charset="0"/>
                <a:cs typeface="Times New Roman" panose="02020603050405020304" pitchFamily="18" charset="0"/>
              </a:rPr>
              <a:t>an ESR test done? (4:23-min video) </a:t>
            </a:r>
            <a:r>
              <a:rPr lang="en-US" sz="1100"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https</a:t>
            </a:r>
            <a:r>
              <a:rPr lang="en-US" sz="11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://www.youtube.com/watch?v=h7lmji5vx6Q</a:t>
            </a:r>
            <a:endParaRPr lang="en-IN" sz="11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500"/>
              </a:spcAft>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Erythrocyte </a:t>
            </a:r>
            <a:r>
              <a:rPr lang="en-US" sz="1100" dirty="0" smtClean="0">
                <a:latin typeface="Times New Roman" panose="02020603050405020304" pitchFamily="18" charset="0"/>
                <a:ea typeface="Times New Roman" panose="02020603050405020304" pitchFamily="18" charset="0"/>
                <a:cs typeface="Times New Roman" panose="02020603050405020304" pitchFamily="18" charset="0"/>
              </a:rPr>
              <a:t>sedimentation rate </a:t>
            </a:r>
            <a:r>
              <a:rPr lang="en-US" sz="1000" dirty="0" smtClean="0">
                <a:latin typeface="Times New Roman" panose="02020603050405020304" pitchFamily="18" charset="0"/>
                <a:ea typeface="Times New Roman" panose="02020603050405020304" pitchFamily="18" charset="0"/>
                <a:cs typeface="Times New Roman" panose="02020603050405020304" pitchFamily="18" charset="0"/>
              </a:rPr>
              <a:t>(scroll down) </a:t>
            </a:r>
            <a:r>
              <a:rPr lang="en-US" sz="1100"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http</a:t>
            </a:r>
            <a:r>
              <a:rPr lang="en-US" sz="11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://vjahnavi57.blogspot.com/2011_02_01_archive.html</a:t>
            </a:r>
            <a:endParaRPr lang="en-IN" sz="11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500"/>
              </a:spcAft>
            </a:pPr>
            <a:r>
              <a:rPr lang="en-U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How </a:t>
            </a:r>
            <a:r>
              <a:rPr lang="en-US" sz="11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age and sex affect the erythrocyte sedimentation rate and C-reactive protein in early rheumatoid arthritis </a:t>
            </a:r>
            <a:r>
              <a:rPr lang="en-US" sz="1100"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http</a:t>
            </a:r>
            <a:r>
              <a:rPr lang="en-US" sz="11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://bmcmusculoskeletdisord.biomedcentral.com/articles/10.1186/1471-2474-15-368</a:t>
            </a:r>
            <a:endParaRPr lang="en-IN" sz="11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500"/>
              </a:spcAft>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Blood </a:t>
            </a:r>
            <a:r>
              <a:rPr lang="en-US" sz="1100" dirty="0" smtClean="0">
                <a:latin typeface="Times New Roman" panose="02020603050405020304" pitchFamily="18" charset="0"/>
                <a:ea typeface="Times New Roman" panose="02020603050405020304" pitchFamily="18" charset="0"/>
                <a:cs typeface="Times New Roman" panose="02020603050405020304" pitchFamily="18" charset="0"/>
              </a:rPr>
              <a:t>test results explained </a:t>
            </a:r>
            <a:r>
              <a:rPr lang="en-US" sz="1100"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http</a:t>
            </a:r>
            <a:r>
              <a:rPr lang="en-US" sz="11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://www.bloodtestsresults.com/high-esr-blood-test-results-elevated-rbc-sed-rate-levels/</a:t>
            </a:r>
            <a:endParaRPr lang="en-IN" sz="11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500"/>
              </a:spcAft>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Diseases and </a:t>
            </a:r>
            <a:r>
              <a:rPr lang="en-US" sz="1100" dirty="0" smtClean="0">
                <a:latin typeface="Times New Roman" panose="02020603050405020304" pitchFamily="18" charset="0"/>
                <a:ea typeface="Times New Roman" panose="02020603050405020304" pitchFamily="18" charset="0"/>
                <a:cs typeface="Times New Roman" panose="02020603050405020304" pitchFamily="18" charset="0"/>
              </a:rPr>
              <a:t>conditions http</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smtClean="0">
                <a:latin typeface="Times New Roman" panose="02020603050405020304" pitchFamily="18" charset="0"/>
                <a:ea typeface="Times New Roman" panose="02020603050405020304" pitchFamily="18" charset="0"/>
                <a:cs typeface="Times New Roman" panose="02020603050405020304" pitchFamily="18" charset="0"/>
              </a:rPr>
              <a:t>my.clevelandclinic.org/health/diseases_conditions/benign-hematology-overview </a:t>
            </a:r>
            <a:endParaRPr lang="en-IN" sz="11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500"/>
              </a:spcAft>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Sedimentation </a:t>
            </a:r>
            <a:r>
              <a:rPr lang="en-US" sz="1100" dirty="0" smtClean="0">
                <a:latin typeface="Times New Roman" panose="02020603050405020304" pitchFamily="18" charset="0"/>
                <a:ea typeface="Times New Roman" panose="02020603050405020304" pitchFamily="18" charset="0"/>
                <a:cs typeface="Times New Roman" panose="02020603050405020304" pitchFamily="18" charset="0"/>
              </a:rPr>
              <a:t>levels of red blood cells (</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ESR) and its </a:t>
            </a:r>
            <a:r>
              <a:rPr lang="en-US" sz="1100" dirty="0" smtClean="0">
                <a:latin typeface="Times New Roman" panose="02020603050405020304" pitchFamily="18" charset="0"/>
                <a:ea typeface="Times New Roman" panose="02020603050405020304" pitchFamily="18" charset="0"/>
                <a:cs typeface="Times New Roman" panose="02020603050405020304" pitchFamily="18" charset="0"/>
              </a:rPr>
              <a:t>effect on viscosity of blood cells (</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PVC) and </a:t>
            </a:r>
            <a:r>
              <a:rPr lang="en-US" sz="1100" dirty="0" smtClean="0">
                <a:latin typeface="Times New Roman" panose="02020603050405020304" pitchFamily="18" charset="0"/>
                <a:ea typeface="Times New Roman" panose="02020603050405020304" pitchFamily="18" charset="0"/>
                <a:cs typeface="Times New Roman" panose="02020603050405020304" pitchFamily="18" charset="0"/>
              </a:rPr>
              <a:t>glucose in elderly people (research paper) </a:t>
            </a:r>
            <a:r>
              <a:rPr lang="en-US" sz="1100"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http</a:t>
            </a:r>
            <a:r>
              <a:rPr lang="en-US" sz="11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100"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jnus.org/pdf/1/2014/1/975.pdf</a:t>
            </a:r>
          </a:p>
          <a:p>
            <a:pPr>
              <a:spcAft>
                <a:spcPts val="500"/>
              </a:spcAft>
            </a:pPr>
            <a:r>
              <a:rPr lang="en-US" sz="1100" dirty="0" err="1">
                <a:latin typeface="Times New Roman" panose="02020603050405020304" pitchFamily="18" charset="0"/>
                <a:cs typeface="Times New Roman" panose="02020603050405020304" pitchFamily="18" charset="0"/>
              </a:rPr>
              <a:t>Bochen</a:t>
            </a:r>
            <a:r>
              <a:rPr lang="en-US"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Krzysztof</a:t>
            </a:r>
            <a:r>
              <a:rPr lang="en-US"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et al. </a:t>
            </a:r>
            <a:r>
              <a:rPr lang="en-US" sz="1100" dirty="0">
                <a:latin typeface="Times New Roman" panose="02020603050405020304" pitchFamily="18" charset="0"/>
                <a:cs typeface="Times New Roman" panose="02020603050405020304" pitchFamily="18" charset="0"/>
              </a:rPr>
              <a:t>(2011) “Erythrocyte Sedimentation Rate—An Old Marker with New Applications,” </a:t>
            </a:r>
            <a:r>
              <a:rPr lang="en-US" sz="1100" i="1" dirty="0">
                <a:latin typeface="Times New Roman" panose="02020603050405020304" pitchFamily="18" charset="0"/>
                <a:cs typeface="Times New Roman" panose="02020603050405020304" pitchFamily="18" charset="0"/>
              </a:rPr>
              <a:t>Journal of Pre-Clinical and Clinical Research</a:t>
            </a:r>
            <a:r>
              <a:rPr lang="en-US" sz="1100" dirty="0">
                <a:latin typeface="Times New Roman" panose="02020603050405020304" pitchFamily="18" charset="0"/>
                <a:cs typeface="Times New Roman" panose="02020603050405020304" pitchFamily="18" charset="0"/>
              </a:rPr>
              <a:t>, Vol. 5, No. 2, </a:t>
            </a:r>
            <a:r>
              <a:rPr lang="en-US" sz="1100" dirty="0" smtClean="0">
                <a:latin typeface="Times New Roman" panose="02020603050405020304" pitchFamily="18" charset="0"/>
                <a:cs typeface="Times New Roman" panose="02020603050405020304" pitchFamily="18" charset="0"/>
              </a:rPr>
              <a:t>pp </a:t>
            </a:r>
            <a:r>
              <a:rPr lang="en-US" sz="1100" dirty="0">
                <a:latin typeface="Times New Roman" panose="02020603050405020304" pitchFamily="18" charset="0"/>
                <a:cs typeface="Times New Roman" panose="02020603050405020304" pitchFamily="18" charset="0"/>
              </a:rPr>
              <a:t>50–55. </a:t>
            </a:r>
            <a:r>
              <a:rPr lang="en-US" sz="1100" dirty="0" smtClean="0">
                <a:latin typeface="Times New Roman" panose="02020603050405020304" pitchFamily="18" charset="0"/>
                <a:cs typeface="Times New Roman" panose="02020603050405020304" pitchFamily="18" charset="0"/>
              </a:rPr>
              <a:t>https</a:t>
            </a:r>
            <a:r>
              <a:rPr lang="en-US" sz="1100" dirty="0">
                <a:latin typeface="Times New Roman" panose="02020603050405020304" pitchFamily="18" charset="0"/>
                <a:cs typeface="Times New Roman" panose="02020603050405020304" pitchFamily="18" charset="0"/>
              </a:rPr>
              <a:t>://</a:t>
            </a:r>
            <a:r>
              <a:rPr lang="en-US" sz="1100" dirty="0" smtClean="0">
                <a:latin typeface="Times New Roman" panose="02020603050405020304" pitchFamily="18" charset="0"/>
                <a:cs typeface="Times New Roman" panose="02020603050405020304" pitchFamily="18" charset="0"/>
              </a:rPr>
              <a:t>www.infona.pl/resource/bwmeta1.element.agro-8f2cf24c-baa5-4817-9d30-50873bbb6c11  </a:t>
            </a:r>
            <a:endParaRPr lang="en-US" sz="1100"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500"/>
              </a:spcAft>
              <a:defRPr/>
            </a:pPr>
            <a:r>
              <a:rPr lang="en-US" sz="1100" dirty="0" err="1" smtClean="0">
                <a:latin typeface="Times New Roman" panose="02020603050405020304" pitchFamily="18" charset="0"/>
                <a:cs typeface="Times New Roman" panose="02020603050405020304" pitchFamily="18" charset="0"/>
              </a:rPr>
              <a:t>Brigden</a:t>
            </a:r>
            <a:r>
              <a:rPr lang="en-US" sz="1100" dirty="0">
                <a:latin typeface="Times New Roman" panose="02020603050405020304" pitchFamily="18" charset="0"/>
                <a:cs typeface="Times New Roman" panose="02020603050405020304" pitchFamily="18" charset="0"/>
              </a:rPr>
              <a:t>, Malcom, L. (1999</a:t>
            </a:r>
            <a:r>
              <a:rPr lang="en-US" sz="1100" dirty="0" smtClean="0">
                <a:latin typeface="Times New Roman" panose="02020603050405020304" pitchFamily="18" charset="0"/>
                <a:cs typeface="Times New Roman" panose="02020603050405020304" pitchFamily="18" charset="0"/>
              </a:rPr>
              <a:t>) </a:t>
            </a:r>
            <a:r>
              <a:rPr lang="en-IN" sz="1100" dirty="0">
                <a:latin typeface="Times New Roman" panose="02020603050405020304" pitchFamily="18" charset="0"/>
                <a:cs typeface="Times New Roman" panose="02020603050405020304" pitchFamily="18" charset="0"/>
              </a:rPr>
              <a:t>Clinical Utility of the Erythrocyte Sedimentation Rate, </a:t>
            </a:r>
            <a:r>
              <a:rPr lang="en-IN" sz="1100" i="1" dirty="0">
                <a:latin typeface="Times New Roman" panose="02020603050405020304" pitchFamily="18" charset="0"/>
                <a:cs typeface="Times New Roman" panose="02020603050405020304" pitchFamily="18" charset="0"/>
              </a:rPr>
              <a:t>American Family Physician</a:t>
            </a:r>
            <a:r>
              <a:rPr lang="en-IN" sz="1100" dirty="0">
                <a:latin typeface="Times New Roman" panose="02020603050405020304" pitchFamily="18" charset="0"/>
                <a:cs typeface="Times New Roman" panose="02020603050405020304" pitchFamily="18" charset="0"/>
              </a:rPr>
              <a:t>, </a:t>
            </a:r>
            <a:r>
              <a:rPr lang="en-IN" sz="1100" dirty="0" smtClean="0">
                <a:latin typeface="Times New Roman" panose="02020603050405020304" pitchFamily="18" charset="0"/>
                <a:cs typeface="Times New Roman" panose="02020603050405020304" pitchFamily="18" charset="0"/>
              </a:rPr>
              <a:t>Vol. </a:t>
            </a:r>
            <a:r>
              <a:rPr lang="en-US" sz="1100" dirty="0" smtClean="0">
                <a:latin typeface="Times New Roman" panose="02020603050405020304" pitchFamily="18" charset="0"/>
                <a:cs typeface="Times New Roman" panose="02020603050405020304" pitchFamily="18" charset="0"/>
              </a:rPr>
              <a:t>60, No. 5, pp 1443–1450</a:t>
            </a:r>
            <a:r>
              <a:rPr lang="en-US" sz="1100" dirty="0">
                <a:latin typeface="Times New Roman" panose="02020603050405020304" pitchFamily="18" charset="0"/>
                <a:cs typeface="Times New Roman" panose="02020603050405020304" pitchFamily="18" charset="0"/>
              </a:rPr>
              <a:t>. http://</a:t>
            </a:r>
            <a:r>
              <a:rPr lang="en-US" sz="1100" dirty="0" smtClean="0">
                <a:latin typeface="Times New Roman" panose="02020603050405020304" pitchFamily="18" charset="0"/>
                <a:cs typeface="Times New Roman" panose="02020603050405020304" pitchFamily="18" charset="0"/>
              </a:rPr>
              <a:t>www.aafp.org/afp/1999/1001/p1443.html </a:t>
            </a:r>
            <a:endParaRPr lang="en-US" sz="1100" dirty="0">
              <a:latin typeface="Times New Roman" panose="02020603050405020304" pitchFamily="18" charset="0"/>
              <a:cs typeface="Times New Roman" panose="02020603050405020304" pitchFamily="18" charset="0"/>
            </a:endParaRPr>
          </a:p>
          <a:p>
            <a:pPr>
              <a:spcAft>
                <a:spcPts val="500"/>
              </a:spcAft>
              <a:defRPr/>
            </a:pPr>
            <a:r>
              <a:rPr lang="en-US" sz="1100" dirty="0" smtClean="0">
                <a:latin typeface="Times New Roman" panose="02020603050405020304" pitchFamily="18" charset="0"/>
                <a:cs typeface="Times New Roman" panose="02020603050405020304" pitchFamily="18" charset="0"/>
              </a:rPr>
              <a:t>High ESR-low hemoglobin</a:t>
            </a:r>
            <a:r>
              <a:rPr lang="en-US" sz="1100" dirty="0">
                <a:latin typeface="Times New Roman" panose="02020603050405020304" pitchFamily="18" charset="0"/>
                <a:cs typeface="Times New Roman" panose="02020603050405020304" pitchFamily="18" charset="0"/>
              </a:rPr>
              <a:t>. (2005</a:t>
            </a:r>
            <a:r>
              <a:rPr lang="en-US" sz="1100" dirty="0" smtClean="0">
                <a:latin typeface="Times New Roman" panose="02020603050405020304" pitchFamily="18" charset="0"/>
                <a:cs typeface="Times New Roman" panose="02020603050405020304" pitchFamily="18" charset="0"/>
              </a:rPr>
              <a:t>) Health24.com. </a:t>
            </a:r>
            <a:r>
              <a:rPr lang="en-US" sz="1100" u="sng" dirty="0" smtClean="0">
                <a:latin typeface="Times New Roman" panose="02020603050405020304" pitchFamily="18" charset="0"/>
                <a:cs typeface="Times New Roman" panose="02020603050405020304" pitchFamily="18" charset="0"/>
              </a:rPr>
              <a:t>http</a:t>
            </a:r>
            <a:r>
              <a:rPr lang="en-US" sz="1100" u="sng" dirty="0">
                <a:latin typeface="Times New Roman" panose="02020603050405020304" pitchFamily="18" charset="0"/>
                <a:cs typeface="Times New Roman" panose="02020603050405020304" pitchFamily="18" charset="0"/>
              </a:rPr>
              <a:t>://</a:t>
            </a:r>
            <a:r>
              <a:rPr lang="en-US" sz="1100" u="sng" dirty="0" smtClean="0">
                <a:latin typeface="Times New Roman" panose="02020603050405020304" pitchFamily="18" charset="0"/>
                <a:cs typeface="Times New Roman" panose="02020603050405020304" pitchFamily="18" charset="0"/>
              </a:rPr>
              <a:t>www.health24.com/Experts/Question/high-esr-low-haemoglobin-20051010</a:t>
            </a:r>
          </a:p>
          <a:p>
            <a:pPr>
              <a:spcAft>
                <a:spcPts val="500"/>
              </a:spcAft>
              <a:defRPr/>
            </a:pPr>
            <a:r>
              <a:rPr lang="en-US" sz="1100" dirty="0" err="1">
                <a:latin typeface="Times New Roman" panose="02020603050405020304" pitchFamily="18" charset="0"/>
                <a:cs typeface="Times New Roman" panose="02020603050405020304" pitchFamily="18" charset="0"/>
              </a:rPr>
              <a:t>Siemons</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Liseth</a:t>
            </a:r>
            <a:r>
              <a:rPr lang="en-US"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et al. </a:t>
            </a:r>
            <a:r>
              <a:rPr lang="en-US" sz="1100" dirty="0">
                <a:latin typeface="Times New Roman" panose="02020603050405020304" pitchFamily="18" charset="0"/>
                <a:cs typeface="Times New Roman" panose="02020603050405020304" pitchFamily="18" charset="0"/>
              </a:rPr>
              <a:t>(2014) “How age and sex affect the erythrocyte sedimentation rate and C-reactive protein in early rheumatoid arthritis.” </a:t>
            </a:r>
            <a:r>
              <a:rPr lang="en-US" sz="1100" i="1" dirty="0">
                <a:latin typeface="Times New Roman" panose="02020603050405020304" pitchFamily="18" charset="0"/>
                <a:cs typeface="Times New Roman" panose="02020603050405020304" pitchFamily="18" charset="0"/>
              </a:rPr>
              <a:t>BMC Musculoskeletal Disorder</a:t>
            </a:r>
            <a:r>
              <a:rPr lang="en-US"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Vol</a:t>
            </a:r>
            <a:r>
              <a:rPr lang="en-US" sz="1100" dirty="0">
                <a:latin typeface="Times New Roman" panose="02020603050405020304" pitchFamily="18" charset="0"/>
                <a:cs typeface="Times New Roman" panose="02020603050405020304" pitchFamily="18" charset="0"/>
              </a:rPr>
              <a:t>. 15: pp. 368; </a:t>
            </a:r>
            <a:r>
              <a:rPr lang="en-US" sz="1100" dirty="0" smtClean="0">
                <a:latin typeface="Times New Roman" panose="02020603050405020304" pitchFamily="18" charset="0"/>
                <a:cs typeface="Times New Roman" panose="02020603050405020304" pitchFamily="18" charset="0"/>
              </a:rPr>
              <a:t>November </a:t>
            </a:r>
            <a:r>
              <a:rPr lang="en-US" sz="1100" dirty="0">
                <a:latin typeface="Times New Roman" panose="02020603050405020304" pitchFamily="18" charset="0"/>
                <a:cs typeface="Times New Roman" panose="02020603050405020304" pitchFamily="18" charset="0"/>
              </a:rPr>
              <a:t>6, 2014. DOI: 10.1186/1471-2474-15-368</a:t>
            </a:r>
            <a:r>
              <a:rPr lang="en-US" sz="1100" dirty="0" smtClean="0">
                <a:latin typeface="Times New Roman" panose="02020603050405020304" pitchFamily="18" charset="0"/>
                <a:cs typeface="Times New Roman" panose="02020603050405020304" pitchFamily="18" charset="0"/>
              </a:rPr>
              <a:t>.  http</a:t>
            </a:r>
            <a:r>
              <a:rPr lang="en-US" sz="1100" dirty="0">
                <a:latin typeface="Times New Roman" panose="02020603050405020304" pitchFamily="18" charset="0"/>
                <a:cs typeface="Times New Roman" panose="02020603050405020304" pitchFamily="18" charset="0"/>
              </a:rPr>
              <a:t>://</a:t>
            </a:r>
            <a:r>
              <a:rPr lang="en-US" sz="1100" dirty="0" smtClean="0">
                <a:latin typeface="Times New Roman" panose="02020603050405020304" pitchFamily="18" charset="0"/>
                <a:cs typeface="Times New Roman" panose="02020603050405020304" pitchFamily="18" charset="0"/>
              </a:rPr>
              <a:t>bmcmusculoskeletdisord.biomedcentral.com/articles/10.1186/1471-2474-15-368</a:t>
            </a:r>
          </a:p>
          <a:p>
            <a:pPr>
              <a:spcAft>
                <a:spcPts val="500"/>
              </a:spcAft>
              <a:defRPr/>
            </a:pPr>
            <a:r>
              <a:rPr lang="en-US" sz="1100" dirty="0" smtClean="0">
                <a:latin typeface="Times New Roman" panose="02020603050405020304" pitchFamily="18" charset="0"/>
                <a:cs typeface="Times New Roman" panose="02020603050405020304" pitchFamily="18" charset="0"/>
              </a:rPr>
              <a:t>van </a:t>
            </a:r>
            <a:r>
              <a:rPr lang="en-US" sz="1100" dirty="0">
                <a:latin typeface="Times New Roman" panose="02020603050405020304" pitchFamily="18" charset="0"/>
                <a:cs typeface="Times New Roman" panose="02020603050405020304" pitchFamily="18" charset="0"/>
              </a:rPr>
              <a:t>der </a:t>
            </a:r>
            <a:r>
              <a:rPr lang="en-US" sz="1100" dirty="0" err="1">
                <a:latin typeface="Times New Roman" panose="02020603050405020304" pitchFamily="18" charset="0"/>
                <a:cs typeface="Times New Roman" panose="02020603050405020304" pitchFamily="18" charset="0"/>
              </a:rPr>
              <a:t>Bom</a:t>
            </a:r>
            <a:r>
              <a:rPr lang="en-US" sz="1100" dirty="0">
                <a:latin typeface="Times New Roman" panose="02020603050405020304" pitchFamily="18" charset="0"/>
                <a:cs typeface="Times New Roman" panose="02020603050405020304" pitchFamily="18" charset="0"/>
              </a:rPr>
              <a:t>, Johanna, G., </a:t>
            </a:r>
            <a:r>
              <a:rPr lang="en-US" sz="1100" dirty="0" smtClean="0">
                <a:latin typeface="Times New Roman" panose="02020603050405020304" pitchFamily="18" charset="0"/>
                <a:cs typeface="Times New Roman" panose="02020603050405020304" pitchFamily="18" charset="0"/>
              </a:rPr>
              <a:t>et al. </a:t>
            </a:r>
            <a:r>
              <a:rPr lang="en-US" sz="1100" dirty="0">
                <a:latin typeface="Times New Roman" panose="02020603050405020304" pitchFamily="18" charset="0"/>
                <a:cs typeface="Times New Roman" panose="02020603050405020304" pitchFamily="18" charset="0"/>
              </a:rPr>
              <a:t>(1998</a:t>
            </a:r>
            <a:r>
              <a:rPr lang="en-US" sz="1100" dirty="0" smtClean="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“Elevated plasma fibrinogen: cause or consequence of cardiovascular disease?” </a:t>
            </a:r>
            <a:r>
              <a:rPr lang="en-US" sz="1100" i="1" dirty="0">
                <a:latin typeface="Times New Roman" panose="02020603050405020304" pitchFamily="18" charset="0"/>
                <a:cs typeface="Times New Roman" panose="02020603050405020304" pitchFamily="18" charset="0"/>
              </a:rPr>
              <a:t>Arteriosclerosis, Thrombosis, and Vascular Biology,</a:t>
            </a:r>
            <a:r>
              <a:rPr lang="en-US" sz="1100" dirty="0">
                <a:latin typeface="Times New Roman" panose="02020603050405020304" pitchFamily="18" charset="0"/>
                <a:cs typeface="Times New Roman" panose="02020603050405020304" pitchFamily="18" charset="0"/>
              </a:rPr>
              <a:t> Vol. 18, No. 4: pp 621-625. http://www.ncbi.nlm.nih.gov/pubmed/9555868 </a:t>
            </a:r>
            <a:endParaRPr lang="en-US" sz="1100" b="1" dirty="0">
              <a:latin typeface="Times New Roman" panose="02020603050405020304" pitchFamily="18" charset="0"/>
              <a:cs typeface="Times New Roman" panose="02020603050405020304" pitchFamily="18" charset="0"/>
            </a:endParaRPr>
          </a:p>
          <a:p>
            <a:pPr>
              <a:spcAft>
                <a:spcPts val="500"/>
              </a:spcAft>
              <a:defRPr/>
            </a:pPr>
            <a:r>
              <a:rPr lang="en-US" sz="1100" dirty="0" smtClean="0">
                <a:latin typeface="Times New Roman" panose="02020603050405020304" pitchFamily="18" charset="0"/>
                <a:cs typeface="Times New Roman" panose="02020603050405020304" pitchFamily="18" charset="0"/>
              </a:rPr>
              <a:t>Wilson Deborah A</a:t>
            </a:r>
            <a:r>
              <a:rPr lang="en-US"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“Chapter 167: Immunologic </a:t>
            </a:r>
            <a:r>
              <a:rPr lang="en-US" sz="1100" dirty="0">
                <a:latin typeface="Times New Roman" panose="02020603050405020304" pitchFamily="18" charset="0"/>
                <a:cs typeface="Times New Roman" panose="02020603050405020304" pitchFamily="18" charset="0"/>
              </a:rPr>
              <a:t>Tests</a:t>
            </a:r>
            <a:r>
              <a:rPr lang="en-US" sz="1100" dirty="0" smtClean="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In: Walker HK, Hall WD, Hurst JW, editors. </a:t>
            </a:r>
            <a:r>
              <a:rPr lang="en-US" sz="1100" i="1" dirty="0">
                <a:latin typeface="Times New Roman" panose="02020603050405020304" pitchFamily="18" charset="0"/>
                <a:cs typeface="Times New Roman" panose="02020603050405020304" pitchFamily="18" charset="0"/>
              </a:rPr>
              <a:t>Clinical Methods: The History, Physical, and Laboratory Examinations. </a:t>
            </a:r>
            <a:r>
              <a:rPr lang="en-US" sz="1100" i="1" dirty="0" smtClean="0">
                <a:latin typeface="Times New Roman" panose="02020603050405020304" pitchFamily="18" charset="0"/>
                <a:cs typeface="Times New Roman" panose="02020603050405020304" pitchFamily="18" charset="0"/>
              </a:rPr>
              <a:t>Third edition</a:t>
            </a:r>
            <a:r>
              <a:rPr lang="en-US"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Boston, MA: Butterworths, 1990. </a:t>
            </a:r>
            <a:r>
              <a:rPr lang="en-US" sz="1100" u="sng" dirty="0" smtClean="0">
                <a:latin typeface="Times New Roman" panose="02020603050405020304" pitchFamily="18" charset="0"/>
                <a:cs typeface="Times New Roman" panose="02020603050405020304" pitchFamily="18" charset="0"/>
              </a:rPr>
              <a:t>http</a:t>
            </a:r>
            <a:r>
              <a:rPr lang="en-US" sz="1100" u="sng" dirty="0">
                <a:latin typeface="Times New Roman" panose="02020603050405020304" pitchFamily="18" charset="0"/>
                <a:cs typeface="Times New Roman" panose="02020603050405020304" pitchFamily="18" charset="0"/>
              </a:rPr>
              <a:t>://www.ncbi.nlm.nih.gov/books/NBK275</a:t>
            </a:r>
            <a:r>
              <a:rPr lang="en-US" sz="1100" u="sng" dirty="0" smtClean="0">
                <a:latin typeface="Times New Roman" panose="02020603050405020304" pitchFamily="18" charset="0"/>
                <a:cs typeface="Times New Roman" panose="02020603050405020304" pitchFamily="18" charset="0"/>
              </a:rPr>
              <a:t>/</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289560" y="174821"/>
            <a:ext cx="11612880" cy="45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FF6600"/>
                </a:solidFill>
              </a:rPr>
              <a:t>ESR test background information</a:t>
            </a:r>
            <a:endParaRPr lang="en-US" dirty="0">
              <a:solidFill>
                <a:srgbClr val="FF6600"/>
              </a:solidFill>
            </a:endParaRPr>
          </a:p>
        </p:txBody>
      </p:sp>
    </p:spTree>
    <p:extLst>
      <p:ext uri="{BB962C8B-B14F-4D97-AF65-F5344CB8AC3E}">
        <p14:creationId xmlns:p14="http://schemas.microsoft.com/office/powerpoint/2010/main" val="2899379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30" y="409395"/>
            <a:ext cx="11976540" cy="467795"/>
          </a:xfrm>
        </p:spPr>
        <p:txBody>
          <a:bodyPr>
            <a:noAutofit/>
          </a:bodyPr>
          <a:lstStyle/>
          <a:p>
            <a:pPr algn="ctr"/>
            <a:r>
              <a:rPr lang="en-US" sz="2800" dirty="0" smtClean="0">
                <a:solidFill>
                  <a:srgbClr val="00B050"/>
                </a:solidFill>
              </a:rPr>
              <a:t>Explanations as to why ESR values are altered depending on blood conditions</a:t>
            </a:r>
            <a:endParaRPr lang="en-US" sz="2800" dirty="0">
              <a:solidFill>
                <a:srgbClr val="00B050"/>
              </a:solidFill>
            </a:endParaRPr>
          </a:p>
        </p:txBody>
      </p:sp>
      <p:sp>
        <p:nvSpPr>
          <p:cNvPr id="19" name="TextBox 18"/>
          <p:cNvSpPr txBox="1"/>
          <p:nvPr/>
        </p:nvSpPr>
        <p:spPr>
          <a:xfrm>
            <a:off x="609600" y="981304"/>
            <a:ext cx="10972800" cy="646331"/>
          </a:xfrm>
          <a:prstGeom prst="rect">
            <a:avLst/>
          </a:prstGeom>
          <a:noFill/>
        </p:spPr>
        <p:txBody>
          <a:bodyPr wrap="square" rtlCol="0">
            <a:noAutofit/>
          </a:bodyPr>
          <a:lstStyle/>
          <a:p>
            <a:pPr algn="ctr"/>
            <a:r>
              <a:rPr lang="en-US" b="1" dirty="0" smtClean="0"/>
              <a:t>Table 3. Reasons why diseases alter the ESR value.</a:t>
            </a:r>
          </a:p>
          <a:p>
            <a:pPr algn="ctr"/>
            <a:r>
              <a:rPr lang="en-US" sz="1400" b="1" dirty="0" smtClean="0"/>
              <a:t> </a:t>
            </a:r>
            <a:r>
              <a:rPr lang="en-US" sz="1400" dirty="0" smtClean="0">
                <a:solidFill>
                  <a:schemeClr val="tx1">
                    <a:lumMod val="50000"/>
                    <a:lumOff val="50000"/>
                  </a:schemeClr>
                </a:solidFill>
              </a:rPr>
              <a:t>(</a:t>
            </a:r>
            <a:r>
              <a:rPr lang="en-US" sz="1400" i="1" dirty="0" smtClean="0">
                <a:solidFill>
                  <a:schemeClr val="tx1">
                    <a:lumMod val="50000"/>
                    <a:lumOff val="50000"/>
                  </a:schemeClr>
                </a:solidFill>
              </a:rPr>
              <a:t>Sources</a:t>
            </a:r>
            <a:r>
              <a:rPr lang="en-US" sz="1400" dirty="0" smtClean="0">
                <a:solidFill>
                  <a:schemeClr val="tx1">
                    <a:lumMod val="50000"/>
                    <a:lumOff val="50000"/>
                  </a:schemeClr>
                </a:solidFill>
              </a:rPr>
              <a:t>: </a:t>
            </a:r>
            <a:r>
              <a:rPr lang="en-US" sz="1400" dirty="0" err="1" smtClean="0">
                <a:solidFill>
                  <a:schemeClr val="tx1">
                    <a:lumMod val="50000"/>
                    <a:lumOff val="50000"/>
                  </a:schemeClr>
                </a:solidFill>
              </a:rPr>
              <a:t>Bridgen</a:t>
            </a:r>
            <a:r>
              <a:rPr lang="en-US" sz="1400" dirty="0" smtClean="0">
                <a:solidFill>
                  <a:schemeClr val="tx1">
                    <a:lumMod val="50000"/>
                    <a:lumOff val="50000"/>
                  </a:schemeClr>
                </a:solidFill>
              </a:rPr>
              <a:t>, 1999; </a:t>
            </a:r>
            <a:r>
              <a:rPr lang="en-US" sz="1400" dirty="0">
                <a:solidFill>
                  <a:schemeClr val="tx1">
                    <a:lumMod val="50000"/>
                    <a:lumOff val="50000"/>
                  </a:schemeClr>
                </a:solidFill>
              </a:rPr>
              <a:t>van der </a:t>
            </a:r>
            <a:r>
              <a:rPr lang="en-US" sz="1400" dirty="0" err="1">
                <a:solidFill>
                  <a:schemeClr val="tx1">
                    <a:lumMod val="50000"/>
                    <a:lumOff val="50000"/>
                  </a:schemeClr>
                </a:solidFill>
              </a:rPr>
              <a:t>Bom</a:t>
            </a:r>
            <a:r>
              <a:rPr lang="en-US" sz="1400" dirty="0">
                <a:solidFill>
                  <a:schemeClr val="tx1">
                    <a:lumMod val="50000"/>
                    <a:lumOff val="50000"/>
                  </a:schemeClr>
                </a:solidFill>
              </a:rPr>
              <a:t>, </a:t>
            </a:r>
            <a:r>
              <a:rPr lang="en-US" sz="1400" i="1" dirty="0">
                <a:solidFill>
                  <a:schemeClr val="tx1">
                    <a:lumMod val="50000"/>
                    <a:lumOff val="50000"/>
                  </a:schemeClr>
                </a:solidFill>
              </a:rPr>
              <a:t>et al</a:t>
            </a:r>
            <a:r>
              <a:rPr lang="en-US" sz="1400" dirty="0" smtClean="0">
                <a:solidFill>
                  <a:schemeClr val="tx1">
                    <a:lumMod val="50000"/>
                    <a:lumOff val="50000"/>
                  </a:schemeClr>
                </a:solidFill>
              </a:rPr>
              <a:t>., 1998; health24.com, 2015; Wilson, 1990)</a:t>
            </a:r>
            <a:endParaRPr lang="en-IN" sz="1400" dirty="0">
              <a:solidFill>
                <a:schemeClr val="tx1">
                  <a:lumMod val="50000"/>
                  <a:lumOff val="50000"/>
                </a:schemeClr>
              </a:solidFill>
            </a:endParaRPr>
          </a:p>
        </p:txBody>
      </p:sp>
      <p:sp>
        <p:nvSpPr>
          <p:cNvPr id="25" name="Rectangle 24"/>
          <p:cNvSpPr/>
          <p:nvPr/>
        </p:nvSpPr>
        <p:spPr>
          <a:xfrm>
            <a:off x="327422" y="1870500"/>
            <a:ext cx="5486400" cy="4572000"/>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pPr>
              <a:tabLst>
                <a:tab pos="5158740" algn="l"/>
              </a:tabLst>
            </a:pPr>
            <a:r>
              <a:rPr lang="en-US" sz="2400" b="1" dirty="0" smtClean="0">
                <a:solidFill>
                  <a:srgbClr val="0070C0"/>
                </a:solidFill>
              </a:rPr>
              <a:t>High ESR Diseases</a:t>
            </a:r>
          </a:p>
          <a:p>
            <a:pPr>
              <a:spcAft>
                <a:spcPts val="600"/>
              </a:spcAft>
              <a:tabLst>
                <a:tab pos="5158740" algn="l"/>
              </a:tabLst>
            </a:pPr>
            <a:r>
              <a:rPr lang="en-US" b="1" i="1" dirty="0">
                <a:solidFill>
                  <a:srgbClr val="0070C0"/>
                </a:solidFill>
                <a:latin typeface="+mj-lt"/>
              </a:rPr>
              <a:t>Rheumatoid </a:t>
            </a:r>
            <a:r>
              <a:rPr lang="en-US" b="1" i="1" dirty="0" smtClean="0">
                <a:solidFill>
                  <a:srgbClr val="0070C0"/>
                </a:solidFill>
                <a:latin typeface="+mj-lt"/>
              </a:rPr>
              <a:t>arthritis: </a:t>
            </a:r>
            <a:r>
              <a:rPr lang="en-US" u="sng" dirty="0" smtClean="0">
                <a:latin typeface="+mj-lt"/>
              </a:rPr>
              <a:t>Plasma factors</a:t>
            </a:r>
            <a:r>
              <a:rPr lang="en-US" dirty="0" smtClean="0">
                <a:latin typeface="+mj-lt"/>
              </a:rPr>
              <a:t>: </a:t>
            </a:r>
            <a:r>
              <a:rPr lang="en-US" dirty="0">
                <a:latin typeface="+mj-lt"/>
              </a:rPr>
              <a:t>H</a:t>
            </a:r>
            <a:r>
              <a:rPr lang="en-US" dirty="0" smtClean="0">
                <a:latin typeface="+mj-lt"/>
              </a:rPr>
              <a:t>yperfibrinogenemia </a:t>
            </a:r>
            <a:r>
              <a:rPr lang="en-US" dirty="0">
                <a:latin typeface="+mj-lt"/>
              </a:rPr>
              <a:t>and </a:t>
            </a:r>
            <a:r>
              <a:rPr lang="en-US" dirty="0" smtClean="0">
                <a:latin typeface="+mj-lt"/>
              </a:rPr>
              <a:t>hyperglobulinemia; high concentration of fibrinogen and globulins act like glue and make the erythrocytes stick together and fall quickly  </a:t>
            </a:r>
            <a:endParaRPr lang="en-IN" dirty="0">
              <a:latin typeface="+mj-lt"/>
              <a:ea typeface="Times New Roman" panose="02020603050405020304" pitchFamily="18" charset="0"/>
            </a:endParaRPr>
          </a:p>
          <a:p>
            <a:pPr lvl="0">
              <a:spcAft>
                <a:spcPts val="600"/>
              </a:spcAft>
              <a:tabLst>
                <a:tab pos="5158740" algn="l"/>
              </a:tabLst>
            </a:pPr>
            <a:r>
              <a:rPr lang="en-US" b="1" i="1" dirty="0">
                <a:solidFill>
                  <a:srgbClr val="0070C0"/>
                </a:solidFill>
                <a:latin typeface="+mj-lt"/>
              </a:rPr>
              <a:t>Multiple myeloma: </a:t>
            </a:r>
            <a:r>
              <a:rPr lang="en-US" u="sng" dirty="0" smtClean="0">
                <a:latin typeface="+mj-lt"/>
              </a:rPr>
              <a:t>Plasma factor</a:t>
            </a:r>
            <a:r>
              <a:rPr lang="en-US" dirty="0" smtClean="0">
                <a:latin typeface="+mj-lt"/>
              </a:rPr>
              <a:t>: Plasma cell, which is a type of white cell, multiplies at a high rate due to cancer, which results in aggregation of erythrocytes</a:t>
            </a:r>
          </a:p>
          <a:p>
            <a:pPr lvl="0">
              <a:spcAft>
                <a:spcPts val="600"/>
              </a:spcAft>
              <a:tabLst>
                <a:tab pos="5158740" algn="l"/>
              </a:tabLst>
            </a:pPr>
            <a:r>
              <a:rPr lang="en-US" b="1" i="1" dirty="0">
                <a:solidFill>
                  <a:srgbClr val="0070C0"/>
                </a:solidFill>
                <a:latin typeface="+mj-lt"/>
              </a:rPr>
              <a:t>Anemia</a:t>
            </a:r>
            <a:r>
              <a:rPr lang="en-US" dirty="0" smtClean="0">
                <a:latin typeface="+mj-lt"/>
              </a:rPr>
              <a:t>: </a:t>
            </a:r>
            <a:r>
              <a:rPr lang="en-US" u="sng" dirty="0" smtClean="0">
                <a:latin typeface="+mj-lt"/>
              </a:rPr>
              <a:t>Particle factor</a:t>
            </a:r>
            <a:r>
              <a:rPr lang="en-US" dirty="0" smtClean="0">
                <a:latin typeface="+mj-lt"/>
              </a:rPr>
              <a:t>: Low hemoglobin causes fewer red blood cells &gt; less the concentration of particles &gt; less the rate of sedimentation</a:t>
            </a:r>
            <a:endParaRPr lang="en-IN" dirty="0">
              <a:latin typeface="+mj-lt"/>
            </a:endParaRPr>
          </a:p>
          <a:p>
            <a:pPr>
              <a:spcAft>
                <a:spcPts val="600"/>
              </a:spcAft>
              <a:tabLst>
                <a:tab pos="5158740" algn="l"/>
              </a:tabLst>
            </a:pPr>
            <a:r>
              <a:rPr lang="en-US" b="1" i="1" dirty="0" err="1">
                <a:solidFill>
                  <a:srgbClr val="0070C0"/>
                </a:solidFill>
                <a:latin typeface="+mj-lt"/>
              </a:rPr>
              <a:t>Waldenstrom's</a:t>
            </a:r>
            <a:r>
              <a:rPr lang="en-US" b="1" i="1" dirty="0">
                <a:solidFill>
                  <a:srgbClr val="0070C0"/>
                </a:solidFill>
                <a:latin typeface="+mj-lt"/>
              </a:rPr>
              <a:t> </a:t>
            </a:r>
            <a:r>
              <a:rPr lang="en-US" b="1" i="1" dirty="0" err="1">
                <a:solidFill>
                  <a:srgbClr val="0070C0"/>
                </a:solidFill>
                <a:latin typeface="+mj-lt"/>
              </a:rPr>
              <a:t>macroglobulinemia</a:t>
            </a:r>
            <a:r>
              <a:rPr lang="en-US" b="1" i="1" dirty="0">
                <a:solidFill>
                  <a:srgbClr val="0070C0"/>
                </a:solidFill>
                <a:latin typeface="+mj-lt"/>
              </a:rPr>
              <a:t>: </a:t>
            </a:r>
            <a:r>
              <a:rPr lang="en-US" u="sng" dirty="0" smtClean="0">
                <a:latin typeface="+mj-lt"/>
              </a:rPr>
              <a:t>Plasma factor</a:t>
            </a:r>
            <a:r>
              <a:rPr lang="en-US" dirty="0" smtClean="0">
                <a:latin typeface="+mj-lt"/>
              </a:rPr>
              <a:t>: Cancer of the B cell (a type of white cell) results in the production of </a:t>
            </a:r>
            <a:r>
              <a:rPr lang="en-US" dirty="0" err="1" smtClean="0">
                <a:latin typeface="+mj-lt"/>
              </a:rPr>
              <a:t>macroglobulins</a:t>
            </a:r>
            <a:r>
              <a:rPr lang="en-US" dirty="0" smtClean="0">
                <a:latin typeface="+mj-lt"/>
              </a:rPr>
              <a:t>, which accelerate aggregation of erythrocytes</a:t>
            </a:r>
            <a:endParaRPr lang="en-IN" dirty="0">
              <a:latin typeface="+mj-lt"/>
            </a:endParaRPr>
          </a:p>
          <a:p>
            <a:pPr algn="just">
              <a:tabLst>
                <a:tab pos="5158740" algn="l"/>
              </a:tabLst>
            </a:pPr>
            <a:endParaRPr lang="en-US" sz="1600" b="1" dirty="0" smtClean="0"/>
          </a:p>
        </p:txBody>
      </p:sp>
      <p:sp>
        <p:nvSpPr>
          <p:cNvPr id="11" name="Rectangle 10"/>
          <p:cNvSpPr/>
          <p:nvPr/>
        </p:nvSpPr>
        <p:spPr>
          <a:xfrm>
            <a:off x="5955139" y="1870500"/>
            <a:ext cx="5957461" cy="4846320"/>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pPr>
              <a:tabLst>
                <a:tab pos="5158740" algn="l"/>
              </a:tabLst>
            </a:pPr>
            <a:r>
              <a:rPr lang="en-US" sz="2400" b="1" dirty="0" smtClean="0">
                <a:solidFill>
                  <a:srgbClr val="7030A0"/>
                </a:solidFill>
              </a:rPr>
              <a:t>Low ESR Diseases</a:t>
            </a:r>
          </a:p>
          <a:p>
            <a:pPr>
              <a:spcAft>
                <a:spcPts val="600"/>
              </a:spcAft>
              <a:tabLst>
                <a:tab pos="5158740" algn="l"/>
              </a:tabLst>
            </a:pPr>
            <a:r>
              <a:rPr lang="en-US" b="1" i="1" dirty="0">
                <a:solidFill>
                  <a:srgbClr val="7030A0"/>
                </a:solidFill>
                <a:latin typeface="+mj-lt"/>
              </a:rPr>
              <a:t>Polycythemia: </a:t>
            </a:r>
            <a:r>
              <a:rPr lang="en-US" u="sng" dirty="0">
                <a:latin typeface="+mj-lt"/>
              </a:rPr>
              <a:t>Erythrocyte factor as well </a:t>
            </a:r>
            <a:r>
              <a:rPr lang="en-US" u="sng" dirty="0" smtClean="0">
                <a:latin typeface="+mj-lt"/>
              </a:rPr>
              <a:t>as plasma </a:t>
            </a:r>
            <a:r>
              <a:rPr lang="en-US" u="sng" dirty="0">
                <a:latin typeface="+mj-lt"/>
              </a:rPr>
              <a:t>factor</a:t>
            </a:r>
            <a:r>
              <a:rPr lang="en-US" dirty="0">
                <a:latin typeface="+mj-lt"/>
              </a:rPr>
              <a:t>: Very high concentration of </a:t>
            </a:r>
            <a:r>
              <a:rPr lang="en-US" dirty="0" smtClean="0">
                <a:latin typeface="+mj-lt"/>
              </a:rPr>
              <a:t>hemoglobin, </a:t>
            </a:r>
            <a:r>
              <a:rPr lang="en-US" dirty="0">
                <a:latin typeface="+mj-lt"/>
              </a:rPr>
              <a:t>in turn reducing the  quantity of </a:t>
            </a:r>
            <a:r>
              <a:rPr lang="en-US" dirty="0" smtClean="0">
                <a:latin typeface="+mj-lt"/>
              </a:rPr>
              <a:t>plasma</a:t>
            </a:r>
            <a:endParaRPr lang="en-IN" dirty="0">
              <a:latin typeface="+mj-lt"/>
            </a:endParaRPr>
          </a:p>
          <a:p>
            <a:pPr>
              <a:spcAft>
                <a:spcPts val="600"/>
              </a:spcAft>
              <a:tabLst>
                <a:tab pos="5158740" algn="l"/>
              </a:tabLst>
            </a:pPr>
            <a:r>
              <a:rPr lang="en-US" b="1" i="1" dirty="0" smtClean="0">
                <a:solidFill>
                  <a:srgbClr val="7030A0"/>
                </a:solidFill>
                <a:latin typeface="+mj-lt"/>
              </a:rPr>
              <a:t>Sickle-cell </a:t>
            </a:r>
            <a:r>
              <a:rPr lang="en-US" b="1" i="1" dirty="0">
                <a:solidFill>
                  <a:srgbClr val="7030A0"/>
                </a:solidFill>
                <a:latin typeface="+mj-lt"/>
              </a:rPr>
              <a:t>anemia</a:t>
            </a:r>
            <a:r>
              <a:rPr lang="en-US" dirty="0">
                <a:latin typeface="+mj-lt"/>
              </a:rPr>
              <a:t>: </a:t>
            </a:r>
            <a:r>
              <a:rPr lang="en-US" u="sng" dirty="0">
                <a:latin typeface="+mj-lt"/>
              </a:rPr>
              <a:t>Erythrocyte factor</a:t>
            </a:r>
            <a:r>
              <a:rPr lang="en-US" dirty="0">
                <a:latin typeface="+mj-lt"/>
              </a:rPr>
              <a:t>: Erythrocyte is deformed from discoid to </a:t>
            </a:r>
            <a:r>
              <a:rPr lang="en-US" dirty="0" smtClean="0">
                <a:latin typeface="+mj-lt"/>
              </a:rPr>
              <a:t>sickle-shaped</a:t>
            </a:r>
            <a:r>
              <a:rPr lang="en-US" dirty="0">
                <a:latin typeface="+mj-lt"/>
              </a:rPr>
              <a:t>, which is </a:t>
            </a:r>
            <a:r>
              <a:rPr lang="en-US" dirty="0" smtClean="0">
                <a:latin typeface="+mj-lt"/>
              </a:rPr>
              <a:t>angular; in </a:t>
            </a:r>
            <a:r>
              <a:rPr lang="en-US" dirty="0">
                <a:latin typeface="+mj-lt"/>
              </a:rPr>
              <a:t>addition, the mass and density of the erythrocyte are </a:t>
            </a:r>
            <a:r>
              <a:rPr lang="en-US" dirty="0" smtClean="0">
                <a:latin typeface="+mj-lt"/>
              </a:rPr>
              <a:t>decreased; thus, erythrocytes </a:t>
            </a:r>
            <a:r>
              <a:rPr lang="en-US" dirty="0">
                <a:latin typeface="+mj-lt"/>
              </a:rPr>
              <a:t>show poor </a:t>
            </a:r>
            <a:r>
              <a:rPr lang="en-US" dirty="0" smtClean="0">
                <a:latin typeface="+mj-lt"/>
              </a:rPr>
              <a:t>sedimentation</a:t>
            </a:r>
            <a:endParaRPr lang="en-US" dirty="0">
              <a:latin typeface="+mj-lt"/>
            </a:endParaRPr>
          </a:p>
          <a:p>
            <a:pPr>
              <a:spcAft>
                <a:spcPts val="600"/>
              </a:spcAft>
              <a:tabLst>
                <a:tab pos="5158740" algn="l"/>
              </a:tabLst>
              <a:defRPr/>
            </a:pPr>
            <a:r>
              <a:rPr lang="en-US" b="1" i="1" dirty="0">
                <a:solidFill>
                  <a:srgbClr val="7030A0"/>
                </a:solidFill>
                <a:latin typeface="+mj-lt"/>
              </a:rPr>
              <a:t>Abnormal proteins: </a:t>
            </a:r>
            <a:r>
              <a:rPr lang="en-US" u="sng" dirty="0">
                <a:latin typeface="+mj-lt"/>
              </a:rPr>
              <a:t>Plasma factors</a:t>
            </a:r>
            <a:r>
              <a:rPr lang="en-US" dirty="0">
                <a:latin typeface="+mj-lt"/>
              </a:rPr>
              <a:t>: </a:t>
            </a:r>
            <a:r>
              <a:rPr lang="en-US" dirty="0" err="1">
                <a:latin typeface="+mj-lt"/>
              </a:rPr>
              <a:t>Hypofibrinogenemia</a:t>
            </a:r>
            <a:r>
              <a:rPr lang="en-US" dirty="0">
                <a:latin typeface="+mj-lt"/>
              </a:rPr>
              <a:t> and </a:t>
            </a:r>
            <a:r>
              <a:rPr lang="en-US" dirty="0" err="1" smtClean="0">
                <a:latin typeface="+mj-lt"/>
              </a:rPr>
              <a:t>hypoglobulinima</a:t>
            </a:r>
            <a:r>
              <a:rPr lang="en-US" dirty="0" smtClean="0">
                <a:latin typeface="+mj-lt"/>
              </a:rPr>
              <a:t>; low </a:t>
            </a:r>
            <a:r>
              <a:rPr lang="en-US" dirty="0">
                <a:latin typeface="+mj-lt"/>
              </a:rPr>
              <a:t>concentration of fibrinogen and globulins; </a:t>
            </a:r>
            <a:r>
              <a:rPr lang="en-US" dirty="0" smtClean="0">
                <a:latin typeface="+mj-lt"/>
              </a:rPr>
              <a:t>thus, </a:t>
            </a:r>
            <a:r>
              <a:rPr lang="en-US" dirty="0">
                <a:latin typeface="+mj-lt"/>
              </a:rPr>
              <a:t>erythrocytes do not get closer to aggregate and then </a:t>
            </a:r>
            <a:r>
              <a:rPr lang="en-US" dirty="0" smtClean="0">
                <a:latin typeface="+mj-lt"/>
              </a:rPr>
              <a:t>fall</a:t>
            </a:r>
            <a:endParaRPr lang="en-US" dirty="0">
              <a:latin typeface="+mj-lt"/>
            </a:endParaRPr>
          </a:p>
          <a:p>
            <a:pPr>
              <a:spcAft>
                <a:spcPts val="600"/>
              </a:spcAft>
              <a:tabLst>
                <a:tab pos="5158740" algn="l"/>
              </a:tabLst>
              <a:defRPr/>
            </a:pPr>
            <a:r>
              <a:rPr lang="en-US" b="1" i="1" dirty="0">
                <a:solidFill>
                  <a:srgbClr val="7030A0"/>
                </a:solidFill>
                <a:latin typeface="+mj-lt"/>
              </a:rPr>
              <a:t>Leukocytosis: </a:t>
            </a:r>
            <a:r>
              <a:rPr lang="en-US" u="sng" dirty="0">
                <a:latin typeface="+mj-lt"/>
              </a:rPr>
              <a:t>Plasma factor</a:t>
            </a:r>
            <a:r>
              <a:rPr lang="en-US" dirty="0">
                <a:latin typeface="+mj-lt"/>
              </a:rPr>
              <a:t>: Due to high concentration of the white blood cells, the charge on erythrocytes is altered;  erythrocytes prefer to stay dispersed rather than coming closer to aggregate and </a:t>
            </a:r>
            <a:r>
              <a:rPr lang="en-US" dirty="0" smtClean="0">
                <a:latin typeface="+mj-lt"/>
              </a:rPr>
              <a:t>falling down</a:t>
            </a:r>
            <a:endParaRPr lang="en-US" dirty="0">
              <a:latin typeface="+mj-lt"/>
            </a:endParaRPr>
          </a:p>
        </p:txBody>
      </p:sp>
    </p:spTree>
    <p:extLst>
      <p:ext uri="{BB962C8B-B14F-4D97-AF65-F5344CB8AC3E}">
        <p14:creationId xmlns:p14="http://schemas.microsoft.com/office/powerpoint/2010/main" val="374964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289" y="373657"/>
            <a:ext cx="11498317" cy="722569"/>
          </a:xfrm>
        </p:spPr>
        <p:txBody>
          <a:bodyPr>
            <a:noAutofit/>
          </a:bodyPr>
          <a:lstStyle/>
          <a:p>
            <a:pPr algn="ctr"/>
            <a:r>
              <a:rPr lang="en-US" dirty="0" smtClean="0">
                <a:solidFill>
                  <a:srgbClr val="C00000"/>
                </a:solidFill>
              </a:rPr>
              <a:t>Homework Help</a:t>
            </a:r>
            <a:endParaRPr lang="en-IN" dirty="0">
              <a:solidFill>
                <a:srgbClr val="C00000"/>
              </a:solidFill>
            </a:endParaRPr>
          </a:p>
        </p:txBody>
      </p:sp>
      <p:sp>
        <p:nvSpPr>
          <p:cNvPr id="6" name="Content Placeholder 5"/>
          <p:cNvSpPr>
            <a:spLocks noGrp="1"/>
          </p:cNvSpPr>
          <p:nvPr>
            <p:ph idx="1"/>
          </p:nvPr>
        </p:nvSpPr>
        <p:spPr>
          <a:xfrm>
            <a:off x="5698797" y="1356852"/>
            <a:ext cx="6093809" cy="5264926"/>
          </a:xfrm>
        </p:spPr>
        <p:txBody>
          <a:bodyPr>
            <a:noAutofit/>
          </a:bodyPr>
          <a:lstStyle/>
          <a:p>
            <a:pPr marL="0" indent="0">
              <a:lnSpc>
                <a:spcPct val="100000"/>
              </a:lnSpc>
              <a:spcBef>
                <a:spcPts val="1200"/>
              </a:spcBef>
              <a:buNone/>
            </a:pPr>
            <a:r>
              <a:rPr lang="en-US" sz="2000" b="1" dirty="0" smtClean="0"/>
              <a:t>References for Internet Research</a:t>
            </a:r>
          </a:p>
          <a:p>
            <a:pPr marL="0" indent="0">
              <a:lnSpc>
                <a:spcPct val="100000"/>
              </a:lnSpc>
              <a:spcBef>
                <a:spcPts val="1200"/>
              </a:spcBef>
              <a:buNone/>
            </a:pPr>
            <a:r>
              <a:rPr lang="en-US" sz="1600" dirty="0" smtClean="0"/>
              <a:t>Clinical technician</a:t>
            </a:r>
          </a:p>
          <a:p>
            <a:pPr marL="0" indent="0">
              <a:lnSpc>
                <a:spcPct val="100000"/>
              </a:lnSpc>
              <a:spcBef>
                <a:spcPts val="0"/>
              </a:spcBef>
              <a:buNone/>
            </a:pPr>
            <a:r>
              <a:rPr lang="en-IN" sz="1400" u="sng" dirty="0">
                <a:hlinkClick r:id="rId3"/>
              </a:rPr>
              <a:t>http://</a:t>
            </a:r>
            <a:r>
              <a:rPr lang="en-IN" sz="1400" u="sng" dirty="0" smtClean="0">
                <a:hlinkClick r:id="rId3"/>
              </a:rPr>
              <a:t>study.com/articles/Clinical_Technicians_Job_Description_and_Requirements_for_a_Career_as_a_Clinical_Tech.html</a:t>
            </a:r>
            <a:endParaRPr lang="en-IN" sz="1400" u="sng" dirty="0" smtClean="0"/>
          </a:p>
          <a:p>
            <a:pPr marL="0" indent="0">
              <a:lnSpc>
                <a:spcPct val="100000"/>
              </a:lnSpc>
              <a:spcBef>
                <a:spcPts val="1200"/>
              </a:spcBef>
              <a:buNone/>
            </a:pPr>
            <a:r>
              <a:rPr lang="en-IN" sz="1600" dirty="0"/>
              <a:t>Clinical </a:t>
            </a:r>
            <a:r>
              <a:rPr lang="en-IN" sz="1600" dirty="0" smtClean="0"/>
              <a:t>engineering </a:t>
            </a:r>
            <a:endParaRPr lang="en-IN" sz="1600" dirty="0"/>
          </a:p>
          <a:p>
            <a:pPr marL="0" indent="0">
              <a:lnSpc>
                <a:spcPct val="100000"/>
              </a:lnSpc>
              <a:spcBef>
                <a:spcPts val="0"/>
              </a:spcBef>
              <a:spcAft>
                <a:spcPts val="600"/>
              </a:spcAft>
              <a:buNone/>
            </a:pPr>
            <a:r>
              <a:rPr lang="en-IN" sz="1400" dirty="0" smtClean="0">
                <a:hlinkClick r:id="rId4"/>
              </a:rPr>
              <a:t>https</a:t>
            </a:r>
            <a:r>
              <a:rPr lang="en-IN" sz="1400" dirty="0">
                <a:hlinkClick r:id="rId4"/>
              </a:rPr>
              <a:t>://</a:t>
            </a:r>
            <a:r>
              <a:rPr lang="en-IN" sz="1400" dirty="0" smtClean="0">
                <a:hlinkClick r:id="rId4"/>
              </a:rPr>
              <a:t>nationalcareersservice.direct.gov.uk/advice/planning/jobprofiles/Pages/clinicalengineer.aspx</a:t>
            </a:r>
            <a:endParaRPr lang="en-IN" sz="1400" dirty="0" smtClean="0"/>
          </a:p>
          <a:p>
            <a:pPr marL="0" indent="0">
              <a:lnSpc>
                <a:spcPct val="100000"/>
              </a:lnSpc>
              <a:spcBef>
                <a:spcPts val="0"/>
              </a:spcBef>
              <a:spcAft>
                <a:spcPts val="600"/>
              </a:spcAft>
              <a:buNone/>
            </a:pPr>
            <a:r>
              <a:rPr lang="en-IN" sz="1400" dirty="0">
                <a:hlinkClick r:id="rId5"/>
              </a:rPr>
              <a:t>https://</a:t>
            </a:r>
            <a:r>
              <a:rPr lang="en-IN" sz="1400" dirty="0" smtClean="0">
                <a:hlinkClick r:id="rId5"/>
              </a:rPr>
              <a:t>www.healthcareers.nhs.uk/explore-roles/physical-sciences-and-biomechanical-engineering/clinical-engineer</a:t>
            </a:r>
            <a:endParaRPr lang="en-IN" sz="1400" dirty="0" smtClean="0"/>
          </a:p>
          <a:p>
            <a:pPr marL="0" indent="0">
              <a:lnSpc>
                <a:spcPct val="100000"/>
              </a:lnSpc>
              <a:spcBef>
                <a:spcPts val="0"/>
              </a:spcBef>
              <a:spcAft>
                <a:spcPts val="600"/>
              </a:spcAft>
              <a:buNone/>
            </a:pPr>
            <a:r>
              <a:rPr lang="en-IN" sz="1400" dirty="0">
                <a:hlinkClick r:id="rId6"/>
              </a:rPr>
              <a:t>http://</a:t>
            </a:r>
            <a:r>
              <a:rPr lang="en-IN" sz="1400" dirty="0" smtClean="0">
                <a:hlinkClick r:id="rId6"/>
              </a:rPr>
              <a:t>www.nslhd.health.nsw.gov.au/Careers/Documents/Fact%20Sheets/ClinicalEngineerNSLHD.pdf</a:t>
            </a:r>
            <a:endParaRPr lang="en-IN" sz="1400" dirty="0" smtClean="0"/>
          </a:p>
          <a:p>
            <a:pPr marL="0" indent="0">
              <a:lnSpc>
                <a:spcPct val="100000"/>
              </a:lnSpc>
              <a:spcBef>
                <a:spcPts val="1200"/>
              </a:spcBef>
              <a:buNone/>
            </a:pPr>
            <a:r>
              <a:rPr lang="en-US" sz="1600" dirty="0"/>
              <a:t>Human </a:t>
            </a:r>
            <a:r>
              <a:rPr lang="en-US" sz="1600" dirty="0" smtClean="0"/>
              <a:t>factors engineering</a:t>
            </a:r>
            <a:endParaRPr lang="en-US" sz="1600" dirty="0"/>
          </a:p>
          <a:p>
            <a:pPr marL="0" indent="0">
              <a:lnSpc>
                <a:spcPct val="100000"/>
              </a:lnSpc>
              <a:spcBef>
                <a:spcPts val="0"/>
              </a:spcBef>
              <a:buNone/>
            </a:pPr>
            <a:r>
              <a:rPr lang="en-IN" sz="1400" dirty="0">
                <a:hlinkClick r:id="rId7"/>
              </a:rPr>
              <a:t>http://</a:t>
            </a:r>
            <a:r>
              <a:rPr lang="en-IN" sz="1400" dirty="0" smtClean="0">
                <a:hlinkClick r:id="rId7"/>
              </a:rPr>
              <a:t>www.britannica.com/topic/human-factors-engineering</a:t>
            </a:r>
            <a:endParaRPr lang="en-IN" sz="1400" dirty="0" smtClean="0"/>
          </a:p>
          <a:p>
            <a:pPr marL="0" indent="0">
              <a:lnSpc>
                <a:spcPct val="100000"/>
              </a:lnSpc>
              <a:spcBef>
                <a:spcPts val="1200"/>
              </a:spcBef>
              <a:buNone/>
            </a:pPr>
            <a:r>
              <a:rPr lang="en-US" sz="1600" dirty="0" smtClean="0"/>
              <a:t>Human engineering</a:t>
            </a:r>
            <a:endParaRPr lang="en-US" sz="1600" dirty="0"/>
          </a:p>
          <a:p>
            <a:pPr marL="0" indent="0">
              <a:lnSpc>
                <a:spcPct val="100000"/>
              </a:lnSpc>
              <a:spcBef>
                <a:spcPts val="0"/>
              </a:spcBef>
              <a:buNone/>
            </a:pPr>
            <a:r>
              <a:rPr lang="en-IN" sz="1400" dirty="0">
                <a:hlinkClick r:id="rId8"/>
              </a:rPr>
              <a:t>http://www.the-scientist.com/?articles.view/articleNo/44686/title/Let-s-Talk-Human-Engineering</a:t>
            </a:r>
            <a:r>
              <a:rPr lang="en-IN" sz="1400" dirty="0" smtClean="0">
                <a:hlinkClick r:id="rId8"/>
              </a:rPr>
              <a:t>/</a:t>
            </a:r>
            <a:endParaRPr lang="en-IN" sz="1400" dirty="0" smtClean="0"/>
          </a:p>
          <a:p>
            <a:pPr marL="0" indent="0">
              <a:lnSpc>
                <a:spcPct val="100000"/>
              </a:lnSpc>
              <a:spcBef>
                <a:spcPts val="1200"/>
              </a:spcBef>
              <a:buNone/>
            </a:pPr>
            <a:r>
              <a:rPr lang="en-US" sz="1600" dirty="0"/>
              <a:t>Senior </a:t>
            </a:r>
            <a:r>
              <a:rPr lang="en-US" sz="1600" dirty="0" smtClean="0"/>
              <a:t>field clinical engineer</a:t>
            </a:r>
            <a:endParaRPr lang="en-US" sz="1600" dirty="0"/>
          </a:p>
          <a:p>
            <a:pPr marL="0" indent="0">
              <a:lnSpc>
                <a:spcPct val="100000"/>
              </a:lnSpc>
              <a:spcBef>
                <a:spcPts val="0"/>
              </a:spcBef>
              <a:buNone/>
            </a:pPr>
            <a:r>
              <a:rPr lang="en-IN" sz="1400" dirty="0">
                <a:hlinkClick r:id="rId9"/>
              </a:rPr>
              <a:t>https://</a:t>
            </a:r>
            <a:r>
              <a:rPr lang="en-IN" sz="1400" dirty="0" smtClean="0">
                <a:hlinkClick r:id="rId9"/>
              </a:rPr>
              <a:t>sjm.taleo.net/careersection/sjm_1/jobdetail.ftl?job=16000132</a:t>
            </a:r>
            <a:endParaRPr lang="en-IN" dirty="0"/>
          </a:p>
        </p:txBody>
      </p:sp>
      <p:sp>
        <p:nvSpPr>
          <p:cNvPr id="7" name="Rectangle 6"/>
          <p:cNvSpPr/>
          <p:nvPr/>
        </p:nvSpPr>
        <p:spPr>
          <a:xfrm>
            <a:off x="495300" y="1493331"/>
            <a:ext cx="4937760" cy="5035099"/>
          </a:xfrm>
          <a:prstGeom prst="rect">
            <a:avLst/>
          </a:prstGeom>
        </p:spPr>
        <p:txBody>
          <a:bodyPr wrap="square">
            <a:noAutofit/>
          </a:bodyPr>
          <a:lstStyle/>
          <a:p>
            <a:pPr>
              <a:spcAft>
                <a:spcPts val="1200"/>
              </a:spcAft>
            </a:pPr>
            <a:r>
              <a:rPr lang="en-US" sz="2000" dirty="0" smtClean="0">
                <a:latin typeface="+mj-lt"/>
                <a:ea typeface="Times New Roman" panose="02020603050405020304" pitchFamily="18" charset="0"/>
              </a:rPr>
              <a:t>The </a:t>
            </a:r>
            <a:r>
              <a:rPr lang="en-US" sz="2000" dirty="0">
                <a:latin typeface="+mj-lt"/>
                <a:ea typeface="Times New Roman" panose="02020603050405020304" pitchFamily="18" charset="0"/>
              </a:rPr>
              <a:t>homework is focused on careers in clinical testing labs.</a:t>
            </a:r>
            <a:r>
              <a:rPr lang="en-IN" sz="2000" dirty="0">
                <a:latin typeface="+mj-lt"/>
                <a:ea typeface="Times New Roman" panose="02020603050405020304" pitchFamily="18" charset="0"/>
              </a:rPr>
              <a:t> </a:t>
            </a:r>
            <a:r>
              <a:rPr lang="en-US" sz="2000" b="1" dirty="0" smtClean="0">
                <a:solidFill>
                  <a:srgbClr val="C00000"/>
                </a:solidFill>
                <a:latin typeface="+mj-lt"/>
                <a:ea typeface="Times New Roman" panose="02020603050405020304" pitchFamily="18" charset="0"/>
              </a:rPr>
              <a:t>Answer these two </a:t>
            </a:r>
            <a:r>
              <a:rPr lang="en-US" sz="2000" b="1" dirty="0">
                <a:solidFill>
                  <a:srgbClr val="C00000"/>
                </a:solidFill>
                <a:latin typeface="+mj-lt"/>
                <a:ea typeface="Times New Roman" panose="02020603050405020304" pitchFamily="18" charset="0"/>
              </a:rPr>
              <a:t>questions:</a:t>
            </a:r>
            <a:endParaRPr lang="en-IN" sz="2000" b="1" dirty="0">
              <a:solidFill>
                <a:srgbClr val="C00000"/>
              </a:solidFill>
              <a:latin typeface="+mj-lt"/>
              <a:ea typeface="Times New Roman" panose="02020603050405020304" pitchFamily="18" charset="0"/>
            </a:endParaRPr>
          </a:p>
          <a:p>
            <a:pPr>
              <a:spcAft>
                <a:spcPts val="1200"/>
              </a:spcAft>
            </a:pPr>
            <a:r>
              <a:rPr lang="en-US" sz="2000" b="1" dirty="0">
                <a:solidFill>
                  <a:srgbClr val="C00000"/>
                </a:solidFill>
                <a:latin typeface="+mj-lt"/>
                <a:ea typeface="Times New Roman" panose="02020603050405020304" pitchFamily="18" charset="0"/>
              </a:rPr>
              <a:t>Question 1: </a:t>
            </a:r>
            <a:r>
              <a:rPr lang="en-US" sz="2000" dirty="0">
                <a:latin typeface="+mj-lt"/>
                <a:ea typeface="Times New Roman" panose="02020603050405020304" pitchFamily="18" charset="0"/>
              </a:rPr>
              <a:t>Evaluate the importance of clinical lab tests. </a:t>
            </a:r>
            <a:r>
              <a:rPr lang="en-US" sz="2000" dirty="0" smtClean="0">
                <a:latin typeface="+mj-lt"/>
                <a:ea typeface="Times New Roman" panose="02020603050405020304" pitchFamily="18" charset="0"/>
              </a:rPr>
              <a:t>Analyze </a:t>
            </a:r>
            <a:r>
              <a:rPr lang="en-US" sz="2000" dirty="0">
                <a:latin typeface="+mj-lt"/>
                <a:ea typeface="Times New Roman" panose="02020603050405020304" pitchFamily="18" charset="0"/>
              </a:rPr>
              <a:t>the career </a:t>
            </a:r>
            <a:r>
              <a:rPr lang="en-US" sz="2000" dirty="0" smtClean="0">
                <a:latin typeface="+mj-lt"/>
                <a:ea typeface="Times New Roman" panose="02020603050405020304" pitchFamily="18" charset="0"/>
              </a:rPr>
              <a:t>options </a:t>
            </a:r>
            <a:r>
              <a:rPr lang="en-US" sz="2000" dirty="0">
                <a:latin typeface="+mj-lt"/>
                <a:ea typeface="Times New Roman" panose="02020603050405020304" pitchFamily="18" charset="0"/>
              </a:rPr>
              <a:t>available in the </a:t>
            </a:r>
            <a:r>
              <a:rPr lang="en-US" sz="2000" dirty="0" smtClean="0">
                <a:latin typeface="+mj-lt"/>
                <a:ea typeface="Times New Roman" panose="02020603050405020304" pitchFamily="18" charset="0"/>
              </a:rPr>
              <a:t>industry </a:t>
            </a:r>
            <a:r>
              <a:rPr lang="en-US" sz="2000" dirty="0">
                <a:latin typeface="+mj-lt"/>
                <a:ea typeface="Times New Roman" panose="02020603050405020304" pitchFamily="18" charset="0"/>
              </a:rPr>
              <a:t>as </a:t>
            </a:r>
            <a:r>
              <a:rPr lang="en-US" sz="2000" dirty="0" smtClean="0">
                <a:latin typeface="+mj-lt"/>
                <a:ea typeface="Times New Roman" panose="02020603050405020304" pitchFamily="18" charset="0"/>
              </a:rPr>
              <a:t>a </a:t>
            </a:r>
            <a:r>
              <a:rPr lang="en-US" sz="2000" b="1" dirty="0" smtClean="0">
                <a:solidFill>
                  <a:srgbClr val="0070C0"/>
                </a:solidFill>
                <a:latin typeface="+mj-lt"/>
                <a:ea typeface="Times New Roman" panose="02020603050405020304" pitchFamily="18" charset="0"/>
              </a:rPr>
              <a:t>clinical technician</a:t>
            </a:r>
            <a:r>
              <a:rPr lang="en-US" sz="2000" dirty="0" smtClean="0">
                <a:latin typeface="+mj-lt"/>
                <a:ea typeface="Times New Roman" panose="02020603050405020304" pitchFamily="18" charset="0"/>
              </a:rPr>
              <a:t>. </a:t>
            </a:r>
            <a:r>
              <a:rPr lang="en-US" sz="2000" dirty="0">
                <a:latin typeface="+mj-lt"/>
                <a:ea typeface="Times New Roman" panose="02020603050405020304" pitchFamily="18" charset="0"/>
              </a:rPr>
              <a:t>List the pre-requisite educational </a:t>
            </a:r>
            <a:r>
              <a:rPr lang="en-US" sz="2000" dirty="0" smtClean="0">
                <a:latin typeface="+mj-lt"/>
                <a:ea typeface="Times New Roman" panose="02020603050405020304" pitchFamily="18" charset="0"/>
              </a:rPr>
              <a:t>qualifications</a:t>
            </a:r>
            <a:r>
              <a:rPr lang="en-US" sz="2000" dirty="0">
                <a:latin typeface="+mj-lt"/>
                <a:ea typeface="Times New Roman" panose="02020603050405020304" pitchFamily="18" charset="0"/>
              </a:rPr>
              <a:t>, skills, attitude, and personality required for this job. </a:t>
            </a:r>
            <a:endParaRPr lang="en-IN" sz="2000" dirty="0">
              <a:latin typeface="+mj-lt"/>
              <a:ea typeface="Times New Roman" panose="02020603050405020304" pitchFamily="18" charset="0"/>
            </a:endParaRPr>
          </a:p>
          <a:p>
            <a:r>
              <a:rPr lang="en-US" sz="2000" b="1" dirty="0">
                <a:solidFill>
                  <a:srgbClr val="C00000"/>
                </a:solidFill>
                <a:latin typeface="+mj-lt"/>
                <a:ea typeface="Times New Roman" panose="02020603050405020304" pitchFamily="18" charset="0"/>
              </a:rPr>
              <a:t>Question 2: </a:t>
            </a:r>
            <a:r>
              <a:rPr lang="en-US" sz="2000" dirty="0">
                <a:latin typeface="+mj-lt"/>
                <a:ea typeface="Times New Roman" panose="02020603050405020304" pitchFamily="18" charset="0"/>
              </a:rPr>
              <a:t>Carry out a comparative evaluation of the following jobs in terms of pre-requisite educational qualifications, salary, skills, </a:t>
            </a:r>
            <a:r>
              <a:rPr lang="en-US" sz="2000" dirty="0" smtClean="0">
                <a:latin typeface="+mj-lt"/>
                <a:ea typeface="Times New Roman" panose="02020603050405020304" pitchFamily="18" charset="0"/>
              </a:rPr>
              <a:t>attitude </a:t>
            </a:r>
            <a:r>
              <a:rPr lang="en-US" sz="2000" dirty="0">
                <a:latin typeface="+mj-lt"/>
                <a:ea typeface="Times New Roman" panose="02020603050405020304" pitchFamily="18" charset="0"/>
              </a:rPr>
              <a:t>and personality required for these jobs: </a:t>
            </a:r>
            <a:endParaRPr lang="en-US" sz="2000" dirty="0" smtClean="0">
              <a:latin typeface="+mj-lt"/>
              <a:ea typeface="Times New Roman" panose="02020603050405020304" pitchFamily="18" charset="0"/>
            </a:endParaRPr>
          </a:p>
          <a:p>
            <a:pPr marL="342900" indent="-342900">
              <a:buFont typeface="Arial" panose="020B0604020202020204" pitchFamily="34" charset="0"/>
              <a:buChar char="•"/>
            </a:pPr>
            <a:r>
              <a:rPr lang="en-US" sz="2000" b="1" dirty="0" smtClean="0">
                <a:solidFill>
                  <a:srgbClr val="0070C0"/>
                </a:solidFill>
                <a:latin typeface="+mj-lt"/>
                <a:ea typeface="Times New Roman" panose="02020603050405020304" pitchFamily="18" charset="0"/>
              </a:rPr>
              <a:t>clinical engineer</a:t>
            </a:r>
          </a:p>
          <a:p>
            <a:pPr marL="342900" indent="-342900">
              <a:buFont typeface="Arial" panose="020B0604020202020204" pitchFamily="34" charset="0"/>
              <a:buChar char="•"/>
            </a:pPr>
            <a:r>
              <a:rPr lang="en-US" sz="2000" b="1" dirty="0" smtClean="0">
                <a:solidFill>
                  <a:srgbClr val="0070C0"/>
                </a:solidFill>
                <a:latin typeface="+mj-lt"/>
                <a:ea typeface="Times New Roman" panose="02020603050405020304" pitchFamily="18" charset="0"/>
              </a:rPr>
              <a:t>field clinical engineer</a:t>
            </a:r>
          </a:p>
          <a:p>
            <a:pPr marL="342900" indent="-342900">
              <a:buFont typeface="Arial" panose="020B0604020202020204" pitchFamily="34" charset="0"/>
              <a:buChar char="•"/>
            </a:pPr>
            <a:r>
              <a:rPr lang="en-US" sz="2000" b="1" dirty="0" smtClean="0">
                <a:solidFill>
                  <a:srgbClr val="0070C0"/>
                </a:solidFill>
                <a:latin typeface="+mj-lt"/>
                <a:ea typeface="Times New Roman" panose="02020603050405020304" pitchFamily="18" charset="0"/>
              </a:rPr>
              <a:t>human factor engineer</a:t>
            </a:r>
            <a:endParaRPr lang="en-IN" sz="1400" dirty="0">
              <a:effectLst/>
              <a:latin typeface="+mj-lt"/>
              <a:ea typeface="Times New Roman" panose="02020603050405020304" pitchFamily="18" charset="0"/>
            </a:endParaRPr>
          </a:p>
        </p:txBody>
      </p:sp>
    </p:spTree>
    <p:extLst>
      <p:ext uri="{BB962C8B-B14F-4D97-AF65-F5344CB8AC3E}">
        <p14:creationId xmlns:p14="http://schemas.microsoft.com/office/powerpoint/2010/main" val="1991936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3" name="Text Box 465"/>
          <p:cNvSpPr txBox="1">
            <a:spLocks noChangeArrowheads="1"/>
          </p:cNvSpPr>
          <p:nvPr/>
        </p:nvSpPr>
        <p:spPr bwMode="auto">
          <a:xfrm>
            <a:off x="401613" y="217097"/>
            <a:ext cx="11338385" cy="640080"/>
          </a:xfrm>
          <a:prstGeom prst="rect">
            <a:avLst/>
          </a:prstGeom>
          <a:noFill/>
          <a:ln w="9525">
            <a:noFill/>
            <a:miter lim="800000"/>
            <a:headEnd/>
            <a:tailEnd/>
          </a:ln>
          <a:effectLst/>
        </p:spPr>
        <p:txBody>
          <a:bodyPr wrap="square" lIns="22224" tIns="11112" rIns="22224" bIns="11112">
            <a:noAutofit/>
          </a:bodyPr>
          <a:lstStyle/>
          <a:p>
            <a:pPr algn="ctr" defTabSz="222241"/>
            <a:r>
              <a:rPr lang="en-US" altLang="zh-CN" sz="4000" dirty="0" smtClean="0">
                <a:solidFill>
                  <a:srgbClr val="C00000"/>
                </a:solidFill>
                <a:latin typeface="+mj-lt"/>
                <a:ea typeface="宋体" charset="-122"/>
              </a:rPr>
              <a:t>Why do we need to shake well before </a:t>
            </a:r>
            <a:r>
              <a:rPr lang="en-US" altLang="zh-CN" sz="4000" dirty="0">
                <a:solidFill>
                  <a:srgbClr val="C00000"/>
                </a:solidFill>
                <a:latin typeface="+mj-lt"/>
                <a:ea typeface="宋体" charset="-122"/>
              </a:rPr>
              <a:t>s</a:t>
            </a:r>
            <a:r>
              <a:rPr lang="en-US" altLang="zh-CN" sz="4000" dirty="0" smtClean="0">
                <a:solidFill>
                  <a:srgbClr val="C00000"/>
                </a:solidFill>
                <a:latin typeface="+mj-lt"/>
                <a:ea typeface="宋体" charset="-122"/>
              </a:rPr>
              <a:t>erving </a:t>
            </a:r>
            <a:r>
              <a:rPr lang="en-US" altLang="zh-CN" sz="4000" dirty="0">
                <a:solidFill>
                  <a:srgbClr val="C00000"/>
                </a:solidFill>
                <a:latin typeface="+mj-lt"/>
                <a:ea typeface="宋体" charset="-122"/>
              </a:rPr>
              <a:t>or </a:t>
            </a:r>
            <a:r>
              <a:rPr lang="en-US" altLang="zh-CN" sz="4000" dirty="0" smtClean="0">
                <a:solidFill>
                  <a:srgbClr val="C00000"/>
                </a:solidFill>
                <a:latin typeface="+mj-lt"/>
                <a:ea typeface="宋体" charset="-122"/>
              </a:rPr>
              <a:t>using?</a:t>
            </a:r>
            <a:endParaRPr lang="en-US" altLang="zh-CN" sz="4000" dirty="0">
              <a:solidFill>
                <a:srgbClr val="C00000"/>
              </a:solidFill>
              <a:latin typeface="+mj-lt"/>
              <a:ea typeface="宋体" charset="-122"/>
            </a:endParaRPr>
          </a:p>
        </p:txBody>
      </p:sp>
      <p:sp>
        <p:nvSpPr>
          <p:cNvPr id="14" name="TextBox 13"/>
          <p:cNvSpPr txBox="1"/>
          <p:nvPr/>
        </p:nvSpPr>
        <p:spPr>
          <a:xfrm>
            <a:off x="161251" y="968830"/>
            <a:ext cx="3739775" cy="1153373"/>
          </a:xfrm>
          <a:prstGeom prst="rect">
            <a:avLst/>
          </a:prstGeom>
          <a:noFill/>
          <a:ln w="28575">
            <a:noFill/>
          </a:ln>
        </p:spPr>
        <p:txBody>
          <a:bodyPr wrap="square" rtlCol="0">
            <a:noAutofit/>
          </a:bodyPr>
          <a:lstStyle/>
          <a:p>
            <a:pPr>
              <a:spcAft>
                <a:spcPts val="600"/>
              </a:spcAft>
            </a:pPr>
            <a:r>
              <a:rPr lang="en-US" sz="2000" dirty="0">
                <a:latin typeface="+mj-lt"/>
              </a:rPr>
              <a:t>We are always told to shake juice bottles before serving. </a:t>
            </a:r>
            <a:endParaRPr lang="en-US" sz="2000" dirty="0" smtClean="0">
              <a:latin typeface="+mj-lt"/>
            </a:endParaRPr>
          </a:p>
          <a:p>
            <a:pPr>
              <a:spcAft>
                <a:spcPts val="600"/>
              </a:spcAft>
            </a:pPr>
            <a:r>
              <a:rPr lang="en-US" sz="2000" dirty="0" smtClean="0">
                <a:latin typeface="+mj-lt"/>
              </a:rPr>
              <a:t>This </a:t>
            </a:r>
            <a:r>
              <a:rPr lang="en-US" sz="2000" dirty="0">
                <a:latin typeface="+mj-lt"/>
              </a:rPr>
              <a:t>is </a:t>
            </a:r>
            <a:r>
              <a:rPr lang="en-US" sz="2000" dirty="0" smtClean="0">
                <a:latin typeface="+mj-lt"/>
              </a:rPr>
              <a:t>printed </a:t>
            </a:r>
            <a:r>
              <a:rPr lang="en-US" sz="2000" dirty="0">
                <a:latin typeface="+mj-lt"/>
              </a:rPr>
              <a:t>as </a:t>
            </a:r>
            <a:r>
              <a:rPr lang="en-US" sz="2000" dirty="0" smtClean="0">
                <a:latin typeface="+mj-lt"/>
              </a:rPr>
              <a:t>label instructions</a:t>
            </a:r>
            <a:r>
              <a:rPr lang="en-US" sz="2000" dirty="0">
                <a:latin typeface="+mj-lt"/>
              </a:rPr>
              <a:t>.</a:t>
            </a:r>
            <a:endParaRPr lang="en-US" sz="2000" dirty="0" smtClean="0">
              <a:latin typeface="+mj-lt"/>
            </a:endParaRPr>
          </a:p>
        </p:txBody>
      </p:sp>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r="3415"/>
          <a:stretch/>
        </p:blipFill>
        <p:spPr>
          <a:xfrm>
            <a:off x="465145" y="2127329"/>
            <a:ext cx="2771245" cy="2077381"/>
          </a:xfrm>
          <a:prstGeom prst="rect">
            <a:avLst/>
          </a:prstGeom>
        </p:spPr>
      </p:pic>
      <p:pic>
        <p:nvPicPr>
          <p:cNvPr id="36" name="Picture 10" descr="http://s3images.coroflot.com/user_files/individual_files/280866_1b0iouJ0sdc34kSFWNj0x3DQ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795" y="4279821"/>
            <a:ext cx="4129439" cy="246902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904604" y="991358"/>
            <a:ext cx="4084717" cy="1188720"/>
          </a:xfrm>
          <a:prstGeom prst="rect">
            <a:avLst/>
          </a:prstGeom>
          <a:solidFill>
            <a:srgbClr val="FFFF99"/>
          </a:solidFill>
        </p:spPr>
        <p:txBody>
          <a:bodyPr wrap="square" rtlCol="0">
            <a:noAutofit/>
          </a:bodyPr>
          <a:lstStyle/>
          <a:p>
            <a:pPr algn="ctr"/>
            <a:r>
              <a:rPr lang="en-US" sz="2800" b="1" i="1" dirty="0" smtClean="0">
                <a:solidFill>
                  <a:srgbClr val="FF0000"/>
                </a:solidFill>
                <a:latin typeface="+mj-lt"/>
              </a:rPr>
              <a:t>Shake it up!</a:t>
            </a:r>
          </a:p>
          <a:p>
            <a:pPr algn="ctr"/>
            <a:r>
              <a:rPr lang="en-US" sz="2000" b="1" dirty="0" smtClean="0"/>
              <a:t>“Natural </a:t>
            </a:r>
            <a:r>
              <a:rPr lang="en-US" sz="2000" b="1" dirty="0"/>
              <a:t>juice products </a:t>
            </a:r>
            <a:r>
              <a:rPr lang="en-US" sz="2000" b="1" dirty="0" smtClean="0"/>
              <a:t>settle.</a:t>
            </a:r>
            <a:br>
              <a:rPr lang="en-US" sz="2000" b="1" dirty="0" smtClean="0"/>
            </a:br>
            <a:r>
              <a:rPr lang="en-US" sz="2000" b="1" dirty="0" smtClean="0"/>
              <a:t>Shake well before serving.“</a:t>
            </a:r>
            <a:endParaRPr lang="en-IN" sz="2000" b="1" dirty="0"/>
          </a:p>
        </p:txBody>
      </p:sp>
      <p:pic>
        <p:nvPicPr>
          <p:cNvPr id="40" name="Picture 39"/>
          <p:cNvPicPr>
            <a:picLocks noChangeAspect="1"/>
          </p:cNvPicPr>
          <p:nvPr/>
        </p:nvPicPr>
        <p:blipFill rotWithShape="1">
          <a:blip r:embed="rId5">
            <a:extLst>
              <a:ext uri="{28A0092B-C50C-407E-A947-70E740481C1C}">
                <a14:useLocalDpi xmlns:a14="http://schemas.microsoft.com/office/drawing/2010/main" val="0"/>
              </a:ext>
            </a:extLst>
          </a:blip>
          <a:srcRect l="38288" t="18091" r="40584" b="59999"/>
          <a:stretch/>
        </p:blipFill>
        <p:spPr>
          <a:xfrm>
            <a:off x="8975220" y="2125078"/>
            <a:ext cx="1714891" cy="1565237"/>
          </a:xfrm>
          <a:prstGeom prst="rect">
            <a:avLst/>
          </a:prstGeom>
        </p:spPr>
      </p:pic>
      <p:sp>
        <p:nvSpPr>
          <p:cNvPr id="4" name="Curved Down Arrow 3"/>
          <p:cNvSpPr/>
          <p:nvPr/>
        </p:nvSpPr>
        <p:spPr>
          <a:xfrm rot="15551494">
            <a:off x="8054085" y="2310380"/>
            <a:ext cx="1475957" cy="545374"/>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chemeClr val="tx1"/>
              </a:solidFill>
            </a:endParaRPr>
          </a:p>
        </p:txBody>
      </p:sp>
      <p:pic>
        <p:nvPicPr>
          <p:cNvPr id="8196" name="Picture 4" descr="https://dailymed.nlm.nih.gov/dailymed/fda/image.cfm?id=51802&amp;name=10694591-2810-4595-a5c1-850e6303efc9-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8517" y="3787932"/>
            <a:ext cx="4534254" cy="29609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8353443" y="896288"/>
            <a:ext cx="2917016" cy="1014098"/>
          </a:xfrm>
          <a:prstGeom prst="rect">
            <a:avLst/>
          </a:prstGeom>
          <a:noFill/>
          <a:ln w="28575">
            <a:noFill/>
          </a:ln>
        </p:spPr>
        <p:txBody>
          <a:bodyPr wrap="square" rtlCol="0">
            <a:noAutofit/>
          </a:bodyPr>
          <a:lstStyle/>
          <a:p>
            <a:pPr algn="r"/>
            <a:r>
              <a:rPr lang="en-US" sz="2000" dirty="0" smtClean="0">
                <a:latin typeface="+mj-lt"/>
              </a:rPr>
              <a:t>“Shake it up!”</a:t>
            </a:r>
            <a:r>
              <a:rPr lang="en-US" sz="2000" dirty="0">
                <a:latin typeface="+mj-lt"/>
              </a:rPr>
              <a:t> </a:t>
            </a:r>
            <a:r>
              <a:rPr lang="en-US" sz="2000" dirty="0" smtClean="0">
                <a:latin typeface="+mj-lt"/>
              </a:rPr>
              <a:t>instructions for soymilk, inhalers and oral suspensions.</a:t>
            </a:r>
            <a:endParaRPr lang="en-US" sz="2000" dirty="0">
              <a:latin typeface="+mj-lt"/>
            </a:endParaRPr>
          </a:p>
        </p:txBody>
      </p:sp>
      <p:pic>
        <p:nvPicPr>
          <p:cNvPr id="8198" name="Picture 6" descr="http://img.tesco.com/Groceries/pi/356/5018374105356/IDShot_540x540.jpg"/>
          <p:cNvPicPr>
            <a:picLocks noChangeAspect="1" noChangeArrowheads="1"/>
          </p:cNvPicPr>
          <p:nvPr/>
        </p:nvPicPr>
        <p:blipFill rotWithShape="1">
          <a:blip r:embed="rId7">
            <a:extLst>
              <a:ext uri="{28A0092B-C50C-407E-A947-70E740481C1C}">
                <a14:useLocalDpi xmlns:a14="http://schemas.microsoft.com/office/drawing/2010/main" val="0"/>
              </a:ext>
            </a:extLst>
          </a:blip>
          <a:srcRect l="31472" t="1905" r="32125" b="-1905"/>
          <a:stretch/>
        </p:blipFill>
        <p:spPr bwMode="auto">
          <a:xfrm>
            <a:off x="5063102" y="2714129"/>
            <a:ext cx="1872343" cy="391418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Albuterol Inhaler, 8.5 gm., 90 mcg  "/>
          <p:cNvPicPr>
            <a:picLocks noChangeAspect="1" noChangeArrowheads="1"/>
          </p:cNvPicPr>
          <p:nvPr/>
        </p:nvPicPr>
        <p:blipFill rotWithShape="1">
          <a:blip r:embed="rId8">
            <a:extLst>
              <a:ext uri="{28A0092B-C50C-407E-A947-70E740481C1C}">
                <a14:useLocalDpi xmlns:a14="http://schemas.microsoft.com/office/drawing/2010/main" val="0"/>
              </a:ext>
            </a:extLst>
          </a:blip>
          <a:srcRect l="15400" r="18185"/>
          <a:stretch/>
        </p:blipFill>
        <p:spPr bwMode="auto">
          <a:xfrm>
            <a:off x="10648682" y="1851331"/>
            <a:ext cx="1091317" cy="1850686"/>
          </a:xfrm>
          <a:prstGeom prst="rect">
            <a:avLst/>
          </a:prstGeom>
          <a:noFill/>
          <a:extLst>
            <a:ext uri="{909E8E84-426E-40DD-AFC4-6F175D3DCCD1}">
              <a14:hiddenFill xmlns:a14="http://schemas.microsoft.com/office/drawing/2010/main">
                <a:solidFill>
                  <a:srgbClr val="FFFFFF"/>
                </a:solidFill>
              </a14:hiddenFill>
            </a:ext>
          </a:extLst>
        </p:spPr>
      </p:pic>
      <p:sp>
        <p:nvSpPr>
          <p:cNvPr id="51" name="Curved Down Arrow 50"/>
          <p:cNvSpPr/>
          <p:nvPr/>
        </p:nvSpPr>
        <p:spPr>
          <a:xfrm rot="17579077">
            <a:off x="6433413" y="2374557"/>
            <a:ext cx="2619242" cy="684976"/>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chemeClr val="tx1"/>
              </a:solidFill>
            </a:endParaRPr>
          </a:p>
        </p:txBody>
      </p:sp>
      <p:sp>
        <p:nvSpPr>
          <p:cNvPr id="3" name="Right Arrow 2"/>
          <p:cNvSpPr/>
          <p:nvPr/>
        </p:nvSpPr>
        <p:spPr>
          <a:xfrm rot="17153405">
            <a:off x="3021505" y="3201505"/>
            <a:ext cx="2847904" cy="469821"/>
          </a:xfrm>
          <a:prstGeom prst="rightArrow">
            <a:avLst>
              <a:gd name="adj1" fmla="val 50000"/>
              <a:gd name="adj2" fmla="val 1125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6200000">
            <a:off x="4891175" y="2326542"/>
            <a:ext cx="976852" cy="469821"/>
          </a:xfrm>
          <a:prstGeom prst="rightArrow">
            <a:avLst>
              <a:gd name="adj1" fmla="val 50000"/>
              <a:gd name="adj2" fmla="val 1125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18359348">
            <a:off x="2453920" y="2720718"/>
            <a:ext cx="2354377" cy="469821"/>
          </a:xfrm>
          <a:prstGeom prst="rightArrow">
            <a:avLst>
              <a:gd name="adj1" fmla="val 50000"/>
              <a:gd name="adj2" fmla="val 1125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2225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81373" y="1455000"/>
            <a:ext cx="4389120" cy="1280160"/>
          </a:xfrm>
          <a:prstGeom prst="rect">
            <a:avLst/>
          </a:prstGeom>
          <a:solidFill>
            <a:schemeClr val="accent3">
              <a:lumMod val="20000"/>
              <a:lumOff val="80000"/>
            </a:schemeClr>
          </a:solidFill>
          <a:ln w="28575">
            <a:noFill/>
          </a:ln>
        </p:spPr>
        <p:txBody>
          <a:bodyPr wrap="square" rtlCol="0">
            <a:noAutofit/>
          </a:bodyPr>
          <a:lstStyle/>
          <a:p>
            <a:r>
              <a:rPr lang="en-US" sz="1600" i="1" dirty="0" smtClean="0">
                <a:latin typeface="+mj-lt"/>
              </a:rPr>
              <a:t>Check your answer</a:t>
            </a:r>
          </a:p>
          <a:p>
            <a:r>
              <a:rPr lang="en-US" sz="1400" dirty="0" smtClean="0">
                <a:latin typeface="+mj-lt"/>
              </a:rPr>
              <a:t>A </a:t>
            </a:r>
            <a:r>
              <a:rPr lang="en-US" sz="1400" dirty="0">
                <a:latin typeface="+mj-lt"/>
              </a:rPr>
              <a:t>suspension is a </a:t>
            </a:r>
            <a:r>
              <a:rPr lang="en-US" sz="1400" dirty="0" smtClean="0">
                <a:latin typeface="+mj-lt"/>
              </a:rPr>
              <a:t>solution-based </a:t>
            </a:r>
            <a:r>
              <a:rPr lang="en-US" sz="1400" dirty="0">
                <a:latin typeface="+mj-lt"/>
              </a:rPr>
              <a:t>heterogeneous mixture </a:t>
            </a:r>
            <a:r>
              <a:rPr lang="en-US" sz="1400" dirty="0" smtClean="0">
                <a:latin typeface="+mj-lt"/>
              </a:rPr>
              <a:t>that includes a </a:t>
            </a:r>
            <a:r>
              <a:rPr lang="en-US" sz="1400" dirty="0">
                <a:latin typeface="+mj-lt"/>
              </a:rPr>
              <a:t>liquid solvent and one or more solutes; upon </a:t>
            </a:r>
            <a:r>
              <a:rPr lang="en-US" sz="1400" dirty="0" smtClean="0">
                <a:latin typeface="+mj-lt"/>
              </a:rPr>
              <a:t>standing, some </a:t>
            </a:r>
            <a:r>
              <a:rPr lang="en-US" sz="1400" dirty="0">
                <a:latin typeface="+mj-lt"/>
              </a:rPr>
              <a:t>or </a:t>
            </a:r>
            <a:r>
              <a:rPr lang="en-US" sz="1400" dirty="0" smtClean="0">
                <a:latin typeface="+mj-lt"/>
              </a:rPr>
              <a:t>all of </a:t>
            </a:r>
            <a:r>
              <a:rPr lang="en-US" sz="1400" dirty="0">
                <a:latin typeface="+mj-lt"/>
              </a:rPr>
              <a:t>the solutes in the suspension separate from the liquid and settle </a:t>
            </a:r>
            <a:r>
              <a:rPr lang="en-US" sz="1400" dirty="0" smtClean="0">
                <a:latin typeface="+mj-lt"/>
              </a:rPr>
              <a:t>down due </a:t>
            </a:r>
            <a:r>
              <a:rPr lang="en-US" sz="1400" dirty="0">
                <a:latin typeface="+mj-lt"/>
              </a:rPr>
              <a:t>to gravity. </a:t>
            </a:r>
            <a:endParaRPr lang="en-IN" sz="1400" dirty="0">
              <a:latin typeface="+mj-lt"/>
            </a:endParaRPr>
          </a:p>
        </p:txBody>
      </p:sp>
      <p:sp>
        <p:nvSpPr>
          <p:cNvPr id="37" name="TextBox 36"/>
          <p:cNvSpPr txBox="1"/>
          <p:nvPr/>
        </p:nvSpPr>
        <p:spPr>
          <a:xfrm>
            <a:off x="1404333" y="252418"/>
            <a:ext cx="3566160" cy="1097280"/>
          </a:xfrm>
          <a:prstGeom prst="rect">
            <a:avLst/>
          </a:prstGeom>
          <a:solidFill>
            <a:srgbClr val="FFFF99"/>
          </a:solidFill>
        </p:spPr>
        <p:txBody>
          <a:bodyPr wrap="square" rtlCol="0">
            <a:noAutofit/>
          </a:bodyPr>
          <a:lstStyle/>
          <a:p>
            <a:r>
              <a:rPr lang="en-US" altLang="zh-CN" sz="2400" b="1" dirty="0">
                <a:solidFill>
                  <a:srgbClr val="0066FF"/>
                </a:solidFill>
                <a:latin typeface="+mj-lt"/>
                <a:ea typeface="宋体" charset="-122"/>
              </a:rPr>
              <a:t>What is suspension?</a:t>
            </a:r>
          </a:p>
          <a:p>
            <a:r>
              <a:rPr lang="en-US" sz="1400" b="1" dirty="0" smtClean="0">
                <a:latin typeface="+mj-lt"/>
              </a:rPr>
              <a:t>Define suspension </a:t>
            </a:r>
            <a:r>
              <a:rPr lang="en-US" sz="1400" dirty="0" smtClean="0">
                <a:latin typeface="+mj-lt"/>
              </a:rPr>
              <a:t>using these words: </a:t>
            </a:r>
          </a:p>
          <a:p>
            <a:r>
              <a:rPr lang="en-US" sz="1400" dirty="0" smtClean="0">
                <a:solidFill>
                  <a:srgbClr val="FF0000"/>
                </a:solidFill>
                <a:latin typeface="+mj-lt"/>
              </a:rPr>
              <a:t>mixture</a:t>
            </a:r>
            <a:r>
              <a:rPr lang="en-US" sz="1400" dirty="0">
                <a:solidFill>
                  <a:srgbClr val="FF0000"/>
                </a:solidFill>
                <a:latin typeface="+mj-lt"/>
              </a:rPr>
              <a:t>, standing, gravity, settle, one or more, heterogeneous, solvent, solutes, down, liquid </a:t>
            </a:r>
          </a:p>
        </p:txBody>
      </p:sp>
      <p:sp>
        <p:nvSpPr>
          <p:cNvPr id="19" name="Text Box 465"/>
          <p:cNvSpPr txBox="1">
            <a:spLocks noChangeArrowheads="1"/>
          </p:cNvSpPr>
          <p:nvPr/>
        </p:nvSpPr>
        <p:spPr bwMode="auto">
          <a:xfrm>
            <a:off x="434632" y="2919871"/>
            <a:ext cx="2422675" cy="391773"/>
          </a:xfrm>
          <a:prstGeom prst="rect">
            <a:avLst/>
          </a:prstGeom>
          <a:noFill/>
          <a:ln w="9525">
            <a:noFill/>
            <a:miter lim="800000"/>
            <a:headEnd/>
            <a:tailEnd/>
          </a:ln>
          <a:effectLst/>
        </p:spPr>
        <p:txBody>
          <a:bodyPr wrap="square" lIns="22224" tIns="11112" rIns="22224" bIns="11112">
            <a:noAutofit/>
          </a:bodyPr>
          <a:lstStyle/>
          <a:p>
            <a:pPr algn="ctr" defTabSz="222241"/>
            <a:r>
              <a:rPr lang="en-US" altLang="zh-CN" sz="2400" b="1" dirty="0" smtClean="0">
                <a:solidFill>
                  <a:srgbClr val="0066FF"/>
                </a:solidFill>
                <a:latin typeface="+mj-lt"/>
                <a:ea typeface="宋体" charset="-122"/>
              </a:rPr>
              <a:t>What is settling?</a:t>
            </a:r>
            <a:endParaRPr lang="en-US" altLang="zh-CN" sz="2400" b="1" dirty="0">
              <a:solidFill>
                <a:srgbClr val="0066FF"/>
              </a:solidFill>
              <a:latin typeface="+mj-lt"/>
              <a:ea typeface="宋体" charset="-122"/>
            </a:endParaRPr>
          </a:p>
        </p:txBody>
      </p:sp>
      <p:sp>
        <p:nvSpPr>
          <p:cNvPr id="20" name="Text Box 465"/>
          <p:cNvSpPr txBox="1">
            <a:spLocks noChangeArrowheads="1"/>
          </p:cNvSpPr>
          <p:nvPr/>
        </p:nvSpPr>
        <p:spPr bwMode="auto">
          <a:xfrm>
            <a:off x="4190999" y="104811"/>
            <a:ext cx="7846108" cy="1290229"/>
          </a:xfrm>
          <a:prstGeom prst="rect">
            <a:avLst/>
          </a:prstGeom>
          <a:noFill/>
          <a:ln w="9525">
            <a:noFill/>
            <a:miter lim="800000"/>
            <a:headEnd/>
            <a:tailEnd/>
          </a:ln>
          <a:effectLst/>
        </p:spPr>
        <p:txBody>
          <a:bodyPr wrap="square" lIns="22224" tIns="11112" rIns="22224" bIns="11112">
            <a:noAutofit/>
          </a:bodyPr>
          <a:lstStyle/>
          <a:p>
            <a:pPr algn="ctr" defTabSz="222241"/>
            <a:r>
              <a:rPr lang="en-US" altLang="zh-CN" sz="4400" dirty="0" smtClean="0">
                <a:solidFill>
                  <a:srgbClr val="0066FF"/>
                </a:solidFill>
                <a:latin typeface="+mj-lt"/>
                <a:ea typeface="宋体" charset="-122"/>
              </a:rPr>
              <a:t>What is sedimentation? </a:t>
            </a:r>
          </a:p>
          <a:p>
            <a:pPr algn="ctr" defTabSz="222241"/>
            <a:r>
              <a:rPr lang="en-US" altLang="zh-CN" sz="2400" dirty="0" smtClean="0">
                <a:solidFill>
                  <a:srgbClr val="0066FF"/>
                </a:solidFill>
                <a:latin typeface="+mj-lt"/>
                <a:ea typeface="宋体" charset="-122"/>
              </a:rPr>
              <a:t>Look at sedimentary rocks and deposits: </a:t>
            </a:r>
            <a:endParaRPr lang="en-US" altLang="zh-CN" sz="2400" dirty="0">
              <a:solidFill>
                <a:srgbClr val="0066FF"/>
              </a:solidFill>
              <a:latin typeface="+mj-lt"/>
              <a:ea typeface="宋体" charset="-122"/>
            </a:endParaRPr>
          </a:p>
        </p:txBody>
      </p:sp>
      <p:pic>
        <p:nvPicPr>
          <p:cNvPr id="21" name="Picture 2" descr="http://kids.nationalgeographic.com/content/dam/kids/photos/articles/Science/A-G/geology-sedimentary.jpg.adapt.94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9553" b="-287"/>
          <a:stretch/>
        </p:blipFill>
        <p:spPr bwMode="auto">
          <a:xfrm rot="5400000">
            <a:off x="5802783" y="694458"/>
            <a:ext cx="1828800" cy="27685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kids.nationalgeographic.com/content/dam/kids/photos/articles/Science/A-G/geology-canyon.jpg.adapt.94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86"/>
          <a:stretch/>
        </p:blipFill>
        <p:spPr bwMode="auto">
          <a:xfrm>
            <a:off x="8198312" y="1164357"/>
            <a:ext cx="3026432" cy="182880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p:cNvSpPr txBox="1">
            <a:spLocks/>
          </p:cNvSpPr>
          <p:nvPr/>
        </p:nvSpPr>
        <p:spPr>
          <a:xfrm>
            <a:off x="336152" y="4771651"/>
            <a:ext cx="3382215" cy="997305"/>
          </a:xfrm>
          <a:prstGeom prst="rect">
            <a:avLst/>
          </a:prstGeom>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latin typeface="+mj-lt"/>
              </a:rPr>
              <a:t>As turbid water is left to stand, the mud settles out due to sedimentation and water clarifies on its own due to the Earth’s gravitational force.</a:t>
            </a:r>
            <a:endParaRPr lang="en-IN" sz="1600" dirty="0">
              <a:latin typeface="+mj-lt"/>
            </a:endParaRPr>
          </a:p>
        </p:txBody>
      </p:sp>
      <p:sp>
        <p:nvSpPr>
          <p:cNvPr id="3" name="Rectangle 2"/>
          <p:cNvSpPr/>
          <p:nvPr/>
        </p:nvSpPr>
        <p:spPr>
          <a:xfrm>
            <a:off x="336152" y="5791257"/>
            <a:ext cx="3996005" cy="897465"/>
          </a:xfrm>
          <a:prstGeom prst="rect">
            <a:avLst/>
          </a:prstGeom>
          <a:ln w="28575">
            <a:noFill/>
          </a:ln>
        </p:spPr>
        <p:txBody>
          <a:bodyPr wrap="square">
            <a:noAutofit/>
          </a:bodyPr>
          <a:lstStyle/>
          <a:p>
            <a:r>
              <a:rPr lang="en-US" sz="1600" dirty="0" smtClean="0">
                <a:latin typeface="+mj-lt"/>
              </a:rPr>
              <a:t>The deposit particles move closer together.</a:t>
            </a:r>
            <a:endParaRPr lang="en-US" sz="1600" dirty="0">
              <a:latin typeface="+mj-lt"/>
            </a:endParaRPr>
          </a:p>
          <a:p>
            <a:r>
              <a:rPr lang="en-US" sz="1600" dirty="0" smtClean="0">
                <a:latin typeface="+mj-lt"/>
              </a:rPr>
              <a:t>More </a:t>
            </a:r>
            <a:r>
              <a:rPr lang="en-US" sz="1600" dirty="0">
                <a:latin typeface="+mj-lt"/>
              </a:rPr>
              <a:t>liquid </a:t>
            </a:r>
            <a:r>
              <a:rPr lang="en-US" sz="1600" dirty="0" smtClean="0">
                <a:latin typeface="+mj-lt"/>
              </a:rPr>
              <a:t>leaves the deposit.</a:t>
            </a:r>
          </a:p>
          <a:p>
            <a:r>
              <a:rPr lang="en-US" sz="1600" dirty="0" smtClean="0">
                <a:latin typeface="+mj-lt"/>
              </a:rPr>
              <a:t>The deposit thickens (packing).</a:t>
            </a:r>
            <a:endParaRPr lang="en-US" sz="1600" dirty="0">
              <a:latin typeface="+mj-lt"/>
            </a:endParaRPr>
          </a:p>
        </p:txBody>
      </p:sp>
      <p:sp>
        <p:nvSpPr>
          <p:cNvPr id="6" name="Rectangle 5"/>
          <p:cNvSpPr/>
          <p:nvPr/>
        </p:nvSpPr>
        <p:spPr>
          <a:xfrm>
            <a:off x="4099046" y="3457600"/>
            <a:ext cx="3566160" cy="1323439"/>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r>
              <a:rPr lang="en-US" sz="1600" dirty="0" smtClean="0">
                <a:latin typeface="+mj-lt"/>
              </a:rPr>
              <a:t>The sedimentation </a:t>
            </a:r>
            <a:r>
              <a:rPr lang="en-US" sz="1600" dirty="0">
                <a:latin typeface="+mj-lt"/>
              </a:rPr>
              <a:t>process </a:t>
            </a:r>
            <a:r>
              <a:rPr lang="en-US" sz="1600" dirty="0" smtClean="0">
                <a:latin typeface="+mj-lt"/>
              </a:rPr>
              <a:t>is very important in </a:t>
            </a:r>
            <a:r>
              <a:rPr lang="en-US" sz="1600" dirty="0">
                <a:latin typeface="+mj-lt"/>
              </a:rPr>
              <a:t>the industrial </a:t>
            </a:r>
            <a:r>
              <a:rPr lang="en-US" sz="1600" dirty="0" smtClean="0">
                <a:latin typeface="+mj-lt"/>
              </a:rPr>
              <a:t>world </a:t>
            </a:r>
            <a:r>
              <a:rPr lang="en-US" sz="1600" dirty="0">
                <a:latin typeface="+mj-lt"/>
              </a:rPr>
              <a:t>for </a:t>
            </a:r>
            <a:r>
              <a:rPr lang="en-US" sz="1600" dirty="0" smtClean="0">
                <a:latin typeface="+mj-lt"/>
              </a:rPr>
              <a:t>processing related to food</a:t>
            </a:r>
            <a:r>
              <a:rPr lang="en-US" sz="1600" dirty="0">
                <a:latin typeface="+mj-lt"/>
              </a:rPr>
              <a:t>, beverages, pharmaceuticals, paper </a:t>
            </a:r>
            <a:r>
              <a:rPr lang="en-US" sz="1600" dirty="0" smtClean="0">
                <a:latin typeface="+mj-lt"/>
              </a:rPr>
              <a:t>and pulp</a:t>
            </a:r>
            <a:r>
              <a:rPr lang="en-US" sz="1600" dirty="0">
                <a:latin typeface="+mj-lt"/>
              </a:rPr>
              <a:t>, and clean water industries. </a:t>
            </a:r>
          </a:p>
        </p:txBody>
      </p:sp>
      <p:sp>
        <p:nvSpPr>
          <p:cNvPr id="29" name="Content Placeholder 3"/>
          <p:cNvSpPr txBox="1">
            <a:spLocks/>
          </p:cNvSpPr>
          <p:nvPr/>
        </p:nvSpPr>
        <p:spPr>
          <a:xfrm>
            <a:off x="7825748" y="3380163"/>
            <a:ext cx="4114800" cy="1097280"/>
          </a:xfrm>
          <a:prstGeom prst="rect">
            <a:avLst/>
          </a:prstGeom>
          <a:solidFill>
            <a:srgbClr val="FFFF99"/>
          </a:solidFill>
          <a:ln>
            <a:noFill/>
          </a:ln>
        </p:spPr>
        <p:style>
          <a:lnRef idx="2">
            <a:schemeClr val="dk1"/>
          </a:lnRef>
          <a:fillRef idx="1">
            <a:schemeClr val="lt1"/>
          </a:fillRef>
          <a:effectRef idx="0">
            <a:schemeClr val="dk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latin typeface="+mj-lt"/>
                <a:ea typeface="Tahoma" panose="020B0604030504040204" pitchFamily="34" charset="0"/>
                <a:cs typeface="Tahoma" panose="020B0604030504040204" pitchFamily="34" charset="0"/>
              </a:rPr>
              <a:t>Sedimentation is a separation technique in which insoluble solute particles settle out of a heterogeneous solution upon standing due to the influence of gravity. The settled-out particles deposit at the bottom of the container as sediment.</a:t>
            </a:r>
            <a:endParaRPr lang="en-US" sz="1400" dirty="0">
              <a:latin typeface="+mj-lt"/>
            </a:endParaRPr>
          </a:p>
        </p:txBody>
      </p:sp>
      <p:sp>
        <p:nvSpPr>
          <p:cNvPr id="8" name="Rectangle 7"/>
          <p:cNvSpPr/>
          <p:nvPr/>
        </p:nvSpPr>
        <p:spPr>
          <a:xfrm>
            <a:off x="3944397" y="4893417"/>
            <a:ext cx="3876396" cy="1450450"/>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r>
              <a:rPr lang="en-US" b="1" dirty="0" smtClean="0"/>
              <a:t>Sedimentation Technique Advantages</a:t>
            </a:r>
          </a:p>
          <a:p>
            <a:pPr marL="285750" indent="-285750">
              <a:buFont typeface="Arial" panose="020B0604020202020204" pitchFamily="34" charset="0"/>
              <a:buChar char="•"/>
            </a:pPr>
            <a:r>
              <a:rPr lang="en-US" sz="1600" dirty="0" smtClean="0"/>
              <a:t>Simple</a:t>
            </a:r>
            <a:endParaRPr lang="en-US" sz="1600" dirty="0"/>
          </a:p>
          <a:p>
            <a:pPr marL="285750" indent="-285750">
              <a:buFont typeface="Arial" panose="020B0604020202020204" pitchFamily="34" charset="0"/>
              <a:buChar char="•"/>
            </a:pPr>
            <a:r>
              <a:rPr lang="en-US" sz="1600" dirty="0" smtClean="0"/>
              <a:t>Low-cost </a:t>
            </a:r>
            <a:r>
              <a:rPr lang="en-US" sz="1600" dirty="0"/>
              <a:t>separation </a:t>
            </a:r>
            <a:r>
              <a:rPr lang="en-US" sz="1600" dirty="0" smtClean="0"/>
              <a:t>method</a:t>
            </a:r>
            <a:endParaRPr lang="en-US" sz="1600" dirty="0"/>
          </a:p>
          <a:p>
            <a:pPr marL="285750" indent="-285750">
              <a:buFont typeface="Arial" panose="020B0604020202020204" pitchFamily="34" charset="0"/>
              <a:buChar char="•"/>
            </a:pPr>
            <a:r>
              <a:rPr lang="en-US" sz="1600" dirty="0"/>
              <a:t>Does not involve any energy </a:t>
            </a:r>
            <a:r>
              <a:rPr lang="en-US" sz="1600" dirty="0" smtClean="0"/>
              <a:t>supply</a:t>
            </a:r>
            <a:endParaRPr lang="en-US" sz="1600" dirty="0"/>
          </a:p>
          <a:p>
            <a:pPr marL="285750" indent="-285750">
              <a:buFont typeface="Arial" panose="020B0604020202020204" pitchFamily="34" charset="0"/>
              <a:buChar char="•"/>
            </a:pPr>
            <a:r>
              <a:rPr lang="en-US" sz="1600" dirty="0"/>
              <a:t>No complex skill </a:t>
            </a:r>
            <a:r>
              <a:rPr lang="en-US" sz="1600" dirty="0" smtClean="0"/>
              <a:t>required</a:t>
            </a:r>
            <a:endParaRPr lang="en-US" sz="1600" dirty="0"/>
          </a:p>
        </p:txBody>
      </p:sp>
      <p:pic>
        <p:nvPicPr>
          <p:cNvPr id="31" name="Picture 2" descr=" CASIDAY et al. (19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523" y="4628333"/>
            <a:ext cx="2102003" cy="12628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oresomeresources.com/image/4e7844ed7310d/w/200/h/150/Image+-+Decantation.jpg"/>
          <p:cNvPicPr>
            <a:picLocks noChangeAspect="1" noChangeArrowheads="1"/>
          </p:cNvPicPr>
          <p:nvPr/>
        </p:nvPicPr>
        <p:blipFill rotWithShape="1">
          <a:blip r:embed="rId6">
            <a:extLst>
              <a:ext uri="{28A0092B-C50C-407E-A947-70E740481C1C}">
                <a14:useLocalDpi xmlns:a14="http://schemas.microsoft.com/office/drawing/2010/main" val="0"/>
              </a:ext>
            </a:extLst>
          </a:blip>
          <a:srcRect r="10436"/>
          <a:stretch/>
        </p:blipFill>
        <p:spPr bwMode="auto">
          <a:xfrm>
            <a:off x="10262043" y="4603608"/>
            <a:ext cx="1648914" cy="13123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54108" y="5984837"/>
            <a:ext cx="2468880" cy="636424"/>
          </a:xfrm>
          <a:prstGeom prst="rect">
            <a:avLst/>
          </a:prstGeom>
        </p:spPr>
        <p:txBody>
          <a:bodyPr wrap="square">
            <a:noAutofit/>
          </a:bodyPr>
          <a:lstStyle/>
          <a:p>
            <a:r>
              <a:rPr lang="fr-FR" sz="1200" b="1" dirty="0">
                <a:latin typeface="Trebuchet MS" panose="020B0603020202020204" pitchFamily="34" charset="0"/>
              </a:rPr>
              <a:t>Figure 3. </a:t>
            </a:r>
            <a:r>
              <a:rPr lang="en-US" sz="1200" dirty="0" smtClean="0">
                <a:solidFill>
                  <a:srgbClr val="05B3E9"/>
                </a:solidFill>
                <a:latin typeface="Trebuchet MS" panose="020B0603020202020204" pitchFamily="34" charset="0"/>
                <a:hlinkClick r:id="rId7"/>
              </a:rPr>
              <a:t>Sedimentation</a:t>
            </a:r>
            <a:r>
              <a:rPr lang="fr-FR" sz="1200" dirty="0" smtClean="0">
                <a:solidFill>
                  <a:srgbClr val="05B3E9"/>
                </a:solidFill>
                <a:latin typeface="Trebuchet MS" panose="020B0603020202020204" pitchFamily="34" charset="0"/>
                <a:hlinkClick r:id="rId7"/>
              </a:rPr>
              <a:t> </a:t>
            </a:r>
            <a:r>
              <a:rPr lang="en-US" sz="1200" dirty="0" smtClean="0">
                <a:solidFill>
                  <a:srgbClr val="05B3E9"/>
                </a:solidFill>
                <a:latin typeface="Trebuchet MS" panose="020B0603020202020204" pitchFamily="34" charset="0"/>
                <a:hlinkClick r:id="rId7"/>
              </a:rPr>
              <a:t>Process</a:t>
            </a:r>
            <a:r>
              <a:rPr lang="fr-FR" sz="1200" dirty="0" smtClean="0">
                <a:solidFill>
                  <a:srgbClr val="606060"/>
                </a:solidFill>
                <a:latin typeface="Trebuchet MS" panose="020B0603020202020204" pitchFamily="34" charset="0"/>
              </a:rPr>
              <a:t>. </a:t>
            </a:r>
            <a:r>
              <a:rPr lang="fr-FR" sz="900" dirty="0" smtClean="0">
                <a:solidFill>
                  <a:srgbClr val="606060"/>
                </a:solidFill>
                <a:latin typeface="Trebuchet MS" panose="020B0603020202020204" pitchFamily="34" charset="0"/>
              </a:rPr>
              <a:t>Source</a:t>
            </a:r>
            <a:r>
              <a:rPr lang="fr-FR" sz="900" dirty="0">
                <a:solidFill>
                  <a:srgbClr val="606060"/>
                </a:solidFill>
                <a:latin typeface="Trebuchet MS" panose="020B0603020202020204" pitchFamily="34" charset="0"/>
              </a:rPr>
              <a:t>: </a:t>
            </a:r>
            <a:r>
              <a:rPr lang="fr-FR" sz="900" dirty="0" smtClean="0">
                <a:solidFill>
                  <a:srgbClr val="606060"/>
                </a:solidFill>
                <a:latin typeface="Trebuchet MS" panose="020B0603020202020204" pitchFamily="34" charset="0"/>
              </a:rPr>
              <a:t>Rachel </a:t>
            </a:r>
            <a:r>
              <a:rPr lang="fr-FR" sz="900" dirty="0" err="1" smtClean="0">
                <a:solidFill>
                  <a:srgbClr val="606060"/>
                </a:solidFill>
                <a:latin typeface="Trebuchet MS" panose="020B0603020202020204" pitchFamily="34" charset="0"/>
              </a:rPr>
              <a:t>Casiday</a:t>
            </a:r>
            <a:r>
              <a:rPr lang="fr-FR" sz="900" dirty="0" smtClean="0">
                <a:solidFill>
                  <a:srgbClr val="606060"/>
                </a:solidFill>
                <a:latin typeface="Trebuchet MS" panose="020B0603020202020204" pitchFamily="34" charset="0"/>
              </a:rPr>
              <a:t>, </a:t>
            </a:r>
            <a:r>
              <a:rPr lang="fr-FR" sz="900" dirty="0">
                <a:solidFill>
                  <a:srgbClr val="606060"/>
                </a:solidFill>
                <a:latin typeface="Trebuchet MS" panose="020B0603020202020204" pitchFamily="34" charset="0"/>
              </a:rPr>
              <a:t>et al. (1999</a:t>
            </a:r>
            <a:r>
              <a:rPr lang="fr-FR" sz="900" dirty="0" smtClean="0">
                <a:solidFill>
                  <a:srgbClr val="606060"/>
                </a:solidFill>
                <a:latin typeface="Trebuchet MS" panose="020B0603020202020204" pitchFamily="34" charset="0"/>
              </a:rPr>
              <a:t>) </a:t>
            </a:r>
            <a:r>
              <a:rPr lang="en-US" sz="900" dirty="0" smtClean="0">
                <a:solidFill>
                  <a:srgbClr val="606060"/>
                </a:solidFill>
                <a:latin typeface="Trebuchet MS" panose="020B0603020202020204" pitchFamily="34" charset="0"/>
              </a:rPr>
              <a:t>Reproduced</a:t>
            </a:r>
            <a:r>
              <a:rPr lang="fr-FR" sz="900" dirty="0" smtClean="0">
                <a:solidFill>
                  <a:srgbClr val="606060"/>
                </a:solidFill>
                <a:latin typeface="Trebuchet MS" panose="020B0603020202020204" pitchFamily="34" charset="0"/>
              </a:rPr>
              <a:t> </a:t>
            </a:r>
            <a:r>
              <a:rPr lang="fr-FR" sz="900" dirty="0">
                <a:solidFill>
                  <a:srgbClr val="606060"/>
                </a:solidFill>
                <a:latin typeface="Trebuchet MS" panose="020B0603020202020204" pitchFamily="34" charset="0"/>
              </a:rPr>
              <a:t>with permission.</a:t>
            </a:r>
            <a:endParaRPr lang="en-US" sz="900" dirty="0"/>
          </a:p>
        </p:txBody>
      </p:sp>
      <p:sp>
        <p:nvSpPr>
          <p:cNvPr id="10" name="Rectangle 9"/>
          <p:cNvSpPr/>
          <p:nvPr/>
        </p:nvSpPr>
        <p:spPr>
          <a:xfrm>
            <a:off x="10112142" y="5984837"/>
            <a:ext cx="1769945" cy="640080"/>
          </a:xfrm>
          <a:prstGeom prst="rect">
            <a:avLst/>
          </a:prstGeom>
        </p:spPr>
        <p:txBody>
          <a:bodyPr wrap="square">
            <a:noAutofit/>
          </a:bodyPr>
          <a:lstStyle/>
          <a:p>
            <a:r>
              <a:rPr lang="fr-FR" sz="1200" b="1" dirty="0">
                <a:latin typeface="Trebuchet MS" panose="020B0603020202020204" pitchFamily="34" charset="0"/>
              </a:rPr>
              <a:t>Figure </a:t>
            </a:r>
            <a:r>
              <a:rPr lang="fr-FR" sz="1200" b="1" dirty="0" smtClean="0">
                <a:latin typeface="Trebuchet MS" panose="020B0603020202020204" pitchFamily="34" charset="0"/>
              </a:rPr>
              <a:t>4. </a:t>
            </a:r>
            <a:r>
              <a:rPr lang="fr-FR" sz="1200" dirty="0" err="1" smtClean="0">
                <a:solidFill>
                  <a:srgbClr val="05B3E9"/>
                </a:solidFill>
                <a:latin typeface="Trebuchet MS" panose="020B0603020202020204" pitchFamily="34" charset="0"/>
                <a:hlinkClick r:id="rId7"/>
              </a:rPr>
              <a:t>Decantation</a:t>
            </a:r>
            <a:r>
              <a:rPr lang="fr-FR" sz="1200" dirty="0" smtClean="0">
                <a:solidFill>
                  <a:srgbClr val="606060"/>
                </a:solidFill>
                <a:latin typeface="Trebuchet MS" panose="020B0603020202020204" pitchFamily="34" charset="0"/>
              </a:rPr>
              <a:t>.</a:t>
            </a:r>
            <a:br>
              <a:rPr lang="fr-FR" sz="1200" dirty="0" smtClean="0">
                <a:solidFill>
                  <a:srgbClr val="606060"/>
                </a:solidFill>
                <a:latin typeface="Trebuchet MS" panose="020B0603020202020204" pitchFamily="34" charset="0"/>
              </a:rPr>
            </a:br>
            <a:r>
              <a:rPr lang="fr-FR" sz="900" dirty="0" smtClean="0">
                <a:solidFill>
                  <a:srgbClr val="606060"/>
                </a:solidFill>
                <a:latin typeface="Trebuchet MS" panose="020B0603020202020204" pitchFamily="34" charset="0"/>
              </a:rPr>
              <a:t>Source: </a:t>
            </a:r>
            <a:r>
              <a:rPr lang="fr-FR" sz="900" dirty="0" err="1" smtClean="0">
                <a:solidFill>
                  <a:srgbClr val="606060"/>
                </a:solidFill>
                <a:latin typeface="Trebuchet MS" panose="020B0603020202020204" pitchFamily="34" charset="0"/>
              </a:rPr>
              <a:t>Oresom</a:t>
            </a:r>
            <a:r>
              <a:rPr lang="fr-FR" sz="900" dirty="0" smtClean="0">
                <a:solidFill>
                  <a:srgbClr val="606060"/>
                </a:solidFill>
                <a:latin typeface="Trebuchet MS" panose="020B0603020202020204" pitchFamily="34" charset="0"/>
              </a:rPr>
              <a:t> </a:t>
            </a:r>
            <a:r>
              <a:rPr lang="fr-FR" sz="900" dirty="0" err="1" smtClean="0">
                <a:solidFill>
                  <a:srgbClr val="606060"/>
                </a:solidFill>
                <a:latin typeface="Trebuchet MS" panose="020B0603020202020204" pitchFamily="34" charset="0"/>
              </a:rPr>
              <a:t>Resources</a:t>
            </a:r>
            <a:r>
              <a:rPr lang="fr-FR" sz="900" dirty="0" smtClean="0">
                <a:solidFill>
                  <a:srgbClr val="606060"/>
                </a:solidFill>
                <a:latin typeface="Trebuchet MS" panose="020B0603020202020204" pitchFamily="34" charset="0"/>
              </a:rPr>
              <a:t> </a:t>
            </a:r>
            <a:r>
              <a:rPr lang="fr-FR" sz="900" dirty="0" err="1" smtClean="0">
                <a:solidFill>
                  <a:srgbClr val="606060"/>
                </a:solidFill>
                <a:latin typeface="Trebuchet MS" panose="020B0603020202020204" pitchFamily="34" charset="0"/>
              </a:rPr>
              <a:t>Reproduced</a:t>
            </a:r>
            <a:r>
              <a:rPr lang="fr-FR" sz="900" dirty="0" smtClean="0">
                <a:solidFill>
                  <a:srgbClr val="606060"/>
                </a:solidFill>
                <a:latin typeface="Trebuchet MS" panose="020B0603020202020204" pitchFamily="34" charset="0"/>
              </a:rPr>
              <a:t> </a:t>
            </a:r>
            <a:r>
              <a:rPr lang="fr-FR" sz="900" dirty="0">
                <a:solidFill>
                  <a:srgbClr val="606060"/>
                </a:solidFill>
                <a:latin typeface="Trebuchet MS" panose="020B0603020202020204" pitchFamily="34" charset="0"/>
              </a:rPr>
              <a:t>with permission.</a:t>
            </a:r>
            <a:endParaRPr lang="en-US" sz="900" dirty="0"/>
          </a:p>
        </p:txBody>
      </p:sp>
      <p:grpSp>
        <p:nvGrpSpPr>
          <p:cNvPr id="2" name="Group 1"/>
          <p:cNvGrpSpPr/>
          <p:nvPr/>
        </p:nvGrpSpPr>
        <p:grpSpPr>
          <a:xfrm>
            <a:off x="434632" y="3401806"/>
            <a:ext cx="3382215" cy="935760"/>
            <a:chOff x="239952" y="3343641"/>
            <a:chExt cx="3382215" cy="935760"/>
          </a:xfrm>
        </p:grpSpPr>
        <p:pic>
          <p:nvPicPr>
            <p:cNvPr id="24" name="Picture 2" descr="https://cleardone.files.wordpress.com/2014/01/muddy-water-is-best-cleared-by-leaving-it-alone.jpg"/>
            <p:cNvPicPr>
              <a:picLocks noChangeAspect="1" noChangeArrowheads="1"/>
            </p:cNvPicPr>
            <p:nvPr/>
          </p:nvPicPr>
          <p:blipFill rotWithShape="1">
            <a:blip r:embed="rId8">
              <a:extLst>
                <a:ext uri="{28A0092B-C50C-407E-A947-70E740481C1C}">
                  <a14:useLocalDpi xmlns:a14="http://schemas.microsoft.com/office/drawing/2010/main" val="0"/>
                </a:ext>
              </a:extLst>
            </a:blip>
            <a:srcRect t="14029" b="6817"/>
            <a:stretch/>
          </p:blipFill>
          <p:spPr bwMode="auto">
            <a:xfrm>
              <a:off x="239952" y="3343641"/>
              <a:ext cx="3130547" cy="935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94449" y="3891049"/>
              <a:ext cx="827718" cy="261610"/>
            </a:xfrm>
            <a:prstGeom prst="rect">
              <a:avLst/>
            </a:prstGeom>
            <a:noFill/>
          </p:spPr>
          <p:txBody>
            <a:bodyPr wrap="square" rtlCol="0">
              <a:spAutoFit/>
            </a:bodyPr>
            <a:lstStyle/>
            <a:p>
              <a:r>
                <a:rPr lang="en-US" sz="1100" b="1" dirty="0" smtClean="0"/>
                <a:t>Sediment</a:t>
              </a:r>
              <a:endParaRPr lang="en-IN" sz="1100" b="1" dirty="0"/>
            </a:p>
          </p:txBody>
        </p:sp>
      </p:grpSp>
      <p:sp>
        <p:nvSpPr>
          <p:cNvPr id="13" name="TextBox 12"/>
          <p:cNvSpPr txBox="1"/>
          <p:nvPr/>
        </p:nvSpPr>
        <p:spPr>
          <a:xfrm>
            <a:off x="5375727" y="3012426"/>
            <a:ext cx="5760720" cy="307777"/>
          </a:xfrm>
          <a:prstGeom prst="rect">
            <a:avLst/>
          </a:prstGeom>
          <a:noFill/>
        </p:spPr>
        <p:txBody>
          <a:bodyPr wrap="square" rtlCol="0">
            <a:noAutofit/>
          </a:bodyPr>
          <a:lstStyle/>
          <a:p>
            <a:r>
              <a:rPr lang="en-US" sz="1400" b="1" dirty="0" smtClean="0"/>
              <a:t>Figure 2. </a:t>
            </a:r>
            <a:r>
              <a:rPr lang="en-US" sz="1400" dirty="0" smtClean="0"/>
              <a:t>Sedimentary rocks. </a:t>
            </a:r>
            <a:r>
              <a:rPr lang="en-US" sz="900" dirty="0" smtClean="0"/>
              <a:t>Reproduced with permission from National Geographic.</a:t>
            </a:r>
            <a:endParaRPr lang="en-IN" sz="900" dirty="0"/>
          </a:p>
        </p:txBody>
      </p:sp>
      <p:sp>
        <p:nvSpPr>
          <p:cNvPr id="38" name="TextBox 37"/>
          <p:cNvSpPr txBox="1"/>
          <p:nvPr/>
        </p:nvSpPr>
        <p:spPr>
          <a:xfrm>
            <a:off x="540934" y="4416144"/>
            <a:ext cx="3291840" cy="338171"/>
          </a:xfrm>
          <a:prstGeom prst="rect">
            <a:avLst/>
          </a:prstGeom>
          <a:noFill/>
        </p:spPr>
        <p:txBody>
          <a:bodyPr wrap="square" rtlCol="0">
            <a:noAutofit/>
          </a:bodyPr>
          <a:lstStyle/>
          <a:p>
            <a:pPr defTabSz="928299"/>
            <a:r>
              <a:rPr lang="en-US" sz="1400" b="1" dirty="0" smtClean="0"/>
              <a:t>Figure 1. </a:t>
            </a:r>
            <a:r>
              <a:rPr lang="en-US" sz="1400" dirty="0" smtClean="0"/>
              <a:t>Sedimentation of muddy water.</a:t>
            </a:r>
            <a:endParaRPr lang="en-IN" sz="1400" dirty="0"/>
          </a:p>
        </p:txBody>
      </p:sp>
    </p:spTree>
    <p:extLst>
      <p:ext uri="{BB962C8B-B14F-4D97-AF65-F5344CB8AC3E}">
        <p14:creationId xmlns:p14="http://schemas.microsoft.com/office/powerpoint/2010/main" val="1187097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465"/>
          <p:cNvSpPr txBox="1">
            <a:spLocks noChangeArrowheads="1"/>
          </p:cNvSpPr>
          <p:nvPr/>
        </p:nvSpPr>
        <p:spPr bwMode="auto">
          <a:xfrm>
            <a:off x="0" y="47129"/>
            <a:ext cx="12072257" cy="637994"/>
          </a:xfrm>
          <a:prstGeom prst="rect">
            <a:avLst/>
          </a:prstGeom>
          <a:noFill/>
          <a:ln w="9525">
            <a:noFill/>
            <a:miter lim="800000"/>
            <a:headEnd/>
            <a:tailEnd/>
          </a:ln>
          <a:effectLst/>
        </p:spPr>
        <p:txBody>
          <a:bodyPr wrap="square" lIns="22224" tIns="11112" rIns="22224" bIns="11112">
            <a:spAutoFit/>
          </a:bodyPr>
          <a:lstStyle/>
          <a:p>
            <a:pPr algn="ctr" defTabSz="222241"/>
            <a:r>
              <a:rPr lang="en-US" altLang="zh-CN" sz="4000" dirty="0" smtClean="0">
                <a:solidFill>
                  <a:srgbClr val="C00000"/>
                </a:solidFill>
                <a:latin typeface="+mj-lt"/>
                <a:ea typeface="宋体" charset="-122"/>
              </a:rPr>
              <a:t>From macro-sedimentation to micro-sedimentation</a:t>
            </a:r>
          </a:p>
        </p:txBody>
      </p:sp>
      <p:sp>
        <p:nvSpPr>
          <p:cNvPr id="2" name="Rectangle 1"/>
          <p:cNvSpPr/>
          <p:nvPr/>
        </p:nvSpPr>
        <p:spPr>
          <a:xfrm>
            <a:off x="205404" y="5078176"/>
            <a:ext cx="7836134" cy="823389"/>
          </a:xfrm>
          <a:prstGeom prst="rect">
            <a:avLst/>
          </a:prstGeom>
          <a:ln w="28575">
            <a:noFill/>
          </a:ln>
        </p:spPr>
        <p:txBody>
          <a:bodyPr wrap="square">
            <a:noAutofit/>
          </a:bodyPr>
          <a:lstStyle/>
          <a:p>
            <a:r>
              <a:rPr lang="en-US" sz="1600" dirty="0" smtClean="0">
                <a:latin typeface="+mj-lt"/>
                <a:ea typeface="Tahoma" panose="020B0604030504040204" pitchFamily="34" charset="0"/>
                <a:cs typeface="Tahoma" panose="020B0604030504040204" pitchFamily="34" charset="0"/>
              </a:rPr>
              <a:t>To understand blood sedimentation better, </a:t>
            </a:r>
            <a:r>
              <a:rPr lang="en-US" sz="1600" b="1" dirty="0" smtClean="0">
                <a:latin typeface="+mj-lt"/>
                <a:ea typeface="Tahoma" panose="020B0604030504040204" pitchFamily="34" charset="0"/>
                <a:cs typeface="Tahoma" panose="020B0604030504040204" pitchFamily="34" charset="0"/>
              </a:rPr>
              <a:t>watch</a:t>
            </a:r>
            <a:r>
              <a:rPr lang="en-US" sz="1600" dirty="0" smtClean="0">
                <a:latin typeface="+mj-lt"/>
                <a:ea typeface="Tahoma" panose="020B0604030504040204" pitchFamily="34" charset="0"/>
                <a:cs typeface="Tahoma" panose="020B0604030504040204" pitchFamily="34" charset="0"/>
              </a:rPr>
              <a:t> </a:t>
            </a:r>
            <a:r>
              <a:rPr lang="en-US" sz="1300" dirty="0" smtClean="0">
                <a:latin typeface="+mj-lt"/>
                <a:ea typeface="Tahoma" panose="020B0604030504040204" pitchFamily="34" charset="0"/>
                <a:cs typeface="Tahoma" panose="020B0604030504040204" pitchFamily="34" charset="0"/>
                <a:hlinkClick r:id="rId3"/>
              </a:rPr>
              <a:t>https</a:t>
            </a:r>
            <a:r>
              <a:rPr lang="en-US" sz="1300" dirty="0">
                <a:latin typeface="+mj-lt"/>
                <a:ea typeface="Tahoma" panose="020B0604030504040204" pitchFamily="34" charset="0"/>
                <a:cs typeface="Tahoma" panose="020B0604030504040204" pitchFamily="34" charset="0"/>
                <a:hlinkClick r:id="rId3"/>
              </a:rPr>
              <a:t>://www.youtube.com/watch?v=gwsNcC4ZFHw</a:t>
            </a:r>
            <a:endParaRPr lang="en-US" sz="1300" dirty="0">
              <a:latin typeface="+mj-lt"/>
              <a:ea typeface="Tahoma" panose="020B0604030504040204" pitchFamily="34" charset="0"/>
              <a:cs typeface="Tahoma" panose="020B0604030504040204" pitchFamily="34" charset="0"/>
            </a:endParaRPr>
          </a:p>
          <a:p>
            <a:r>
              <a:rPr lang="en-US" sz="1600" b="1" i="1" dirty="0" smtClean="0">
                <a:latin typeface="+mj-lt"/>
                <a:ea typeface="Tahoma" panose="020B0604030504040204" pitchFamily="34" charset="0"/>
                <a:cs typeface="Tahoma" panose="020B0604030504040204" pitchFamily="34" charset="0"/>
              </a:rPr>
              <a:t>What </a:t>
            </a:r>
            <a:r>
              <a:rPr lang="en-US" sz="1600" b="1" i="1" dirty="0">
                <a:latin typeface="+mj-lt"/>
                <a:ea typeface="Tahoma" panose="020B0604030504040204" pitchFamily="34" charset="0"/>
                <a:cs typeface="Tahoma" panose="020B0604030504040204" pitchFamily="34" charset="0"/>
              </a:rPr>
              <a:t>difference do you notice between the sedimentation </a:t>
            </a:r>
            <a:r>
              <a:rPr lang="en-US" sz="1600" b="1" i="1" dirty="0" smtClean="0">
                <a:latin typeface="+mj-lt"/>
                <a:ea typeface="Tahoma" panose="020B0604030504040204" pitchFamily="34" charset="0"/>
                <a:cs typeface="Tahoma" panose="020B0604030504040204" pitchFamily="34" charset="0"/>
              </a:rPr>
              <a:t>in the </a:t>
            </a:r>
            <a:r>
              <a:rPr lang="en-US" sz="1600" b="1" i="1" dirty="0">
                <a:latin typeface="+mj-lt"/>
                <a:ea typeface="Tahoma" panose="020B0604030504040204" pitchFamily="34" charset="0"/>
                <a:cs typeface="Tahoma" panose="020B0604030504040204" pitchFamily="34" charset="0"/>
              </a:rPr>
              <a:t>two </a:t>
            </a:r>
            <a:r>
              <a:rPr lang="en-US" sz="1600" b="1" i="1" dirty="0" smtClean="0">
                <a:latin typeface="+mj-lt"/>
                <a:ea typeface="Tahoma" panose="020B0604030504040204" pitchFamily="34" charset="0"/>
                <a:cs typeface="Tahoma" panose="020B0604030504040204" pitchFamily="34" charset="0"/>
              </a:rPr>
              <a:t>glitter bottles</a:t>
            </a:r>
            <a:r>
              <a:rPr lang="en-US" sz="1600" b="1" i="1" dirty="0">
                <a:latin typeface="+mj-lt"/>
                <a:ea typeface="Tahoma" panose="020B0604030504040204" pitchFamily="34" charset="0"/>
                <a:cs typeface="Tahoma" panose="020B0604030504040204" pitchFamily="34" charset="0"/>
              </a:rPr>
              <a:t>?</a:t>
            </a:r>
          </a:p>
          <a:p>
            <a:r>
              <a:rPr lang="en-US" sz="1600" dirty="0" smtClean="0">
                <a:solidFill>
                  <a:srgbClr val="C00000"/>
                </a:solidFill>
                <a:latin typeface="+mj-lt"/>
                <a:ea typeface="Tahoma" panose="020B0604030504040204" pitchFamily="34" charset="0"/>
                <a:cs typeface="Tahoma" panose="020B0604030504040204" pitchFamily="34" charset="0"/>
              </a:rPr>
              <a:t>The sedimentation rate can </a:t>
            </a:r>
            <a:r>
              <a:rPr lang="en-US" sz="1600" dirty="0">
                <a:solidFill>
                  <a:srgbClr val="C00000"/>
                </a:solidFill>
                <a:latin typeface="+mj-lt"/>
                <a:ea typeface="Tahoma" panose="020B0604030504040204" pitchFamily="34" charset="0"/>
                <a:cs typeface="Tahoma" panose="020B0604030504040204" pitchFamily="34" charset="0"/>
              </a:rPr>
              <a:t>be different for different solutions.</a:t>
            </a:r>
          </a:p>
        </p:txBody>
      </p:sp>
      <p:sp>
        <p:nvSpPr>
          <p:cNvPr id="5" name="Rectangle 4"/>
          <p:cNvSpPr/>
          <p:nvPr/>
        </p:nvSpPr>
        <p:spPr>
          <a:xfrm>
            <a:off x="3743844" y="2760548"/>
            <a:ext cx="3884689" cy="2377440"/>
          </a:xfrm>
          <a:prstGeom prst="rect">
            <a:avLst/>
          </a:prstGeom>
          <a:ln w="28575">
            <a:noFill/>
          </a:ln>
        </p:spPr>
        <p:txBody>
          <a:bodyPr wrap="square">
            <a:noAutofit/>
          </a:bodyPr>
          <a:lstStyle/>
          <a:p>
            <a:r>
              <a:rPr lang="en-US" sz="1600" dirty="0" smtClean="0">
                <a:latin typeface="+mj-lt"/>
                <a:ea typeface="Tahoma" panose="020B0604030504040204" pitchFamily="34" charset="0"/>
                <a:cs typeface="Tahoma" panose="020B0604030504040204" pitchFamily="34" charset="0"/>
              </a:rPr>
              <a:t>The </a:t>
            </a:r>
            <a:r>
              <a:rPr lang="en-US" sz="1600" dirty="0">
                <a:latin typeface="+mj-lt"/>
                <a:ea typeface="Tahoma" panose="020B0604030504040204" pitchFamily="34" charset="0"/>
                <a:cs typeface="Tahoma" panose="020B0604030504040204" pitchFamily="34" charset="0"/>
              </a:rPr>
              <a:t>ESR value is of great clinical significance because its numerical value is affected by </a:t>
            </a:r>
            <a:r>
              <a:rPr lang="en-US" sz="1600" dirty="0" smtClean="0">
                <a:latin typeface="+mj-lt"/>
                <a:ea typeface="Tahoma" panose="020B0604030504040204" pitchFamily="34" charset="0"/>
                <a:cs typeface="Tahoma" panose="020B0604030504040204" pitchFamily="34" charset="0"/>
              </a:rPr>
              <a:t>blood composition changes. Since diseases </a:t>
            </a:r>
            <a:r>
              <a:rPr lang="en-US" sz="1600" dirty="0">
                <a:latin typeface="+mj-lt"/>
                <a:ea typeface="Tahoma" panose="020B0604030504040204" pitchFamily="34" charset="0"/>
                <a:cs typeface="Tahoma" panose="020B0604030504040204" pitchFamily="34" charset="0"/>
              </a:rPr>
              <a:t>generally alter </a:t>
            </a:r>
            <a:r>
              <a:rPr lang="en-US" sz="1600" dirty="0" smtClean="0">
                <a:latin typeface="+mj-lt"/>
                <a:ea typeface="Tahoma" panose="020B0604030504040204" pitchFamily="34" charset="0"/>
                <a:cs typeface="Tahoma" panose="020B0604030504040204" pitchFamily="34" charset="0"/>
              </a:rPr>
              <a:t>blood’s composition, </a:t>
            </a:r>
            <a:r>
              <a:rPr lang="en-US" sz="1600" dirty="0">
                <a:latin typeface="+mj-lt"/>
                <a:ea typeface="Tahoma" panose="020B0604030504040204" pitchFamily="34" charset="0"/>
                <a:cs typeface="Tahoma" panose="020B0604030504040204" pitchFamily="34" charset="0"/>
              </a:rPr>
              <a:t>the ESR value of </a:t>
            </a:r>
            <a:r>
              <a:rPr lang="en-US" sz="1600" dirty="0" smtClean="0">
                <a:latin typeface="+mj-lt"/>
                <a:ea typeface="Tahoma" panose="020B0604030504040204" pitchFamily="34" charset="0"/>
                <a:cs typeface="Tahoma" panose="020B0604030504040204" pitchFamily="34" charset="0"/>
              </a:rPr>
              <a:t>blood from a sick person is different from that person’s normal ESR value. </a:t>
            </a:r>
          </a:p>
          <a:p>
            <a:r>
              <a:rPr lang="en-US" sz="1600" b="1" i="1" dirty="0" smtClean="0">
                <a:latin typeface="+mj-lt"/>
                <a:ea typeface="Tahoma" panose="020B0604030504040204" pitchFamily="34" charset="0"/>
                <a:cs typeface="Tahoma" panose="020B0604030504040204" pitchFamily="34" charset="0"/>
              </a:rPr>
              <a:t>What </a:t>
            </a:r>
            <a:r>
              <a:rPr lang="en-US" sz="1600" b="1" i="1" dirty="0">
                <a:latin typeface="+mj-lt"/>
                <a:ea typeface="Tahoma" panose="020B0604030504040204" pitchFamily="34" charset="0"/>
                <a:cs typeface="Tahoma" panose="020B0604030504040204" pitchFamily="34" charset="0"/>
              </a:rPr>
              <a:t>do you think the ESR value would be for different </a:t>
            </a:r>
            <a:r>
              <a:rPr lang="en-US" sz="1600" b="1" i="1" dirty="0" smtClean="0">
                <a:latin typeface="+mj-lt"/>
                <a:ea typeface="Tahoma" panose="020B0604030504040204" pitchFamily="34" charset="0"/>
                <a:cs typeface="Tahoma" panose="020B0604030504040204" pitchFamily="34" charset="0"/>
              </a:rPr>
              <a:t>diseases and illnesses?</a:t>
            </a:r>
          </a:p>
          <a:p>
            <a:pPr algn="r"/>
            <a:r>
              <a:rPr lang="en-US" sz="1600" b="1" i="1" dirty="0" smtClean="0">
                <a:latin typeface="+mj-lt"/>
                <a:ea typeface="Tahoma" panose="020B0604030504040204" pitchFamily="34" charset="0"/>
                <a:cs typeface="Tahoma" panose="020B0604030504040204" pitchFamily="34" charset="0"/>
              </a:rPr>
              <a:t>Will it be </a:t>
            </a:r>
            <a:r>
              <a:rPr lang="en-US" sz="1600" b="1" i="1" dirty="0">
                <a:latin typeface="+mj-lt"/>
                <a:ea typeface="Tahoma" panose="020B0604030504040204" pitchFamily="34" charset="0"/>
                <a:cs typeface="Tahoma" panose="020B0604030504040204" pitchFamily="34" charset="0"/>
              </a:rPr>
              <a:t>the </a:t>
            </a:r>
            <a:r>
              <a:rPr lang="en-US" sz="1600" b="1" i="1" dirty="0" smtClean="0">
                <a:latin typeface="+mj-lt"/>
                <a:ea typeface="Tahoma" panose="020B0604030504040204" pitchFamily="34" charset="0"/>
                <a:cs typeface="Tahoma" panose="020B0604030504040204" pitchFamily="34" charset="0"/>
              </a:rPr>
              <a:t>same or different? </a:t>
            </a:r>
            <a:endParaRPr lang="en-IN" sz="1600" b="1" i="1" dirty="0">
              <a:effectLst/>
              <a:latin typeface="+mj-lt"/>
              <a:ea typeface="Tahoma" panose="020B0604030504040204" pitchFamily="34" charset="0"/>
              <a:cs typeface="Tahoma" panose="020B0604030504040204" pitchFamily="34" charset="0"/>
            </a:endParaRPr>
          </a:p>
        </p:txBody>
      </p:sp>
      <p:sp>
        <p:nvSpPr>
          <p:cNvPr id="25" name="Rectangle 24"/>
          <p:cNvSpPr/>
          <p:nvPr/>
        </p:nvSpPr>
        <p:spPr>
          <a:xfrm>
            <a:off x="204780" y="2678154"/>
            <a:ext cx="3508524" cy="237744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oAutofit/>
          </a:bodyPr>
          <a:lstStyle/>
          <a:p>
            <a:r>
              <a:rPr lang="en-US" sz="2000" b="1" dirty="0" smtClean="0">
                <a:solidFill>
                  <a:srgbClr val="0070C0"/>
                </a:solidFill>
                <a:latin typeface="+mj-lt"/>
                <a:ea typeface="Tahoma" panose="020B0604030504040204" pitchFamily="34" charset="0"/>
                <a:cs typeface="Tahoma" panose="020B0604030504040204" pitchFamily="34" charset="0"/>
              </a:rPr>
              <a:t>Blood Sedimentation</a:t>
            </a:r>
          </a:p>
          <a:p>
            <a:r>
              <a:rPr lang="en-US" sz="1600" dirty="0" smtClean="0">
                <a:latin typeface="+mj-lt"/>
                <a:ea typeface="Tahoma" panose="020B0604030504040204" pitchFamily="34" charset="0"/>
                <a:cs typeface="Tahoma" panose="020B0604030504040204" pitchFamily="34" charset="0"/>
              </a:rPr>
              <a:t>Blood </a:t>
            </a:r>
            <a:r>
              <a:rPr lang="en-US" sz="1600" dirty="0">
                <a:latin typeface="+mj-lt"/>
                <a:ea typeface="Tahoma" panose="020B0604030504040204" pitchFamily="34" charset="0"/>
                <a:cs typeface="Tahoma" panose="020B0604030504040204" pitchFamily="34" charset="0"/>
              </a:rPr>
              <a:t>is a heterogeneous </a:t>
            </a:r>
            <a:r>
              <a:rPr lang="en-US" sz="1600" dirty="0" smtClean="0">
                <a:latin typeface="+mj-lt"/>
                <a:ea typeface="Tahoma" panose="020B0604030504040204" pitchFamily="34" charset="0"/>
                <a:cs typeface="Tahoma" panose="020B0604030504040204" pitchFamily="34" charset="0"/>
              </a:rPr>
              <a:t>solution mixture and </a:t>
            </a:r>
            <a:r>
              <a:rPr lang="en-US" sz="1600" dirty="0">
                <a:latin typeface="+mj-lt"/>
                <a:ea typeface="Tahoma" panose="020B0604030504040204" pitchFamily="34" charset="0"/>
                <a:cs typeface="Tahoma" panose="020B0604030504040204" pitchFamily="34" charset="0"/>
              </a:rPr>
              <a:t>red blood cells </a:t>
            </a:r>
            <a:r>
              <a:rPr lang="en-US" sz="1600" dirty="0" smtClean="0">
                <a:latin typeface="+mj-lt"/>
                <a:ea typeface="Tahoma" panose="020B0604030504040204" pitchFamily="34" charset="0"/>
                <a:cs typeface="Tahoma" panose="020B0604030504040204" pitchFamily="34" charset="0"/>
              </a:rPr>
              <a:t>(aka erythrocytes</a:t>
            </a:r>
            <a:r>
              <a:rPr lang="en-US" sz="1600" dirty="0">
                <a:latin typeface="+mj-lt"/>
                <a:ea typeface="Tahoma" panose="020B0604030504040204" pitchFamily="34" charset="0"/>
                <a:cs typeface="Tahoma" panose="020B0604030504040204" pitchFamily="34" charset="0"/>
              </a:rPr>
              <a:t>) are a major insoluble solute in blood. So </a:t>
            </a:r>
            <a:r>
              <a:rPr lang="en-US" sz="1600" dirty="0" smtClean="0">
                <a:latin typeface="+mj-lt"/>
                <a:ea typeface="Tahoma" panose="020B0604030504040204" pitchFamily="34" charset="0"/>
                <a:cs typeface="Tahoma" panose="020B0604030504040204" pitchFamily="34" charset="0"/>
              </a:rPr>
              <a:t>red </a:t>
            </a:r>
            <a:r>
              <a:rPr lang="en-US" sz="1600" dirty="0">
                <a:latin typeface="+mj-lt"/>
                <a:ea typeface="Tahoma" panose="020B0604030504040204" pitchFamily="34" charset="0"/>
                <a:cs typeface="Tahoma" panose="020B0604030504040204" pitchFamily="34" charset="0"/>
              </a:rPr>
              <a:t>blood </a:t>
            </a:r>
            <a:r>
              <a:rPr lang="en-US" sz="1600" dirty="0" smtClean="0">
                <a:latin typeface="+mj-lt"/>
                <a:ea typeface="Tahoma" panose="020B0604030504040204" pitchFamily="34" charset="0"/>
                <a:cs typeface="Tahoma" panose="020B0604030504040204" pitchFamily="34" charset="0"/>
              </a:rPr>
              <a:t>cells sediment, which is called erythrocyte sedimentation. </a:t>
            </a:r>
            <a:r>
              <a:rPr lang="en-US" sz="1600" dirty="0">
                <a:latin typeface="+mj-lt"/>
                <a:ea typeface="Tahoma" panose="020B0604030504040204" pitchFamily="34" charset="0"/>
                <a:cs typeface="Tahoma" panose="020B0604030504040204" pitchFamily="34" charset="0"/>
              </a:rPr>
              <a:t>The time that </a:t>
            </a:r>
            <a:r>
              <a:rPr lang="en-US" sz="1600" dirty="0" smtClean="0">
                <a:latin typeface="+mj-lt"/>
                <a:ea typeface="Tahoma" panose="020B0604030504040204" pitchFamily="34" charset="0"/>
                <a:cs typeface="Tahoma" panose="020B0604030504040204" pitchFamily="34" charset="0"/>
              </a:rPr>
              <a:t>it takes the red blood cells to sediment is called the erythrocyte </a:t>
            </a:r>
            <a:r>
              <a:rPr lang="en-US" sz="1600" dirty="0">
                <a:latin typeface="+mj-lt"/>
                <a:ea typeface="Tahoma" panose="020B0604030504040204" pitchFamily="34" charset="0"/>
                <a:cs typeface="Tahoma" panose="020B0604030504040204" pitchFamily="34" charset="0"/>
              </a:rPr>
              <a:t>sedimentation rate </a:t>
            </a:r>
            <a:r>
              <a:rPr lang="en-US" sz="1600" dirty="0" smtClean="0">
                <a:latin typeface="+mj-lt"/>
                <a:ea typeface="Tahoma" panose="020B0604030504040204" pitchFamily="34" charset="0"/>
                <a:cs typeface="Tahoma" panose="020B0604030504040204" pitchFamily="34" charset="0"/>
              </a:rPr>
              <a:t>(</a:t>
            </a:r>
            <a:r>
              <a:rPr lang="en-US" sz="1600" dirty="0">
                <a:latin typeface="+mj-lt"/>
                <a:ea typeface="Tahoma" panose="020B0604030504040204" pitchFamily="34" charset="0"/>
                <a:cs typeface="Tahoma" panose="020B0604030504040204" pitchFamily="34" charset="0"/>
              </a:rPr>
              <a:t>ESR). </a:t>
            </a:r>
          </a:p>
        </p:txBody>
      </p:sp>
      <p:sp>
        <p:nvSpPr>
          <p:cNvPr id="11" name="TextBox 10"/>
          <p:cNvSpPr txBox="1"/>
          <p:nvPr/>
        </p:nvSpPr>
        <p:spPr>
          <a:xfrm>
            <a:off x="7448616" y="6272338"/>
            <a:ext cx="4389120" cy="274320"/>
          </a:xfrm>
          <a:prstGeom prst="rect">
            <a:avLst/>
          </a:prstGeom>
          <a:noFill/>
        </p:spPr>
        <p:txBody>
          <a:bodyPr wrap="square" rtlCol="0">
            <a:noAutofit/>
          </a:bodyPr>
          <a:lstStyle/>
          <a:p>
            <a:r>
              <a:rPr lang="en-US" sz="1400" b="1" dirty="0" smtClean="0">
                <a:latin typeface="+mj-lt"/>
              </a:rPr>
              <a:t>Figure 5. </a:t>
            </a:r>
            <a:r>
              <a:rPr lang="en-US" sz="1400" dirty="0" smtClean="0">
                <a:latin typeface="+mj-lt"/>
              </a:rPr>
              <a:t>ESR stages (l to r) t (min) = 0; t = 10; t= 40; t = 60 </a:t>
            </a:r>
            <a:endParaRPr lang="en-IN" sz="1400" dirty="0">
              <a:latin typeface="+mj-lt"/>
            </a:endParaRPr>
          </a:p>
        </p:txBody>
      </p:sp>
      <p:sp>
        <p:nvSpPr>
          <p:cNvPr id="12" name="TextBox 11"/>
          <p:cNvSpPr txBox="1"/>
          <p:nvPr/>
        </p:nvSpPr>
        <p:spPr>
          <a:xfrm>
            <a:off x="204780" y="5895471"/>
            <a:ext cx="7125168" cy="739655"/>
          </a:xfrm>
          <a:prstGeom prst="rect">
            <a:avLst/>
          </a:prstGeom>
          <a:noFill/>
        </p:spPr>
        <p:txBody>
          <a:bodyPr wrap="square" rtlCol="0">
            <a:noAutofit/>
          </a:bodyPr>
          <a:lstStyle/>
          <a:p>
            <a:r>
              <a:rPr lang="en-US" sz="1400" dirty="0" smtClean="0">
                <a:latin typeface="+mj-lt"/>
              </a:rPr>
              <a:t>In hospitals, the ESR test is done using </a:t>
            </a:r>
            <a:r>
              <a:rPr lang="en-US" sz="1400" dirty="0" err="1" smtClean="0">
                <a:latin typeface="+mj-lt"/>
              </a:rPr>
              <a:t>Wintrobe</a:t>
            </a:r>
            <a:r>
              <a:rPr lang="en-US" sz="1400" dirty="0" smtClean="0">
                <a:latin typeface="+mj-lt"/>
              </a:rPr>
              <a:t> </a:t>
            </a:r>
            <a:r>
              <a:rPr lang="en-US" sz="1400" dirty="0">
                <a:latin typeface="+mj-lt"/>
              </a:rPr>
              <a:t>and </a:t>
            </a:r>
            <a:r>
              <a:rPr lang="en-US" sz="1400" dirty="0" err="1">
                <a:latin typeface="+mj-lt"/>
              </a:rPr>
              <a:t>Westerngren</a:t>
            </a:r>
            <a:r>
              <a:rPr lang="en-US" sz="1400" dirty="0">
                <a:latin typeface="+mj-lt"/>
              </a:rPr>
              <a:t> </a:t>
            </a:r>
            <a:r>
              <a:rPr lang="en-US" sz="1400" dirty="0" smtClean="0">
                <a:latin typeface="+mj-lt"/>
              </a:rPr>
              <a:t>tubes. The tubes are similar and </a:t>
            </a:r>
            <a:r>
              <a:rPr lang="en-US" sz="1400" dirty="0">
                <a:latin typeface="+mj-lt"/>
              </a:rPr>
              <a:t>give equally precise </a:t>
            </a:r>
            <a:r>
              <a:rPr lang="en-US" sz="1400" dirty="0" smtClean="0">
                <a:latin typeface="+mj-lt"/>
              </a:rPr>
              <a:t>results. However, </a:t>
            </a:r>
            <a:r>
              <a:rPr lang="en-US" sz="1400" dirty="0" err="1" smtClean="0">
                <a:latin typeface="+mj-lt"/>
              </a:rPr>
              <a:t>Westerngren</a:t>
            </a:r>
            <a:r>
              <a:rPr lang="en-US" sz="1400" dirty="0" smtClean="0">
                <a:latin typeface="+mj-lt"/>
              </a:rPr>
              <a:t> </a:t>
            </a:r>
            <a:r>
              <a:rPr lang="en-US" sz="1400" dirty="0">
                <a:latin typeface="+mj-lt"/>
              </a:rPr>
              <a:t>tubes are more widely used </a:t>
            </a:r>
            <a:r>
              <a:rPr lang="en-US" sz="1400" dirty="0" smtClean="0">
                <a:latin typeface="+mj-lt"/>
              </a:rPr>
              <a:t>than </a:t>
            </a:r>
            <a:r>
              <a:rPr lang="en-US" sz="1400" dirty="0" err="1">
                <a:latin typeface="+mj-lt"/>
              </a:rPr>
              <a:t>Wintrobe</a:t>
            </a:r>
            <a:r>
              <a:rPr lang="en-US" sz="1400" dirty="0">
                <a:latin typeface="+mj-lt"/>
              </a:rPr>
              <a:t> </a:t>
            </a:r>
            <a:r>
              <a:rPr lang="en-US" sz="1400" dirty="0" smtClean="0">
                <a:latin typeface="+mj-lt"/>
              </a:rPr>
              <a:t>tubes, which seems to </a:t>
            </a:r>
            <a:r>
              <a:rPr lang="en-US" sz="1400" dirty="0">
                <a:latin typeface="+mj-lt"/>
              </a:rPr>
              <a:t>be more of a manufacturing </a:t>
            </a:r>
            <a:r>
              <a:rPr lang="en-US" sz="1400" dirty="0" smtClean="0">
                <a:latin typeface="+mj-lt"/>
              </a:rPr>
              <a:t>choice. See details on slide 9.</a:t>
            </a:r>
            <a:endParaRPr lang="en-IN" sz="1400" dirty="0">
              <a:latin typeface="+mj-lt"/>
            </a:endParaRPr>
          </a:p>
        </p:txBody>
      </p:sp>
      <p:pic>
        <p:nvPicPr>
          <p:cNvPr id="33" name="Picture 32"/>
          <p:cNvPicPr/>
          <p:nvPr/>
        </p:nvPicPr>
        <p:blipFill rotWithShape="1">
          <a:blip r:embed="rId4"/>
          <a:srcRect l="21658" t="17451" r="23905" b="25275"/>
          <a:stretch/>
        </p:blipFill>
        <p:spPr bwMode="auto">
          <a:xfrm>
            <a:off x="8194960" y="4782151"/>
            <a:ext cx="3015268" cy="1513599"/>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237988" y="730665"/>
            <a:ext cx="6035040" cy="1097280"/>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pPr>
              <a:spcAft>
                <a:spcPts val="600"/>
              </a:spcAft>
            </a:pPr>
            <a:r>
              <a:rPr lang="en-US" sz="1600" dirty="0" smtClean="0">
                <a:latin typeface="+mj-lt"/>
                <a:ea typeface="Tahoma" panose="020B0604030504040204" pitchFamily="34" charset="0"/>
                <a:cs typeface="Tahoma" panose="020B0604030504040204" pitchFamily="34" charset="0"/>
              </a:rPr>
              <a:t>The sedimentation </a:t>
            </a:r>
            <a:r>
              <a:rPr lang="en-US" sz="1600" dirty="0">
                <a:latin typeface="+mj-lt"/>
                <a:ea typeface="Tahoma" panose="020B0604030504040204" pitchFamily="34" charset="0"/>
                <a:cs typeface="Tahoma" panose="020B0604030504040204" pitchFamily="34" charset="0"/>
              </a:rPr>
              <a:t>process </a:t>
            </a:r>
            <a:r>
              <a:rPr lang="en-US" sz="1600" dirty="0" smtClean="0">
                <a:latin typeface="+mj-lt"/>
                <a:ea typeface="Tahoma" panose="020B0604030504040204" pitchFamily="34" charset="0"/>
                <a:cs typeface="Tahoma" panose="020B0604030504040204" pitchFamily="34" charset="0"/>
              </a:rPr>
              <a:t>can also occur at a </a:t>
            </a:r>
            <a:r>
              <a:rPr lang="en-US" sz="1600" b="1" dirty="0">
                <a:latin typeface="+mj-lt"/>
                <a:ea typeface="Tahoma" panose="020B0604030504040204" pitchFamily="34" charset="0"/>
                <a:cs typeface="Tahoma" panose="020B0604030504040204" pitchFamily="34" charset="0"/>
              </a:rPr>
              <a:t>small </a:t>
            </a:r>
            <a:r>
              <a:rPr lang="en-US" sz="1600" b="1" dirty="0" smtClean="0">
                <a:latin typeface="+mj-lt"/>
                <a:ea typeface="Tahoma" panose="020B0604030504040204" pitchFamily="34" charset="0"/>
                <a:cs typeface="Tahoma" panose="020B0604030504040204" pitchFamily="34" charset="0"/>
              </a:rPr>
              <a:t>scale</a:t>
            </a:r>
            <a:r>
              <a:rPr lang="en-US" sz="1600" dirty="0" smtClean="0">
                <a:latin typeface="+mj-lt"/>
                <a:ea typeface="Tahoma" panose="020B0604030504040204" pitchFamily="34" charset="0"/>
                <a:cs typeface="Tahoma" panose="020B0604030504040204" pitchFamily="34" charset="0"/>
              </a:rPr>
              <a:t>. </a:t>
            </a:r>
            <a:r>
              <a:rPr lang="en-US" sz="1600" dirty="0">
                <a:latin typeface="+mj-lt"/>
                <a:ea typeface="Tahoma" panose="020B0604030504040204" pitchFamily="34" charset="0"/>
                <a:cs typeface="Tahoma" panose="020B0604030504040204" pitchFamily="34" charset="0"/>
              </a:rPr>
              <a:t>For instance, a </a:t>
            </a:r>
            <a:r>
              <a:rPr lang="en-US" sz="1600" dirty="0" smtClean="0">
                <a:latin typeface="+mj-lt"/>
                <a:ea typeface="Tahoma" panose="020B0604030504040204" pitchFamily="34" charset="0"/>
                <a:cs typeface="Tahoma" panose="020B0604030504040204" pitchFamily="34" charset="0"/>
              </a:rPr>
              <a:t>micro-level </a:t>
            </a:r>
            <a:r>
              <a:rPr lang="en-US" sz="1600" dirty="0">
                <a:latin typeface="+mj-lt"/>
                <a:ea typeface="Tahoma" panose="020B0604030504040204" pitchFamily="34" charset="0"/>
                <a:cs typeface="Tahoma" panose="020B0604030504040204" pitchFamily="34" charset="0"/>
              </a:rPr>
              <a:t>sedimentation process is </a:t>
            </a:r>
            <a:r>
              <a:rPr lang="en-US" sz="1600" dirty="0" smtClean="0">
                <a:latin typeface="+mj-lt"/>
                <a:ea typeface="Tahoma" panose="020B0604030504040204" pitchFamily="34" charset="0"/>
                <a:cs typeface="Tahoma" panose="020B0604030504040204" pitchFamily="34" charset="0"/>
              </a:rPr>
              <a:t>used in </a:t>
            </a:r>
            <a:r>
              <a:rPr lang="en-US" sz="1600" dirty="0">
                <a:latin typeface="+mj-lt"/>
                <a:ea typeface="Tahoma" panose="020B0604030504040204" pitchFamily="34" charset="0"/>
                <a:cs typeface="Tahoma" panose="020B0604030504040204" pitchFamily="34" charset="0"/>
              </a:rPr>
              <a:t>the medical world as a </a:t>
            </a:r>
            <a:r>
              <a:rPr lang="en-US" sz="1600" b="1" dirty="0">
                <a:latin typeface="+mj-lt"/>
                <a:ea typeface="Tahoma" panose="020B0604030504040204" pitchFamily="34" charset="0"/>
                <a:cs typeface="Tahoma" panose="020B0604030504040204" pitchFamily="34" charset="0"/>
              </a:rPr>
              <a:t>clinical blood test</a:t>
            </a:r>
            <a:r>
              <a:rPr lang="en-US" sz="1600" dirty="0" smtClean="0">
                <a:latin typeface="+mj-lt"/>
                <a:ea typeface="Tahoma" panose="020B0604030504040204" pitchFamily="34" charset="0"/>
                <a:cs typeface="Tahoma" panose="020B0604030504040204" pitchFamily="34" charset="0"/>
              </a:rPr>
              <a:t>. In hospitals around the world, 3 </a:t>
            </a:r>
            <a:r>
              <a:rPr lang="en-US" sz="1600" dirty="0">
                <a:latin typeface="+mj-lt"/>
                <a:ea typeface="Tahoma" panose="020B0604030504040204" pitchFamily="34" charset="0"/>
                <a:cs typeface="Tahoma" panose="020B0604030504040204" pitchFamily="34" charset="0"/>
              </a:rPr>
              <a:t>to 4 billion blood </a:t>
            </a:r>
            <a:r>
              <a:rPr lang="en-US" sz="1600" dirty="0" smtClean="0">
                <a:latin typeface="+mj-lt"/>
                <a:ea typeface="Tahoma" panose="020B0604030504040204" pitchFamily="34" charset="0"/>
                <a:cs typeface="Tahoma" panose="020B0604030504040204" pitchFamily="34" charset="0"/>
              </a:rPr>
              <a:t>sedimentation tests </a:t>
            </a:r>
            <a:r>
              <a:rPr lang="en-US" sz="1600" dirty="0">
                <a:latin typeface="+mj-lt"/>
                <a:ea typeface="Tahoma" panose="020B0604030504040204" pitchFamily="34" charset="0"/>
                <a:cs typeface="Tahoma" panose="020B0604030504040204" pitchFamily="34" charset="0"/>
              </a:rPr>
              <a:t>are done every </a:t>
            </a:r>
            <a:r>
              <a:rPr lang="en-US" sz="1600" dirty="0" smtClean="0">
                <a:latin typeface="+mj-lt"/>
                <a:ea typeface="Tahoma" panose="020B0604030504040204" pitchFamily="34" charset="0"/>
                <a:cs typeface="Tahoma" panose="020B0604030504040204" pitchFamily="34" charset="0"/>
              </a:rPr>
              <a:t>day. </a:t>
            </a:r>
            <a:r>
              <a:rPr lang="en-US" sz="1600" b="1" i="1" dirty="0" smtClean="0">
                <a:latin typeface="+mj-lt"/>
                <a:ea typeface="Tahoma" panose="020B0604030504040204" pitchFamily="34" charset="0"/>
                <a:cs typeface="Tahoma" panose="020B0604030504040204" pitchFamily="34" charset="0"/>
              </a:rPr>
              <a:t>How does it work?</a:t>
            </a:r>
            <a:endParaRPr lang="en-IN" sz="1600" b="1" i="1" dirty="0">
              <a:latin typeface="+mj-lt"/>
              <a:ea typeface="Tahoma" panose="020B0604030504040204" pitchFamily="34" charset="0"/>
              <a:cs typeface="Tahoma" panose="020B0604030504040204" pitchFamily="34" charset="0"/>
            </a:endParaRPr>
          </a:p>
        </p:txBody>
      </p:sp>
      <p:sp>
        <p:nvSpPr>
          <p:cNvPr id="15" name="Text Box 465"/>
          <p:cNvSpPr txBox="1">
            <a:spLocks noChangeArrowheads="1"/>
          </p:cNvSpPr>
          <p:nvPr/>
        </p:nvSpPr>
        <p:spPr bwMode="auto">
          <a:xfrm>
            <a:off x="1158771" y="1833617"/>
            <a:ext cx="4297680" cy="699549"/>
          </a:xfrm>
          <a:prstGeom prst="rect">
            <a:avLst/>
          </a:prstGeom>
          <a:noFill/>
          <a:ln w="9525">
            <a:noFill/>
            <a:miter lim="800000"/>
            <a:headEnd/>
            <a:tailEnd/>
          </a:ln>
          <a:effectLst/>
        </p:spPr>
        <p:txBody>
          <a:bodyPr wrap="square" lIns="22224" tIns="11112" rIns="22224" bIns="11112">
            <a:spAutoFit/>
          </a:bodyPr>
          <a:lstStyle/>
          <a:p>
            <a:pPr algn="ctr" defTabSz="222241"/>
            <a:r>
              <a:rPr lang="en-US" altLang="zh-CN" sz="2200" b="1" dirty="0" smtClean="0">
                <a:solidFill>
                  <a:srgbClr val="C00000"/>
                </a:solidFill>
                <a:latin typeface="+mj-lt"/>
                <a:ea typeface="宋体" charset="-122"/>
              </a:rPr>
              <a:t>Blood sedimentation in an important clinical test, called the ESR test</a:t>
            </a:r>
          </a:p>
        </p:txBody>
      </p:sp>
      <p:sp>
        <p:nvSpPr>
          <p:cNvPr id="31" name="TextBox 30"/>
          <p:cNvSpPr txBox="1"/>
          <p:nvPr/>
        </p:nvSpPr>
        <p:spPr>
          <a:xfrm>
            <a:off x="7814376" y="2700760"/>
            <a:ext cx="4023360" cy="2194560"/>
          </a:xfrm>
          <a:prstGeom prst="rect">
            <a:avLst/>
          </a:prstGeom>
          <a:noFill/>
        </p:spPr>
        <p:txBody>
          <a:bodyPr wrap="square" rtlCol="0">
            <a:noAutofit/>
          </a:bodyPr>
          <a:lstStyle/>
          <a:p>
            <a:r>
              <a:rPr lang="en-US" b="1" dirty="0" smtClean="0">
                <a:solidFill>
                  <a:srgbClr val="0070C0"/>
                </a:solidFill>
                <a:latin typeface="+mj-lt"/>
              </a:rPr>
              <a:t>3 Stages of Erythrocyte Sedimentation: </a:t>
            </a:r>
          </a:p>
          <a:p>
            <a:r>
              <a:rPr lang="en-US" sz="1600" dirty="0" smtClean="0">
                <a:latin typeface="+mj-lt"/>
              </a:rPr>
              <a:t>In the </a:t>
            </a:r>
            <a:r>
              <a:rPr lang="en-US" sz="1600" dirty="0">
                <a:latin typeface="+mj-lt"/>
              </a:rPr>
              <a:t>first</a:t>
            </a:r>
            <a:r>
              <a:rPr lang="en-US" sz="1600" i="1" dirty="0">
                <a:latin typeface="+mj-lt"/>
              </a:rPr>
              <a:t> 10 </a:t>
            </a:r>
            <a:r>
              <a:rPr lang="en-US" sz="1600" i="1" dirty="0" smtClean="0">
                <a:latin typeface="+mj-lt"/>
              </a:rPr>
              <a:t>minutes</a:t>
            </a:r>
            <a:r>
              <a:rPr lang="en-US" sz="1600" dirty="0" smtClean="0">
                <a:latin typeface="+mj-lt"/>
              </a:rPr>
              <a:t>, red blood cells stack over each other, called </a:t>
            </a:r>
            <a:r>
              <a:rPr lang="en-US" sz="1600" b="1" dirty="0" smtClean="0">
                <a:solidFill>
                  <a:srgbClr val="C00000"/>
                </a:solidFill>
                <a:latin typeface="+mj-lt"/>
              </a:rPr>
              <a:t>aggregation</a:t>
            </a:r>
            <a:r>
              <a:rPr lang="en-US" sz="1600" dirty="0" smtClean="0">
                <a:latin typeface="+mj-lt"/>
              </a:rPr>
              <a:t>—a slow step. </a:t>
            </a:r>
            <a:r>
              <a:rPr lang="en-US" sz="1600" i="1" dirty="0" smtClean="0">
                <a:latin typeface="+mj-lt"/>
              </a:rPr>
              <a:t>In the next 40 minutes</a:t>
            </a:r>
            <a:r>
              <a:rPr lang="en-US" sz="1600" dirty="0" smtClean="0">
                <a:latin typeface="+mj-lt"/>
              </a:rPr>
              <a:t>, the aggregated erythrocytes </a:t>
            </a:r>
            <a:r>
              <a:rPr lang="en-US" sz="1600" b="1" dirty="0" smtClean="0">
                <a:solidFill>
                  <a:srgbClr val="C00000"/>
                </a:solidFill>
                <a:latin typeface="+mj-lt"/>
              </a:rPr>
              <a:t>settle down </a:t>
            </a:r>
            <a:r>
              <a:rPr lang="en-US" sz="1600" dirty="0" smtClean="0">
                <a:latin typeface="+mj-lt"/>
              </a:rPr>
              <a:t>rapidly. In the third and final stage, lasting </a:t>
            </a:r>
            <a:r>
              <a:rPr lang="en-US" sz="1600" i="1" dirty="0" smtClean="0">
                <a:latin typeface="+mj-lt"/>
              </a:rPr>
              <a:t>about 10 </a:t>
            </a:r>
            <a:r>
              <a:rPr lang="en-US" sz="1600" i="1" dirty="0">
                <a:latin typeface="+mj-lt"/>
              </a:rPr>
              <a:t>minutes</a:t>
            </a:r>
            <a:r>
              <a:rPr lang="en-US" sz="1600" dirty="0">
                <a:latin typeface="+mj-lt"/>
              </a:rPr>
              <a:t>, </a:t>
            </a:r>
            <a:r>
              <a:rPr lang="en-US" sz="1600" b="1" dirty="0">
                <a:solidFill>
                  <a:srgbClr val="C00000"/>
                </a:solidFill>
                <a:latin typeface="+mj-lt"/>
              </a:rPr>
              <a:t>packing</a:t>
            </a:r>
            <a:r>
              <a:rPr lang="en-US" sz="1600" dirty="0">
                <a:solidFill>
                  <a:srgbClr val="C00000"/>
                </a:solidFill>
                <a:latin typeface="+mj-lt"/>
              </a:rPr>
              <a:t> </a:t>
            </a:r>
            <a:r>
              <a:rPr lang="en-US" sz="1600" dirty="0" smtClean="0">
                <a:latin typeface="+mj-lt"/>
              </a:rPr>
              <a:t>occurs—a very slow step. The 4 tubes in </a:t>
            </a:r>
            <a:r>
              <a:rPr lang="en-US" sz="1600" b="1" dirty="0" smtClean="0">
                <a:latin typeface="+mj-lt"/>
              </a:rPr>
              <a:t>Figure 5 </a:t>
            </a:r>
            <a:r>
              <a:rPr lang="en-US" sz="1600" dirty="0" smtClean="0">
                <a:latin typeface="+mj-lt"/>
              </a:rPr>
              <a:t>show ESR at different time intervals.</a:t>
            </a:r>
            <a:endParaRPr lang="en-IN" sz="1600" dirty="0">
              <a:latin typeface="+mj-lt"/>
            </a:endParaRPr>
          </a:p>
        </p:txBody>
      </p:sp>
      <p:grpSp>
        <p:nvGrpSpPr>
          <p:cNvPr id="3" name="Group 2"/>
          <p:cNvGrpSpPr/>
          <p:nvPr/>
        </p:nvGrpSpPr>
        <p:grpSpPr>
          <a:xfrm>
            <a:off x="6526733" y="657839"/>
            <a:ext cx="5071781" cy="1995613"/>
            <a:chOff x="3813028" y="615006"/>
            <a:chExt cx="5071781" cy="1995613"/>
          </a:xfrm>
        </p:grpSpPr>
        <p:sp>
          <p:nvSpPr>
            <p:cNvPr id="16" name="Rectangle 15"/>
            <p:cNvSpPr/>
            <p:nvPr/>
          </p:nvSpPr>
          <p:spPr>
            <a:xfrm>
              <a:off x="3813028" y="615006"/>
              <a:ext cx="5069400" cy="1995613"/>
            </a:xfrm>
            <a:prstGeom prst="rect">
              <a:avLst/>
            </a:prstGeom>
            <a:solidFill>
              <a:srgbClr val="FFFF99"/>
            </a:solidFill>
            <a:ln>
              <a:noFill/>
            </a:ln>
          </p:spPr>
          <p:style>
            <a:lnRef idx="1">
              <a:schemeClr val="accent6"/>
            </a:lnRef>
            <a:fillRef idx="2">
              <a:schemeClr val="accent6"/>
            </a:fillRef>
            <a:effectRef idx="1">
              <a:schemeClr val="accent6"/>
            </a:effectRef>
            <a:fontRef idx="minor">
              <a:schemeClr val="dk1"/>
            </a:fontRef>
          </p:style>
          <p:txBody>
            <a:bodyPr wrap="square">
              <a:noAutofit/>
            </a:bodyPr>
            <a:lstStyle/>
            <a:p>
              <a:endParaRPr lang="en-US" dirty="0">
                <a:latin typeface="+mj-lt"/>
              </a:endParaRPr>
            </a:p>
          </p:txBody>
        </p:sp>
        <p:sp>
          <p:nvSpPr>
            <p:cNvPr id="29" name="Rectangle 28"/>
            <p:cNvSpPr/>
            <p:nvPr/>
          </p:nvSpPr>
          <p:spPr>
            <a:xfrm>
              <a:off x="3878826" y="659080"/>
              <a:ext cx="4135587" cy="1862894"/>
            </a:xfrm>
            <a:prstGeom prst="rect">
              <a:avLst/>
            </a:prstGeom>
            <a:noFill/>
            <a:ln w="28575">
              <a:noFill/>
            </a:ln>
          </p:spPr>
          <p:txBody>
            <a:bodyPr wrap="square">
              <a:noAutofit/>
            </a:bodyPr>
            <a:lstStyle/>
            <a:p>
              <a:r>
                <a:rPr lang="en-US" sz="13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Diseases causing </a:t>
              </a:r>
              <a:r>
                <a:rPr lang="en-US" sz="1300" b="1" dirty="0">
                  <a:solidFill>
                    <a:srgbClr val="0070C0"/>
                  </a:solidFill>
                  <a:latin typeface="Tahoma" panose="020B0604030504040204" pitchFamily="34" charset="0"/>
                  <a:ea typeface="Tahoma" panose="020B0604030504040204" pitchFamily="34" charset="0"/>
                  <a:cs typeface="Tahoma" panose="020B0604030504040204" pitchFamily="34" charset="0"/>
                </a:rPr>
                <a:t>h</a:t>
              </a:r>
              <a:r>
                <a:rPr lang="en-US" sz="13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 ESR </a:t>
              </a:r>
            </a:p>
            <a:p>
              <a:pPr marL="342900" indent="-342900">
                <a:buAutoNum type="arabicPeriod"/>
              </a:pPr>
              <a:r>
                <a:rPr lang="en-US" sz="1300" b="1" dirty="0" smtClean="0"/>
                <a:t>Inflammation</a:t>
              </a:r>
              <a:endParaRPr lang="en-US" sz="1300" b="1" dirty="0"/>
            </a:p>
            <a:p>
              <a:pPr marL="342900" indent="-342900">
                <a:buAutoNum type="arabicPeriod"/>
              </a:pPr>
              <a:r>
                <a:rPr lang="en-US" sz="1300" b="1" dirty="0"/>
                <a:t>Infection</a:t>
              </a:r>
            </a:p>
            <a:p>
              <a:pPr marL="342900" indent="-342900">
                <a:buAutoNum type="arabicPeriod"/>
              </a:pPr>
              <a:r>
                <a:rPr lang="en-US" sz="1300" b="1" dirty="0"/>
                <a:t>Cancer</a:t>
              </a:r>
            </a:p>
            <a:p>
              <a:pPr marL="342900" indent="-342900">
                <a:buAutoNum type="arabicPeriod"/>
              </a:pPr>
              <a:r>
                <a:rPr lang="en-US" sz="1300" b="1" dirty="0"/>
                <a:t>Anemia</a:t>
              </a:r>
            </a:p>
            <a:p>
              <a:pPr marL="342900" indent="-342900">
                <a:buAutoNum type="arabicPeriod"/>
              </a:pPr>
              <a:r>
                <a:rPr lang="en-US" sz="1300" b="1" dirty="0"/>
                <a:t>Autoimmune disorders such </a:t>
              </a:r>
              <a:r>
                <a:rPr lang="en-US" sz="1300" b="1" dirty="0" smtClean="0"/>
                <a:t>as:</a:t>
              </a:r>
              <a:endParaRPr lang="en-US" sz="1300" b="1" dirty="0"/>
            </a:p>
            <a:p>
              <a:pPr marL="548640" lvl="1" indent="-182880">
                <a:buFont typeface="Arial" panose="020B0604020202020204" pitchFamily="34" charset="0"/>
                <a:buChar char="•"/>
              </a:pPr>
              <a:r>
                <a:rPr lang="en-US" sz="1300" b="1" dirty="0"/>
                <a:t>Temporal arteritis</a:t>
              </a:r>
            </a:p>
            <a:p>
              <a:pPr marL="548640" lvl="1" indent="-182880">
                <a:buFont typeface="Arial" panose="020B0604020202020204" pitchFamily="34" charset="0"/>
                <a:buChar char="•"/>
              </a:pPr>
              <a:r>
                <a:rPr lang="en-US" sz="1300" b="1" dirty="0" smtClean="0"/>
                <a:t>Polymyalgia</a:t>
              </a:r>
            </a:p>
            <a:p>
              <a:pPr marL="548640" lvl="1" indent="-182880">
                <a:buFont typeface="Arial" panose="020B0604020202020204" pitchFamily="34" charset="0"/>
                <a:buChar char="•"/>
              </a:pPr>
              <a:r>
                <a:rPr lang="en-US" sz="1300" b="1" dirty="0" smtClean="0"/>
                <a:t>Rheumatoid arthritis</a:t>
              </a:r>
              <a:endParaRPr lang="en-US" sz="13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6507369" y="650035"/>
              <a:ext cx="2377440" cy="1131946"/>
            </a:xfrm>
            <a:prstGeom prst="rect">
              <a:avLst/>
            </a:prstGeom>
            <a:noFill/>
            <a:ln w="28575">
              <a:noFill/>
            </a:ln>
          </p:spPr>
          <p:txBody>
            <a:bodyPr wrap="square">
              <a:noAutofit/>
            </a:bodyPr>
            <a:lstStyle/>
            <a:p>
              <a:r>
                <a:rPr lang="en-US" sz="13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Diseases causing </a:t>
              </a:r>
              <a:r>
                <a:rPr lang="en-US" sz="1300" b="1" dirty="0">
                  <a:solidFill>
                    <a:srgbClr val="7030A0"/>
                  </a:solidFill>
                  <a:latin typeface="Tahoma" panose="020B0604030504040204" pitchFamily="34" charset="0"/>
                  <a:ea typeface="Tahoma" panose="020B0604030504040204" pitchFamily="34" charset="0"/>
                  <a:cs typeface="Tahoma" panose="020B0604030504040204" pitchFamily="34" charset="0"/>
                </a:rPr>
                <a:t>l</a:t>
              </a:r>
              <a:r>
                <a:rPr lang="en-US" sz="13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ow ESR </a:t>
              </a:r>
            </a:p>
            <a:p>
              <a:pPr marL="342900" indent="-342900">
                <a:buAutoNum type="arabicPeriod"/>
              </a:pPr>
              <a:r>
                <a:rPr lang="en-US" sz="1300" b="1" dirty="0"/>
                <a:t>Polycythemia</a:t>
              </a:r>
            </a:p>
            <a:p>
              <a:pPr marL="342900" indent="-342900">
                <a:buAutoNum type="arabicPeriod"/>
              </a:pPr>
              <a:r>
                <a:rPr lang="en-US" sz="1300" b="1" dirty="0"/>
                <a:t>Abnormal </a:t>
              </a:r>
              <a:r>
                <a:rPr lang="en-US" sz="1300" b="1" dirty="0" smtClean="0"/>
                <a:t>proteins</a:t>
              </a:r>
              <a:endParaRPr lang="en-US" sz="1300" b="1" dirty="0"/>
            </a:p>
            <a:p>
              <a:pPr marL="342900" indent="-342900">
                <a:buAutoNum type="arabicPeriod"/>
              </a:pPr>
              <a:r>
                <a:rPr lang="en-US" sz="1300" b="1" dirty="0" smtClean="0"/>
                <a:t>Sickle-cell anemia</a:t>
              </a:r>
            </a:p>
            <a:p>
              <a:pPr marL="342900" indent="-342900">
                <a:buAutoNum type="arabicPeriod"/>
              </a:pPr>
              <a:r>
                <a:rPr lang="en-US" sz="1300" b="1" dirty="0" smtClean="0"/>
                <a:t>Leukocytosis </a:t>
              </a:r>
            </a:p>
            <a:p>
              <a:endParaRPr lang="en-US" sz="1300" b="1" dirty="0" smtClean="0"/>
            </a:p>
            <a:p>
              <a:pPr marL="342900" indent="-342900">
                <a:buAutoNum type="arabicPeriod"/>
              </a:pPr>
              <a:endParaRPr lang="en-US" sz="1300" b="1" dirty="0"/>
            </a:p>
            <a:p>
              <a:pPr marL="342900" indent="-342900">
                <a:buAutoNum type="arabicPeriod"/>
              </a:pPr>
              <a:endParaRPr lang="en-US" sz="1300" b="1" dirty="0"/>
            </a:p>
            <a:p>
              <a:pPr algn="just"/>
              <a:endParaRPr lang="en-US"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endParaRPr lang="en-US"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640375" y="1792562"/>
              <a:ext cx="2194560" cy="788403"/>
            </a:xfrm>
            <a:prstGeom prst="rect">
              <a:avLst/>
            </a:prstGeom>
            <a:noFill/>
          </p:spPr>
          <p:txBody>
            <a:bodyPr wrap="square" rtlCol="0">
              <a:noAutofit/>
            </a:bodyPr>
            <a:lstStyle/>
            <a:p>
              <a:r>
                <a:rPr lang="en-US" sz="1600" b="1" dirty="0" smtClean="0">
                  <a:latin typeface="+mj-lt"/>
                </a:rPr>
                <a:t>Table 1. </a:t>
              </a:r>
              <a:r>
                <a:rPr lang="en-US" sz="1600" dirty="0" smtClean="0">
                  <a:latin typeface="+mj-lt"/>
                </a:rPr>
                <a:t>Diseases that cause high or low ESR. </a:t>
              </a:r>
              <a:r>
                <a:rPr lang="en-US" sz="900" dirty="0" smtClean="0">
                  <a:latin typeface="+mj-lt"/>
                </a:rPr>
                <a:t>Source: </a:t>
              </a:r>
              <a:r>
                <a:rPr lang="en-US" sz="900" dirty="0" err="1" smtClean="0">
                  <a:latin typeface="+mj-lt"/>
                </a:rPr>
                <a:t>Macolm</a:t>
              </a:r>
              <a:r>
                <a:rPr lang="en-US" sz="900" dirty="0" smtClean="0">
                  <a:latin typeface="+mj-lt"/>
                </a:rPr>
                <a:t> </a:t>
              </a:r>
              <a:r>
                <a:rPr lang="en-US" sz="900" dirty="0" err="1" smtClean="0">
                  <a:latin typeface="+mj-lt"/>
                </a:rPr>
                <a:t>Brigden</a:t>
              </a:r>
              <a:r>
                <a:rPr lang="en-US" sz="900" dirty="0" smtClean="0">
                  <a:latin typeface="+mj-lt"/>
                </a:rPr>
                <a:t>, 1999. </a:t>
              </a:r>
              <a:endParaRPr lang="en-IN" sz="1200" dirty="0">
                <a:latin typeface="+mj-lt"/>
              </a:endParaRPr>
            </a:p>
          </p:txBody>
        </p:sp>
      </p:grpSp>
    </p:spTree>
    <p:extLst>
      <p:ext uri="{BB962C8B-B14F-4D97-AF65-F5344CB8AC3E}">
        <p14:creationId xmlns:p14="http://schemas.microsoft.com/office/powerpoint/2010/main" val="3909402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0842" y="1548581"/>
            <a:ext cx="4111703" cy="2286000"/>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r>
              <a:rPr lang="en-US" sz="1600" b="1" i="1" dirty="0"/>
              <a:t>What materials could you </a:t>
            </a:r>
            <a:r>
              <a:rPr lang="en-US" sz="1600" b="1" i="1" dirty="0" smtClean="0"/>
              <a:t>use </a:t>
            </a:r>
            <a:r>
              <a:rPr lang="en-US" sz="1600" b="1" i="1" dirty="0"/>
              <a:t>in </a:t>
            </a:r>
            <a:r>
              <a:rPr lang="en-US" sz="1600" b="1" i="1" dirty="0" smtClean="0"/>
              <a:t>place </a:t>
            </a:r>
            <a:r>
              <a:rPr lang="en-US" sz="1600" b="1" i="1" dirty="0"/>
              <a:t>of </a:t>
            </a:r>
            <a:r>
              <a:rPr lang="en-US" sz="1600" b="1" i="1" dirty="0" smtClean="0"/>
              <a:t>glue</a:t>
            </a:r>
            <a:r>
              <a:rPr lang="en-US" sz="1600" b="1" i="1" dirty="0"/>
              <a:t>? </a:t>
            </a:r>
            <a:r>
              <a:rPr lang="en-US" sz="1600" dirty="0" smtClean="0"/>
              <a:t>Consider the following:</a:t>
            </a:r>
          </a:p>
          <a:p>
            <a:pPr marL="285750" indent="-285750">
              <a:buFont typeface="Arial" panose="020B0604020202020204" pitchFamily="34" charset="0"/>
              <a:buChar char="•"/>
            </a:pPr>
            <a:r>
              <a:rPr lang="en-US" sz="1600" dirty="0" smtClean="0"/>
              <a:t>Glycerin</a:t>
            </a:r>
            <a:endParaRPr lang="en-US" sz="1600" dirty="0"/>
          </a:p>
          <a:p>
            <a:pPr marL="285750" indent="-285750">
              <a:buFont typeface="Arial" panose="020B0604020202020204" pitchFamily="34" charset="0"/>
              <a:buChar char="•"/>
            </a:pPr>
            <a:r>
              <a:rPr lang="en-US" sz="1600" dirty="0" smtClean="0"/>
              <a:t>Xanthan </a:t>
            </a:r>
            <a:r>
              <a:rPr lang="en-US" sz="1600" dirty="0"/>
              <a:t>gum</a:t>
            </a:r>
          </a:p>
          <a:p>
            <a:pPr marL="285750" indent="-285750">
              <a:buFont typeface="Arial" panose="020B0604020202020204" pitchFamily="34" charset="0"/>
              <a:buChar char="•"/>
            </a:pPr>
            <a:r>
              <a:rPr lang="en-US" sz="1600" dirty="0" smtClean="0"/>
              <a:t>Starch </a:t>
            </a:r>
            <a:r>
              <a:rPr lang="en-US" sz="1600" dirty="0"/>
              <a:t>solution</a:t>
            </a:r>
          </a:p>
          <a:p>
            <a:pPr marL="285750" indent="-285750">
              <a:buFont typeface="Arial" panose="020B0604020202020204" pitchFamily="34" charset="0"/>
              <a:buChar char="•"/>
            </a:pPr>
            <a:r>
              <a:rPr lang="en-US" sz="1600" dirty="0" smtClean="0"/>
              <a:t>Corn syrup</a:t>
            </a:r>
            <a:endParaRPr lang="en-US" sz="1600" dirty="0"/>
          </a:p>
          <a:p>
            <a:pPr marL="285750" indent="-285750">
              <a:buFont typeface="Arial" panose="020B0604020202020204" pitchFamily="34" charset="0"/>
              <a:buChar char="•"/>
            </a:pPr>
            <a:r>
              <a:rPr lang="en-US" sz="1600" dirty="0" smtClean="0"/>
              <a:t>Honey </a:t>
            </a:r>
            <a:r>
              <a:rPr lang="en-US" sz="1600" dirty="0"/>
              <a:t>or </a:t>
            </a:r>
            <a:r>
              <a:rPr lang="en-US" sz="1600" dirty="0" smtClean="0"/>
              <a:t>maple syrup</a:t>
            </a:r>
            <a:endParaRPr lang="en-US" sz="1600" dirty="0"/>
          </a:p>
          <a:p>
            <a:pPr marL="285750" indent="-285750">
              <a:buFont typeface="Arial" panose="020B0604020202020204" pitchFamily="34" charset="0"/>
              <a:buChar char="•"/>
            </a:pPr>
            <a:r>
              <a:rPr lang="en-US" sz="1600" dirty="0" smtClean="0"/>
              <a:t>Vinegar</a:t>
            </a:r>
            <a:endParaRPr lang="en-US" sz="1600" dirty="0"/>
          </a:p>
          <a:p>
            <a:pPr marL="285750" indent="-285750">
              <a:buFont typeface="Arial" panose="020B0604020202020204" pitchFamily="34" charset="0"/>
              <a:buChar char="•"/>
            </a:pPr>
            <a:r>
              <a:rPr lang="en-US" sz="1600" dirty="0" smtClean="0"/>
              <a:t>Lemon juice</a:t>
            </a:r>
            <a:endParaRPr lang="en-IN" sz="1600" dirty="0"/>
          </a:p>
        </p:txBody>
      </p:sp>
      <p:sp>
        <p:nvSpPr>
          <p:cNvPr id="8" name="Rectangle 7"/>
          <p:cNvSpPr/>
          <p:nvPr/>
        </p:nvSpPr>
        <p:spPr>
          <a:xfrm>
            <a:off x="114837" y="870253"/>
            <a:ext cx="5554443" cy="678328"/>
          </a:xfrm>
          <a:prstGeom prst="rect">
            <a:avLst/>
          </a:prstGeom>
        </p:spPr>
        <p:txBody>
          <a:bodyPr wrap="square">
            <a:noAutofit/>
          </a:bodyPr>
          <a:lstStyle/>
          <a:p>
            <a:r>
              <a:rPr lang="en-US" sz="2000" dirty="0" smtClean="0">
                <a:latin typeface="+mj-lt"/>
              </a:rPr>
              <a:t>Watch the glitter bottle </a:t>
            </a:r>
            <a:r>
              <a:rPr lang="en-US" sz="2000" dirty="0" smtClean="0">
                <a:latin typeface="+mj-lt"/>
                <a:hlinkClick r:id="rId3"/>
              </a:rPr>
              <a:t>video</a:t>
            </a:r>
            <a:r>
              <a:rPr lang="en-US" sz="2000" dirty="0" smtClean="0">
                <a:latin typeface="+mj-lt"/>
              </a:rPr>
              <a:t> again to take a closer look at the sedimentation process of the glitter.</a:t>
            </a:r>
          </a:p>
        </p:txBody>
      </p:sp>
      <p:sp>
        <p:nvSpPr>
          <p:cNvPr id="10" name="Rectangle 9"/>
          <p:cNvSpPr/>
          <p:nvPr/>
        </p:nvSpPr>
        <p:spPr>
          <a:xfrm>
            <a:off x="243839" y="3907509"/>
            <a:ext cx="6675120" cy="2651760"/>
          </a:xfrm>
          <a:prstGeom prst="rect">
            <a:avLst/>
          </a:prstGeom>
          <a:solidFill>
            <a:srgbClr val="FFFF99"/>
          </a:solidFill>
          <a:ln>
            <a:noFill/>
          </a:ln>
        </p:spPr>
        <p:style>
          <a:lnRef idx="1">
            <a:schemeClr val="accent6"/>
          </a:lnRef>
          <a:fillRef idx="2">
            <a:schemeClr val="accent6"/>
          </a:fillRef>
          <a:effectRef idx="1">
            <a:schemeClr val="accent6"/>
          </a:effectRef>
          <a:fontRef idx="minor">
            <a:schemeClr val="dk1"/>
          </a:fontRef>
        </p:style>
        <p:txBody>
          <a:bodyPr wrap="square">
            <a:noAutofit/>
          </a:bodyPr>
          <a:lstStyle/>
          <a:p>
            <a:r>
              <a:rPr lang="en-US" b="1" dirty="0" smtClean="0">
                <a:latin typeface="+mj-lt"/>
              </a:rPr>
              <a:t>Clues to help you answer the question:</a:t>
            </a:r>
          </a:p>
          <a:p>
            <a:pPr marL="342900" indent="-342900">
              <a:buFont typeface="Arial" panose="020B0604020202020204" pitchFamily="34" charset="0"/>
              <a:buChar char="•"/>
            </a:pPr>
            <a:r>
              <a:rPr lang="en-US" sz="1600" b="1" dirty="0" smtClean="0">
                <a:latin typeface="+mj-lt"/>
              </a:rPr>
              <a:t>Glycerin</a:t>
            </a:r>
            <a:r>
              <a:rPr lang="en-US" sz="1600" dirty="0" smtClean="0">
                <a:latin typeface="+mj-lt"/>
              </a:rPr>
              <a:t> </a:t>
            </a:r>
            <a:r>
              <a:rPr lang="en-US" sz="1600" dirty="0">
                <a:latin typeface="+mj-lt"/>
              </a:rPr>
              <a:t>is thicker than water. It increases density and viscosity.</a:t>
            </a:r>
          </a:p>
          <a:p>
            <a:pPr marL="342900" indent="-342900">
              <a:buFont typeface="Arial" panose="020B0604020202020204" pitchFamily="34" charset="0"/>
              <a:buChar char="•"/>
            </a:pPr>
            <a:r>
              <a:rPr lang="en-US" sz="1600" b="1" dirty="0">
                <a:latin typeface="+mj-lt"/>
              </a:rPr>
              <a:t>Xanthan gum </a:t>
            </a:r>
            <a:r>
              <a:rPr lang="en-US" sz="1600" dirty="0">
                <a:latin typeface="+mj-lt"/>
              </a:rPr>
              <a:t>is a glue. It increases density and viscosity.</a:t>
            </a:r>
          </a:p>
          <a:p>
            <a:pPr marL="342900" indent="-342900">
              <a:buFont typeface="Arial" panose="020B0604020202020204" pitchFamily="34" charset="0"/>
              <a:buChar char="•"/>
            </a:pPr>
            <a:r>
              <a:rPr lang="en-US" sz="1600" b="1" dirty="0">
                <a:latin typeface="+mj-lt"/>
              </a:rPr>
              <a:t>Starch solution </a:t>
            </a:r>
            <a:r>
              <a:rPr lang="en-US" sz="1600" dirty="0">
                <a:latin typeface="+mj-lt"/>
              </a:rPr>
              <a:t>forms a colloidal solution. It increases density and viscosity.</a:t>
            </a:r>
          </a:p>
          <a:p>
            <a:pPr marL="342900" indent="-342900">
              <a:buFont typeface="Arial" panose="020B0604020202020204" pitchFamily="34" charset="0"/>
              <a:buChar char="•"/>
            </a:pPr>
            <a:r>
              <a:rPr lang="en-US" sz="1600" b="1" dirty="0">
                <a:latin typeface="+mj-lt"/>
              </a:rPr>
              <a:t>Corn syrup</a:t>
            </a:r>
            <a:r>
              <a:rPr lang="en-US" sz="1600" dirty="0">
                <a:latin typeface="+mj-lt"/>
              </a:rPr>
              <a:t>, </a:t>
            </a:r>
            <a:r>
              <a:rPr lang="en-US" sz="1600" b="1" dirty="0" smtClean="0">
                <a:latin typeface="+mj-lt"/>
              </a:rPr>
              <a:t>honey</a:t>
            </a:r>
            <a:r>
              <a:rPr lang="en-US" sz="1600" dirty="0" smtClean="0">
                <a:latin typeface="+mj-lt"/>
              </a:rPr>
              <a:t> </a:t>
            </a:r>
            <a:r>
              <a:rPr lang="en-US" sz="1600" dirty="0">
                <a:latin typeface="+mj-lt"/>
              </a:rPr>
              <a:t>and </a:t>
            </a:r>
            <a:r>
              <a:rPr lang="en-US" sz="1600" b="1" dirty="0" smtClean="0">
                <a:latin typeface="+mj-lt"/>
              </a:rPr>
              <a:t>maple syrup</a:t>
            </a:r>
            <a:r>
              <a:rPr lang="en-US" sz="1600" dirty="0" smtClean="0">
                <a:latin typeface="+mj-lt"/>
              </a:rPr>
              <a:t> </a:t>
            </a:r>
            <a:r>
              <a:rPr lang="en-US" sz="1600" dirty="0">
                <a:latin typeface="+mj-lt"/>
              </a:rPr>
              <a:t>are soluble in </a:t>
            </a:r>
            <a:r>
              <a:rPr lang="en-US" sz="1600" dirty="0" smtClean="0">
                <a:latin typeface="+mj-lt"/>
              </a:rPr>
              <a:t>water, so they increase </a:t>
            </a:r>
            <a:r>
              <a:rPr lang="en-US" sz="1600" dirty="0">
                <a:latin typeface="+mj-lt"/>
              </a:rPr>
              <a:t>the </a:t>
            </a:r>
            <a:r>
              <a:rPr lang="en-US" sz="1600" dirty="0" smtClean="0">
                <a:latin typeface="+mj-lt"/>
              </a:rPr>
              <a:t>water density; </a:t>
            </a:r>
            <a:r>
              <a:rPr lang="en-US" sz="1600" dirty="0">
                <a:latin typeface="+mj-lt"/>
              </a:rPr>
              <a:t>whether they will considerably increase the viscosity of water to simulate glue in water depends on the concentration. At higher concentration, they </a:t>
            </a:r>
            <a:r>
              <a:rPr lang="en-US" sz="1600" dirty="0" smtClean="0">
                <a:latin typeface="+mj-lt"/>
              </a:rPr>
              <a:t>could simulate </a:t>
            </a:r>
            <a:r>
              <a:rPr lang="en-US" sz="1600" dirty="0">
                <a:latin typeface="+mj-lt"/>
              </a:rPr>
              <a:t>glue.</a:t>
            </a:r>
          </a:p>
          <a:p>
            <a:pPr marL="342900" indent="-342900">
              <a:buFont typeface="Arial" panose="020B0604020202020204" pitchFamily="34" charset="0"/>
              <a:buChar char="•"/>
            </a:pPr>
            <a:r>
              <a:rPr lang="en-US" sz="1600" b="1" dirty="0">
                <a:latin typeface="+mj-lt"/>
              </a:rPr>
              <a:t>Vinegar</a:t>
            </a:r>
            <a:r>
              <a:rPr lang="en-US" sz="1600" dirty="0">
                <a:latin typeface="+mj-lt"/>
              </a:rPr>
              <a:t> and </a:t>
            </a:r>
            <a:r>
              <a:rPr lang="en-US" sz="1600" b="1" dirty="0">
                <a:latin typeface="+mj-lt"/>
              </a:rPr>
              <a:t>lemon juice </a:t>
            </a:r>
            <a:r>
              <a:rPr lang="en-US" sz="1600" dirty="0">
                <a:latin typeface="+mj-lt"/>
              </a:rPr>
              <a:t>will not simulate </a:t>
            </a:r>
            <a:r>
              <a:rPr lang="en-US" sz="1600" dirty="0" smtClean="0">
                <a:latin typeface="+mj-lt"/>
              </a:rPr>
              <a:t>glue </a:t>
            </a:r>
            <a:r>
              <a:rPr lang="en-US" sz="1600" dirty="0">
                <a:latin typeface="+mj-lt"/>
              </a:rPr>
              <a:t>because they are </a:t>
            </a:r>
            <a:r>
              <a:rPr lang="en-US" sz="1600" dirty="0" smtClean="0">
                <a:latin typeface="+mj-lt"/>
              </a:rPr>
              <a:t>ionized, </a:t>
            </a:r>
            <a:r>
              <a:rPr lang="en-US" sz="1600" dirty="0">
                <a:latin typeface="+mj-lt"/>
              </a:rPr>
              <a:t>quickly dissolving materials that do not form colloidal solutions.</a:t>
            </a:r>
          </a:p>
        </p:txBody>
      </p:sp>
      <p:sp>
        <p:nvSpPr>
          <p:cNvPr id="11" name="Content Placeholder 3"/>
          <p:cNvSpPr>
            <a:spLocks noGrp="1"/>
          </p:cNvSpPr>
          <p:nvPr>
            <p:ph sz="half" idx="4294967295"/>
          </p:nvPr>
        </p:nvSpPr>
        <p:spPr>
          <a:xfrm>
            <a:off x="7123036" y="5461973"/>
            <a:ext cx="2415223" cy="1097280"/>
          </a:xfrm>
          <a:prstGeom prst="rect">
            <a:avLst/>
          </a:prstGeom>
          <a:ln>
            <a:noFill/>
          </a:ln>
        </p:spPr>
        <p:style>
          <a:lnRef idx="2">
            <a:schemeClr val="dk1"/>
          </a:lnRef>
          <a:fillRef idx="1">
            <a:schemeClr val="lt1"/>
          </a:fillRef>
          <a:effectRef idx="0">
            <a:schemeClr val="dk1"/>
          </a:effectRef>
          <a:fontRef idx="minor">
            <a:schemeClr val="dk1"/>
          </a:fontRef>
        </p:style>
        <p:txBody>
          <a:bodyPr>
            <a:noAutofit/>
          </a:bodyPr>
          <a:lstStyle/>
          <a:p>
            <a:pPr marL="0" indent="0">
              <a:spcBef>
                <a:spcPts val="0"/>
              </a:spcBef>
              <a:buNone/>
            </a:pPr>
            <a:r>
              <a:rPr lang="en-US" sz="1400" b="1" dirty="0" smtClean="0">
                <a:latin typeface="+mj-lt"/>
              </a:rPr>
              <a:t>Now, let’s revisit the question:</a:t>
            </a:r>
          </a:p>
          <a:p>
            <a:pPr marL="0" indent="0">
              <a:spcBef>
                <a:spcPts val="0"/>
              </a:spcBef>
              <a:buNone/>
            </a:pPr>
            <a:r>
              <a:rPr lang="en-US" sz="1400" dirty="0" smtClean="0">
                <a:latin typeface="+mj-lt"/>
              </a:rPr>
              <a:t>Glycerin: Yes</a:t>
            </a:r>
          </a:p>
          <a:p>
            <a:pPr marL="0" indent="0">
              <a:lnSpc>
                <a:spcPct val="100000"/>
              </a:lnSpc>
              <a:spcBef>
                <a:spcPts val="0"/>
              </a:spcBef>
              <a:buNone/>
            </a:pPr>
            <a:r>
              <a:rPr lang="en-US" sz="1400" dirty="0" smtClean="0">
                <a:latin typeface="+mj-lt"/>
              </a:rPr>
              <a:t>Xanthan gum: Yes</a:t>
            </a:r>
          </a:p>
          <a:p>
            <a:pPr marL="0" indent="0">
              <a:lnSpc>
                <a:spcPct val="100000"/>
              </a:lnSpc>
              <a:spcBef>
                <a:spcPts val="0"/>
              </a:spcBef>
              <a:buNone/>
            </a:pPr>
            <a:r>
              <a:rPr lang="en-US" sz="1400" dirty="0" smtClean="0">
                <a:latin typeface="+mj-lt"/>
              </a:rPr>
              <a:t>Starch solution: Yes</a:t>
            </a:r>
          </a:p>
          <a:p>
            <a:pPr marL="0" indent="0">
              <a:lnSpc>
                <a:spcPct val="100000"/>
              </a:lnSpc>
              <a:spcBef>
                <a:spcPts val="0"/>
              </a:spcBef>
              <a:buNone/>
            </a:pPr>
            <a:r>
              <a:rPr lang="en-US" sz="1400" dirty="0" smtClean="0">
                <a:latin typeface="+mj-lt"/>
              </a:rPr>
              <a:t>Corn syrup: Yes and no</a:t>
            </a:r>
          </a:p>
        </p:txBody>
      </p:sp>
      <p:sp>
        <p:nvSpPr>
          <p:cNvPr id="13" name="Rectangle 12"/>
          <p:cNvSpPr/>
          <p:nvPr/>
        </p:nvSpPr>
        <p:spPr>
          <a:xfrm>
            <a:off x="6370320" y="870457"/>
            <a:ext cx="5577840" cy="1270989"/>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r>
              <a:rPr lang="en-US" dirty="0" smtClean="0">
                <a:latin typeface="+mj-lt"/>
              </a:rPr>
              <a:t>Next, </a:t>
            </a:r>
            <a:r>
              <a:rPr lang="en-US" b="1" dirty="0" smtClean="0">
                <a:latin typeface="+mj-lt"/>
              </a:rPr>
              <a:t>watch a </a:t>
            </a:r>
            <a:r>
              <a:rPr lang="en-US" b="1" dirty="0" smtClean="0">
                <a:solidFill>
                  <a:srgbClr val="7030A0"/>
                </a:solidFill>
                <a:latin typeface="+mj-lt"/>
              </a:rPr>
              <a:t>sedimentation animation video </a:t>
            </a:r>
            <a:r>
              <a:rPr lang="en-US" dirty="0" smtClean="0">
                <a:latin typeface="+mj-lt"/>
              </a:rPr>
              <a:t>to see the influence of the quantity of particles on the rate of  </a:t>
            </a:r>
            <a:r>
              <a:rPr lang="en-US" dirty="0">
                <a:latin typeface="+mj-lt"/>
              </a:rPr>
              <a:t>sedimentation in </a:t>
            </a:r>
            <a:r>
              <a:rPr lang="en-US" dirty="0" smtClean="0">
                <a:latin typeface="+mj-lt"/>
              </a:rPr>
              <a:t>more detail </a:t>
            </a:r>
            <a:r>
              <a:rPr lang="en-US" sz="1600" dirty="0" smtClean="0">
                <a:latin typeface="+mj-lt"/>
              </a:rPr>
              <a:t>(watch up to 1:21 seconds only) </a:t>
            </a:r>
            <a:r>
              <a:rPr lang="en-US" u="sng" dirty="0" smtClean="0">
                <a:latin typeface="+mj-lt"/>
                <a:hlinkClick r:id="rId4"/>
              </a:rPr>
              <a:t>https</a:t>
            </a:r>
            <a:r>
              <a:rPr lang="en-US" u="sng" dirty="0">
                <a:latin typeface="+mj-lt"/>
                <a:hlinkClick r:id="rId4"/>
              </a:rPr>
              <a:t>://</a:t>
            </a:r>
            <a:r>
              <a:rPr lang="en-US" u="sng" dirty="0" smtClean="0">
                <a:latin typeface="+mj-lt"/>
                <a:hlinkClick r:id="rId4"/>
              </a:rPr>
              <a:t>www.youtube.com/watch?v=E9rHSLUr3PU</a:t>
            </a:r>
            <a:endParaRPr lang="en-US" dirty="0">
              <a:latin typeface="+mj-lt"/>
            </a:endParaRPr>
          </a:p>
        </p:txBody>
      </p:sp>
      <p:sp>
        <p:nvSpPr>
          <p:cNvPr id="15" name="Rectangle 14"/>
          <p:cNvSpPr/>
          <p:nvPr/>
        </p:nvSpPr>
        <p:spPr>
          <a:xfrm>
            <a:off x="6370320" y="2066496"/>
            <a:ext cx="4400715" cy="1693135"/>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r>
              <a:rPr lang="en-US" sz="1600" dirty="0" smtClean="0"/>
              <a:t>Two kinds of settling: </a:t>
            </a:r>
          </a:p>
          <a:p>
            <a:pPr marL="228600" indent="-228600">
              <a:buFont typeface="+mj-lt"/>
              <a:buAutoNum type="arabicPeriod"/>
            </a:pPr>
            <a:r>
              <a:rPr lang="en-US" sz="1400" b="1" dirty="0" smtClean="0">
                <a:solidFill>
                  <a:srgbClr val="7030A0"/>
                </a:solidFill>
              </a:rPr>
              <a:t>Unhindered settling </a:t>
            </a:r>
            <a:r>
              <a:rPr lang="en-US" sz="1400" dirty="0" smtClean="0"/>
              <a:t>takes place when </a:t>
            </a:r>
            <a:r>
              <a:rPr lang="en-US" sz="1400" dirty="0"/>
              <a:t>the </a:t>
            </a:r>
            <a:r>
              <a:rPr lang="en-US" sz="1400" dirty="0" smtClean="0"/>
              <a:t>particle</a:t>
            </a:r>
            <a:br>
              <a:rPr lang="en-US" sz="1400" dirty="0" smtClean="0"/>
            </a:br>
            <a:r>
              <a:rPr lang="en-US" sz="1400" dirty="0" smtClean="0"/>
              <a:t>concentration is </a:t>
            </a:r>
            <a:r>
              <a:rPr lang="en-US" sz="1400" dirty="0"/>
              <a:t>low</a:t>
            </a:r>
            <a:r>
              <a:rPr lang="en-US" sz="1400" dirty="0" smtClean="0"/>
              <a:t>. It is </a:t>
            </a:r>
            <a:r>
              <a:rPr lang="en-US" sz="1400" b="1" dirty="0" smtClean="0"/>
              <a:t>slower</a:t>
            </a:r>
            <a:r>
              <a:rPr lang="en-US" sz="1400" dirty="0" smtClean="0"/>
              <a:t>.</a:t>
            </a:r>
          </a:p>
          <a:p>
            <a:pPr marL="228600" indent="-228600">
              <a:buFont typeface="+mj-lt"/>
              <a:buAutoNum type="arabicPeriod"/>
            </a:pPr>
            <a:r>
              <a:rPr lang="en-US" sz="1400" b="1" dirty="0">
                <a:solidFill>
                  <a:srgbClr val="7030A0"/>
                </a:solidFill>
              </a:rPr>
              <a:t>Hindered settling </a:t>
            </a:r>
            <a:r>
              <a:rPr lang="en-US" sz="1400" dirty="0" smtClean="0"/>
              <a:t/>
            </a:r>
            <a:br>
              <a:rPr lang="en-US" sz="1400" dirty="0" smtClean="0"/>
            </a:br>
            <a:r>
              <a:rPr lang="en-US" sz="1400" dirty="0" smtClean="0"/>
              <a:t>when </a:t>
            </a:r>
            <a:r>
              <a:rPr lang="en-US" sz="1400" dirty="0"/>
              <a:t>the </a:t>
            </a:r>
            <a:r>
              <a:rPr lang="en-US" sz="1400" dirty="0" smtClean="0"/>
              <a:t>particle </a:t>
            </a:r>
            <a:r>
              <a:rPr lang="en-US" sz="1400" dirty="0"/>
              <a:t/>
            </a:r>
            <a:br>
              <a:rPr lang="en-US" sz="1400" dirty="0"/>
            </a:br>
            <a:r>
              <a:rPr lang="en-US" sz="1400" dirty="0" smtClean="0"/>
              <a:t>concentration is </a:t>
            </a:r>
            <a:r>
              <a:rPr lang="en-US" sz="1400" dirty="0"/>
              <a:t>high</a:t>
            </a:r>
            <a:r>
              <a:rPr lang="en-US" sz="1400" dirty="0" smtClean="0"/>
              <a:t>.</a:t>
            </a:r>
            <a:br>
              <a:rPr lang="en-US" sz="1400" dirty="0" smtClean="0"/>
            </a:br>
            <a:r>
              <a:rPr lang="en-US" sz="1400" dirty="0" smtClean="0"/>
              <a:t>It </a:t>
            </a:r>
            <a:r>
              <a:rPr lang="en-US" sz="1400" dirty="0"/>
              <a:t>is </a:t>
            </a:r>
            <a:r>
              <a:rPr lang="en-US" sz="1400" b="1" dirty="0"/>
              <a:t>faster</a:t>
            </a:r>
            <a:r>
              <a:rPr lang="en-US" sz="1400" dirty="0" smtClean="0"/>
              <a:t>.</a:t>
            </a:r>
            <a:endParaRPr lang="en-US" sz="1200" dirty="0">
              <a:latin typeface="+mj-lt"/>
            </a:endParaRPr>
          </a:p>
        </p:txBody>
      </p:sp>
      <p:pic>
        <p:nvPicPr>
          <p:cNvPr id="17" name="Picture 2" descr="http://crazyblessedlife.files.wordpress.com/2011/10/101_7906.jpg?w=7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39" y="1621509"/>
            <a:ext cx="1693767" cy="21589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43840" y="69768"/>
            <a:ext cx="11704320" cy="706921"/>
          </a:xfrm>
          <a:prstGeom prst="rect">
            <a:avLst/>
          </a:prstGeom>
          <a:noFill/>
        </p:spPr>
        <p:txBody>
          <a:bodyPr wrap="square" rtlCol="0">
            <a:noAutofit/>
          </a:bodyPr>
          <a:lstStyle/>
          <a:p>
            <a:r>
              <a:rPr lang="en-US" sz="4400" dirty="0" smtClean="0">
                <a:solidFill>
                  <a:srgbClr val="7030A0"/>
                </a:solidFill>
                <a:latin typeface="+mj-lt"/>
              </a:rPr>
              <a:t>Resistance to settling: </a:t>
            </a:r>
            <a:r>
              <a:rPr lang="en-US" sz="4000" dirty="0" smtClean="0">
                <a:solidFill>
                  <a:srgbClr val="7030A0"/>
                </a:solidFill>
                <a:latin typeface="+mj-lt"/>
              </a:rPr>
              <a:t>Plasma and erythrocyte factors</a:t>
            </a:r>
            <a:endParaRPr lang="en-IN" sz="4400" dirty="0">
              <a:solidFill>
                <a:srgbClr val="7030A0"/>
              </a:solidFill>
              <a:latin typeface="+mj-lt"/>
            </a:endParaRPr>
          </a:p>
        </p:txBody>
      </p:sp>
      <p:pic>
        <p:nvPicPr>
          <p:cNvPr id="12" name="Picture 2" descr="http://www.filtration-and-separation.com/thickener/img005.gif"/>
          <p:cNvPicPr>
            <a:picLocks noGrp="1" noChangeAspect="1" noChangeArrowheads="1"/>
          </p:cNvPicPr>
          <p:nvPr>
            <p:ph sz="half" idx="1"/>
          </p:nvPr>
        </p:nvPicPr>
        <p:blipFill rotWithShape="1">
          <a:blip r:embed="rId6">
            <a:extLst>
              <a:ext uri="{28A0092B-C50C-407E-A947-70E740481C1C}">
                <a14:useLocalDpi xmlns:a14="http://schemas.microsoft.com/office/drawing/2010/main" val="0"/>
              </a:ext>
            </a:extLst>
          </a:blip>
          <a:srcRect l="4513" t="24181" r="35294" b="23942"/>
          <a:stretch/>
        </p:blipFill>
        <p:spPr bwMode="auto">
          <a:xfrm>
            <a:off x="8192175" y="2851484"/>
            <a:ext cx="3049353" cy="15400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369304" y="4391531"/>
            <a:ext cx="4389120" cy="914400"/>
          </a:xfrm>
          <a:prstGeom prst="rect">
            <a:avLst/>
          </a:prstGeom>
        </p:spPr>
        <p:txBody>
          <a:bodyPr wrap="square">
            <a:noAutofit/>
          </a:bodyPr>
          <a:lstStyle/>
          <a:p>
            <a:r>
              <a:rPr lang="en-US" sz="1400" dirty="0" smtClean="0"/>
              <a:t>Figure 6. </a:t>
            </a:r>
            <a:r>
              <a:rPr lang="en-US" sz="1400" dirty="0" smtClean="0">
                <a:hlinkClick r:id="rId7"/>
              </a:rPr>
              <a:t>Hindered </a:t>
            </a:r>
            <a:r>
              <a:rPr lang="en-US" sz="1400" dirty="0" smtClean="0">
                <a:solidFill>
                  <a:srgbClr val="FF0000"/>
                </a:solidFill>
                <a:hlinkClick r:id="rId7"/>
              </a:rPr>
              <a:t>settling</a:t>
            </a:r>
            <a:r>
              <a:rPr lang="en-US" sz="1400" dirty="0" smtClean="0"/>
              <a:t>. The </a:t>
            </a:r>
            <a:r>
              <a:rPr lang="en-US" sz="1400" dirty="0"/>
              <a:t>interface height between the settling suspension and the clear supernatant can be plotted </a:t>
            </a:r>
            <a:r>
              <a:rPr lang="en-US" sz="1400" dirty="0" smtClean="0"/>
              <a:t>over time</a:t>
            </a:r>
            <a:r>
              <a:rPr lang="en-US" sz="1400" dirty="0"/>
              <a:t>. </a:t>
            </a:r>
            <a:r>
              <a:rPr lang="en-US" sz="900" dirty="0" smtClean="0">
                <a:latin typeface="+mj-lt"/>
              </a:rPr>
              <a:t>Reproduced </a:t>
            </a:r>
            <a:r>
              <a:rPr lang="en-US" sz="900" dirty="0">
                <a:latin typeface="+mj-lt"/>
              </a:rPr>
              <a:t>with permission from </a:t>
            </a:r>
          </a:p>
          <a:p>
            <a:r>
              <a:rPr lang="en-US" sz="900" dirty="0">
                <a:latin typeface="+mj-lt"/>
              </a:rPr>
              <a:t>https://</a:t>
            </a:r>
            <a:r>
              <a:rPr lang="en-US" sz="900" dirty="0" smtClean="0">
                <a:latin typeface="+mj-lt"/>
              </a:rPr>
              <a:t>www.youtube.com/watch?v=E9rHSLUr3PU</a:t>
            </a:r>
            <a:endParaRPr lang="en-US" sz="1100" dirty="0">
              <a:latin typeface="+mj-lt"/>
            </a:endParaRPr>
          </a:p>
        </p:txBody>
      </p:sp>
      <p:sp>
        <p:nvSpPr>
          <p:cNvPr id="19" name="Rectangle 18"/>
          <p:cNvSpPr/>
          <p:nvPr/>
        </p:nvSpPr>
        <p:spPr>
          <a:xfrm>
            <a:off x="7708909" y="3811702"/>
            <a:ext cx="2455895" cy="486831"/>
          </a:xfrm>
          <a:prstGeom prst="rect">
            <a:avLst/>
          </a:prstGeom>
          <a:ln>
            <a:noFill/>
          </a:ln>
        </p:spPr>
        <p:style>
          <a:lnRef idx="2">
            <a:schemeClr val="dk1"/>
          </a:lnRef>
          <a:fillRef idx="1">
            <a:schemeClr val="lt1"/>
          </a:fillRef>
          <a:effectRef idx="0">
            <a:schemeClr val="dk1"/>
          </a:effectRef>
          <a:fontRef idx="minor">
            <a:schemeClr val="dk1"/>
          </a:fontRef>
        </p:style>
        <p:txBody>
          <a:bodyPr wrap="square">
            <a:noAutofit/>
          </a:bodyPr>
          <a:lstStyle/>
          <a:p>
            <a:r>
              <a:rPr lang="en-US" sz="2400" b="1" dirty="0" smtClean="0"/>
              <a:t>Hindered Settling</a:t>
            </a:r>
          </a:p>
        </p:txBody>
      </p:sp>
      <p:sp>
        <p:nvSpPr>
          <p:cNvPr id="20" name="Content Placeholder 3"/>
          <p:cNvSpPr txBox="1">
            <a:spLocks/>
          </p:cNvSpPr>
          <p:nvPr/>
        </p:nvSpPr>
        <p:spPr>
          <a:xfrm>
            <a:off x="9089256" y="5675333"/>
            <a:ext cx="2729941" cy="731520"/>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400" dirty="0" smtClean="0">
                <a:latin typeface="+mj-lt"/>
              </a:rPr>
              <a:t>Honey or maple syrup: Yes and no</a:t>
            </a:r>
          </a:p>
          <a:p>
            <a:pPr marL="0" indent="0">
              <a:lnSpc>
                <a:spcPct val="100000"/>
              </a:lnSpc>
              <a:spcBef>
                <a:spcPts val="0"/>
              </a:spcBef>
              <a:buFont typeface="Arial" panose="020B0604020202020204" pitchFamily="34" charset="0"/>
              <a:buNone/>
            </a:pPr>
            <a:r>
              <a:rPr lang="en-US" sz="1400" dirty="0" smtClean="0">
                <a:latin typeface="+mj-lt"/>
              </a:rPr>
              <a:t>Vinegar: No</a:t>
            </a:r>
          </a:p>
          <a:p>
            <a:pPr marL="0" indent="0">
              <a:lnSpc>
                <a:spcPct val="100000"/>
              </a:lnSpc>
              <a:spcBef>
                <a:spcPts val="0"/>
              </a:spcBef>
              <a:buFont typeface="Arial" panose="020B0604020202020204" pitchFamily="34" charset="0"/>
              <a:buNone/>
            </a:pPr>
            <a:r>
              <a:rPr lang="en-US" sz="1400" dirty="0" smtClean="0">
                <a:latin typeface="+mj-lt"/>
              </a:rPr>
              <a:t>Lemon juice: No</a:t>
            </a:r>
            <a:endParaRPr lang="en-US" sz="1400" dirty="0">
              <a:latin typeface="+mj-lt"/>
            </a:endParaRPr>
          </a:p>
        </p:txBody>
      </p:sp>
    </p:spTree>
    <p:extLst>
      <p:ext uri="{BB962C8B-B14F-4D97-AF65-F5344CB8AC3E}">
        <p14:creationId xmlns:p14="http://schemas.microsoft.com/office/powerpoint/2010/main" val="1570034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1693"/>
            <a:ext cx="10058400" cy="548640"/>
          </a:xfrm>
        </p:spPr>
        <p:txBody>
          <a:bodyPr>
            <a:noAutofit/>
          </a:bodyPr>
          <a:lstStyle/>
          <a:p>
            <a:pPr algn="ctr"/>
            <a:r>
              <a:rPr lang="en-US" dirty="0" smtClean="0">
                <a:solidFill>
                  <a:srgbClr val="C00000"/>
                </a:solidFill>
                <a:ea typeface="Tahoma" panose="020B0604030504040204" pitchFamily="34" charset="0"/>
                <a:cs typeface="Tahoma" panose="020B0604030504040204" pitchFamily="34" charset="0"/>
              </a:rPr>
              <a:t>The influence of particle size and shape</a:t>
            </a:r>
            <a:endParaRPr lang="en-US" dirty="0">
              <a:solidFill>
                <a:srgbClr val="C00000"/>
              </a:solidFill>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a:xfrm>
            <a:off x="3851868" y="4436028"/>
            <a:ext cx="3383280" cy="2103120"/>
          </a:xfrm>
        </p:spPr>
        <p:txBody>
          <a:bodyPr>
            <a:noAutofit/>
          </a:bodyPr>
          <a:lstStyle/>
          <a:p>
            <a:pPr>
              <a:lnSpc>
                <a:spcPct val="100000"/>
              </a:lnSpc>
              <a:spcBef>
                <a:spcPts val="0"/>
              </a:spcBef>
            </a:pPr>
            <a:r>
              <a:rPr lang="en-US" sz="1400" dirty="0" smtClean="0">
                <a:latin typeface="+mj-lt"/>
              </a:rPr>
              <a:t>Spherical or near-spherical particles </a:t>
            </a:r>
          </a:p>
          <a:p>
            <a:pPr>
              <a:lnSpc>
                <a:spcPct val="100000"/>
              </a:lnSpc>
              <a:spcBef>
                <a:spcPts val="0"/>
              </a:spcBef>
            </a:pPr>
            <a:r>
              <a:rPr lang="en-US" sz="1400" dirty="0" smtClean="0">
                <a:latin typeface="+mj-lt"/>
              </a:rPr>
              <a:t>Heavy particles </a:t>
            </a:r>
          </a:p>
          <a:p>
            <a:pPr>
              <a:lnSpc>
                <a:spcPct val="100000"/>
              </a:lnSpc>
              <a:spcBef>
                <a:spcPts val="0"/>
              </a:spcBef>
            </a:pPr>
            <a:r>
              <a:rPr lang="en-US" sz="1400" dirty="0" smtClean="0">
                <a:latin typeface="+mj-lt"/>
              </a:rPr>
              <a:t>Dilute slurries</a:t>
            </a:r>
            <a:endParaRPr lang="en-US" sz="1400" strike="sngStrike" dirty="0" smtClean="0">
              <a:latin typeface="+mj-lt"/>
            </a:endParaRPr>
          </a:p>
          <a:p>
            <a:pPr>
              <a:lnSpc>
                <a:spcPct val="100000"/>
              </a:lnSpc>
              <a:spcBef>
                <a:spcPts val="0"/>
              </a:spcBef>
            </a:pPr>
            <a:r>
              <a:rPr lang="en-US" sz="1400" dirty="0" smtClean="0">
                <a:latin typeface="+mj-lt"/>
              </a:rPr>
              <a:t>Particles whose diameter does not rival that of the container</a:t>
            </a:r>
          </a:p>
          <a:p>
            <a:pPr>
              <a:lnSpc>
                <a:spcPct val="100000"/>
              </a:lnSpc>
              <a:spcBef>
                <a:spcPts val="0"/>
              </a:spcBef>
            </a:pPr>
            <a:r>
              <a:rPr lang="en-US" sz="1400" dirty="0" smtClean="0">
                <a:latin typeface="+mj-lt"/>
              </a:rPr>
              <a:t>Flocculation or "clumping" of particles into spherical shapes</a:t>
            </a:r>
          </a:p>
          <a:p>
            <a:pPr>
              <a:lnSpc>
                <a:spcPct val="100000"/>
              </a:lnSpc>
              <a:spcBef>
                <a:spcPts val="0"/>
              </a:spcBef>
            </a:pPr>
            <a:r>
              <a:rPr lang="en-US" sz="1400" dirty="0" smtClean="0">
                <a:latin typeface="+mj-lt"/>
              </a:rPr>
              <a:t>Auto coagulation due to chemical traits inherent in the particle</a:t>
            </a:r>
            <a:endParaRPr lang="en-US" sz="1400" dirty="0">
              <a:latin typeface="+mj-lt"/>
            </a:endParaRPr>
          </a:p>
        </p:txBody>
      </p:sp>
      <p:sp>
        <p:nvSpPr>
          <p:cNvPr id="3" name="Rectangle 2"/>
          <p:cNvSpPr/>
          <p:nvPr/>
        </p:nvSpPr>
        <p:spPr>
          <a:xfrm>
            <a:off x="7504560" y="3107548"/>
            <a:ext cx="4273502" cy="2001787"/>
          </a:xfrm>
          <a:prstGeom prst="rect">
            <a:avLst/>
          </a:prstGeom>
        </p:spPr>
        <p:txBody>
          <a:bodyPr wrap="square">
            <a:noAutofit/>
          </a:bodyPr>
          <a:lstStyle/>
          <a:p>
            <a:r>
              <a:rPr lang="en-US" sz="2400" b="1" dirty="0" smtClean="0">
                <a:solidFill>
                  <a:srgbClr val="00B0F0"/>
                </a:solidFill>
                <a:latin typeface="+mj-lt"/>
              </a:rPr>
              <a:t>Question: </a:t>
            </a:r>
            <a:r>
              <a:rPr lang="en-US" sz="2400" b="1" i="1" dirty="0" smtClean="0">
                <a:latin typeface="+mj-lt"/>
              </a:rPr>
              <a:t>In </a:t>
            </a:r>
            <a:r>
              <a:rPr lang="en-US" sz="2400" b="1" i="1" dirty="0">
                <a:latin typeface="+mj-lt"/>
              </a:rPr>
              <a:t>the glitter </a:t>
            </a:r>
            <a:r>
              <a:rPr lang="en-US" sz="2400" b="1" i="1" dirty="0" smtClean="0">
                <a:latin typeface="+mj-lt"/>
              </a:rPr>
              <a:t>bottles, </a:t>
            </a:r>
            <a:r>
              <a:rPr lang="en-US" sz="2400" b="1" i="1" dirty="0">
                <a:latin typeface="+mj-lt"/>
              </a:rPr>
              <a:t>what could you have done </a:t>
            </a:r>
            <a:r>
              <a:rPr lang="en-US" sz="2400" b="1" i="1" dirty="0" smtClean="0">
                <a:latin typeface="+mj-lt"/>
              </a:rPr>
              <a:t> differently with </a:t>
            </a:r>
            <a:r>
              <a:rPr lang="en-US" sz="2400" b="1" i="1" dirty="0">
                <a:latin typeface="+mj-lt"/>
              </a:rPr>
              <a:t>the glitter (not the </a:t>
            </a:r>
            <a:r>
              <a:rPr lang="en-US" sz="2400" b="1" i="1" dirty="0" smtClean="0">
                <a:latin typeface="+mj-lt"/>
              </a:rPr>
              <a:t>solutions) </a:t>
            </a:r>
            <a:r>
              <a:rPr lang="en-US" sz="2400" b="1" i="1" dirty="0">
                <a:latin typeface="+mj-lt"/>
              </a:rPr>
              <a:t>to speed up the fall? </a:t>
            </a:r>
            <a:endParaRPr lang="en-US" sz="2400" b="1" i="1" dirty="0" smtClean="0">
              <a:latin typeface="+mj-lt"/>
            </a:endParaRPr>
          </a:p>
          <a:p>
            <a:r>
              <a:rPr lang="en-US" sz="2000" dirty="0" smtClean="0">
                <a:latin typeface="+mj-lt"/>
              </a:rPr>
              <a:t>Consider the following scenarios:</a:t>
            </a:r>
            <a:endParaRPr lang="en-IN" sz="2000" dirty="0">
              <a:latin typeface="+mj-lt"/>
            </a:endParaRPr>
          </a:p>
        </p:txBody>
      </p:sp>
      <p:sp>
        <p:nvSpPr>
          <p:cNvPr id="6" name="Rectangle 5"/>
          <p:cNvSpPr/>
          <p:nvPr/>
        </p:nvSpPr>
        <p:spPr>
          <a:xfrm>
            <a:off x="7504560" y="4998067"/>
            <a:ext cx="4663440" cy="1323439"/>
          </a:xfrm>
          <a:prstGeom prst="rect">
            <a:avLst/>
          </a:prstGeom>
        </p:spPr>
        <p:txBody>
          <a:bodyPr wrap="square">
            <a:noAutofit/>
          </a:bodyPr>
          <a:lstStyle/>
          <a:p>
            <a:pPr marL="342900" indent="-342900">
              <a:buFont typeface="+mj-lt"/>
              <a:buAutoNum type="arabicPeriod"/>
            </a:pPr>
            <a:r>
              <a:rPr lang="en-US" sz="1600" dirty="0">
                <a:latin typeface="+mj-lt"/>
              </a:rPr>
              <a:t>Increase the glitter particle size.</a:t>
            </a:r>
          </a:p>
          <a:p>
            <a:pPr marL="342900" indent="-342900">
              <a:buFont typeface="+mj-lt"/>
              <a:buAutoNum type="arabicPeriod"/>
            </a:pPr>
            <a:r>
              <a:rPr lang="en-US" sz="1600" dirty="0">
                <a:latin typeface="+mj-lt"/>
              </a:rPr>
              <a:t>Decrease the glitter </a:t>
            </a:r>
            <a:r>
              <a:rPr lang="en-US" sz="1600" dirty="0" smtClean="0">
                <a:latin typeface="+mj-lt"/>
              </a:rPr>
              <a:t>particle size</a:t>
            </a:r>
            <a:endParaRPr lang="en-US" sz="1600" dirty="0">
              <a:latin typeface="+mj-lt"/>
            </a:endParaRPr>
          </a:p>
          <a:p>
            <a:pPr marL="342900" indent="-342900">
              <a:buFont typeface="+mj-lt"/>
              <a:buAutoNum type="arabicPeriod"/>
            </a:pPr>
            <a:r>
              <a:rPr lang="en-US" sz="1600" dirty="0" smtClean="0">
                <a:latin typeface="+mj-lt"/>
              </a:rPr>
              <a:t>Use a </a:t>
            </a:r>
            <a:r>
              <a:rPr lang="en-US" sz="1600" dirty="0">
                <a:latin typeface="+mj-lt"/>
              </a:rPr>
              <a:t>mix of bigger and smaller glitter particles</a:t>
            </a:r>
          </a:p>
          <a:p>
            <a:pPr marL="342900" indent="-342900">
              <a:buFont typeface="+mj-lt"/>
              <a:buAutoNum type="arabicPeriod"/>
            </a:pPr>
            <a:r>
              <a:rPr lang="en-US" sz="1600" dirty="0" smtClean="0">
                <a:latin typeface="+mj-lt"/>
              </a:rPr>
              <a:t>Use sequins </a:t>
            </a:r>
            <a:r>
              <a:rPr lang="en-US" sz="1600" dirty="0">
                <a:latin typeface="+mj-lt"/>
              </a:rPr>
              <a:t>of moon shape mixed with the glitter.</a:t>
            </a:r>
          </a:p>
          <a:p>
            <a:pPr marL="342900" indent="-342900">
              <a:buFont typeface="+mj-lt"/>
              <a:buAutoNum type="arabicPeriod"/>
            </a:pPr>
            <a:r>
              <a:rPr lang="en-US" sz="1600" dirty="0">
                <a:latin typeface="+mj-lt"/>
              </a:rPr>
              <a:t>Add some starch powder to the solution</a:t>
            </a:r>
          </a:p>
        </p:txBody>
      </p:sp>
      <p:sp>
        <p:nvSpPr>
          <p:cNvPr id="9" name="TextBox 8"/>
          <p:cNvSpPr txBox="1"/>
          <p:nvPr/>
        </p:nvSpPr>
        <p:spPr>
          <a:xfrm>
            <a:off x="137784" y="3554185"/>
            <a:ext cx="3173953" cy="917586"/>
          </a:xfrm>
          <a:prstGeom prst="rect">
            <a:avLst/>
          </a:prstGeom>
          <a:noFill/>
        </p:spPr>
        <p:txBody>
          <a:bodyPr wrap="square" rtlCol="0">
            <a:noAutofit/>
          </a:bodyPr>
          <a:lstStyle/>
          <a:p>
            <a:r>
              <a:rPr lang="en-US" sz="1400" b="1" dirty="0" smtClean="0">
                <a:latin typeface="+mj-lt"/>
              </a:rPr>
              <a:t>Figure 7. </a:t>
            </a:r>
            <a:r>
              <a:rPr lang="en-US" sz="1400" dirty="0" smtClean="0">
                <a:latin typeface="+mj-lt"/>
              </a:rPr>
              <a:t>General distortions seen in the shape of erythrocytes forming sickle cells. </a:t>
            </a:r>
            <a:r>
              <a:rPr lang="en-US" sz="900" dirty="0" smtClean="0">
                <a:latin typeface="+mj-lt"/>
              </a:rPr>
              <a:t>Source: California Baptist University. Reproduced </a:t>
            </a:r>
            <a:r>
              <a:rPr lang="en-US" sz="900" dirty="0">
                <a:latin typeface="+mj-lt"/>
              </a:rPr>
              <a:t>with </a:t>
            </a:r>
            <a:r>
              <a:rPr lang="en-US" sz="900" dirty="0" smtClean="0">
                <a:latin typeface="+mj-lt"/>
              </a:rPr>
              <a:t>permission.</a:t>
            </a:r>
            <a:endParaRPr lang="en-IN" sz="900" dirty="0">
              <a:latin typeface="+mj-lt"/>
            </a:endParaRPr>
          </a:p>
        </p:txBody>
      </p:sp>
      <p:pic>
        <p:nvPicPr>
          <p:cNvPr id="1030" name="Picture 6" descr="Intro im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01" y="4558883"/>
            <a:ext cx="2332052" cy="11009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92974" y="5663725"/>
            <a:ext cx="3723006" cy="1005840"/>
          </a:xfrm>
          <a:prstGeom prst="rect">
            <a:avLst/>
          </a:prstGeom>
          <a:noFill/>
        </p:spPr>
        <p:txBody>
          <a:bodyPr wrap="square" rtlCol="0">
            <a:noAutofit/>
          </a:bodyPr>
          <a:lstStyle/>
          <a:p>
            <a:r>
              <a:rPr lang="en-US" sz="1400" b="1" dirty="0" smtClean="0">
                <a:latin typeface="+mj-lt"/>
              </a:rPr>
              <a:t>Figure 8.  </a:t>
            </a:r>
            <a:r>
              <a:rPr lang="en-US" sz="1400" dirty="0" smtClean="0">
                <a:latin typeface="+mj-lt"/>
              </a:rPr>
              <a:t>Blood cell shape distortion is accompanied by reduced mass (less hemoglobin) and lesser density of the erythrocyte.</a:t>
            </a:r>
            <a:br>
              <a:rPr lang="en-US" sz="1400" dirty="0" smtClean="0">
                <a:latin typeface="+mj-lt"/>
              </a:rPr>
            </a:br>
            <a:r>
              <a:rPr lang="en-US" sz="900" dirty="0" smtClean="0">
                <a:latin typeface="+mj-lt"/>
              </a:rPr>
              <a:t>Source: </a:t>
            </a:r>
            <a:r>
              <a:rPr lang="en-US" sz="900" dirty="0" err="1" smtClean="0">
                <a:latin typeface="+mj-lt"/>
              </a:rPr>
              <a:t>Vikaspedia</a:t>
            </a:r>
            <a:r>
              <a:rPr lang="en-US" sz="900" dirty="0" smtClean="0">
                <a:latin typeface="+mj-lt"/>
              </a:rPr>
              <a:t>. Reproduced with permission.</a:t>
            </a:r>
            <a:endParaRPr lang="en-IN" sz="1100" dirty="0">
              <a:latin typeface="+mj-lt"/>
            </a:endParaRPr>
          </a:p>
        </p:txBody>
      </p:sp>
      <p:sp>
        <p:nvSpPr>
          <p:cNvPr id="10" name="TextBox 9"/>
          <p:cNvSpPr txBox="1"/>
          <p:nvPr/>
        </p:nvSpPr>
        <p:spPr>
          <a:xfrm>
            <a:off x="3475771" y="814675"/>
            <a:ext cx="8381932" cy="139171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spcAft>
                <a:spcPts val="600"/>
              </a:spcAft>
            </a:pPr>
            <a:r>
              <a:rPr lang="en-US" sz="1600" dirty="0" smtClean="0">
                <a:latin typeface="+mj-lt"/>
              </a:rPr>
              <a:t>Sickle-cell anemia is an inherited disease in which a person’s red blood cells are disc-shaped—like donuts with no holes. We expect the ESR of sickle-cell anemia blood to be lower than the normal value because the sickle cells will not settle quickly and tend to stay in the plasma. </a:t>
            </a:r>
          </a:p>
          <a:p>
            <a:r>
              <a:rPr lang="en-US" sz="1600" b="1" dirty="0" smtClean="0">
                <a:latin typeface="+mj-lt"/>
              </a:rPr>
              <a:t>Watch this video to learn more about sickle-cell anemia</a:t>
            </a:r>
            <a:r>
              <a:rPr lang="en-US" sz="1600" dirty="0" smtClean="0">
                <a:latin typeface="+mj-lt"/>
              </a:rPr>
              <a:t>: </a:t>
            </a:r>
            <a:br>
              <a:rPr lang="en-US" sz="1600" dirty="0" smtClean="0">
                <a:latin typeface="+mj-lt"/>
              </a:rPr>
            </a:br>
            <a:r>
              <a:rPr lang="en-US" sz="1200" u="sng" dirty="0" smtClean="0">
                <a:hlinkClick r:id="rId4"/>
              </a:rPr>
              <a:t>http</a:t>
            </a:r>
            <a:r>
              <a:rPr lang="en-US" sz="1200" u="sng" dirty="0">
                <a:hlinkClick r:id="rId4"/>
              </a:rPr>
              <a:t>://</a:t>
            </a:r>
            <a:r>
              <a:rPr lang="en-US" sz="1200" u="sng" dirty="0" smtClean="0">
                <a:hlinkClick r:id="rId4"/>
              </a:rPr>
              <a:t>vikaspedia.in/health/diseases/genetic-disorders/sickle-cell-disease</a:t>
            </a:r>
            <a:r>
              <a:rPr lang="en-US" sz="1200" u="sng" dirty="0" smtClean="0"/>
              <a:t> </a:t>
            </a:r>
            <a:endParaRPr lang="en-IN" sz="1200" dirty="0">
              <a:latin typeface="+mj-lt"/>
            </a:endParaRPr>
          </a:p>
        </p:txBody>
      </p:sp>
      <p:sp>
        <p:nvSpPr>
          <p:cNvPr id="12" name="Rectangle 11"/>
          <p:cNvSpPr/>
          <p:nvPr/>
        </p:nvSpPr>
        <p:spPr>
          <a:xfrm>
            <a:off x="3355541" y="2330447"/>
            <a:ext cx="3923410" cy="2194560"/>
          </a:xfrm>
          <a:prstGeom prst="rect">
            <a:avLst/>
          </a:prstGeom>
        </p:spPr>
        <p:txBody>
          <a:bodyPr wrap="square">
            <a:noAutofit/>
          </a:bodyPr>
          <a:lstStyle/>
          <a:p>
            <a:pPr>
              <a:spcAft>
                <a:spcPts val="600"/>
              </a:spcAft>
            </a:pPr>
            <a:r>
              <a:rPr lang="en-US" sz="1400" dirty="0"/>
              <a:t>The </a:t>
            </a:r>
            <a:r>
              <a:rPr lang="en-US" sz="1400" b="1" dirty="0">
                <a:solidFill>
                  <a:srgbClr val="0070C0"/>
                </a:solidFill>
              </a:rPr>
              <a:t>fastest settling particles </a:t>
            </a:r>
            <a:r>
              <a:rPr lang="en-US" sz="1400" dirty="0"/>
              <a:t>are </a:t>
            </a:r>
            <a:r>
              <a:rPr lang="en-US" sz="1400" b="1" dirty="0">
                <a:solidFill>
                  <a:srgbClr val="C00000"/>
                </a:solidFill>
              </a:rPr>
              <a:t>larger, heaver, </a:t>
            </a:r>
            <a:r>
              <a:rPr lang="en-US" sz="1400" dirty="0"/>
              <a:t>spherical molecules because </a:t>
            </a:r>
            <a:r>
              <a:rPr lang="en-US" sz="1400" dirty="0" smtClean="0"/>
              <a:t>the </a:t>
            </a:r>
            <a:r>
              <a:rPr lang="en-US" sz="1400" dirty="0" err="1" smtClean="0"/>
              <a:t>sphericity</a:t>
            </a:r>
            <a:r>
              <a:rPr lang="en-US" sz="1400" dirty="0" smtClean="0"/>
              <a:t> </a:t>
            </a:r>
            <a:r>
              <a:rPr lang="en-US" sz="1400" dirty="0"/>
              <a:t>of </a:t>
            </a:r>
            <a:r>
              <a:rPr lang="en-US" sz="1400" dirty="0" err="1"/>
              <a:t>sedimenting</a:t>
            </a:r>
            <a:r>
              <a:rPr lang="en-US" sz="1400" dirty="0"/>
              <a:t> particles is an important condition for good </a:t>
            </a:r>
            <a:r>
              <a:rPr lang="en-US" sz="1400" dirty="0" smtClean="0"/>
              <a:t>sedimentation. </a:t>
            </a:r>
            <a:r>
              <a:rPr lang="en-US" sz="1200" dirty="0"/>
              <a:t>(</a:t>
            </a:r>
            <a:r>
              <a:rPr lang="en-US" sz="1200" dirty="0" err="1"/>
              <a:t>Wadell</a:t>
            </a:r>
            <a:r>
              <a:rPr lang="en-US" sz="1200" dirty="0"/>
              <a:t>, 1935</a:t>
            </a:r>
            <a:r>
              <a:rPr lang="en-US" sz="1200" dirty="0" smtClean="0"/>
              <a:t>)</a:t>
            </a:r>
          </a:p>
          <a:p>
            <a:pPr>
              <a:spcAft>
                <a:spcPts val="600"/>
              </a:spcAft>
            </a:pPr>
            <a:r>
              <a:rPr lang="en-US" sz="1400" dirty="0" smtClean="0"/>
              <a:t>The </a:t>
            </a:r>
            <a:r>
              <a:rPr lang="en-US" sz="1400" b="1" dirty="0">
                <a:solidFill>
                  <a:srgbClr val="0070C0"/>
                </a:solidFill>
              </a:rPr>
              <a:t>slowest settling particles</a:t>
            </a:r>
            <a:r>
              <a:rPr lang="en-US" sz="1400" dirty="0"/>
              <a:t>, which sometimes cannot be settled accurately or properly, </a:t>
            </a:r>
            <a:r>
              <a:rPr lang="en-US" sz="1400" b="1" dirty="0">
                <a:solidFill>
                  <a:srgbClr val="C00000"/>
                </a:solidFill>
              </a:rPr>
              <a:t>are tinier, lighter, </a:t>
            </a:r>
            <a:r>
              <a:rPr lang="en-US" sz="1400" b="1" dirty="0" smtClean="0">
                <a:solidFill>
                  <a:srgbClr val="C00000"/>
                </a:solidFill>
              </a:rPr>
              <a:t>and/or </a:t>
            </a:r>
            <a:r>
              <a:rPr lang="en-US" sz="1400" b="1" dirty="0">
                <a:solidFill>
                  <a:srgbClr val="C00000"/>
                </a:solidFill>
              </a:rPr>
              <a:t>irregularly shaped</a:t>
            </a:r>
            <a:r>
              <a:rPr lang="en-US" sz="1400" dirty="0"/>
              <a:t> molecules. </a:t>
            </a:r>
            <a:endParaRPr lang="en-US" sz="1400" dirty="0" smtClean="0"/>
          </a:p>
          <a:p>
            <a:r>
              <a:rPr lang="en-US" sz="1400" dirty="0" smtClean="0"/>
              <a:t>For everything </a:t>
            </a:r>
            <a:r>
              <a:rPr lang="en-US" sz="1400" dirty="0"/>
              <a:t>in between, </a:t>
            </a:r>
            <a:r>
              <a:rPr lang="en-US" sz="1400" dirty="0" smtClean="0"/>
              <a:t>a general guide to </a:t>
            </a:r>
            <a:r>
              <a:rPr lang="en-US" sz="1400" b="1" dirty="0" smtClean="0">
                <a:solidFill>
                  <a:srgbClr val="0070C0"/>
                </a:solidFill>
              </a:rPr>
              <a:t>characteristics that increase sedimentation rate</a:t>
            </a:r>
            <a:r>
              <a:rPr lang="en-US" sz="1400" dirty="0" smtClean="0"/>
              <a:t>:</a:t>
            </a:r>
            <a:endParaRPr lang="en-US" sz="1400" dirty="0"/>
          </a:p>
        </p:txBody>
      </p:sp>
      <p:pic>
        <p:nvPicPr>
          <p:cNvPr id="1026" name="Picture 2" descr="http://blogs.calbaptist.edu/alliedhealth/wp-content/uploads/sites/2/2014/06/sickle_cell_anemia-1lc41c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68" y="928309"/>
            <a:ext cx="3076575" cy="26193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760542" y="1701521"/>
            <a:ext cx="3017520" cy="731520"/>
          </a:xfrm>
          <a:prstGeom prst="rect">
            <a:avLst/>
          </a:prstGeom>
          <a:noFill/>
        </p:spPr>
        <p:txBody>
          <a:bodyPr wrap="square" rtlCol="0">
            <a:noAutofit/>
          </a:bodyPr>
          <a:lstStyle/>
          <a:p>
            <a:r>
              <a:rPr lang="en-US" sz="1400" dirty="0" smtClean="0">
                <a:latin typeface="+mj-lt"/>
              </a:rPr>
              <a:t>Explore which would settle faster:</a:t>
            </a:r>
            <a:br>
              <a:rPr lang="en-US" sz="1400" dirty="0" smtClean="0">
                <a:latin typeface="+mj-lt"/>
              </a:rPr>
            </a:br>
            <a:r>
              <a:rPr lang="en-US" sz="1400" i="1" dirty="0" smtClean="0">
                <a:latin typeface="+mj-lt"/>
              </a:rPr>
              <a:t>Normal erythrocytes or sickle cells? </a:t>
            </a:r>
          </a:p>
          <a:p>
            <a:r>
              <a:rPr lang="en-US" sz="1400" dirty="0" smtClean="0">
                <a:latin typeface="+mj-lt"/>
              </a:rPr>
              <a:t>A clue is given in Figure 10 (on slide 9).</a:t>
            </a:r>
            <a:endParaRPr lang="en-IN" sz="1400" dirty="0">
              <a:latin typeface="+mj-lt"/>
            </a:endParaRPr>
          </a:p>
        </p:txBody>
      </p:sp>
    </p:spTree>
    <p:extLst>
      <p:ext uri="{BB962C8B-B14F-4D97-AF65-F5344CB8AC3E}">
        <p14:creationId xmlns:p14="http://schemas.microsoft.com/office/powerpoint/2010/main" val="686000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2911"/>
            <a:ext cx="10972800" cy="457200"/>
          </a:xfrm>
        </p:spPr>
        <p:txBody>
          <a:bodyPr>
            <a:noAutofit/>
          </a:bodyPr>
          <a:lstStyle/>
          <a:p>
            <a:pPr algn="ctr"/>
            <a:r>
              <a:rPr lang="en-US" dirty="0" smtClean="0">
                <a:solidFill>
                  <a:schemeClr val="accent1">
                    <a:lumMod val="75000"/>
                  </a:schemeClr>
                </a:solidFill>
              </a:rPr>
              <a:t>Exploring cause and effects</a:t>
            </a:r>
            <a:endParaRPr lang="en-US" dirty="0">
              <a:solidFill>
                <a:schemeClr val="accent1">
                  <a:lumMod val="75000"/>
                </a:schemeClr>
              </a:solidFill>
            </a:endParaRPr>
          </a:p>
        </p:txBody>
      </p:sp>
      <p:sp>
        <p:nvSpPr>
          <p:cNvPr id="3" name="Content Placeholder 2"/>
          <p:cNvSpPr>
            <a:spLocks noGrp="1"/>
          </p:cNvSpPr>
          <p:nvPr>
            <p:ph sz="half" idx="1"/>
          </p:nvPr>
        </p:nvSpPr>
        <p:spPr>
          <a:xfrm>
            <a:off x="655321" y="1446896"/>
            <a:ext cx="10927078" cy="1737360"/>
          </a:xfrm>
          <a:solidFill>
            <a:srgbClr val="FFFF99"/>
          </a:solidFill>
          <a:ln w="28575">
            <a:noFill/>
          </a:ln>
        </p:spPr>
        <p:style>
          <a:lnRef idx="2">
            <a:schemeClr val="dk1"/>
          </a:lnRef>
          <a:fillRef idx="1">
            <a:schemeClr val="lt1"/>
          </a:fillRef>
          <a:effectRef idx="0">
            <a:schemeClr val="dk1"/>
          </a:effectRef>
          <a:fontRef idx="minor">
            <a:schemeClr val="dk1"/>
          </a:fontRef>
        </p:style>
        <p:txBody>
          <a:bodyPr>
            <a:noAutofit/>
          </a:bodyPr>
          <a:lstStyle/>
          <a:p>
            <a:pPr marL="342900" indent="-342900">
              <a:buFont typeface="+mj-lt"/>
              <a:buAutoNum type="arabicPeriod"/>
            </a:pPr>
            <a:r>
              <a:rPr lang="en-US" sz="1600" b="1" dirty="0" smtClean="0"/>
              <a:t>Increase the size of the glitter particles</a:t>
            </a:r>
          </a:p>
          <a:p>
            <a:pPr marL="342900" indent="-342900">
              <a:buFont typeface="+mj-lt"/>
              <a:buAutoNum type="arabicPeriod"/>
            </a:pPr>
            <a:r>
              <a:rPr lang="en-US" sz="1600" b="1" dirty="0" smtClean="0"/>
              <a:t>Decrease the size of the glitter particles</a:t>
            </a:r>
          </a:p>
          <a:p>
            <a:pPr marL="342900" indent="-342900">
              <a:buFont typeface="+mj-lt"/>
              <a:buAutoNum type="arabicPeriod"/>
            </a:pPr>
            <a:r>
              <a:rPr lang="en-US" sz="1600" b="1" dirty="0" smtClean="0"/>
              <a:t>Have a mix of bigger and smaller glitter particles</a:t>
            </a:r>
          </a:p>
          <a:p>
            <a:pPr marL="342900" indent="-342900">
              <a:buFont typeface="+mj-lt"/>
              <a:buAutoNum type="arabicPeriod"/>
            </a:pPr>
            <a:r>
              <a:rPr lang="en-US" sz="1600" b="1" dirty="0" smtClean="0"/>
              <a:t>Have sequins of moon shape mixed with the glitter</a:t>
            </a:r>
          </a:p>
          <a:p>
            <a:pPr marL="342900" indent="-342900">
              <a:buFont typeface="+mj-lt"/>
              <a:buAutoNum type="arabicPeriod"/>
            </a:pPr>
            <a:r>
              <a:rPr lang="en-US" sz="1600" b="1" dirty="0" smtClean="0"/>
              <a:t>Add some starch powder to the solution</a:t>
            </a:r>
            <a:endParaRPr lang="en-US" dirty="0"/>
          </a:p>
        </p:txBody>
      </p:sp>
      <p:sp>
        <p:nvSpPr>
          <p:cNvPr id="4" name="Content Placeholder 3"/>
          <p:cNvSpPr>
            <a:spLocks noGrp="1"/>
          </p:cNvSpPr>
          <p:nvPr>
            <p:ph sz="half" idx="2"/>
          </p:nvPr>
        </p:nvSpPr>
        <p:spPr>
          <a:xfrm>
            <a:off x="5411449" y="1184223"/>
            <a:ext cx="6424929" cy="2368446"/>
          </a:xfrm>
          <a:solidFill>
            <a:srgbClr val="FFFF99"/>
          </a:solidFill>
        </p:spPr>
        <p:txBody>
          <a:bodyPr>
            <a:noAutofit/>
          </a:bodyPr>
          <a:lstStyle/>
          <a:p>
            <a:pPr marL="342900" indent="-342900">
              <a:buFont typeface="+mj-lt"/>
              <a:buAutoNum type="arabicPeriod"/>
            </a:pPr>
            <a:r>
              <a:rPr lang="en-US" sz="1600" b="1" dirty="0" smtClean="0">
                <a:solidFill>
                  <a:srgbClr val="00B050"/>
                </a:solidFill>
              </a:rPr>
              <a:t>Yes. I could have done this! Hindered settling is promoted.</a:t>
            </a:r>
          </a:p>
          <a:p>
            <a:pPr marL="342900" indent="-342900">
              <a:buFont typeface="+mj-lt"/>
              <a:buAutoNum type="arabicPeriod"/>
            </a:pPr>
            <a:r>
              <a:rPr lang="en-US" sz="1600" b="1" dirty="0" smtClean="0">
                <a:solidFill>
                  <a:srgbClr val="00B050"/>
                </a:solidFill>
              </a:rPr>
              <a:t>No! This would not work! Smaller particles do not settle out.</a:t>
            </a:r>
          </a:p>
          <a:p>
            <a:pPr marL="342900" indent="-342900">
              <a:buFont typeface="+mj-lt"/>
              <a:buAutoNum type="arabicPeriod"/>
            </a:pPr>
            <a:r>
              <a:rPr lang="en-US" sz="1600" b="1" dirty="0" smtClean="0">
                <a:solidFill>
                  <a:srgbClr val="00B050"/>
                </a:solidFill>
              </a:rPr>
              <a:t>This would work, but the </a:t>
            </a:r>
            <a:r>
              <a:rPr lang="en-US" sz="1600" b="1" dirty="0">
                <a:solidFill>
                  <a:srgbClr val="00B050"/>
                </a:solidFill>
              </a:rPr>
              <a:t>sedimentation rate </a:t>
            </a:r>
            <a:r>
              <a:rPr lang="en-US" sz="1600" b="1" dirty="0" smtClean="0">
                <a:solidFill>
                  <a:srgbClr val="00B050"/>
                </a:solidFill>
              </a:rPr>
              <a:t>would not be high! Although hindered settling is promoted.</a:t>
            </a:r>
          </a:p>
          <a:p>
            <a:pPr marL="342900" indent="-342900">
              <a:buFont typeface="+mj-lt"/>
              <a:buAutoNum type="arabicPeriod"/>
            </a:pPr>
            <a:r>
              <a:rPr lang="en-US" sz="1600" b="1" dirty="0" smtClean="0">
                <a:solidFill>
                  <a:srgbClr val="00B050"/>
                </a:solidFill>
              </a:rPr>
              <a:t>No! This would not work! Lack of </a:t>
            </a:r>
            <a:r>
              <a:rPr lang="en-US" sz="1600" b="1" dirty="0" err="1" smtClean="0">
                <a:solidFill>
                  <a:srgbClr val="00B050"/>
                </a:solidFill>
              </a:rPr>
              <a:t>sphericity</a:t>
            </a:r>
            <a:r>
              <a:rPr lang="en-US" sz="1600" b="1" dirty="0" smtClean="0">
                <a:solidFill>
                  <a:srgbClr val="00B050"/>
                </a:solidFill>
              </a:rPr>
              <a:t>.</a:t>
            </a:r>
          </a:p>
          <a:p>
            <a:pPr marL="342900" indent="-342900">
              <a:buFont typeface="+mj-lt"/>
              <a:buAutoNum type="arabicPeriod"/>
            </a:pPr>
            <a:r>
              <a:rPr lang="en-US" sz="1600" b="1" dirty="0" smtClean="0">
                <a:solidFill>
                  <a:srgbClr val="00B050"/>
                </a:solidFill>
              </a:rPr>
              <a:t>No! This would not work! Starch would mix with water, increasing the solution’s density and viscosity; however, if too much starch is added, all glitter will settle because the starch would pull them all down.</a:t>
            </a:r>
            <a:endParaRPr lang="en-US" sz="1600" b="1" dirty="0">
              <a:solidFill>
                <a:srgbClr val="00B050"/>
              </a:solidFill>
            </a:endParaRPr>
          </a:p>
        </p:txBody>
      </p:sp>
      <p:sp>
        <p:nvSpPr>
          <p:cNvPr id="6" name="Title 1"/>
          <p:cNvSpPr txBox="1">
            <a:spLocks/>
          </p:cNvSpPr>
          <p:nvPr/>
        </p:nvSpPr>
        <p:spPr>
          <a:xfrm>
            <a:off x="463760" y="3265761"/>
            <a:ext cx="5109269" cy="1099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600" b="1" dirty="0" smtClean="0">
                <a:solidFill>
                  <a:srgbClr val="0070C0"/>
                </a:solidFill>
              </a:rPr>
              <a:t>Another reason for particles not settling</a:t>
            </a:r>
            <a:r>
              <a:rPr lang="en-US" sz="1600" b="1" dirty="0">
                <a:solidFill>
                  <a:srgbClr val="0070C0"/>
                </a:solidFill>
              </a:rPr>
              <a:t> </a:t>
            </a:r>
            <a:r>
              <a:rPr lang="en-US" sz="1600" b="1" dirty="0" smtClean="0">
                <a:solidFill>
                  <a:srgbClr val="0070C0"/>
                </a:solidFill>
              </a:rPr>
              <a:t>is the charge on particles:  </a:t>
            </a:r>
            <a:r>
              <a:rPr lang="en-US" sz="1600" dirty="0" smtClean="0"/>
              <a:t>Generally, </a:t>
            </a:r>
            <a:r>
              <a:rPr lang="en-US" sz="1600" dirty="0"/>
              <a:t>in water medium, particles are negatively charged. Because of the repulsion of charge on the particles, the particles stay </a:t>
            </a:r>
            <a:r>
              <a:rPr lang="en-US" sz="1600" dirty="0" smtClean="0"/>
              <a:t>dispersed.</a:t>
            </a:r>
            <a:endParaRPr lang="en-US" sz="1600" dirty="0">
              <a:solidFill>
                <a:srgbClr val="0070C0"/>
              </a:solidFill>
              <a:effectLst>
                <a:outerShdw blurRad="38100" dist="38100" dir="2700000" algn="tl">
                  <a:srgbClr val="000000">
                    <a:alpha val="43137"/>
                  </a:srgbClr>
                </a:outerShdw>
              </a:effectLst>
            </a:endParaRPr>
          </a:p>
        </p:txBody>
      </p:sp>
      <p:sp>
        <p:nvSpPr>
          <p:cNvPr id="8" name="Rectangle 7"/>
          <p:cNvSpPr/>
          <p:nvPr/>
        </p:nvSpPr>
        <p:spPr>
          <a:xfrm>
            <a:off x="463760" y="4446429"/>
            <a:ext cx="4584615" cy="2219196"/>
          </a:xfrm>
          <a:prstGeom prst="rect">
            <a:avLst/>
          </a:prstGeom>
        </p:spPr>
        <p:txBody>
          <a:bodyPr wrap="square">
            <a:noAutofit/>
          </a:bodyPr>
          <a:lstStyle/>
          <a:p>
            <a:r>
              <a:rPr lang="en-US" sz="1600" b="1" dirty="0" smtClean="0"/>
              <a:t>Let’s explore these circumstances:</a:t>
            </a:r>
          </a:p>
          <a:p>
            <a:pPr marL="342900" indent="-342900">
              <a:buFont typeface="+mj-lt"/>
              <a:buAutoNum type="arabicPeriod"/>
            </a:pPr>
            <a:r>
              <a:rPr lang="en-US" sz="1600" dirty="0" smtClean="0"/>
              <a:t>You </a:t>
            </a:r>
            <a:r>
              <a:rPr lang="en-US" sz="1600" dirty="0"/>
              <a:t>constantly </a:t>
            </a:r>
            <a:r>
              <a:rPr lang="en-US" sz="1600" b="1" dirty="0" smtClean="0">
                <a:solidFill>
                  <a:srgbClr val="C00000"/>
                </a:solidFill>
              </a:rPr>
              <a:t>vibrate</a:t>
            </a:r>
            <a:r>
              <a:rPr lang="en-US" sz="1600" dirty="0" smtClean="0">
                <a:solidFill>
                  <a:srgbClr val="C00000"/>
                </a:solidFill>
              </a:rPr>
              <a:t> </a:t>
            </a:r>
            <a:r>
              <a:rPr lang="en-US" sz="1600" dirty="0"/>
              <a:t>the desk on which you </a:t>
            </a:r>
            <a:r>
              <a:rPr lang="en-US" sz="1600" dirty="0" smtClean="0"/>
              <a:t>placed </a:t>
            </a:r>
            <a:r>
              <a:rPr lang="en-US" sz="1600" dirty="0"/>
              <a:t>the bottle for sedimentation</a:t>
            </a:r>
            <a:r>
              <a:rPr lang="en-US" sz="1600" dirty="0" smtClean="0"/>
              <a:t>: </a:t>
            </a:r>
            <a:br>
              <a:rPr lang="en-US" sz="1600" dirty="0" smtClean="0"/>
            </a:br>
            <a:r>
              <a:rPr lang="en-US" sz="1600" b="1" i="1" dirty="0" smtClean="0"/>
              <a:t>Will the sedimentation be effective or not?</a:t>
            </a:r>
            <a:endParaRPr lang="en-US" sz="1600" b="1" i="1" dirty="0"/>
          </a:p>
          <a:p>
            <a:pPr marL="342900" indent="-342900">
              <a:buFont typeface="+mj-lt"/>
              <a:buAutoNum type="arabicPeriod"/>
            </a:pPr>
            <a:r>
              <a:rPr lang="en-US" sz="1600" dirty="0" smtClean="0"/>
              <a:t>You keep </a:t>
            </a:r>
            <a:r>
              <a:rPr lang="en-US" sz="1600" dirty="0"/>
              <a:t>the tube/bottle in a </a:t>
            </a:r>
            <a:r>
              <a:rPr lang="en-US" sz="1600" b="1" dirty="0">
                <a:solidFill>
                  <a:srgbClr val="C00000"/>
                </a:solidFill>
              </a:rPr>
              <a:t>slanted position</a:t>
            </a:r>
            <a:r>
              <a:rPr lang="en-US" sz="1600" dirty="0" smtClean="0"/>
              <a:t>: </a:t>
            </a:r>
            <a:br>
              <a:rPr lang="en-US" sz="1600" dirty="0" smtClean="0"/>
            </a:br>
            <a:r>
              <a:rPr lang="en-US" sz="1600" b="1" i="1" dirty="0" smtClean="0"/>
              <a:t>Will </a:t>
            </a:r>
            <a:r>
              <a:rPr lang="en-US" sz="1600" b="1" i="1" dirty="0"/>
              <a:t>the sedimentation be effective or not?</a:t>
            </a:r>
          </a:p>
          <a:p>
            <a:pPr marL="342900" indent="-342900">
              <a:buFont typeface="+mj-lt"/>
              <a:buAutoNum type="arabicPeriod"/>
            </a:pPr>
            <a:r>
              <a:rPr lang="en-US" sz="1600" dirty="0" smtClean="0"/>
              <a:t>You keep the bottom </a:t>
            </a:r>
            <a:r>
              <a:rPr lang="en-US" sz="1600" dirty="0"/>
              <a:t>of the tube immersed in </a:t>
            </a:r>
            <a:r>
              <a:rPr lang="en-US" sz="1600" b="1" dirty="0">
                <a:solidFill>
                  <a:srgbClr val="C00000"/>
                </a:solidFill>
              </a:rPr>
              <a:t>warm</a:t>
            </a:r>
            <a:r>
              <a:rPr lang="en-US" sz="1600" dirty="0">
                <a:solidFill>
                  <a:srgbClr val="C00000"/>
                </a:solidFill>
              </a:rPr>
              <a:t> </a:t>
            </a:r>
            <a:r>
              <a:rPr lang="en-US" sz="1600" b="1" dirty="0">
                <a:solidFill>
                  <a:srgbClr val="C00000"/>
                </a:solidFill>
              </a:rPr>
              <a:t>water</a:t>
            </a:r>
            <a:r>
              <a:rPr lang="en-US" sz="1600" dirty="0" smtClean="0"/>
              <a:t>: </a:t>
            </a:r>
            <a:r>
              <a:rPr lang="en-US" sz="1600" b="1" i="1" dirty="0" smtClean="0"/>
              <a:t>Will the sediment harden or not?</a:t>
            </a:r>
            <a:endParaRPr lang="en-US" sz="1600" b="1" i="1" dirty="0"/>
          </a:p>
        </p:txBody>
      </p:sp>
      <p:sp>
        <p:nvSpPr>
          <p:cNvPr id="9" name="Rectangle 8"/>
          <p:cNvSpPr/>
          <p:nvPr/>
        </p:nvSpPr>
        <p:spPr>
          <a:xfrm>
            <a:off x="5915424" y="3655186"/>
            <a:ext cx="5829957" cy="1628446"/>
          </a:xfrm>
          <a:prstGeom prst="rect">
            <a:avLst/>
          </a:prstGeom>
        </p:spPr>
        <p:txBody>
          <a:bodyPr wrap="square">
            <a:noAutofit/>
          </a:bodyPr>
          <a:lstStyle/>
          <a:p>
            <a:r>
              <a:rPr lang="en-US" sz="1600" b="1" dirty="0" smtClean="0"/>
              <a:t>Outcomes of the </a:t>
            </a:r>
            <a:r>
              <a:rPr lang="en-US" sz="1600" b="1" dirty="0"/>
              <a:t>circumstances:</a:t>
            </a:r>
          </a:p>
          <a:p>
            <a:pPr marL="342900" indent="-342900">
              <a:buAutoNum type="arabicPeriod"/>
            </a:pPr>
            <a:r>
              <a:rPr lang="en-US" sz="1600" dirty="0" smtClean="0">
                <a:latin typeface="+mj-lt"/>
              </a:rPr>
              <a:t>Sedimentation is not effective if vibrated, so </a:t>
            </a:r>
            <a:r>
              <a:rPr lang="en-US" sz="1600" b="1" dirty="0" smtClean="0">
                <a:latin typeface="+mj-lt"/>
              </a:rPr>
              <a:t>avoid vibrations</a:t>
            </a:r>
            <a:r>
              <a:rPr lang="en-US" sz="1600" dirty="0" smtClean="0">
                <a:latin typeface="+mj-lt"/>
              </a:rPr>
              <a:t>.</a:t>
            </a:r>
          </a:p>
          <a:p>
            <a:pPr marL="342900" indent="-342900">
              <a:buAutoNum type="arabicPeriod"/>
            </a:pPr>
            <a:r>
              <a:rPr lang="en-US" sz="1600" dirty="0" smtClean="0">
                <a:latin typeface="+mj-lt"/>
              </a:rPr>
              <a:t>Sedimentation is not effective in a slanted position, so keep vessels </a:t>
            </a:r>
            <a:r>
              <a:rPr lang="en-US" sz="1600" b="1" dirty="0" smtClean="0">
                <a:latin typeface="+mj-lt"/>
              </a:rPr>
              <a:t>upright at 90 degrees</a:t>
            </a:r>
            <a:r>
              <a:rPr lang="en-US" sz="1600" dirty="0" smtClean="0">
                <a:latin typeface="+mj-lt"/>
              </a:rPr>
              <a:t>.</a:t>
            </a:r>
          </a:p>
          <a:p>
            <a:pPr marL="342900" indent="-342900">
              <a:buAutoNum type="arabicPeriod"/>
            </a:pPr>
            <a:r>
              <a:rPr lang="en-US" sz="1600" dirty="0" smtClean="0">
                <a:latin typeface="+mj-lt"/>
              </a:rPr>
              <a:t>Sediment will get hardened soon and will alter the rate of sedimentation, so </a:t>
            </a:r>
            <a:r>
              <a:rPr lang="en-US" sz="1600" b="1" dirty="0" smtClean="0">
                <a:latin typeface="+mj-lt"/>
              </a:rPr>
              <a:t>avoid high temperatures</a:t>
            </a:r>
            <a:endParaRPr lang="en-US" sz="1600" b="1" dirty="0">
              <a:latin typeface="+mj-lt"/>
            </a:endParaRPr>
          </a:p>
        </p:txBody>
      </p:sp>
      <p:sp>
        <p:nvSpPr>
          <p:cNvPr id="10" name="Rectangle 9"/>
          <p:cNvSpPr/>
          <p:nvPr/>
        </p:nvSpPr>
        <p:spPr>
          <a:xfrm>
            <a:off x="5915424" y="5283632"/>
            <a:ext cx="5786203" cy="1381993"/>
          </a:xfrm>
          <a:prstGeom prst="rect">
            <a:avLst/>
          </a:prstGeom>
        </p:spPr>
        <p:txBody>
          <a:bodyPr wrap="square">
            <a:noAutofit/>
          </a:bodyPr>
          <a:lstStyle/>
          <a:p>
            <a:r>
              <a:rPr lang="en-US" sz="2000" b="1" dirty="0" smtClean="0">
                <a:solidFill>
                  <a:srgbClr val="0070C0"/>
                </a:solidFill>
              </a:rPr>
              <a:t>Summary: </a:t>
            </a:r>
            <a:r>
              <a:rPr lang="en-US" sz="2000" dirty="0" smtClean="0">
                <a:solidFill>
                  <a:srgbClr val="00B050"/>
                </a:solidFill>
              </a:rPr>
              <a:t>Three factors that affect sedimentation:</a:t>
            </a:r>
          </a:p>
          <a:p>
            <a:r>
              <a:rPr lang="en-US" sz="1600" b="1" dirty="0" smtClean="0">
                <a:solidFill>
                  <a:srgbClr val="00B050"/>
                </a:solidFill>
              </a:rPr>
              <a:t>1) fluid factors, 2) particle factors, and 3) mechanical factors</a:t>
            </a:r>
          </a:p>
          <a:p>
            <a:r>
              <a:rPr lang="en-US" sz="1600" dirty="0" smtClean="0">
                <a:solidFill>
                  <a:srgbClr val="00B050"/>
                </a:solidFill>
              </a:rPr>
              <a:t>To investigate sedimentation, we avoid interference of mechanical factors and carry out the sedimentation in vibration-free upright containers and do not increase the temperature.</a:t>
            </a:r>
          </a:p>
          <a:p>
            <a:endParaRPr lang="en-US" sz="1600" b="1" dirty="0" smtClean="0">
              <a:solidFill>
                <a:srgbClr val="C00000"/>
              </a:solidFill>
            </a:endParaRPr>
          </a:p>
        </p:txBody>
      </p:sp>
      <p:sp>
        <p:nvSpPr>
          <p:cNvPr id="11" name="Title 1"/>
          <p:cNvSpPr txBox="1">
            <a:spLocks/>
          </p:cNvSpPr>
          <p:nvPr/>
        </p:nvSpPr>
        <p:spPr>
          <a:xfrm>
            <a:off x="655320" y="744898"/>
            <a:ext cx="10881360" cy="7489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i="1" dirty="0" smtClean="0"/>
              <a:t>In the </a:t>
            </a:r>
            <a:r>
              <a:rPr lang="en-US" sz="2000" b="1" i="1" dirty="0" smtClean="0">
                <a:solidFill>
                  <a:srgbClr val="0070C0"/>
                </a:solidFill>
              </a:rPr>
              <a:t>glitter experiment, </a:t>
            </a:r>
            <a:r>
              <a:rPr lang="en-US" sz="2000" b="1" i="1" dirty="0" smtClean="0"/>
              <a:t>what could you have done with the glitter (not the solutions) to speed up the fall?  </a:t>
            </a:r>
            <a:r>
              <a:rPr lang="en-US" sz="1800" dirty="0" smtClean="0"/>
              <a:t>Consider the following scenarios:</a:t>
            </a:r>
            <a:endParaRPr lang="en-US" sz="1800" dirty="0"/>
          </a:p>
        </p:txBody>
      </p:sp>
    </p:spTree>
    <p:extLst>
      <p:ext uri="{BB962C8B-B14F-4D97-AF65-F5344CB8AC3E}">
        <p14:creationId xmlns:p14="http://schemas.microsoft.com/office/powerpoint/2010/main" val="2877730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541"/>
            <a:ext cx="11887200" cy="457200"/>
          </a:xfrm>
          <a:ln>
            <a:noFill/>
          </a:ln>
        </p:spPr>
        <p:txBody>
          <a:bodyPr>
            <a:noAutofit/>
          </a:bodyPr>
          <a:lstStyle/>
          <a:p>
            <a:pPr algn="ctr"/>
            <a:r>
              <a:rPr lang="en-US" sz="4200" dirty="0" smtClean="0">
                <a:solidFill>
                  <a:srgbClr val="7030A0"/>
                </a:solidFill>
              </a:rPr>
              <a:t>The laboratory investigation: ESR test in the classroom</a:t>
            </a:r>
            <a:endParaRPr lang="en-US" sz="4200" b="1" dirty="0">
              <a:solidFill>
                <a:srgbClr val="7030A0"/>
              </a:solidFill>
            </a:endParaRPr>
          </a:p>
        </p:txBody>
      </p:sp>
      <p:sp>
        <p:nvSpPr>
          <p:cNvPr id="4" name="TextBox 3"/>
          <p:cNvSpPr txBox="1"/>
          <p:nvPr/>
        </p:nvSpPr>
        <p:spPr>
          <a:xfrm>
            <a:off x="232026" y="2197290"/>
            <a:ext cx="3291840" cy="141118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en-US" b="1" dirty="0">
                <a:latin typeface="+mj-lt"/>
              </a:rPr>
              <a:t>Working in groups of five</a:t>
            </a:r>
            <a:r>
              <a:rPr lang="en-US" b="1" dirty="0" smtClean="0">
                <a:latin typeface="+mj-lt"/>
              </a:rPr>
              <a:t>, </a:t>
            </a:r>
            <a:r>
              <a:rPr lang="en-US" b="1" dirty="0">
                <a:solidFill>
                  <a:srgbClr val="C00000"/>
                </a:solidFill>
                <a:latin typeface="+mj-lt"/>
              </a:rPr>
              <a:t>prepare </a:t>
            </a:r>
            <a:r>
              <a:rPr lang="en-US" b="1" dirty="0" smtClean="0">
                <a:solidFill>
                  <a:srgbClr val="C00000"/>
                </a:solidFill>
                <a:latin typeface="+mj-lt"/>
              </a:rPr>
              <a:t>five blood sample models: </a:t>
            </a:r>
            <a:endParaRPr lang="en-US" b="1" dirty="0">
              <a:solidFill>
                <a:srgbClr val="C00000"/>
              </a:solidFill>
              <a:latin typeface="+mj-lt"/>
            </a:endParaRPr>
          </a:p>
          <a:p>
            <a:r>
              <a:rPr lang="en-US" sz="1600" dirty="0" smtClean="0">
                <a:latin typeface="+mj-lt"/>
              </a:rPr>
              <a:t>1 represents </a:t>
            </a:r>
            <a:r>
              <a:rPr lang="en-US" sz="1600" dirty="0">
                <a:latin typeface="+mj-lt"/>
              </a:rPr>
              <a:t>normal blood</a:t>
            </a:r>
          </a:p>
          <a:p>
            <a:r>
              <a:rPr lang="en-US" sz="1600" dirty="0" smtClean="0">
                <a:latin typeface="+mj-lt"/>
              </a:rPr>
              <a:t>2 have low ESR </a:t>
            </a:r>
            <a:r>
              <a:rPr lang="en-US" sz="1600" dirty="0">
                <a:latin typeface="+mj-lt"/>
              </a:rPr>
              <a:t>disease condition</a:t>
            </a:r>
          </a:p>
          <a:p>
            <a:r>
              <a:rPr lang="en-US" sz="1600" dirty="0" smtClean="0">
                <a:latin typeface="+mj-lt"/>
              </a:rPr>
              <a:t>2 have high ESR </a:t>
            </a:r>
            <a:r>
              <a:rPr lang="en-US" sz="1600" dirty="0">
                <a:latin typeface="+mj-lt"/>
              </a:rPr>
              <a:t>disease conditions</a:t>
            </a:r>
          </a:p>
        </p:txBody>
      </p:sp>
      <p:sp>
        <p:nvSpPr>
          <p:cNvPr id="5" name="TextBox 4"/>
          <p:cNvSpPr txBox="1"/>
          <p:nvPr/>
        </p:nvSpPr>
        <p:spPr>
          <a:xfrm>
            <a:off x="232026" y="3608471"/>
            <a:ext cx="3383280" cy="30175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en-US" sz="1600" dirty="0" smtClean="0">
                <a:latin typeface="+mj-lt"/>
              </a:rPr>
              <a:t>Your lab station tray includes the following </a:t>
            </a:r>
            <a:r>
              <a:rPr lang="en-US" sz="1600" dirty="0">
                <a:solidFill>
                  <a:srgbClr val="7030A0"/>
                </a:solidFill>
                <a:latin typeface="+mj-lt"/>
              </a:rPr>
              <a:t>materials </a:t>
            </a:r>
            <a:r>
              <a:rPr lang="en-US" sz="1600" dirty="0" smtClean="0">
                <a:solidFill>
                  <a:srgbClr val="7030A0"/>
                </a:solidFill>
                <a:latin typeface="+mj-lt"/>
              </a:rPr>
              <a:t>used to </a:t>
            </a:r>
            <a:r>
              <a:rPr lang="en-US" sz="1600" dirty="0">
                <a:solidFill>
                  <a:srgbClr val="7030A0"/>
                </a:solidFill>
                <a:latin typeface="+mj-lt"/>
              </a:rPr>
              <a:t>represent different </a:t>
            </a:r>
            <a:r>
              <a:rPr lang="en-US" sz="1600" dirty="0" smtClean="0">
                <a:solidFill>
                  <a:srgbClr val="7030A0"/>
                </a:solidFill>
                <a:latin typeface="+mj-lt"/>
              </a:rPr>
              <a:t>blood components :</a:t>
            </a:r>
          </a:p>
          <a:p>
            <a:pPr marL="285750" indent="-285750">
              <a:buFont typeface="Arial" panose="020B0604020202020204" pitchFamily="34" charset="0"/>
              <a:buChar char="•"/>
            </a:pPr>
            <a:r>
              <a:rPr lang="en-US" sz="1600" dirty="0" smtClean="0">
                <a:latin typeface="+mj-lt"/>
              </a:rPr>
              <a:t>Fibrous tomato drink/V8</a:t>
            </a:r>
          </a:p>
          <a:p>
            <a:pPr marL="285750" indent="-285750">
              <a:buFont typeface="Arial" panose="020B0604020202020204" pitchFamily="34" charset="0"/>
              <a:buChar char="•"/>
            </a:pPr>
            <a:r>
              <a:rPr lang="en-US" sz="1600" dirty="0" smtClean="0">
                <a:latin typeface="+mj-lt"/>
              </a:rPr>
              <a:t>Olive oil</a:t>
            </a:r>
          </a:p>
          <a:p>
            <a:pPr marL="285750" indent="-285750">
              <a:buFont typeface="Arial" panose="020B0604020202020204" pitchFamily="34" charset="0"/>
              <a:buChar char="•"/>
            </a:pPr>
            <a:r>
              <a:rPr lang="en-US" sz="1600" dirty="0" smtClean="0">
                <a:latin typeface="+mj-lt"/>
              </a:rPr>
              <a:t>Butter</a:t>
            </a:r>
          </a:p>
          <a:p>
            <a:pPr marL="285750" indent="-285750">
              <a:buFont typeface="Arial" panose="020B0604020202020204" pitchFamily="34" charset="0"/>
              <a:buChar char="•"/>
            </a:pPr>
            <a:r>
              <a:rPr lang="en-US" sz="1600" dirty="0" smtClean="0">
                <a:latin typeface="+mj-lt"/>
              </a:rPr>
              <a:t>Petroleum jelly</a:t>
            </a:r>
          </a:p>
          <a:p>
            <a:pPr marL="285750" indent="-285750">
              <a:buFont typeface="Arial" panose="020B0604020202020204" pitchFamily="34" charset="0"/>
              <a:buChar char="•"/>
            </a:pPr>
            <a:r>
              <a:rPr lang="en-US" sz="1600" dirty="0" smtClean="0">
                <a:latin typeface="+mj-lt"/>
              </a:rPr>
              <a:t>Beet extract</a:t>
            </a:r>
          </a:p>
          <a:p>
            <a:pPr marL="285750" indent="-285750">
              <a:buFont typeface="Arial" panose="020B0604020202020204" pitchFamily="34" charset="0"/>
              <a:buChar char="•"/>
            </a:pPr>
            <a:r>
              <a:rPr lang="en-US" sz="1600" dirty="0" smtClean="0">
                <a:latin typeface="+mj-lt"/>
              </a:rPr>
              <a:t>Starch solution</a:t>
            </a:r>
          </a:p>
          <a:p>
            <a:pPr marL="285750" indent="-285750">
              <a:buFont typeface="Arial" panose="020B0604020202020204" pitchFamily="34" charset="0"/>
              <a:buChar char="•"/>
            </a:pPr>
            <a:r>
              <a:rPr lang="en-US" sz="1600" dirty="0" smtClean="0">
                <a:latin typeface="+mj-lt"/>
              </a:rPr>
              <a:t>Beet shaving</a:t>
            </a:r>
          </a:p>
          <a:p>
            <a:pPr>
              <a:spcBef>
                <a:spcPts val="600"/>
              </a:spcBef>
            </a:pPr>
            <a:r>
              <a:rPr lang="en-US" sz="1400" dirty="0" smtClean="0">
                <a:latin typeface="+mj-lt"/>
              </a:rPr>
              <a:t>Plus: 5 graduated test tubes with screw caps, droppers, tweezer and test tube stand</a:t>
            </a:r>
            <a:endParaRPr lang="en-US" sz="1400" dirty="0">
              <a:latin typeface="+mj-lt"/>
            </a:endParaRPr>
          </a:p>
        </p:txBody>
      </p:sp>
      <p:sp>
        <p:nvSpPr>
          <p:cNvPr id="6" name="TextBox 5"/>
          <p:cNvSpPr txBox="1"/>
          <p:nvPr/>
        </p:nvSpPr>
        <p:spPr>
          <a:xfrm>
            <a:off x="8823186" y="2674961"/>
            <a:ext cx="3108960" cy="399197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spcAft>
                <a:spcPts val="1200"/>
              </a:spcAft>
            </a:pPr>
            <a:r>
              <a:rPr lang="en-US" b="1" dirty="0" smtClean="0">
                <a:solidFill>
                  <a:srgbClr val="00B050"/>
                </a:solidFill>
                <a:latin typeface="+mj-lt"/>
              </a:rPr>
              <a:t>During the 60 minutes when the ESR sedimentation is taking place, work </a:t>
            </a:r>
            <a:r>
              <a:rPr lang="en-US" b="1" dirty="0">
                <a:solidFill>
                  <a:srgbClr val="00B050"/>
                </a:solidFill>
                <a:latin typeface="+mj-lt"/>
              </a:rPr>
              <a:t>on the </a:t>
            </a:r>
            <a:r>
              <a:rPr lang="en-US" b="1" dirty="0" smtClean="0">
                <a:solidFill>
                  <a:srgbClr val="00B050"/>
                </a:solidFill>
                <a:latin typeface="+mj-lt"/>
              </a:rPr>
              <a:t>following assessment activities:</a:t>
            </a:r>
          </a:p>
          <a:p>
            <a:r>
              <a:rPr lang="en-US" sz="1600" b="1" dirty="0" smtClean="0">
                <a:latin typeface="+mj-lt"/>
              </a:rPr>
              <a:t>Post-Lab Quiz</a:t>
            </a:r>
          </a:p>
          <a:p>
            <a:pPr>
              <a:spcAft>
                <a:spcPts val="600"/>
              </a:spcAft>
            </a:pPr>
            <a:r>
              <a:rPr lang="en-US" sz="1600" dirty="0" smtClean="0">
                <a:latin typeface="+mj-lt"/>
              </a:rPr>
              <a:t>Answer the post-lab inquiry questions. Feel free to use the </a:t>
            </a:r>
            <a:r>
              <a:rPr lang="en-US" sz="1600" dirty="0">
                <a:latin typeface="+mj-lt"/>
              </a:rPr>
              <a:t>slide notes printout </a:t>
            </a:r>
            <a:r>
              <a:rPr lang="en-US" sz="1600" dirty="0" smtClean="0">
                <a:latin typeface="+mj-lt"/>
              </a:rPr>
              <a:t>and web searches.</a:t>
            </a:r>
          </a:p>
          <a:p>
            <a:r>
              <a:rPr lang="en-US" sz="1600" b="1" dirty="0" smtClean="0">
                <a:latin typeface="+mj-lt"/>
              </a:rPr>
              <a:t>Homework</a:t>
            </a:r>
          </a:p>
          <a:p>
            <a:pPr>
              <a:spcAft>
                <a:spcPts val="600"/>
              </a:spcAft>
            </a:pPr>
            <a:r>
              <a:rPr lang="en-US" sz="1600" dirty="0" smtClean="0">
                <a:latin typeface="+mj-lt"/>
              </a:rPr>
              <a:t>Answer the two free-response questions about clinical engineering careers. You are strongly encouraged to do Internet research to answer the questions.</a:t>
            </a:r>
            <a:endParaRPr lang="en-US" sz="1600" dirty="0">
              <a:latin typeface="+mj-lt"/>
            </a:endParaRPr>
          </a:p>
        </p:txBody>
      </p:sp>
      <p:sp>
        <p:nvSpPr>
          <p:cNvPr id="7" name="TextBox 6"/>
          <p:cNvSpPr txBox="1"/>
          <p:nvPr/>
        </p:nvSpPr>
        <p:spPr>
          <a:xfrm>
            <a:off x="232026" y="1059525"/>
            <a:ext cx="3291840" cy="86435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en-US" sz="2000" b="1" dirty="0" smtClean="0">
                <a:latin typeface="+mj-lt"/>
              </a:rPr>
              <a:t>In the ESR test:</a:t>
            </a:r>
          </a:p>
          <a:p>
            <a:r>
              <a:rPr lang="en-US" sz="1600" dirty="0" smtClean="0">
                <a:latin typeface="+mj-lt"/>
              </a:rPr>
              <a:t>Fluid factors = plasma factors</a:t>
            </a:r>
          </a:p>
          <a:p>
            <a:r>
              <a:rPr lang="en-US" sz="1600" dirty="0" smtClean="0">
                <a:latin typeface="+mj-lt"/>
              </a:rPr>
              <a:t>Particle factors = erythrocyte factors</a:t>
            </a:r>
            <a:endParaRPr lang="en-IN" sz="1600" dirty="0">
              <a:latin typeface="+mj-lt"/>
            </a:endParaRPr>
          </a:p>
        </p:txBody>
      </p:sp>
      <p:sp>
        <p:nvSpPr>
          <p:cNvPr id="8" name="TextBox 7"/>
          <p:cNvSpPr txBox="1"/>
          <p:nvPr/>
        </p:nvSpPr>
        <p:spPr>
          <a:xfrm>
            <a:off x="3635834" y="1146977"/>
            <a:ext cx="5029200" cy="361899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spcAft>
                <a:spcPts val="600"/>
              </a:spcAft>
            </a:pPr>
            <a:r>
              <a:rPr lang="en-US" sz="1600" dirty="0" smtClean="0"/>
              <a:t>Use the </a:t>
            </a:r>
            <a:r>
              <a:rPr lang="en-US" sz="1600" b="1" dirty="0" smtClean="0"/>
              <a:t>handout</a:t>
            </a:r>
            <a:r>
              <a:rPr lang="en-US" sz="1600" dirty="0" smtClean="0"/>
              <a:t> as a guide for </a:t>
            </a:r>
            <a:r>
              <a:rPr lang="en-US" sz="1600" dirty="0"/>
              <a:t>doing the lab. </a:t>
            </a:r>
            <a:r>
              <a:rPr lang="en-US" sz="1600" dirty="0" smtClean="0"/>
              <a:t>It includes instructions </a:t>
            </a:r>
            <a:r>
              <a:rPr lang="en-US" sz="1600" dirty="0"/>
              <a:t>on how to prepare the </a:t>
            </a:r>
            <a:r>
              <a:rPr lang="en-US" sz="1600" dirty="0" smtClean="0"/>
              <a:t>blood models that </a:t>
            </a:r>
            <a:r>
              <a:rPr lang="en-US" sz="1600" dirty="0"/>
              <a:t>corresponding to normal blood and four </a:t>
            </a:r>
            <a:r>
              <a:rPr lang="en-US" sz="1600" dirty="0" smtClean="0"/>
              <a:t>diseased blood models for rheumatoid </a:t>
            </a:r>
            <a:r>
              <a:rPr lang="en-US" sz="1600" dirty="0"/>
              <a:t>arthritis, </a:t>
            </a:r>
            <a:r>
              <a:rPr lang="en-US" sz="1600" dirty="0" smtClean="0"/>
              <a:t>anemia, leukocytosis and sickle-cell anemia</a:t>
            </a:r>
            <a:r>
              <a:rPr lang="en-US" sz="1600" dirty="0"/>
              <a:t>. </a:t>
            </a:r>
            <a:endParaRPr lang="en-US" sz="1600" dirty="0" smtClean="0"/>
          </a:p>
          <a:p>
            <a:pPr>
              <a:spcAft>
                <a:spcPts val="600"/>
              </a:spcAft>
            </a:pPr>
            <a:r>
              <a:rPr lang="en-US" sz="1600" dirty="0" smtClean="0"/>
              <a:t>All </a:t>
            </a:r>
            <a:r>
              <a:rPr lang="en-US" sz="1600" dirty="0"/>
              <a:t>the solutions and apparatus </a:t>
            </a:r>
            <a:r>
              <a:rPr lang="en-US" sz="1600" dirty="0" smtClean="0"/>
              <a:t>needed to do the </a:t>
            </a:r>
            <a:r>
              <a:rPr lang="en-US" sz="1600" dirty="0"/>
              <a:t>lab are </a:t>
            </a:r>
            <a:r>
              <a:rPr lang="en-US" sz="1600" dirty="0" smtClean="0"/>
              <a:t>at the </a:t>
            </a:r>
            <a:r>
              <a:rPr lang="en-US" sz="1600" dirty="0"/>
              <a:t>lab bench at each lab station.</a:t>
            </a:r>
          </a:p>
          <a:p>
            <a:pPr>
              <a:spcAft>
                <a:spcPts val="600"/>
              </a:spcAft>
            </a:pPr>
            <a:r>
              <a:rPr lang="en-US" sz="1600" dirty="0" smtClean="0"/>
              <a:t>Prepare </a:t>
            </a:r>
            <a:r>
              <a:rPr lang="en-US" sz="1600" dirty="0"/>
              <a:t>the </a:t>
            </a:r>
            <a:r>
              <a:rPr lang="en-US" sz="1600" dirty="0" smtClean="0"/>
              <a:t>model </a:t>
            </a:r>
            <a:r>
              <a:rPr lang="en-US" sz="1600" dirty="0"/>
              <a:t>blood samples by mixing the different specific ingredients.</a:t>
            </a:r>
          </a:p>
          <a:p>
            <a:pPr>
              <a:spcAft>
                <a:spcPts val="600"/>
              </a:spcAft>
            </a:pPr>
            <a:r>
              <a:rPr lang="en-US" sz="1600" dirty="0"/>
              <a:t>As soon as you have prepared a blood model </a:t>
            </a:r>
            <a:r>
              <a:rPr lang="en-US" sz="1600" dirty="0" smtClean="0"/>
              <a:t>that corresponds </a:t>
            </a:r>
            <a:r>
              <a:rPr lang="en-US" sz="1600" dirty="0"/>
              <a:t>to a </a:t>
            </a:r>
            <a:r>
              <a:rPr lang="en-US" sz="1600" dirty="0" smtClean="0"/>
              <a:t>disease, conduct its </a:t>
            </a:r>
            <a:r>
              <a:rPr lang="en-US" sz="1600" b="1" dirty="0" smtClean="0">
                <a:solidFill>
                  <a:srgbClr val="C00000"/>
                </a:solidFill>
              </a:rPr>
              <a:t>ESR test </a:t>
            </a:r>
            <a:r>
              <a:rPr lang="en-US" sz="1600" dirty="0" smtClean="0"/>
              <a:t>by leaving it </a:t>
            </a:r>
            <a:r>
              <a:rPr lang="en-US" sz="1600" dirty="0"/>
              <a:t>undisturbed for </a:t>
            </a:r>
            <a:r>
              <a:rPr lang="en-US" sz="1600" dirty="0" smtClean="0"/>
              <a:t>60 minutes in </a:t>
            </a:r>
            <a:r>
              <a:rPr lang="en-US" sz="1600" dirty="0"/>
              <a:t>a test tube </a:t>
            </a:r>
            <a:r>
              <a:rPr lang="en-US" sz="1600" dirty="0" smtClean="0"/>
              <a:t>stand. </a:t>
            </a:r>
          </a:p>
          <a:p>
            <a:pPr>
              <a:spcAft>
                <a:spcPts val="600"/>
              </a:spcAft>
            </a:pPr>
            <a:r>
              <a:rPr lang="en-US" b="1" dirty="0" smtClean="0">
                <a:solidFill>
                  <a:srgbClr val="C00000"/>
                </a:solidFill>
              </a:rPr>
              <a:t>At the 60</a:t>
            </a:r>
            <a:r>
              <a:rPr lang="en-US" b="1" baseline="30000" dirty="0" smtClean="0">
                <a:solidFill>
                  <a:srgbClr val="C00000"/>
                </a:solidFill>
              </a:rPr>
              <a:t>th</a:t>
            </a:r>
            <a:r>
              <a:rPr lang="en-US" b="1" dirty="0" smtClean="0">
                <a:solidFill>
                  <a:srgbClr val="C00000"/>
                </a:solidFill>
              </a:rPr>
              <a:t> minute, be ready to measure the ESR!</a:t>
            </a:r>
            <a:endParaRPr lang="en-US" b="1" dirty="0">
              <a:solidFill>
                <a:srgbClr val="C00000"/>
              </a:solidFill>
            </a:endParaRPr>
          </a:p>
        </p:txBody>
      </p:sp>
      <p:sp>
        <p:nvSpPr>
          <p:cNvPr id="9" name="Content Placeholder 3"/>
          <p:cNvSpPr>
            <a:spLocks noGrp="1"/>
          </p:cNvSpPr>
          <p:nvPr>
            <p:ph sz="half" idx="2"/>
          </p:nvPr>
        </p:nvSpPr>
        <p:spPr>
          <a:xfrm>
            <a:off x="3593407" y="4776716"/>
            <a:ext cx="5029200" cy="1964268"/>
          </a:xfrm>
          <a:ln>
            <a:noFill/>
          </a:ln>
        </p:spPr>
        <p:style>
          <a:lnRef idx="2">
            <a:schemeClr val="dk1"/>
          </a:lnRef>
          <a:fillRef idx="1">
            <a:schemeClr val="lt1"/>
          </a:fillRef>
          <a:effectRef idx="0">
            <a:schemeClr val="dk1"/>
          </a:effectRef>
          <a:fontRef idx="minor">
            <a:schemeClr val="dk1"/>
          </a:fontRef>
        </p:style>
        <p:txBody>
          <a:bodyPr>
            <a:noAutofit/>
          </a:bodyPr>
          <a:lstStyle/>
          <a:p>
            <a:pPr marL="0" lvl="1" indent="0">
              <a:lnSpc>
                <a:spcPct val="100000"/>
              </a:lnSpc>
              <a:spcBef>
                <a:spcPts val="0"/>
              </a:spcBef>
              <a:buNone/>
            </a:pPr>
            <a:r>
              <a:rPr lang="en-US" sz="1800" b="1" dirty="0">
                <a:solidFill>
                  <a:srgbClr val="7030A0"/>
                </a:solidFill>
                <a:latin typeface="+mj-lt"/>
              </a:rPr>
              <a:t>Simulation Protocol</a:t>
            </a:r>
            <a:r>
              <a:rPr lang="en-US" sz="1500" dirty="0" smtClean="0">
                <a:solidFill>
                  <a:srgbClr val="7030A0"/>
                </a:solidFill>
                <a:latin typeface="+mj-lt"/>
              </a:rPr>
              <a:t>:</a:t>
            </a:r>
          </a:p>
          <a:p>
            <a:pPr marL="228600" lvl="1">
              <a:lnSpc>
                <a:spcPct val="100000"/>
              </a:lnSpc>
              <a:spcBef>
                <a:spcPts val="0"/>
              </a:spcBef>
            </a:pPr>
            <a:r>
              <a:rPr lang="en-US" sz="1500" dirty="0" smtClean="0">
                <a:latin typeface="+mj-lt"/>
              </a:rPr>
              <a:t>Erythrocytes  	 	= fibrous tomato (V8 drink)</a:t>
            </a:r>
            <a:endParaRPr lang="en-US" sz="1500" dirty="0">
              <a:latin typeface="+mj-lt"/>
            </a:endParaRPr>
          </a:p>
          <a:p>
            <a:pPr>
              <a:lnSpc>
                <a:spcPct val="100000"/>
              </a:lnSpc>
              <a:spcBef>
                <a:spcPts val="0"/>
              </a:spcBef>
            </a:pPr>
            <a:r>
              <a:rPr lang="en-US" sz="1500" dirty="0" smtClean="0">
                <a:latin typeface="+mj-lt"/>
              </a:rPr>
              <a:t>Plasma            		= olive oil</a:t>
            </a:r>
          </a:p>
          <a:p>
            <a:pPr>
              <a:lnSpc>
                <a:spcPct val="100000"/>
              </a:lnSpc>
              <a:spcBef>
                <a:spcPts val="0"/>
              </a:spcBef>
            </a:pPr>
            <a:r>
              <a:rPr lang="en-US" sz="1500" dirty="0" smtClean="0">
                <a:latin typeface="+mj-lt"/>
              </a:rPr>
              <a:t>Globulins        	 	= butter </a:t>
            </a:r>
          </a:p>
          <a:p>
            <a:pPr>
              <a:lnSpc>
                <a:spcPct val="100000"/>
              </a:lnSpc>
              <a:spcBef>
                <a:spcPts val="0"/>
              </a:spcBef>
            </a:pPr>
            <a:r>
              <a:rPr lang="en-US" sz="1500" dirty="0" smtClean="0">
                <a:latin typeface="+mj-lt"/>
              </a:rPr>
              <a:t>Fibrinogen      	 	= petroleum jelly</a:t>
            </a:r>
          </a:p>
          <a:p>
            <a:pPr>
              <a:lnSpc>
                <a:spcPct val="100000"/>
              </a:lnSpc>
              <a:spcBef>
                <a:spcPts val="0"/>
              </a:spcBef>
            </a:pPr>
            <a:r>
              <a:rPr lang="en-US" sz="1500" dirty="0" smtClean="0">
                <a:solidFill>
                  <a:schemeClr val="tx1"/>
                </a:solidFill>
                <a:latin typeface="+mj-lt"/>
              </a:rPr>
              <a:t>Reduced protein condition</a:t>
            </a:r>
            <a:r>
              <a:rPr lang="en-US" sz="1500" dirty="0" smtClean="0">
                <a:latin typeface="+mj-lt"/>
              </a:rPr>
              <a:t>	= beet extract</a:t>
            </a:r>
            <a:endParaRPr lang="en-US" sz="1500" dirty="0">
              <a:latin typeface="+mj-lt"/>
            </a:endParaRPr>
          </a:p>
          <a:p>
            <a:pPr>
              <a:lnSpc>
                <a:spcPct val="100000"/>
              </a:lnSpc>
              <a:spcBef>
                <a:spcPts val="0"/>
              </a:spcBef>
            </a:pPr>
            <a:r>
              <a:rPr lang="en-US" sz="1500" dirty="0" smtClean="0">
                <a:latin typeface="+mj-lt"/>
              </a:rPr>
              <a:t>White blood cells 		= starch solution</a:t>
            </a:r>
          </a:p>
          <a:p>
            <a:pPr>
              <a:lnSpc>
                <a:spcPct val="100000"/>
              </a:lnSpc>
              <a:spcBef>
                <a:spcPts val="0"/>
              </a:spcBef>
            </a:pPr>
            <a:r>
              <a:rPr lang="en-US" sz="1500" dirty="0" smtClean="0">
                <a:latin typeface="+mj-lt"/>
              </a:rPr>
              <a:t>Sickle cell         		= beet shavings</a:t>
            </a:r>
            <a:endParaRPr lang="en-US" sz="1500" dirty="0">
              <a:latin typeface="+mj-lt"/>
            </a:endParaRPr>
          </a:p>
        </p:txBody>
      </p:sp>
      <p:pic>
        <p:nvPicPr>
          <p:cNvPr id="1026" name="Picture 2" descr="cl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322" b="12633"/>
          <a:stretch/>
        </p:blipFill>
        <p:spPr bwMode="auto">
          <a:xfrm>
            <a:off x="9128502" y="1210623"/>
            <a:ext cx="2389177" cy="136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264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53" y="189421"/>
            <a:ext cx="11702294" cy="548640"/>
          </a:xfrm>
        </p:spPr>
        <p:txBody>
          <a:bodyPr>
            <a:noAutofit/>
          </a:bodyPr>
          <a:lstStyle/>
          <a:p>
            <a:pPr algn="ctr"/>
            <a:r>
              <a:rPr lang="en-US" dirty="0" smtClean="0">
                <a:solidFill>
                  <a:srgbClr val="FF6600"/>
                </a:solidFill>
              </a:rPr>
              <a:t>Real-world, relevant work</a:t>
            </a:r>
            <a:endParaRPr lang="en-US" dirty="0">
              <a:solidFill>
                <a:srgbClr val="FF6600"/>
              </a:solidFill>
            </a:endParaRPr>
          </a:p>
        </p:txBody>
      </p:sp>
      <p:sp>
        <p:nvSpPr>
          <p:cNvPr id="7" name="TextBox 6"/>
          <p:cNvSpPr txBox="1"/>
          <p:nvPr/>
        </p:nvSpPr>
        <p:spPr>
          <a:xfrm>
            <a:off x="5154152" y="864572"/>
            <a:ext cx="6766560" cy="584781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spcAft>
                <a:spcPts val="600"/>
              </a:spcAft>
            </a:pPr>
            <a:r>
              <a:rPr lang="en-US" sz="1600" dirty="0"/>
              <a:t>In a typical ESR test, a small sample of blood is placed in a very thin and long test tube, </a:t>
            </a:r>
            <a:r>
              <a:rPr lang="en-US" sz="1600" dirty="0" smtClean="0"/>
              <a:t>called an ESR </a:t>
            </a:r>
            <a:r>
              <a:rPr lang="en-US" sz="1600" dirty="0"/>
              <a:t>tube. </a:t>
            </a:r>
            <a:r>
              <a:rPr lang="en-US" sz="1600" dirty="0" smtClean="0"/>
              <a:t>Before placing </a:t>
            </a:r>
            <a:r>
              <a:rPr lang="en-US" sz="1600" dirty="0"/>
              <a:t>the </a:t>
            </a:r>
            <a:r>
              <a:rPr lang="en-US" sz="1600" dirty="0" smtClean="0"/>
              <a:t>blood in the tube, the tube </a:t>
            </a:r>
            <a:r>
              <a:rPr lang="en-US" sz="1600" dirty="0"/>
              <a:t>is internally coated with an </a:t>
            </a:r>
            <a:r>
              <a:rPr lang="en-US" sz="1600" dirty="0" smtClean="0"/>
              <a:t>anticoagulant that prevents </a:t>
            </a:r>
            <a:r>
              <a:rPr lang="en-US" sz="1600" dirty="0"/>
              <a:t>blood clotting. </a:t>
            </a:r>
            <a:r>
              <a:rPr lang="en-US" sz="1600" dirty="0" smtClean="0"/>
              <a:t>This is done because blood clotting interferes with sedimentation. </a:t>
            </a:r>
            <a:r>
              <a:rPr lang="en-US" sz="1600" i="1" dirty="0" smtClean="0"/>
              <a:t>In your lab, it is not necessary for you to add any anti-coagulant because we’re not using real blood.</a:t>
            </a:r>
          </a:p>
          <a:p>
            <a:pPr>
              <a:spcAft>
                <a:spcPts val="600"/>
              </a:spcAft>
            </a:pPr>
            <a:r>
              <a:rPr lang="en-US" sz="1600" dirty="0" smtClean="0"/>
              <a:t>Then the </a:t>
            </a:r>
            <a:r>
              <a:rPr lang="en-US" sz="1600" dirty="0"/>
              <a:t>tube with the blood is </a:t>
            </a:r>
            <a:r>
              <a:rPr lang="en-US" sz="1600" dirty="0" smtClean="0"/>
              <a:t>left to </a:t>
            </a:r>
            <a:r>
              <a:rPr lang="en-US" sz="1600" dirty="0"/>
              <a:t>stand in a rack/stand on a </a:t>
            </a:r>
            <a:r>
              <a:rPr lang="en-US" sz="1600" dirty="0" smtClean="0"/>
              <a:t>vibration-free </a:t>
            </a:r>
            <a:r>
              <a:rPr lang="en-US" sz="1600" dirty="0"/>
              <a:t>flat surface. </a:t>
            </a:r>
            <a:r>
              <a:rPr lang="en-US" sz="1600" dirty="0" smtClean="0"/>
              <a:t>After </a:t>
            </a:r>
            <a:r>
              <a:rPr lang="en-US" sz="1600" b="1" dirty="0" smtClean="0">
                <a:solidFill>
                  <a:srgbClr val="FF6600"/>
                </a:solidFill>
              </a:rPr>
              <a:t>60 minutes</a:t>
            </a:r>
            <a:r>
              <a:rPr lang="en-US" sz="1600" dirty="0" smtClean="0"/>
              <a:t>, </a:t>
            </a:r>
            <a:r>
              <a:rPr lang="en-US" sz="1600" dirty="0"/>
              <a:t>the </a:t>
            </a:r>
            <a:r>
              <a:rPr lang="en-US" sz="1600" dirty="0" smtClean="0"/>
              <a:t>plasma height, </a:t>
            </a:r>
            <a:r>
              <a:rPr lang="en-US" sz="1600" dirty="0"/>
              <a:t>which has clarified over the erythrocyte </a:t>
            </a:r>
            <a:r>
              <a:rPr lang="en-US" sz="1600" dirty="0" smtClean="0"/>
              <a:t>sediment, </a:t>
            </a:r>
            <a:r>
              <a:rPr lang="en-US" sz="1600" dirty="0"/>
              <a:t>is measured </a:t>
            </a:r>
            <a:r>
              <a:rPr lang="en-US" sz="1600" dirty="0" smtClean="0"/>
              <a:t>in millimeters (mm).</a:t>
            </a:r>
          </a:p>
          <a:p>
            <a:pPr>
              <a:spcAft>
                <a:spcPts val="600"/>
              </a:spcAft>
            </a:pPr>
            <a:r>
              <a:rPr lang="en-US" sz="1600" dirty="0"/>
              <a:t>Two kinds of tubes are used for ESR tests (see </a:t>
            </a:r>
            <a:r>
              <a:rPr lang="en-US" sz="1600" b="1" dirty="0"/>
              <a:t>Figure 9</a:t>
            </a:r>
            <a:r>
              <a:rPr lang="en-US" sz="1600" dirty="0"/>
              <a:t>). The tubes are the same except for the dimensions. The </a:t>
            </a:r>
            <a:r>
              <a:rPr lang="en-US" sz="1600" dirty="0" err="1"/>
              <a:t>Wintrobe</a:t>
            </a:r>
            <a:r>
              <a:rPr lang="en-US" sz="1600" dirty="0"/>
              <a:t> tube is smaller in diameter than the </a:t>
            </a:r>
            <a:r>
              <a:rPr lang="en-US" sz="1600" dirty="0" err="1"/>
              <a:t>Westergren</a:t>
            </a:r>
            <a:r>
              <a:rPr lang="en-US" sz="1600" dirty="0"/>
              <a:t> tube. Both tubes can be used with or without stoppers. As shown in </a:t>
            </a:r>
            <a:r>
              <a:rPr lang="en-US" sz="1600" b="1" dirty="0"/>
              <a:t>Figure 10</a:t>
            </a:r>
            <a:r>
              <a:rPr lang="en-US" sz="1600" dirty="0"/>
              <a:t>, the specific gravity of </a:t>
            </a:r>
            <a:r>
              <a:rPr lang="en-US" sz="1600" dirty="0" smtClean="0"/>
              <a:t>erythrocytes </a:t>
            </a:r>
            <a:r>
              <a:rPr lang="en-US" sz="1600" dirty="0"/>
              <a:t>causes them to settle out of solution (fall down) due to gravity.</a:t>
            </a:r>
            <a:endParaRPr lang="en-IN" sz="1600" dirty="0"/>
          </a:p>
          <a:p>
            <a:pPr>
              <a:spcAft>
                <a:spcPts val="600"/>
              </a:spcAft>
            </a:pPr>
            <a:r>
              <a:rPr lang="en-US" sz="1600" dirty="0" smtClean="0"/>
              <a:t>An ESR tube </a:t>
            </a:r>
            <a:r>
              <a:rPr lang="en-US" sz="1600" dirty="0"/>
              <a:t>is </a:t>
            </a:r>
            <a:r>
              <a:rPr lang="en-US" sz="1600" dirty="0" smtClean="0"/>
              <a:t>250</a:t>
            </a:r>
            <a:r>
              <a:rPr lang="en-US" sz="1600" dirty="0"/>
              <a:t>–</a:t>
            </a:r>
            <a:r>
              <a:rPr lang="en-US" sz="1600" dirty="0" smtClean="0"/>
              <a:t>350 </a:t>
            </a:r>
            <a:r>
              <a:rPr lang="en-US" sz="1600" dirty="0"/>
              <a:t>mm </a:t>
            </a:r>
            <a:r>
              <a:rPr lang="en-US" sz="1600" dirty="0" smtClean="0"/>
              <a:t>long </a:t>
            </a:r>
            <a:r>
              <a:rPr lang="en-US" sz="1600" dirty="0"/>
              <a:t>with an internal diameter of </a:t>
            </a:r>
            <a:r>
              <a:rPr lang="en-US" sz="1600" dirty="0" smtClean="0"/>
              <a:t>2.5–3.5 </a:t>
            </a:r>
            <a:r>
              <a:rPr lang="en-US" sz="1600" dirty="0"/>
              <a:t>mm. The tube is graduated with </a:t>
            </a:r>
            <a:r>
              <a:rPr lang="en-US" sz="1600" dirty="0" smtClean="0"/>
              <a:t>marks </a:t>
            </a:r>
            <a:r>
              <a:rPr lang="en-US" sz="1600" dirty="0"/>
              <a:t>from zero to 200 mm </a:t>
            </a:r>
            <a:r>
              <a:rPr lang="en-US" sz="1600" dirty="0" smtClean="0"/>
              <a:t>(or </a:t>
            </a:r>
            <a:r>
              <a:rPr lang="en-US" sz="1600" dirty="0"/>
              <a:t>20 </a:t>
            </a:r>
            <a:r>
              <a:rPr lang="en-US" sz="1600" dirty="0" smtClean="0"/>
              <a:t>cm) so researchers can measure the </a:t>
            </a:r>
            <a:r>
              <a:rPr lang="en-US" sz="1600" dirty="0"/>
              <a:t>height of </a:t>
            </a:r>
            <a:r>
              <a:rPr lang="en-US" sz="1600" dirty="0" smtClean="0"/>
              <a:t>the plasma </a:t>
            </a:r>
            <a:r>
              <a:rPr lang="en-US" sz="1600" dirty="0"/>
              <a:t>that </a:t>
            </a:r>
            <a:r>
              <a:rPr lang="en-US" sz="1600" dirty="0" smtClean="0"/>
              <a:t>clarifies </a:t>
            </a:r>
            <a:r>
              <a:rPr lang="en-US" sz="1600" dirty="0"/>
              <a:t>from the sediment. The small diameter and length </a:t>
            </a:r>
            <a:r>
              <a:rPr lang="en-US" sz="1600" dirty="0" smtClean="0"/>
              <a:t>require only a very </a:t>
            </a:r>
            <a:r>
              <a:rPr lang="en-US" sz="1600" dirty="0"/>
              <a:t>small amount of blood. The </a:t>
            </a:r>
            <a:r>
              <a:rPr lang="en-US" sz="1600" dirty="0" smtClean="0"/>
              <a:t>tube dimensions also help the sedimentation to be completed within one </a:t>
            </a:r>
            <a:r>
              <a:rPr lang="en-US" sz="1600" dirty="0"/>
              <a:t>hour</a:t>
            </a:r>
            <a:r>
              <a:rPr lang="en-US" sz="1600" dirty="0" smtClean="0"/>
              <a:t>.</a:t>
            </a:r>
            <a:r>
              <a:rPr lang="en-US" sz="1600" dirty="0"/>
              <a:t> </a:t>
            </a:r>
            <a:endParaRPr lang="en-US" sz="1600" dirty="0" smtClean="0"/>
          </a:p>
          <a:p>
            <a:pPr>
              <a:spcAft>
                <a:spcPts val="600"/>
              </a:spcAft>
            </a:pPr>
            <a:r>
              <a:rPr lang="en-US" b="1" dirty="0" smtClean="0"/>
              <a:t>The </a:t>
            </a:r>
            <a:r>
              <a:rPr lang="en-US" b="1" dirty="0">
                <a:solidFill>
                  <a:srgbClr val="FF6600"/>
                </a:solidFill>
              </a:rPr>
              <a:t>ESR test </a:t>
            </a:r>
            <a:r>
              <a:rPr lang="en-US" b="1" dirty="0"/>
              <a:t>is so convenient and easy to perform </a:t>
            </a:r>
            <a:r>
              <a:rPr lang="en-US" b="1" dirty="0" smtClean="0"/>
              <a:t>and needs only small amounts of </a:t>
            </a:r>
            <a:r>
              <a:rPr lang="en-US" b="1" dirty="0"/>
              <a:t>blood that </a:t>
            </a:r>
            <a:r>
              <a:rPr lang="en-US" b="1" dirty="0" smtClean="0"/>
              <a:t>doctors </a:t>
            </a:r>
            <a:r>
              <a:rPr lang="en-US" b="1" dirty="0" smtClean="0">
                <a:solidFill>
                  <a:srgbClr val="FF6600"/>
                </a:solidFill>
              </a:rPr>
              <a:t>use the test as a baseline and follow-up monitoring </a:t>
            </a:r>
            <a:r>
              <a:rPr lang="en-US" b="1" dirty="0">
                <a:solidFill>
                  <a:srgbClr val="FF6600"/>
                </a:solidFill>
              </a:rPr>
              <a:t>tool </a:t>
            </a:r>
            <a:r>
              <a:rPr lang="en-US" b="1" dirty="0" smtClean="0"/>
              <a:t>to determine the success of medications and other treatments. </a:t>
            </a:r>
          </a:p>
        </p:txBody>
      </p:sp>
      <p:pic>
        <p:nvPicPr>
          <p:cNvPr id="15" name="Picture 14" descr="westergren-method-esr"/>
          <p:cNvPicPr/>
          <p:nvPr/>
        </p:nvPicPr>
        <p:blipFill rotWithShape="1">
          <a:blip r:embed="rId3" cstate="print">
            <a:extLst>
              <a:ext uri="{28A0092B-C50C-407E-A947-70E740481C1C}">
                <a14:useLocalDpi xmlns:a14="http://schemas.microsoft.com/office/drawing/2010/main" val="0"/>
              </a:ext>
            </a:extLst>
          </a:blip>
          <a:srcRect l="8333" t="-1" r="8571" b="5738"/>
          <a:stretch/>
        </p:blipFill>
        <p:spPr bwMode="auto">
          <a:xfrm>
            <a:off x="319960" y="807422"/>
            <a:ext cx="2651136" cy="2228647"/>
          </a:xfrm>
          <a:prstGeom prst="rect">
            <a:avLst/>
          </a:prstGeom>
          <a:noFill/>
          <a:ln>
            <a:noFill/>
          </a:ln>
        </p:spPr>
      </p:pic>
      <p:pic>
        <p:nvPicPr>
          <p:cNvPr id="16" name="Picture 15" descr="wintrobe-tube-es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2958" y="841657"/>
            <a:ext cx="1998120" cy="2194412"/>
          </a:xfrm>
          <a:prstGeom prst="rect">
            <a:avLst/>
          </a:prstGeom>
          <a:noFill/>
          <a:ln>
            <a:noFill/>
          </a:ln>
        </p:spPr>
      </p:pic>
      <p:sp>
        <p:nvSpPr>
          <p:cNvPr id="8" name="TextBox 7"/>
          <p:cNvSpPr txBox="1"/>
          <p:nvPr/>
        </p:nvSpPr>
        <p:spPr>
          <a:xfrm>
            <a:off x="133988" y="3074092"/>
            <a:ext cx="5120640" cy="548640"/>
          </a:xfrm>
          <a:prstGeom prst="rect">
            <a:avLst/>
          </a:prstGeom>
          <a:noFill/>
        </p:spPr>
        <p:txBody>
          <a:bodyPr wrap="square" rtlCol="0">
            <a:noAutofit/>
          </a:bodyPr>
          <a:lstStyle/>
          <a:p>
            <a:r>
              <a:rPr lang="en-US" sz="1600" b="1" dirty="0">
                <a:ea typeface="Calibri" panose="020F0502020204030204" pitchFamily="34" charset="0"/>
              </a:rPr>
              <a:t>Figure 9. </a:t>
            </a:r>
            <a:r>
              <a:rPr lang="en-US" sz="1600" dirty="0" err="1" smtClean="0">
                <a:ea typeface="Calibri" panose="020F0502020204030204" pitchFamily="34" charset="0"/>
              </a:rPr>
              <a:t>Westerngren</a:t>
            </a:r>
            <a:r>
              <a:rPr lang="en-US" sz="1600" dirty="0" smtClean="0">
                <a:ea typeface="Calibri" panose="020F0502020204030204" pitchFamily="34" charset="0"/>
              </a:rPr>
              <a:t> (</a:t>
            </a:r>
            <a:r>
              <a:rPr lang="en-US" sz="1400" dirty="0" smtClean="0">
                <a:ea typeface="Calibri" panose="020F0502020204030204" pitchFamily="34" charset="0"/>
              </a:rPr>
              <a:t>left</a:t>
            </a:r>
            <a:r>
              <a:rPr lang="en-US" sz="1600" dirty="0" smtClean="0">
                <a:ea typeface="Calibri" panose="020F0502020204030204" pitchFamily="34" charset="0"/>
              </a:rPr>
              <a:t>) and </a:t>
            </a:r>
            <a:r>
              <a:rPr lang="en-US" sz="1600" dirty="0" err="1" smtClean="0">
                <a:ea typeface="Calibri" panose="020F0502020204030204" pitchFamily="34" charset="0"/>
              </a:rPr>
              <a:t>Wintrobe</a:t>
            </a:r>
            <a:r>
              <a:rPr lang="en-US" sz="1600" dirty="0" smtClean="0">
                <a:ea typeface="Calibri" panose="020F0502020204030204" pitchFamily="34" charset="0"/>
              </a:rPr>
              <a:t> (</a:t>
            </a:r>
            <a:r>
              <a:rPr lang="en-US" sz="1400" dirty="0" smtClean="0">
                <a:ea typeface="Calibri" panose="020F0502020204030204" pitchFamily="34" charset="0"/>
              </a:rPr>
              <a:t>right</a:t>
            </a:r>
            <a:r>
              <a:rPr lang="en-US" sz="1600" dirty="0" smtClean="0">
                <a:ea typeface="Calibri" panose="020F0502020204030204" pitchFamily="34" charset="0"/>
              </a:rPr>
              <a:t>) ESR tubes. </a:t>
            </a:r>
            <a:br>
              <a:rPr lang="en-US" sz="1600" dirty="0" smtClean="0">
                <a:ea typeface="Calibri" panose="020F0502020204030204" pitchFamily="34" charset="0"/>
              </a:rPr>
            </a:br>
            <a:r>
              <a:rPr lang="en-US" sz="900" dirty="0" smtClean="0">
                <a:ea typeface="Calibri" panose="020F0502020204030204" pitchFamily="34" charset="0"/>
              </a:rPr>
              <a:t>Source: 2016 </a:t>
            </a:r>
            <a:r>
              <a:rPr lang="en-US" sz="900" dirty="0" err="1" smtClean="0">
                <a:ea typeface="Calibri" panose="020F0502020204030204" pitchFamily="34" charset="0"/>
              </a:rPr>
              <a:t>Giri</a:t>
            </a:r>
            <a:r>
              <a:rPr lang="en-US" sz="900" dirty="0" smtClean="0">
                <a:ea typeface="Calibri" panose="020F0502020204030204" pitchFamily="34" charset="0"/>
              </a:rPr>
              <a:t> </a:t>
            </a:r>
            <a:r>
              <a:rPr lang="en-US" sz="900" dirty="0" err="1" smtClean="0">
                <a:ea typeface="Calibri" panose="020F0502020204030204" pitchFamily="34" charset="0"/>
              </a:rPr>
              <a:t>Dhurba</a:t>
            </a:r>
            <a:r>
              <a:rPr lang="en-US" sz="900" dirty="0" smtClean="0">
                <a:ea typeface="Calibri" panose="020F0502020204030204" pitchFamily="34" charset="0"/>
              </a:rPr>
              <a:t>. Reproduced </a:t>
            </a:r>
            <a:r>
              <a:rPr lang="en-US" sz="900" dirty="0">
                <a:ea typeface="Calibri" panose="020F0502020204030204" pitchFamily="34" charset="0"/>
              </a:rPr>
              <a:t>with </a:t>
            </a:r>
            <a:r>
              <a:rPr lang="en-US" sz="900" dirty="0" smtClean="0">
                <a:ea typeface="Calibri" panose="020F0502020204030204" pitchFamily="34" charset="0"/>
              </a:rPr>
              <a:t>permission.</a:t>
            </a:r>
            <a:endParaRPr lang="en-IN" sz="900" dirty="0">
              <a:ea typeface="Calibri" panose="020F0502020204030204" pitchFamily="34" charset="0"/>
            </a:endParaRPr>
          </a:p>
        </p:txBody>
      </p:sp>
      <p:pic>
        <p:nvPicPr>
          <p:cNvPr id="17" name="Picture 16"/>
          <p:cNvPicPr/>
          <p:nvPr/>
        </p:nvPicPr>
        <p:blipFill rotWithShape="1">
          <a:blip r:embed="rId5"/>
          <a:srcRect l="21314" t="29111" r="28047" b="29918"/>
          <a:stretch/>
        </p:blipFill>
        <p:spPr bwMode="auto">
          <a:xfrm>
            <a:off x="242613" y="3688839"/>
            <a:ext cx="4849205" cy="2052557"/>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212564" y="5679851"/>
            <a:ext cx="4678514" cy="987087"/>
          </a:xfrm>
          <a:prstGeom prst="rect">
            <a:avLst/>
          </a:prstGeom>
        </p:spPr>
        <p:txBody>
          <a:bodyPr wrap="square">
            <a:noAutofit/>
          </a:bodyPr>
          <a:lstStyle/>
          <a:p>
            <a:r>
              <a:rPr lang="en-US" sz="1600" b="1" dirty="0">
                <a:latin typeface="+mj-lt"/>
                <a:ea typeface="Calibri" panose="020F0502020204030204" pitchFamily="34" charset="0"/>
              </a:rPr>
              <a:t>Figure </a:t>
            </a:r>
            <a:r>
              <a:rPr lang="en-US" sz="1600" b="1" dirty="0" smtClean="0">
                <a:latin typeface="+mj-lt"/>
                <a:ea typeface="Calibri" panose="020F0502020204030204" pitchFamily="34" charset="0"/>
              </a:rPr>
              <a:t>10. </a:t>
            </a:r>
            <a:r>
              <a:rPr lang="en-US" sz="1600" dirty="0">
                <a:latin typeface="+mj-lt"/>
                <a:ea typeface="Calibri" panose="020F0502020204030204" pitchFamily="34" charset="0"/>
              </a:rPr>
              <a:t>Percent </a:t>
            </a:r>
            <a:r>
              <a:rPr lang="en-US" sz="1600" dirty="0" smtClean="0">
                <a:latin typeface="+mj-lt"/>
                <a:ea typeface="Calibri" panose="020F0502020204030204" pitchFamily="34" charset="0"/>
              </a:rPr>
              <a:t>composition and specific gravity </a:t>
            </a:r>
            <a:r>
              <a:rPr lang="en-US" sz="1600" dirty="0">
                <a:latin typeface="+mj-lt"/>
                <a:ea typeface="Calibri" panose="020F0502020204030204" pitchFamily="34" charset="0"/>
              </a:rPr>
              <a:t>of separated layers of </a:t>
            </a:r>
            <a:r>
              <a:rPr lang="en-US" sz="1600" dirty="0" smtClean="0">
                <a:latin typeface="+mj-lt"/>
                <a:ea typeface="Calibri" panose="020F0502020204030204" pitchFamily="34" charset="0"/>
              </a:rPr>
              <a:t>blood. </a:t>
            </a:r>
            <a:r>
              <a:rPr lang="en-US" sz="1600" b="1" dirty="0" smtClean="0">
                <a:latin typeface="+mj-lt"/>
                <a:ea typeface="Calibri" panose="020F0502020204030204" pitchFamily="34" charset="0"/>
              </a:rPr>
              <a:t>The </a:t>
            </a:r>
            <a:r>
              <a:rPr lang="en-US" sz="1600" b="1" dirty="0">
                <a:latin typeface="+mj-lt"/>
                <a:ea typeface="Calibri" panose="020F0502020204030204" pitchFamily="34" charset="0"/>
              </a:rPr>
              <a:t>average specific gravity of normal human blood is 1.060. </a:t>
            </a:r>
            <a:r>
              <a:rPr lang="en-US" sz="1600" dirty="0" smtClean="0">
                <a:latin typeface="+mj-lt"/>
                <a:ea typeface="Calibri" panose="020F0502020204030204" pitchFamily="34" charset="0"/>
              </a:rPr>
              <a:t/>
            </a:r>
            <a:br>
              <a:rPr lang="en-US" sz="1600" dirty="0" smtClean="0">
                <a:latin typeface="+mj-lt"/>
                <a:ea typeface="Calibri" panose="020F0502020204030204" pitchFamily="34" charset="0"/>
              </a:rPr>
            </a:br>
            <a:r>
              <a:rPr lang="en-US" sz="900" dirty="0" smtClean="0">
                <a:latin typeface="+mj-lt"/>
                <a:ea typeface="Calibri" panose="020F0502020204030204" pitchFamily="34" charset="0"/>
              </a:rPr>
              <a:t>Source: Theresa </a:t>
            </a:r>
            <a:r>
              <a:rPr lang="en-US" sz="900" dirty="0" err="1" smtClean="0">
                <a:latin typeface="+mj-lt"/>
                <a:ea typeface="Calibri" panose="020F0502020204030204" pitchFamily="34" charset="0"/>
              </a:rPr>
              <a:t>Stec</a:t>
            </a:r>
            <a:r>
              <a:rPr lang="en-US" sz="900" dirty="0" smtClean="0">
                <a:latin typeface="+mj-lt"/>
                <a:ea typeface="Calibri" panose="020F0502020204030204" pitchFamily="34" charset="0"/>
              </a:rPr>
              <a:t>. Reproduced with permission.</a:t>
            </a:r>
            <a:endParaRPr lang="en-US" sz="1050" u="sng" dirty="0">
              <a:solidFill>
                <a:srgbClr val="0000FF"/>
              </a:solidFill>
              <a:latin typeface="+mj-lt"/>
              <a:ea typeface="Calibri" panose="020F0502020204030204" pitchFamily="34" charset="0"/>
              <a:cs typeface="Times New Roman" panose="02020603050405020304" pitchFamily="18" charset="0"/>
              <a:hlinkClick r:id="rId6"/>
            </a:endParaRPr>
          </a:p>
        </p:txBody>
      </p:sp>
    </p:spTree>
    <p:extLst>
      <p:ext uri="{BB962C8B-B14F-4D97-AF65-F5344CB8AC3E}">
        <p14:creationId xmlns:p14="http://schemas.microsoft.com/office/powerpoint/2010/main" val="1562771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22700</TotalTime>
  <Words>4509</Words>
  <Application>Microsoft Office PowerPoint</Application>
  <PresentationFormat>Widescreen</PresentationFormat>
  <Paragraphs>349</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宋体</vt:lpstr>
      <vt:lpstr>Arial</vt:lpstr>
      <vt:lpstr>Calibri</vt:lpstr>
      <vt:lpstr>Calibri Light</vt:lpstr>
      <vt:lpstr>新細明體</vt:lpstr>
      <vt:lpstr>Tahoma</vt:lpstr>
      <vt:lpstr>Times New Roman</vt:lpstr>
      <vt:lpstr>Trebuchet MS</vt:lpstr>
      <vt:lpstr>Wingdings</vt:lpstr>
      <vt:lpstr>Office Theme</vt:lpstr>
      <vt:lpstr>Sedimentation and the ESR Test </vt:lpstr>
      <vt:lpstr>PowerPoint Presentation</vt:lpstr>
      <vt:lpstr>PowerPoint Presentation</vt:lpstr>
      <vt:lpstr>PowerPoint Presentation</vt:lpstr>
      <vt:lpstr>PowerPoint Presentation</vt:lpstr>
      <vt:lpstr>The influence of particle size and shape</vt:lpstr>
      <vt:lpstr>Exploring cause and effects</vt:lpstr>
      <vt:lpstr>The laboratory investigation: ESR test in the classroom</vt:lpstr>
      <vt:lpstr>Real-world, relevant work</vt:lpstr>
      <vt:lpstr>Lab materials and instructions for ESR tests</vt:lpstr>
      <vt:lpstr>Why is the ESR value altered depending on blood conditions? </vt:lpstr>
      <vt:lpstr>Explanations as to why ESR values are altered depending on blood conditions</vt:lpstr>
      <vt:lpstr>Homework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Sedimentation</dc:title>
  <dc:creator>renukar</dc:creator>
  <cp:lastModifiedBy>Dua Chaker</cp:lastModifiedBy>
  <cp:revision>419</cp:revision>
  <cp:lastPrinted>2016-06-14T14:02:19Z</cp:lastPrinted>
  <dcterms:created xsi:type="dcterms:W3CDTF">2015-01-18T23:04:32Z</dcterms:created>
  <dcterms:modified xsi:type="dcterms:W3CDTF">2023-07-20T18:34:14Z</dcterms:modified>
</cp:coreProperties>
</file>