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notesMasterIdLst>
    <p:notesMasterId r:id="rId18"/>
  </p:notesMasterIdLst>
  <p:sldIdLst>
    <p:sldId id="256" r:id="rId2"/>
    <p:sldId id="285" r:id="rId3"/>
    <p:sldId id="257" r:id="rId4"/>
    <p:sldId id="280" r:id="rId5"/>
    <p:sldId id="281" r:id="rId6"/>
    <p:sldId id="295" r:id="rId7"/>
    <p:sldId id="283" r:id="rId8"/>
    <p:sldId id="284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80" autoAdjust="0"/>
  </p:normalViewPr>
  <p:slideViewPr>
    <p:cSldViewPr>
      <p:cViewPr varScale="1">
        <p:scale>
          <a:sx n="70" d="100"/>
          <a:sy n="70" d="100"/>
        </p:scale>
        <p:origin x="109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B762030-EF7D-41D0-A49C-7974AB133CF6}" type="datetimeFigureOut">
              <a:rPr lang="en-US"/>
              <a:pPr>
                <a:defRPr/>
              </a:pPr>
              <a:t>7/15/2015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A828BD1-4D12-4185-B69C-DE8D3401A9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2392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Heterogeneous vs. Homogeneous Mixtures Presentation,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dirty="0" smtClean="0"/>
              <a:t>Mixture</a:t>
            </a:r>
            <a:r>
              <a:rPr lang="en-US" baseline="0" dirty="0" smtClean="0"/>
              <a:t> Dualism in Blood activity, </a:t>
            </a:r>
            <a:r>
              <a:rPr lang="en-US" baseline="0" dirty="0" smtClean="0"/>
              <a:t>TeachEngineering.org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Note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sz="12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slides are “animated,” so clicking the mouse or keyboard advances the next text, image or 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828BD1-4D12-4185-B69C-DE8D3401A938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236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828BD1-4D12-4185-B69C-DE8D3401A938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100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C0926BB-4859-4F13-A850-751B358A827C}" type="slidenum">
              <a:rPr lang="en-US" altLang="en-US" sz="1200" smtClean="0"/>
              <a:pPr/>
              <a:t>5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2698786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C0926BB-4859-4F13-A850-751B358A827C}" type="slidenum">
              <a:rPr lang="en-US" altLang="en-US" sz="1200" smtClean="0"/>
              <a:pPr/>
              <a:t>6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2437708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phase of matter is characterized by the presence in a matter of moderately uniform chemical and physical properties. Phases are different from states of matter. Matter can exist in different phases yet be in the same state of matter. 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example, mixtures can exist in multiple phases, such as an oil phase and an aqueous phase, etc.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C936562-89E7-4C9B-9A0E-EEEC3CE4860C}" type="slidenum">
              <a:rPr lang="en-US" altLang="en-US" sz="1200" smtClean="0"/>
              <a:pPr/>
              <a:t>7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4065001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18EA438-F1C8-465D-B0A6-19F5FEF35E26}" type="slidenum">
              <a:rPr lang="en-US" altLang="en-US" sz="1200" smtClean="0"/>
              <a:pPr/>
              <a:t>16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720260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>
              <a:gd name="T0" fmla="*/ 174594415 w 8042"/>
              <a:gd name="T1" fmla="*/ 61003910 h 10000"/>
              <a:gd name="T2" fmla="*/ 179471940 w 8042"/>
              <a:gd name="T3" fmla="*/ 60271832 h 10000"/>
              <a:gd name="T4" fmla="*/ 180284861 w 8042"/>
              <a:gd name="T5" fmla="*/ 59905832 h 10000"/>
              <a:gd name="T6" fmla="*/ 242126018 w 8042"/>
              <a:gd name="T7" fmla="*/ 32088033 h 10000"/>
              <a:gd name="T8" fmla="*/ 242126018 w 8042"/>
              <a:gd name="T9" fmla="*/ 28799969 h 10000"/>
              <a:gd name="T10" fmla="*/ 180284861 w 8042"/>
              <a:gd name="T11" fmla="*/ 1348170 h 10000"/>
              <a:gd name="T12" fmla="*/ 179471940 w 8042"/>
              <a:gd name="T13" fmla="*/ 976078 h 10000"/>
              <a:gd name="T14" fmla="*/ 174594415 w 8042"/>
              <a:gd name="T15" fmla="*/ 250092 h 10000"/>
              <a:gd name="T16" fmla="*/ 541889 w 8042"/>
              <a:gd name="T17" fmla="*/ 0 h 10000"/>
              <a:gd name="T18" fmla="*/ 0 w 8042"/>
              <a:gd name="T19" fmla="*/ 60949002 h 10000"/>
              <a:gd name="T20" fmla="*/ 174594415 w 8042"/>
              <a:gd name="T21" fmla="*/ 61003910 h 100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AF753-F039-4B50-821D-7AE06B5754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1002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74008-0C0E-45B6-807D-75B632489A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086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en-US" sz="8000" smtClean="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7" name="TextBox 62"/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en-US" sz="8000" smtClean="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BBFFF-351A-4B2E-84B2-E3915C102E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07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15665-97B2-4F4E-B672-F620C1A18C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75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en-US" sz="8000" smtClean="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7" name="TextBox 62"/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en-US" sz="8000" smtClean="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7C4B7-E864-4260-B5D8-B69469891D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4902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50FD9-6136-4AE0-85E2-5A38F25B39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8536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33A4F-FCE7-4E57-95C7-10775CA04E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8727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5D60B-8145-4832-8A8B-596103AA79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77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A0118-A6EE-47A0-B15B-9A12BA10F3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203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71AA7-F9A5-4061-867F-FFCC14F7F9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263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47EB9-D2DA-4271-9677-D846B8EEC7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2720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1A159-4EB6-4D94-808C-1F76F45E5B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5759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87CE5-8710-49CF-939C-DB5D3D7585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8527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4EE6-FD79-4E39-A664-1CC2F40A49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1323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91843-14EE-48C1-BD73-B5892B03C4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048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8757F-CBAF-490A-A0F8-2CB441A54E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657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633" cy="534098"/>
            </a:xfrm>
            <a:custGeom>
              <a:avLst/>
              <a:gdLst>
                <a:gd name="T0" fmla="*/ 334035256 w 22"/>
                <a:gd name="T1" fmla="*/ 2092026176 h 136"/>
                <a:gd name="T2" fmla="*/ 258117975 w 22"/>
                <a:gd name="T3" fmla="*/ 1230604787 h 136"/>
                <a:gd name="T4" fmla="*/ 0 w 22"/>
                <a:gd name="T5" fmla="*/ 0 h 136"/>
                <a:gd name="T6" fmla="*/ 0 w 22"/>
                <a:gd name="T7" fmla="*/ 538388859 h 136"/>
                <a:gd name="T8" fmla="*/ 303669123 w 22"/>
                <a:gd name="T9" fmla="*/ 1907434478 h 136"/>
                <a:gd name="T10" fmla="*/ 334035256 w 22"/>
                <a:gd name="T11" fmla="*/ 2092026176 h 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6601" y="2779108"/>
              <a:ext cx="550779" cy="1978191"/>
            </a:xfrm>
            <a:custGeom>
              <a:avLst/>
              <a:gdLst>
                <a:gd name="T0" fmla="*/ 1331463414 w 140"/>
                <a:gd name="T1" fmla="*/ 2147483647 h 504"/>
                <a:gd name="T2" fmla="*/ 2147483647 w 140"/>
                <a:gd name="T3" fmla="*/ 2147483647 h 504"/>
                <a:gd name="T4" fmla="*/ 2147483647 w 140"/>
                <a:gd name="T5" fmla="*/ 2147483647 h 504"/>
                <a:gd name="T6" fmla="*/ 1470804210 w 140"/>
                <a:gd name="T7" fmla="*/ 2147483647 h 504"/>
                <a:gd name="T8" fmla="*/ 0 w 140"/>
                <a:gd name="T9" fmla="*/ 0 h 504"/>
                <a:gd name="T10" fmla="*/ 92891241 w 140"/>
                <a:gd name="T11" fmla="*/ 939577574 h 504"/>
                <a:gd name="T12" fmla="*/ 1331463414 w 140"/>
                <a:gd name="T13" fmla="*/ 2147483647 h 5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7" y="4730255"/>
              <a:ext cx="519639" cy="1210171"/>
            </a:xfrm>
            <a:custGeom>
              <a:avLst/>
              <a:gdLst>
                <a:gd name="T0" fmla="*/ 123725864 w 132"/>
                <a:gd name="T1" fmla="*/ 339357040 h 308"/>
                <a:gd name="T2" fmla="*/ 0 w 132"/>
                <a:gd name="T3" fmla="*/ 0 h 308"/>
                <a:gd name="T4" fmla="*/ 0 w 132"/>
                <a:gd name="T5" fmla="*/ 447336244 h 308"/>
                <a:gd name="T6" fmla="*/ 1051683611 w 132"/>
                <a:gd name="T7" fmla="*/ 2147483647 h 308"/>
                <a:gd name="T8" fmla="*/ 1902309252 w 132"/>
                <a:gd name="T9" fmla="*/ 2147483647 h 308"/>
                <a:gd name="T10" fmla="*/ 2041502324 w 132"/>
                <a:gd name="T11" fmla="*/ 2147483647 h 308"/>
                <a:gd name="T12" fmla="*/ 1190876683 w 132"/>
                <a:gd name="T13" fmla="*/ 2147483647 h 308"/>
                <a:gd name="T14" fmla="*/ 123725864 w 132"/>
                <a:gd name="T15" fmla="*/ 339357040 h 3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023" y="5630785"/>
              <a:ext cx="145967" cy="309641"/>
            </a:xfrm>
            <a:custGeom>
              <a:avLst/>
              <a:gdLst>
                <a:gd name="T0" fmla="*/ 436271086 w 37"/>
                <a:gd name="T1" fmla="*/ 1213028493 h 79"/>
                <a:gd name="T2" fmla="*/ 576502770 w 37"/>
                <a:gd name="T3" fmla="*/ 1213028493 h 79"/>
                <a:gd name="T4" fmla="*/ 0 w 37"/>
                <a:gd name="T5" fmla="*/ 0 h 79"/>
                <a:gd name="T6" fmla="*/ 436271086 w 37"/>
                <a:gd name="T7" fmla="*/ 1213028493 h 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246" y="2818321"/>
              <a:ext cx="700637" cy="2834099"/>
            </a:xfrm>
            <a:custGeom>
              <a:avLst/>
              <a:gdLst>
                <a:gd name="T0" fmla="*/ 2147483647 w 178"/>
                <a:gd name="T1" fmla="*/ 2147483647 h 722"/>
                <a:gd name="T2" fmla="*/ 1794416005 w 178"/>
                <a:gd name="T3" fmla="*/ 2147483647 h 722"/>
                <a:gd name="T4" fmla="*/ 618763733 w 178"/>
                <a:gd name="T5" fmla="*/ 2147483647 h 722"/>
                <a:gd name="T6" fmla="*/ 185629513 w 178"/>
                <a:gd name="T7" fmla="*/ 786478582 h 722"/>
                <a:gd name="T8" fmla="*/ 0 w 178"/>
                <a:gd name="T9" fmla="*/ 0 h 722"/>
                <a:gd name="T10" fmla="*/ 510482144 w 178"/>
                <a:gd name="T11" fmla="*/ 2147483647 h 722"/>
                <a:gd name="T12" fmla="*/ 1655192887 w 178"/>
                <a:gd name="T13" fmla="*/ 2147483647 h 722"/>
                <a:gd name="T14" fmla="*/ 2147483647 w 178"/>
                <a:gd name="T15" fmla="*/ 2147483647 h 722"/>
                <a:gd name="T16" fmla="*/ 2147483647 w 178"/>
                <a:gd name="T17" fmla="*/ 2147483647 h 722"/>
                <a:gd name="T18" fmla="*/ 2147483647 w 178"/>
                <a:gd name="T19" fmla="*/ 2147483647 h 722"/>
                <a:gd name="T20" fmla="*/ 2147483647 w 178"/>
                <a:gd name="T21" fmla="*/ 2147483647 h 7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7075" y="285750"/>
              <a:ext cx="89526" cy="2493358"/>
            </a:xfrm>
            <a:custGeom>
              <a:avLst/>
              <a:gdLst>
                <a:gd name="T0" fmla="*/ 170263008 w 23"/>
                <a:gd name="T1" fmla="*/ 2147483647 h 635"/>
                <a:gd name="T2" fmla="*/ 185740390 w 23"/>
                <a:gd name="T3" fmla="*/ 2147483647 h 635"/>
                <a:gd name="T4" fmla="*/ 340526015 w 23"/>
                <a:gd name="T5" fmla="*/ 2147483647 h 635"/>
                <a:gd name="T6" fmla="*/ 356003398 w 23"/>
                <a:gd name="T7" fmla="*/ 2147483647 h 635"/>
                <a:gd name="T8" fmla="*/ 263131235 w 23"/>
                <a:gd name="T9" fmla="*/ 2147483647 h 635"/>
                <a:gd name="T10" fmla="*/ 77390846 w 23"/>
                <a:gd name="T11" fmla="*/ 2147483647 h 635"/>
                <a:gd name="T12" fmla="*/ 232176471 w 23"/>
                <a:gd name="T13" fmla="*/ 0 h 635"/>
                <a:gd name="T14" fmla="*/ 185740390 w 23"/>
                <a:gd name="T15" fmla="*/ 0 h 635"/>
                <a:gd name="T16" fmla="*/ 15477382 w 23"/>
                <a:gd name="T17" fmla="*/ 2147483647 h 635"/>
                <a:gd name="T18" fmla="*/ 170263008 w 23"/>
                <a:gd name="T19" fmla="*/ 2147483647 h 6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784" y="2599273"/>
              <a:ext cx="68118" cy="420517"/>
            </a:xfrm>
            <a:custGeom>
              <a:avLst/>
              <a:gdLst>
                <a:gd name="T0" fmla="*/ 0 w 17"/>
                <a:gd name="T1" fmla="*/ 0 h 107"/>
                <a:gd name="T2" fmla="*/ 76911574 w 17"/>
                <a:gd name="T3" fmla="*/ 865646159 h 107"/>
                <a:gd name="T4" fmla="*/ 261503272 w 17"/>
                <a:gd name="T5" fmla="*/ 1654003676 h 107"/>
                <a:gd name="T6" fmla="*/ 169209384 w 17"/>
                <a:gd name="T7" fmla="*/ 711068875 h 107"/>
                <a:gd name="T8" fmla="*/ 153827069 w 17"/>
                <a:gd name="T9" fmla="*/ 664694903 h 107"/>
                <a:gd name="T10" fmla="*/ 0 w 17"/>
                <a:gd name="T11" fmla="*/ 0 h 1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488" y="4757298"/>
              <a:ext cx="161535" cy="873487"/>
            </a:xfrm>
            <a:custGeom>
              <a:avLst/>
              <a:gdLst>
                <a:gd name="T0" fmla="*/ 0 w 41"/>
                <a:gd name="T1" fmla="*/ 0 h 222"/>
                <a:gd name="T2" fmla="*/ 77988609 w 41"/>
                <a:gd name="T3" fmla="*/ 1438567829 h 222"/>
                <a:gd name="T4" fmla="*/ 265162061 w 41"/>
                <a:gd name="T5" fmla="*/ 2147483647 h 222"/>
                <a:gd name="T6" fmla="*/ 374342954 w 41"/>
                <a:gd name="T7" fmla="*/ 2147483647 h 222"/>
                <a:gd name="T8" fmla="*/ 639505015 w 41"/>
                <a:gd name="T9" fmla="*/ 2147483647 h 222"/>
                <a:gd name="T10" fmla="*/ 592712640 w 41"/>
                <a:gd name="T11" fmla="*/ 2147483647 h 222"/>
                <a:gd name="T12" fmla="*/ 202769594 w 41"/>
                <a:gd name="T13" fmla="*/ 1423099358 h 222"/>
                <a:gd name="T14" fmla="*/ 124780985 w 41"/>
                <a:gd name="T15" fmla="*/ 340306368 h 222"/>
                <a:gd name="T16" fmla="*/ 109184843 w 41"/>
                <a:gd name="T17" fmla="*/ 278432483 h 222"/>
                <a:gd name="T18" fmla="*/ 0 w 41"/>
                <a:gd name="T19" fmla="*/ 0 h 2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380" y="1282282"/>
              <a:ext cx="1769108" cy="3447973"/>
            </a:xfrm>
            <a:custGeom>
              <a:avLst/>
              <a:gdLst>
                <a:gd name="T0" fmla="*/ 108112772 w 450"/>
                <a:gd name="T1" fmla="*/ 2147483647 h 878"/>
                <a:gd name="T2" fmla="*/ 772222294 w 450"/>
                <a:gd name="T3" fmla="*/ 2147483647 h 878"/>
                <a:gd name="T4" fmla="*/ 2147483647 w 450"/>
                <a:gd name="T5" fmla="*/ 2147483647 h 878"/>
                <a:gd name="T6" fmla="*/ 2147483647 w 450"/>
                <a:gd name="T7" fmla="*/ 2147483647 h 878"/>
                <a:gd name="T8" fmla="*/ 2147483647 w 450"/>
                <a:gd name="T9" fmla="*/ 1372614510 h 878"/>
                <a:gd name="T10" fmla="*/ 2147483647 w 450"/>
                <a:gd name="T11" fmla="*/ 678594305 h 878"/>
                <a:gd name="T12" fmla="*/ 2147483647 w 450"/>
                <a:gd name="T13" fmla="*/ 15421973 h 878"/>
                <a:gd name="T14" fmla="*/ 2147483647 w 450"/>
                <a:gd name="T15" fmla="*/ 0 h 878"/>
                <a:gd name="T16" fmla="*/ 2147483647 w 450"/>
                <a:gd name="T17" fmla="*/ 663172332 h 878"/>
                <a:gd name="T18" fmla="*/ 2147483647 w 450"/>
                <a:gd name="T19" fmla="*/ 1357188610 h 878"/>
                <a:gd name="T20" fmla="*/ 2147483647 w 450"/>
                <a:gd name="T21" fmla="*/ 2147483647 h 878"/>
                <a:gd name="T22" fmla="*/ 2147483647 w 450"/>
                <a:gd name="T23" fmla="*/ 2147483647 h 878"/>
                <a:gd name="T24" fmla="*/ 695002815 w 450"/>
                <a:gd name="T25" fmla="*/ 2147483647 h 878"/>
                <a:gd name="T26" fmla="*/ 0 w 450"/>
                <a:gd name="T27" fmla="*/ 2147483647 h 878"/>
                <a:gd name="T28" fmla="*/ 0 w 450"/>
                <a:gd name="T29" fmla="*/ 2147483647 h 878"/>
                <a:gd name="T30" fmla="*/ 108112772 w 450"/>
                <a:gd name="T31" fmla="*/ 2147483647 h 878"/>
                <a:gd name="T32" fmla="*/ 108112772 w 450"/>
                <a:gd name="T33" fmla="*/ 2147483647 h 87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883" y="5652419"/>
              <a:ext cx="138182" cy="288007"/>
            </a:xfrm>
            <a:custGeom>
              <a:avLst/>
              <a:gdLst>
                <a:gd name="T0" fmla="*/ 0 w 35"/>
                <a:gd name="T1" fmla="*/ 0 h 73"/>
                <a:gd name="T2" fmla="*/ 404860502 w 35"/>
                <a:gd name="T3" fmla="*/ 1131001729 h 73"/>
                <a:gd name="T4" fmla="*/ 545005736 w 35"/>
                <a:gd name="T5" fmla="*/ 1131001729 h 73"/>
                <a:gd name="T6" fmla="*/ 0 w 35"/>
                <a:gd name="T7" fmla="*/ 0 h 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488" y="4655887"/>
              <a:ext cx="31139" cy="189300"/>
            </a:xfrm>
            <a:custGeom>
              <a:avLst/>
              <a:gdLst>
                <a:gd name="T0" fmla="*/ 110255844 w 8"/>
                <a:gd name="T1" fmla="*/ 681543004 h 48"/>
                <a:gd name="T2" fmla="*/ 126007813 w 8"/>
                <a:gd name="T3" fmla="*/ 743502533 h 48"/>
                <a:gd name="T4" fmla="*/ 126007813 w 8"/>
                <a:gd name="T5" fmla="*/ 294302840 h 48"/>
                <a:gd name="T6" fmla="*/ 15751969 w 8"/>
                <a:gd name="T7" fmla="*/ 0 h 48"/>
                <a:gd name="T8" fmla="*/ 0 w 8"/>
                <a:gd name="T9" fmla="*/ 402731031 h 48"/>
                <a:gd name="T10" fmla="*/ 110255844 w 8"/>
                <a:gd name="T11" fmla="*/ 681543004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605" y="5410385"/>
              <a:ext cx="202406" cy="530041"/>
            </a:xfrm>
            <a:custGeom>
              <a:avLst/>
              <a:gdLst>
                <a:gd name="T0" fmla="*/ 106891015 w 52"/>
                <a:gd name="T1" fmla="*/ 277669014 h 135"/>
                <a:gd name="T2" fmla="*/ 0 w 52"/>
                <a:gd name="T3" fmla="*/ 0 h 135"/>
                <a:gd name="T4" fmla="*/ 183239508 w 52"/>
                <a:gd name="T5" fmla="*/ 740445466 h 135"/>
                <a:gd name="T6" fmla="*/ 244320646 w 52"/>
                <a:gd name="T7" fmla="*/ 956412000 h 135"/>
                <a:gd name="T8" fmla="*/ 778771815 w 52"/>
                <a:gd name="T9" fmla="*/ 2082507782 h 135"/>
                <a:gd name="T10" fmla="*/ 794043077 w 52"/>
                <a:gd name="T11" fmla="*/ 2082507782 h 135"/>
                <a:gd name="T12" fmla="*/ 366482923 w 52"/>
                <a:gd name="T13" fmla="*/ 863854353 h 135"/>
                <a:gd name="T14" fmla="*/ 106891015 w 52"/>
                <a:gd name="T15" fmla="*/ 277669014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7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5717"/>
            <a:chExt cx="1952625" cy="5678034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5717"/>
              <a:ext cx="409575" cy="3645937"/>
            </a:xfrm>
            <a:custGeom>
              <a:avLst/>
              <a:gdLst>
                <a:gd name="T0" fmla="*/ 110684661 w 103"/>
                <a:gd name="T1" fmla="*/ 2147483647 h 920"/>
                <a:gd name="T2" fmla="*/ 411117865 w 103"/>
                <a:gd name="T3" fmla="*/ 2147483647 h 920"/>
                <a:gd name="T4" fmla="*/ 901295634 w 103"/>
                <a:gd name="T5" fmla="*/ 2147483647 h 920"/>
                <a:gd name="T6" fmla="*/ 1597032336 w 103"/>
                <a:gd name="T7" fmla="*/ 2147483647 h 920"/>
                <a:gd name="T8" fmla="*/ 1628657093 w 103"/>
                <a:gd name="T9" fmla="*/ 2147483647 h 920"/>
                <a:gd name="T10" fmla="*/ 1565407579 w 103"/>
                <a:gd name="T11" fmla="*/ 2147483647 h 920"/>
                <a:gd name="T12" fmla="*/ 1565407579 w 103"/>
                <a:gd name="T13" fmla="*/ 2147483647 h 920"/>
                <a:gd name="T14" fmla="*/ 996169906 w 103"/>
                <a:gd name="T15" fmla="*/ 2147483647 h 920"/>
                <a:gd name="T16" fmla="*/ 474367379 w 103"/>
                <a:gd name="T17" fmla="*/ 2147483647 h 920"/>
                <a:gd name="T18" fmla="*/ 142309418 w 103"/>
                <a:gd name="T19" fmla="*/ 2147483647 h 920"/>
                <a:gd name="T20" fmla="*/ 47435147 w 103"/>
                <a:gd name="T21" fmla="*/ 1445313264 h 920"/>
                <a:gd name="T22" fmla="*/ 15810390 w 103"/>
                <a:gd name="T23" fmla="*/ 0 h 920"/>
                <a:gd name="T24" fmla="*/ 0 w 103"/>
                <a:gd name="T25" fmla="*/ 0 h 920"/>
                <a:gd name="T26" fmla="*/ 15810390 w 103"/>
                <a:gd name="T27" fmla="*/ 1445313264 h 920"/>
                <a:gd name="T28" fmla="*/ 110684661 w 103"/>
                <a:gd name="T29" fmla="*/ 2147483647 h 9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0" y="3771945"/>
              <a:ext cx="350838" cy="1310012"/>
            </a:xfrm>
            <a:custGeom>
              <a:avLst/>
              <a:gdLst>
                <a:gd name="T0" fmla="*/ 842409880 w 88"/>
                <a:gd name="T1" fmla="*/ 2147483647 h 330"/>
                <a:gd name="T2" fmla="*/ 1398719344 w 88"/>
                <a:gd name="T3" fmla="*/ 2147483647 h 330"/>
                <a:gd name="T4" fmla="*/ 1398719344 w 88"/>
                <a:gd name="T5" fmla="*/ 2147483647 h 330"/>
                <a:gd name="T6" fmla="*/ 1398719344 w 88"/>
                <a:gd name="T7" fmla="*/ 2147483647 h 330"/>
                <a:gd name="T8" fmla="*/ 985460087 w 88"/>
                <a:gd name="T9" fmla="*/ 2147483647 h 330"/>
                <a:gd name="T10" fmla="*/ 0 w 88"/>
                <a:gd name="T11" fmla="*/ 0 h 330"/>
                <a:gd name="T12" fmla="*/ 111263488 w 88"/>
                <a:gd name="T13" fmla="*/ 992310910 h 330"/>
                <a:gd name="T14" fmla="*/ 842409880 w 88"/>
                <a:gd name="T15" fmla="*/ 2147483647 h 3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5" y="5053021"/>
              <a:ext cx="357188" cy="820730"/>
            </a:xfrm>
            <a:custGeom>
              <a:avLst/>
              <a:gdLst>
                <a:gd name="T0" fmla="*/ 94507976 w 90"/>
                <a:gd name="T1" fmla="*/ 235809526 h 207"/>
                <a:gd name="T2" fmla="*/ 0 w 90"/>
                <a:gd name="T3" fmla="*/ 0 h 207"/>
                <a:gd name="T4" fmla="*/ 15751991 w 90"/>
                <a:gd name="T5" fmla="*/ 455898152 h 207"/>
                <a:gd name="T6" fmla="*/ 661543926 w 90"/>
                <a:gd name="T7" fmla="*/ 1996514571 h 207"/>
                <a:gd name="T8" fmla="*/ 1260079889 w 90"/>
                <a:gd name="T9" fmla="*/ 2147483647 h 207"/>
                <a:gd name="T10" fmla="*/ 1417591859 w 90"/>
                <a:gd name="T11" fmla="*/ 2147483647 h 207"/>
                <a:gd name="T12" fmla="*/ 787551915 w 90"/>
                <a:gd name="T13" fmla="*/ 1933630974 h 207"/>
                <a:gd name="T14" fmla="*/ 94507976 w 90"/>
                <a:gd name="T15" fmla="*/ 235809526 h 2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403"/>
              <a:ext cx="457200" cy="1853219"/>
            </a:xfrm>
            <a:custGeom>
              <a:avLst/>
              <a:gdLst>
                <a:gd name="T0" fmla="*/ 1596387350 w 115"/>
                <a:gd name="T1" fmla="*/ 2147483647 h 467"/>
                <a:gd name="T2" fmla="*/ 1232853715 w 115"/>
                <a:gd name="T3" fmla="*/ 2147483647 h 467"/>
                <a:gd name="T4" fmla="*/ 458368842 w 115"/>
                <a:gd name="T5" fmla="*/ 2147483647 h 467"/>
                <a:gd name="T6" fmla="*/ 205473631 w 115"/>
                <a:gd name="T7" fmla="*/ 834088423 h 467"/>
                <a:gd name="T8" fmla="*/ 0 w 115"/>
                <a:gd name="T9" fmla="*/ 0 h 467"/>
                <a:gd name="T10" fmla="*/ 331923224 w 115"/>
                <a:gd name="T11" fmla="*/ 2147483647 h 467"/>
                <a:gd name="T12" fmla="*/ 1090600904 w 115"/>
                <a:gd name="T13" fmla="*/ 2147483647 h 467"/>
                <a:gd name="T14" fmla="*/ 1627997760 w 115"/>
                <a:gd name="T15" fmla="*/ 2147483647 h 467"/>
                <a:gd name="T16" fmla="*/ 1817668174 w 115"/>
                <a:gd name="T17" fmla="*/ 2147483647 h 467"/>
                <a:gd name="T18" fmla="*/ 1770250570 w 115"/>
                <a:gd name="T19" fmla="*/ 2147483647 h 467"/>
                <a:gd name="T20" fmla="*/ 1596387350 w 115"/>
                <a:gd name="T21" fmla="*/ 2147483647 h 4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719"/>
              <a:ext cx="144462" cy="2508226"/>
            </a:xfrm>
            <a:custGeom>
              <a:avLst/>
              <a:gdLst>
                <a:gd name="T0" fmla="*/ 273753372 w 36"/>
                <a:gd name="T1" fmla="*/ 2147483647 h 633"/>
                <a:gd name="T2" fmla="*/ 209338926 w 36"/>
                <a:gd name="T3" fmla="*/ 2147483647 h 633"/>
                <a:gd name="T4" fmla="*/ 80514045 w 36"/>
                <a:gd name="T5" fmla="*/ 2147483647 h 633"/>
                <a:gd name="T6" fmla="*/ 209338926 w 36"/>
                <a:gd name="T7" fmla="*/ 2147483647 h 633"/>
                <a:gd name="T8" fmla="*/ 354267417 w 36"/>
                <a:gd name="T9" fmla="*/ 1554425528 h 633"/>
                <a:gd name="T10" fmla="*/ 579709955 w 36"/>
                <a:gd name="T11" fmla="*/ 0 h 633"/>
                <a:gd name="T12" fmla="*/ 563606343 w 36"/>
                <a:gd name="T13" fmla="*/ 0 h 633"/>
                <a:gd name="T14" fmla="*/ 322060194 w 36"/>
                <a:gd name="T15" fmla="*/ 1554425528 h 633"/>
                <a:gd name="T16" fmla="*/ 161032104 w 36"/>
                <a:gd name="T17" fmla="*/ 2147483647 h 633"/>
                <a:gd name="T18" fmla="*/ 16103612 w 36"/>
                <a:gd name="T19" fmla="*/ 2147483647 h 633"/>
                <a:gd name="T20" fmla="*/ 112721269 w 36"/>
                <a:gd name="T21" fmla="*/ 2147483647 h 633"/>
                <a:gd name="T22" fmla="*/ 257649761 w 36"/>
                <a:gd name="T23" fmla="*/ 2147483647 h 633"/>
                <a:gd name="T24" fmla="*/ 273753372 w 36"/>
                <a:gd name="T25" fmla="*/ 2147483647 h 6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947"/>
              <a:ext cx="111125" cy="232804"/>
            </a:xfrm>
            <a:custGeom>
              <a:avLst/>
              <a:gdLst>
                <a:gd name="T0" fmla="*/ 346523469 w 28"/>
                <a:gd name="T1" fmla="*/ 923021860 h 59"/>
                <a:gd name="T2" fmla="*/ 441027344 w 28"/>
                <a:gd name="T3" fmla="*/ 923021860 h 59"/>
                <a:gd name="T4" fmla="*/ 0 w 28"/>
                <a:gd name="T5" fmla="*/ 0 h 59"/>
                <a:gd name="T6" fmla="*/ 346523469 w 28"/>
                <a:gd name="T7" fmla="*/ 923021860 h 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329"/>
              <a:ext cx="68262" cy="424833"/>
            </a:xfrm>
            <a:custGeom>
              <a:avLst/>
              <a:gdLst>
                <a:gd name="T0" fmla="*/ 64496489 w 17"/>
                <a:gd name="T1" fmla="*/ 847377402 h 107"/>
                <a:gd name="T2" fmla="*/ 274108069 w 17"/>
                <a:gd name="T3" fmla="*/ 1679063951 h 107"/>
                <a:gd name="T4" fmla="*/ 161241221 w 17"/>
                <a:gd name="T5" fmla="*/ 690456982 h 107"/>
                <a:gd name="T6" fmla="*/ 145115092 w 17"/>
                <a:gd name="T7" fmla="*/ 674762167 h 107"/>
                <a:gd name="T8" fmla="*/ 0 w 17"/>
                <a:gd name="T9" fmla="*/ 0 h 107"/>
                <a:gd name="T10" fmla="*/ 0 w 17"/>
                <a:gd name="T11" fmla="*/ 125538713 h 107"/>
                <a:gd name="T12" fmla="*/ 64496489 w 17"/>
                <a:gd name="T13" fmla="*/ 847377402 h 1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2588"/>
              <a:ext cx="1168400" cy="2250433"/>
            </a:xfrm>
            <a:custGeom>
              <a:avLst/>
              <a:gdLst>
                <a:gd name="T0" fmla="*/ 126350140 w 294"/>
                <a:gd name="T1" fmla="*/ 2147483647 h 568"/>
                <a:gd name="T2" fmla="*/ 552784347 w 294"/>
                <a:gd name="T3" fmla="*/ 2147483647 h 568"/>
                <a:gd name="T4" fmla="*/ 1563593416 w 294"/>
                <a:gd name="T5" fmla="*/ 2147483647 h 568"/>
                <a:gd name="T6" fmla="*/ 2147483647 w 294"/>
                <a:gd name="T7" fmla="*/ 1869089766 h 568"/>
                <a:gd name="T8" fmla="*/ 2147483647 w 294"/>
                <a:gd name="T9" fmla="*/ 910983896 h 568"/>
                <a:gd name="T10" fmla="*/ 2147483647 w 294"/>
                <a:gd name="T11" fmla="*/ 439783962 h 568"/>
                <a:gd name="T12" fmla="*/ 2147483647 w 294"/>
                <a:gd name="T13" fmla="*/ 0 h 568"/>
                <a:gd name="T14" fmla="*/ 2147483647 w 294"/>
                <a:gd name="T15" fmla="*/ 0 h 568"/>
                <a:gd name="T16" fmla="*/ 2147483647 w 294"/>
                <a:gd name="T17" fmla="*/ 424077958 h 568"/>
                <a:gd name="T18" fmla="*/ 2147483647 w 294"/>
                <a:gd name="T19" fmla="*/ 879571888 h 568"/>
                <a:gd name="T20" fmla="*/ 2147483647 w 294"/>
                <a:gd name="T21" fmla="*/ 1837677758 h 568"/>
                <a:gd name="T22" fmla="*/ 1500416359 w 294"/>
                <a:gd name="T23" fmla="*/ 2147483647 h 568"/>
                <a:gd name="T24" fmla="*/ 473814019 w 294"/>
                <a:gd name="T25" fmla="*/ 2147483647 h 568"/>
                <a:gd name="T26" fmla="*/ 0 w 294"/>
                <a:gd name="T27" fmla="*/ 2147483647 h 568"/>
                <a:gd name="T28" fmla="*/ 110556869 w 294"/>
                <a:gd name="T29" fmla="*/ 2147483647 h 568"/>
                <a:gd name="T30" fmla="*/ 126350140 w 294"/>
                <a:gd name="T31" fmla="*/ 2147483647 h 5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622"/>
              <a:ext cx="100012" cy="209129"/>
            </a:xfrm>
            <a:custGeom>
              <a:avLst/>
              <a:gdLst>
                <a:gd name="T0" fmla="*/ 0 w 25"/>
                <a:gd name="T1" fmla="*/ 0 h 53"/>
                <a:gd name="T2" fmla="*/ 304079525 w 25"/>
                <a:gd name="T3" fmla="*/ 828513255 h 53"/>
                <a:gd name="T4" fmla="*/ 400104007 w 25"/>
                <a:gd name="T5" fmla="*/ 828513255 h 53"/>
                <a:gd name="T6" fmla="*/ 0 w 25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957"/>
              <a:ext cx="114300" cy="558991"/>
            </a:xfrm>
            <a:custGeom>
              <a:avLst/>
              <a:gdLst>
                <a:gd name="T0" fmla="*/ 0 w 29"/>
                <a:gd name="T1" fmla="*/ 0 h 141"/>
                <a:gd name="T2" fmla="*/ 108742655 w 29"/>
                <a:gd name="T3" fmla="*/ 1397863960 h 141"/>
                <a:gd name="T4" fmla="*/ 279621155 w 29"/>
                <a:gd name="T5" fmla="*/ 1837639560 h 141"/>
                <a:gd name="T6" fmla="*/ 450499655 w 29"/>
                <a:gd name="T7" fmla="*/ 2147483647 h 141"/>
                <a:gd name="T8" fmla="*/ 419429762 w 29"/>
                <a:gd name="T9" fmla="*/ 2120352729 h 141"/>
                <a:gd name="T10" fmla="*/ 124275631 w 29"/>
                <a:gd name="T11" fmla="*/ 345540519 h 141"/>
                <a:gd name="T12" fmla="*/ 62139786 w 29"/>
                <a:gd name="T13" fmla="*/ 172768278 h 141"/>
                <a:gd name="T14" fmla="*/ 0 w 29"/>
                <a:gd name="T15" fmla="*/ 0 h 1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050"/>
              <a:ext cx="31750" cy="189399"/>
            </a:xfrm>
            <a:custGeom>
              <a:avLst/>
              <a:gdLst>
                <a:gd name="T0" fmla="*/ 0 w 8"/>
                <a:gd name="T1" fmla="*/ 402731031 h 48"/>
                <a:gd name="T2" fmla="*/ 63003906 w 8"/>
                <a:gd name="T3" fmla="*/ 573114814 h 48"/>
                <a:gd name="T4" fmla="*/ 126007813 w 8"/>
                <a:gd name="T5" fmla="*/ 743502533 h 48"/>
                <a:gd name="T6" fmla="*/ 110255844 w 8"/>
                <a:gd name="T7" fmla="*/ 294302840 h 48"/>
                <a:gd name="T8" fmla="*/ 0 w 8"/>
                <a:gd name="T9" fmla="*/ 0 h 48"/>
                <a:gd name="T10" fmla="*/ 0 w 8"/>
                <a:gd name="T11" fmla="*/ 61959528 h 48"/>
                <a:gd name="T12" fmla="*/ 0 w 8"/>
                <a:gd name="T13" fmla="*/ 402731031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5" y="5434450"/>
              <a:ext cx="174625" cy="439301"/>
            </a:xfrm>
            <a:custGeom>
              <a:avLst/>
              <a:gdLst>
                <a:gd name="T0" fmla="*/ 173259750 w 44"/>
                <a:gd name="T1" fmla="*/ 439440880 h 111"/>
                <a:gd name="T2" fmla="*/ 0 w 44"/>
                <a:gd name="T3" fmla="*/ 0 h 111"/>
                <a:gd name="T4" fmla="*/ 173259750 w 44"/>
                <a:gd name="T5" fmla="*/ 769022530 h 111"/>
                <a:gd name="T6" fmla="*/ 220515656 w 44"/>
                <a:gd name="T7" fmla="*/ 910269545 h 111"/>
                <a:gd name="T8" fmla="*/ 614287094 w 44"/>
                <a:gd name="T9" fmla="*/ 1742067645 h 111"/>
                <a:gd name="T10" fmla="*/ 693042969 w 44"/>
                <a:gd name="T11" fmla="*/ 1742067645 h 111"/>
                <a:gd name="T12" fmla="*/ 346523469 w 44"/>
                <a:gd name="T13" fmla="*/ 816102227 h 111"/>
                <a:gd name="T14" fmla="*/ 173259750 w 44"/>
                <a:gd name="T15" fmla="*/ 439440880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0600DAB2-2463-4C8B-A769-BEE4C6B616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  <p:sldLayoutId id="2147483925" r:id="rId13"/>
    <p:sldLayoutId id="2147483926" r:id="rId14"/>
    <p:sldLayoutId id="2147483927" r:id="rId15"/>
    <p:sldLayoutId id="2147483928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990600"/>
            <a:ext cx="7924800" cy="3397309"/>
          </a:xfrm>
          <a:solidFill>
            <a:srgbClr val="FFC000"/>
          </a:solidFill>
          <a:ln w="57150"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Heterogeneous </a:t>
            </a:r>
            <a:r>
              <a:rPr lang="en-US" altLang="en-US" sz="7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vs. </a:t>
            </a:r>
            <a:r>
              <a:rPr lang="en-US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Homogeneous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3400" y="4572000"/>
            <a:ext cx="7959174" cy="1905000"/>
          </a:xfrm>
          <a:solidFill>
            <a:srgbClr val="FFFF00"/>
          </a:solidFill>
          <a:ln w="57150">
            <a:solidFill>
              <a:schemeClr val="bg1"/>
            </a:solidFill>
          </a:ln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en-US" sz="11500" dirty="0" smtClean="0"/>
              <a:t>Mixtures</a:t>
            </a:r>
            <a:endParaRPr lang="en-US" sz="11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6" name="TextBox 3"/>
          <p:cNvSpPr txBox="1">
            <a:spLocks noChangeArrowheads="1"/>
          </p:cNvSpPr>
          <p:nvPr/>
        </p:nvSpPr>
        <p:spPr bwMode="auto">
          <a:xfrm>
            <a:off x="577857" y="1708150"/>
            <a:ext cx="1295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water phase</a:t>
            </a:r>
            <a:endParaRPr lang="en-US" alt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658" name="TextBox 10"/>
          <p:cNvSpPr txBox="1">
            <a:spLocks noChangeArrowheads="1"/>
          </p:cNvSpPr>
          <p:nvPr/>
        </p:nvSpPr>
        <p:spPr bwMode="auto">
          <a:xfrm>
            <a:off x="5188329" y="5272657"/>
            <a:ext cx="391637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Water phase, oil phase, and many other phases</a:t>
            </a:r>
          </a:p>
        </p:txBody>
      </p:sp>
      <p:sp>
        <p:nvSpPr>
          <p:cNvPr id="27659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92650" y="1131888"/>
            <a:ext cx="2873375" cy="576262"/>
          </a:xfrm>
        </p:spPr>
        <p:txBody>
          <a:bodyPr/>
          <a:lstStyle/>
          <a:p>
            <a:pPr eaLnBrk="1" hangingPunct="1"/>
            <a:r>
              <a:rPr lang="en-US" altLang="en-US" smtClean="0"/>
              <a:t>.</a:t>
            </a:r>
          </a:p>
        </p:txBody>
      </p:sp>
      <p:pic>
        <p:nvPicPr>
          <p:cNvPr id="16" name="Picture 2" descr="http://www.robinage.com/article-images/1380173094-mixing-oil-and-wa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3912" y="3030536"/>
            <a:ext cx="3043238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" descr="http://www.seriouseats.com/images/2012/01/20120121-vegan-mayonnaise-2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7150" y="2362200"/>
            <a:ext cx="3854450" cy="294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 descr="http://images.sodahead.com/polls/000021636/polls_ccc28_09___Half_Empty_question_Half_Full_question___carroll1.jpg_5240_650540.jpeg_poll_xlarge.jpe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3" t="1703" r="44476" b="2978"/>
          <a:stretch/>
        </p:blipFill>
        <p:spPr bwMode="auto">
          <a:xfrm>
            <a:off x="349257" y="2581199"/>
            <a:ext cx="1752601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7" name="TextBox 9"/>
          <p:cNvSpPr txBox="1">
            <a:spLocks noChangeArrowheads="1"/>
          </p:cNvSpPr>
          <p:nvPr/>
        </p:nvSpPr>
        <p:spPr bwMode="auto">
          <a:xfrm>
            <a:off x="2575321" y="1827367"/>
            <a:ext cx="2129631" cy="1220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water phase and oil phase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1524000" y="405811"/>
            <a:ext cx="7543799" cy="149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en-US" altLang="en-US" sz="4400" dirty="0" smtClean="0"/>
              <a:t>How many components? How many </a:t>
            </a:r>
            <a:r>
              <a:rPr lang="en-US" altLang="en-US" sz="4400" dirty="0"/>
              <a:t>p</a:t>
            </a:r>
            <a:r>
              <a:rPr lang="en-US" altLang="en-US" sz="4400" dirty="0" smtClean="0"/>
              <a:t>hases?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8" grpId="0"/>
      <p:bldP spid="2765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295400" y="2819400"/>
            <a:ext cx="7620000" cy="309245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solidFill>
                  <a:schemeClr val="tx1"/>
                </a:solidFill>
              </a:rPr>
              <a:t>It depends on the </a:t>
            </a:r>
            <a:r>
              <a:rPr lang="en-US" altLang="en-US" sz="4000" b="1" dirty="0" smtClean="0">
                <a:solidFill>
                  <a:schemeClr val="accent6"/>
                </a:solidFill>
              </a:rPr>
              <a:t>type of mixture</a:t>
            </a:r>
            <a:r>
              <a:rPr lang="en-US" altLang="en-US" sz="4000" dirty="0" smtClean="0">
                <a:solidFill>
                  <a:schemeClr val="tx1"/>
                </a:solidFill>
              </a:rPr>
              <a:t>, whether they are homogeneous or heterogeneous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524000" y="381000"/>
            <a:ext cx="7543799" cy="149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en-US" altLang="en-US" sz="4400" dirty="0" smtClean="0"/>
              <a:t>How would you separate mixtures?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4501738"/>
              </p:ext>
            </p:extLst>
          </p:nvPr>
        </p:nvGraphicFramePr>
        <p:xfrm>
          <a:off x="1371600" y="2667000"/>
          <a:ext cx="7086600" cy="32337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3300"/>
                <a:gridCol w="3543300"/>
              </a:tblGrid>
              <a:tr h="4393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dirty="0">
                          <a:solidFill>
                            <a:schemeClr val="tx1"/>
                          </a:solidFill>
                          <a:effectLst/>
                        </a:rPr>
                        <a:t>Homogeneous Mixtures</a:t>
                      </a:r>
                      <a:endParaRPr lang="en-US" sz="20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dirty="0">
                          <a:solidFill>
                            <a:schemeClr val="tx1"/>
                          </a:solidFill>
                          <a:effectLst/>
                        </a:rPr>
                        <a:t>Heterogeneous Mixtures</a:t>
                      </a:r>
                      <a:endParaRPr lang="en-US" sz="20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</a:tr>
              <a:tr h="27943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centrifugation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coagulation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distillation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evaporation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filtration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hand picking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magnetic separation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sieving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winnowing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sedimentation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C66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524000" y="656811"/>
            <a:ext cx="7543799" cy="149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en-US" altLang="en-US" sz="4400" dirty="0" smtClean="0"/>
              <a:t>Mixture Separation Techniques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76200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True solution</a:t>
            </a:r>
          </a:p>
          <a:p>
            <a:pPr eaLnBrk="1" hangingPunct="1">
              <a:defRPr/>
            </a:pPr>
            <a:r>
              <a:rPr lang="en-US" sz="4000" dirty="0" smtClean="0"/>
              <a:t>Colloidal solutions</a:t>
            </a:r>
          </a:p>
          <a:p>
            <a:pPr eaLnBrk="1" hangingPunct="1">
              <a:defRPr/>
            </a:pPr>
            <a:r>
              <a:rPr lang="en-US" sz="4000" dirty="0" smtClean="0"/>
              <a:t>Suspensions</a:t>
            </a:r>
          </a:p>
          <a:p>
            <a:pPr marL="0" indent="0" algn="ctr" eaLnBrk="1" hangingPunct="1">
              <a:buFont typeface="Wingdings 3" pitchFamily="18" charset="2"/>
              <a:buNone/>
              <a:defRPr/>
            </a:pPr>
            <a:endParaRPr lang="en-US" sz="1600" dirty="0" smtClean="0">
              <a:solidFill>
                <a:schemeClr val="accent1"/>
              </a:solidFill>
            </a:endParaRPr>
          </a:p>
          <a:p>
            <a:pPr marL="0" indent="0" algn="ctr" eaLnBrk="1" hangingPunct="1">
              <a:buFont typeface="Wingdings 3" pitchFamily="18" charset="2"/>
              <a:buNone/>
              <a:defRPr/>
            </a:pPr>
            <a:r>
              <a:rPr lang="en-US" sz="4000" dirty="0" smtClean="0">
                <a:solidFill>
                  <a:schemeClr val="accent1"/>
                </a:solidFill>
              </a:rPr>
              <a:t>These solutions typically differ in the particle size </a:t>
            </a:r>
            <a:br>
              <a:rPr lang="en-US" sz="4000" dirty="0" smtClean="0">
                <a:solidFill>
                  <a:schemeClr val="accent1"/>
                </a:solidFill>
              </a:rPr>
            </a:br>
            <a:r>
              <a:rPr lang="en-US" sz="4000" dirty="0" smtClean="0">
                <a:solidFill>
                  <a:schemeClr val="accent1"/>
                </a:solidFill>
              </a:rPr>
              <a:t>of the solute.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524000" y="533400"/>
            <a:ext cx="7543799" cy="943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en-US" altLang="en-US" sz="4400" dirty="0" smtClean="0"/>
              <a:t>Solution-Based Mixtures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True solution: solute size: </a:t>
            </a:r>
            <a:r>
              <a:rPr lang="en-US" sz="3600" dirty="0" smtClean="0">
                <a:solidFill>
                  <a:schemeClr val="accent6"/>
                </a:solidFill>
              </a:rPr>
              <a:t>&lt;1 nm</a:t>
            </a:r>
          </a:p>
          <a:p>
            <a:pPr eaLnBrk="1" hangingPunct="1">
              <a:defRPr/>
            </a:pPr>
            <a:r>
              <a:rPr lang="en-US" sz="3600" dirty="0" smtClean="0"/>
              <a:t>Colloidal solutions: </a:t>
            </a:r>
            <a:br>
              <a:rPr lang="en-US" sz="3600" dirty="0" smtClean="0"/>
            </a:br>
            <a:r>
              <a:rPr lang="en-US" sz="3600" dirty="0" smtClean="0"/>
              <a:t>solute size: </a:t>
            </a:r>
            <a:r>
              <a:rPr lang="en-US" sz="3600" dirty="0" smtClean="0">
                <a:solidFill>
                  <a:schemeClr val="accent6"/>
                </a:solidFill>
              </a:rPr>
              <a:t>1 nm to 100 nm</a:t>
            </a:r>
          </a:p>
          <a:p>
            <a:pPr eaLnBrk="1" hangingPunct="1">
              <a:defRPr/>
            </a:pPr>
            <a:r>
              <a:rPr lang="en-US" sz="3600" dirty="0" smtClean="0"/>
              <a:t>Suspensions: solute size: </a:t>
            </a:r>
            <a:r>
              <a:rPr lang="en-US" sz="3600" dirty="0" smtClean="0">
                <a:solidFill>
                  <a:schemeClr val="accent6"/>
                </a:solidFill>
              </a:rPr>
              <a:t>&gt;100 nm</a:t>
            </a:r>
          </a:p>
          <a:p>
            <a:pPr marL="0" indent="0" algn="ctr" eaLnBrk="1" hangingPunct="1">
              <a:buFont typeface="Wingdings 3" pitchFamily="18" charset="2"/>
              <a:buNone/>
              <a:defRPr/>
            </a:pPr>
            <a:endParaRPr lang="en-US" dirty="0" smtClean="0">
              <a:solidFill>
                <a:srgbClr val="C00000"/>
              </a:solidFill>
            </a:endParaRPr>
          </a:p>
          <a:p>
            <a:pPr marL="0" indent="0" algn="ctr" eaLnBrk="1" hangingPunct="1">
              <a:buFont typeface="Wingdings 3" pitchFamily="18" charset="2"/>
              <a:buNone/>
              <a:defRPr/>
            </a:pPr>
            <a:r>
              <a:rPr lang="en-US" sz="3600" dirty="0" smtClean="0">
                <a:solidFill>
                  <a:schemeClr val="accent1"/>
                </a:solidFill>
              </a:rPr>
              <a:t>These solutions typically differ </a:t>
            </a:r>
            <a:br>
              <a:rPr lang="en-US" sz="3600" dirty="0" smtClean="0">
                <a:solidFill>
                  <a:schemeClr val="accent1"/>
                </a:solidFill>
              </a:rPr>
            </a:br>
            <a:r>
              <a:rPr lang="en-US" sz="3600" dirty="0" smtClean="0">
                <a:solidFill>
                  <a:schemeClr val="accent1"/>
                </a:solidFill>
              </a:rPr>
              <a:t>in the manner in which the solutes reside in the solvent.</a:t>
            </a:r>
            <a:endParaRPr lang="en-US" sz="3600" dirty="0">
              <a:solidFill>
                <a:schemeClr val="accent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524000" y="533400"/>
            <a:ext cx="7543799" cy="943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en-US" altLang="en-US" sz="4400" dirty="0" smtClean="0"/>
              <a:t>Solution-Based Mixtures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924800" cy="5257800"/>
          </a:xfrm>
        </p:spPr>
        <p:txBody>
          <a:bodyPr/>
          <a:lstStyle/>
          <a:p>
            <a:pPr eaLnBrk="1" hangingPunct="1"/>
            <a:r>
              <a:rPr lang="en-US" altLang="en-US" sz="2800" dirty="0" smtClean="0">
                <a:solidFill>
                  <a:schemeClr val="accent6"/>
                </a:solidFill>
              </a:rPr>
              <a:t>True solutions: </a:t>
            </a:r>
            <a:r>
              <a:rPr lang="en-US" altLang="en-US" sz="2800" dirty="0" smtClean="0"/>
              <a:t>The solute is dissolved and is invisible</a:t>
            </a:r>
          </a:p>
          <a:p>
            <a:pPr eaLnBrk="1" hangingPunct="1"/>
            <a:r>
              <a:rPr lang="en-US" altLang="en-US" sz="2800" dirty="0" smtClean="0">
                <a:solidFill>
                  <a:schemeClr val="accent6"/>
                </a:solidFill>
              </a:rPr>
              <a:t>Colloidal solutions: </a:t>
            </a:r>
            <a:r>
              <a:rPr lang="en-US" altLang="en-US" sz="2800" dirty="0" smtClean="0"/>
              <a:t>The solute is dispersed uniformly throughout the solution; the presence of the solute is visible, but you cannot lift it out</a:t>
            </a:r>
          </a:p>
          <a:p>
            <a:pPr eaLnBrk="1" hangingPunct="1"/>
            <a:r>
              <a:rPr lang="en-US" altLang="en-US" sz="2800" dirty="0" smtClean="0">
                <a:solidFill>
                  <a:schemeClr val="accent6"/>
                </a:solidFill>
              </a:rPr>
              <a:t>Suspensions: </a:t>
            </a:r>
            <a:r>
              <a:rPr lang="en-US" altLang="en-US" sz="2800" dirty="0" smtClean="0"/>
              <a:t>The solute stays outside the solvent; that is, the solute is suspended</a:t>
            </a:r>
          </a:p>
          <a:p>
            <a:pPr marL="0" indent="0" algn="ctr" eaLnBrk="1" hangingPunct="1">
              <a:buNone/>
            </a:pPr>
            <a:r>
              <a:rPr lang="en-US" altLang="en-US" sz="2800" dirty="0" smtClean="0">
                <a:solidFill>
                  <a:schemeClr val="accent1"/>
                </a:solidFill>
              </a:rPr>
              <a:t>These solutions typically differ</a:t>
            </a:r>
            <a:br>
              <a:rPr lang="en-US" altLang="en-US" sz="2800" dirty="0" smtClean="0">
                <a:solidFill>
                  <a:schemeClr val="accent1"/>
                </a:solidFill>
              </a:rPr>
            </a:br>
            <a:r>
              <a:rPr lang="en-US" altLang="en-US" sz="2800" dirty="0" smtClean="0">
                <a:solidFill>
                  <a:schemeClr val="accent1"/>
                </a:solidFill>
              </a:rPr>
              <a:t>in the manner in which the solute can be separated from the solvent.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524000" y="533400"/>
            <a:ext cx="7543799" cy="943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en-US" altLang="en-US" sz="4400" dirty="0" smtClean="0"/>
              <a:t>Solution-Based Mixtures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198823"/>
              </p:ext>
            </p:extLst>
          </p:nvPr>
        </p:nvGraphicFramePr>
        <p:xfrm>
          <a:off x="914400" y="2727961"/>
          <a:ext cx="7772400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36238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True solutions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Colloidal solutions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Suspensions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37727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evaporation</a:t>
                      </a:r>
                      <a:endParaRPr lang="en-US" sz="2400" b="1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coagulation</a:t>
                      </a:r>
                      <a:endParaRPr lang="en-US" sz="2400" b="1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filtration</a:t>
                      </a:r>
                      <a:endParaRPr lang="en-US" sz="2400" b="1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</a:tr>
              <a:tr h="44195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distillation</a:t>
                      </a:r>
                      <a:endParaRPr lang="en-US" sz="2400" b="1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centrifugation</a:t>
                      </a:r>
                      <a:endParaRPr lang="en-US" sz="2400" b="1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sedimentation</a:t>
                      </a:r>
                      <a:endParaRPr lang="en-US" sz="2400" b="1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524000" y="533400"/>
            <a:ext cx="7543799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en-US" altLang="en-US" sz="4400" dirty="0" smtClean="0"/>
              <a:t>Separation Techniques for Solution-Based Mixtures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914400" y="4876800"/>
            <a:ext cx="7924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18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18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18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18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buFont typeface="Wingdings 3" pitchFamily="18" charset="2"/>
              <a:buNone/>
            </a:pPr>
            <a:r>
              <a:rPr lang="en-US" altLang="en-US" sz="2800" dirty="0" smtClean="0">
                <a:solidFill>
                  <a:schemeClr val="accent1"/>
                </a:solidFill>
              </a:rPr>
              <a:t>We will discuss coagulation, centrifugation and sedimentation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447800" y="623888"/>
            <a:ext cx="7696200" cy="823912"/>
          </a:xfrm>
        </p:spPr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tx1"/>
                </a:solidFill>
              </a:rPr>
              <a:t>How are they different?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391400" cy="377825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en-US" sz="3600" dirty="0" smtClean="0">
                <a:solidFill>
                  <a:schemeClr val="tx1"/>
                </a:solidFill>
              </a:rPr>
              <a:t>Homogeneous mixtures have </a:t>
            </a:r>
            <a:r>
              <a:rPr lang="en-US" altLang="en-US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uniform</a:t>
            </a:r>
            <a:r>
              <a:rPr lang="en-US" altLang="en-US" sz="3600" dirty="0" smtClean="0">
                <a:solidFill>
                  <a:schemeClr val="tx1"/>
                </a:solidFill>
              </a:rPr>
              <a:t> composition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endParaRPr lang="en-US" altLang="en-US" sz="3600" dirty="0" smtClean="0">
              <a:solidFill>
                <a:schemeClr val="tx1"/>
              </a:solidFill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n-US" altLang="en-US" sz="3600" dirty="0" smtClean="0">
                <a:solidFill>
                  <a:schemeClr val="tx1"/>
                </a:solidFill>
              </a:rPr>
              <a:t>Heterogeneous mixtures have </a:t>
            </a:r>
            <a:r>
              <a:rPr lang="en-US" altLang="en-US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non-uniform</a:t>
            </a:r>
            <a:r>
              <a:rPr lang="en-US" altLang="en-US" sz="3600" dirty="0" smtClean="0">
                <a:solidFill>
                  <a:schemeClr val="tx1"/>
                </a:solidFill>
              </a:rPr>
              <a:t> composition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656811"/>
            <a:ext cx="7543799" cy="1499189"/>
          </a:xfrm>
        </p:spPr>
        <p:txBody>
          <a:bodyPr/>
          <a:lstStyle/>
          <a:p>
            <a:pPr eaLnBrk="1" hangingPunct="1"/>
            <a:r>
              <a:rPr lang="en-US" altLang="en-US" sz="4400" dirty="0" smtClean="0"/>
              <a:t>What type of mixtures </a:t>
            </a:r>
            <a:br>
              <a:rPr lang="en-US" altLang="en-US" sz="4400" dirty="0" smtClean="0"/>
            </a:br>
            <a:r>
              <a:rPr lang="en-US" altLang="en-US" sz="4400" dirty="0" smtClean="0"/>
              <a:t>are these?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sz="half" idx="2"/>
          </p:nvPr>
        </p:nvSpPr>
        <p:spPr>
          <a:xfrm>
            <a:off x="1775524" y="5230887"/>
            <a:ext cx="3197225" cy="498475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800" dirty="0" smtClean="0"/>
              <a:t>Cheerios</a:t>
            </a:r>
          </a:p>
        </p:txBody>
      </p:sp>
      <p:sp>
        <p:nvSpPr>
          <p:cNvPr id="20484" name="Content Placeholder 6"/>
          <p:cNvSpPr>
            <a:spLocks noGrp="1"/>
          </p:cNvSpPr>
          <p:nvPr>
            <p:ph sz="quarter" idx="4"/>
          </p:nvPr>
        </p:nvSpPr>
        <p:spPr>
          <a:xfrm>
            <a:off x="5308600" y="5235959"/>
            <a:ext cx="2286000" cy="49530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800" dirty="0" smtClean="0"/>
              <a:t>Trail mix</a:t>
            </a:r>
          </a:p>
        </p:txBody>
      </p:sp>
      <p:pic>
        <p:nvPicPr>
          <p:cNvPr id="16388" name="Picture 4" descr="cheeri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667000"/>
            <a:ext cx="3027363" cy="227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trail mix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325" y="2475706"/>
            <a:ext cx="2622550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  <p:bldP spid="2048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15146" y="5661120"/>
            <a:ext cx="6858000" cy="762000"/>
          </a:xfrm>
        </p:spPr>
        <p:txBody>
          <a:bodyPr/>
          <a:lstStyle/>
          <a:p>
            <a:pPr algn="r" eaLnBrk="1" hangingPunct="1"/>
            <a:r>
              <a:rPr lang="en-US" altLang="en-US" dirty="0" smtClean="0"/>
              <a:t>Trail mix is HETEROGENEOUS</a:t>
            </a:r>
          </a:p>
        </p:txBody>
      </p:sp>
      <p:pic>
        <p:nvPicPr>
          <p:cNvPr id="16388" name="Picture 4" descr="cheeri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070881"/>
            <a:ext cx="3027363" cy="227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trail mix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438" y="2971800"/>
            <a:ext cx="2622550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19202" y="1295400"/>
            <a:ext cx="6858000" cy="667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en-US" altLang="en-US" dirty="0" smtClean="0"/>
              <a:t>Cheerios is homogeneous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8" descr="https://encrypted-tbn2.gstatic.com/images?q=tbn:ANd9GcRlj9Xxo7doXWvUReBvDvcTelId4SW9P4HtoxDjiaS7Nb1yCER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295" y="4440237"/>
            <a:ext cx="2668588" cy="196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2" descr="http://www.allaboutyou.com/cm/user/images/apple-juic_47896282_11508353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968"/>
          <a:stretch>
            <a:fillRect/>
          </a:stretch>
        </p:blipFill>
        <p:spPr bwMode="auto">
          <a:xfrm>
            <a:off x="1374577" y="2232819"/>
            <a:ext cx="1976437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4" descr="http://img4-1.cookinglight.timeinc.net/i/2010/07/1007p53-orange-juice-l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72" r="12043"/>
          <a:stretch/>
        </p:blipFill>
        <p:spPr bwMode="auto">
          <a:xfrm>
            <a:off x="1447800" y="4167188"/>
            <a:ext cx="1447800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6" descr="Italian_dressi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55"/>
          <a:stretch>
            <a:fillRect/>
          </a:stretch>
        </p:blipFill>
        <p:spPr bwMode="auto">
          <a:xfrm>
            <a:off x="6088524" y="4402042"/>
            <a:ext cx="2622550" cy="19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191000" y="2392740"/>
            <a:ext cx="4326731" cy="15696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Apple </a:t>
            </a:r>
            <a:r>
              <a:rPr lang="en-US" dirty="0"/>
              <a:t>juice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Orange juice with pulp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Chocolate dough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Italian salad </a:t>
            </a:r>
            <a:r>
              <a:rPr lang="en-US" dirty="0" smtClean="0"/>
              <a:t>dressing</a:t>
            </a:r>
            <a:endParaRPr lang="en-US" dirty="0"/>
          </a:p>
        </p:txBody>
      </p:sp>
      <p:pic>
        <p:nvPicPr>
          <p:cNvPr id="22537" name="Picture 12" descr="Orange - meaning of drea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341" y="5784850"/>
            <a:ext cx="14859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656811"/>
            <a:ext cx="7543799" cy="1499189"/>
          </a:xfrm>
        </p:spPr>
        <p:txBody>
          <a:bodyPr/>
          <a:lstStyle/>
          <a:p>
            <a:pPr eaLnBrk="1" hangingPunct="1"/>
            <a:r>
              <a:rPr lang="en-US" altLang="en-US" sz="4400" dirty="0" smtClean="0"/>
              <a:t>What type of mixtures </a:t>
            </a:r>
            <a:br>
              <a:rPr lang="en-US" altLang="en-US" sz="4400" dirty="0" smtClean="0"/>
            </a:br>
            <a:r>
              <a:rPr lang="en-US" altLang="en-US" sz="4400" dirty="0" smtClean="0"/>
              <a:t>are these?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8" descr="https://encrypted-tbn2.gstatic.com/images?q=tbn:ANd9GcRlj9Xxo7doXWvUReBvDvcTelId4SW9P4HtoxDjiaS7Nb1yCER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6212" y="4724400"/>
            <a:ext cx="2668588" cy="1960563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</p:pic>
      <p:pic>
        <p:nvPicPr>
          <p:cNvPr id="22533" name="Picture 2" descr="http://www.allaboutyou.com/cm/user/images/apple-juic_47896282_11508353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968"/>
          <a:stretch>
            <a:fillRect/>
          </a:stretch>
        </p:blipFill>
        <p:spPr bwMode="auto">
          <a:xfrm>
            <a:off x="1909763" y="2793702"/>
            <a:ext cx="1976437" cy="182880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</p:pic>
      <p:pic>
        <p:nvPicPr>
          <p:cNvPr id="22534" name="Picture 4" descr="http://img4-1.cookinglight.timeinc.net/i/2010/07/1007p53-orange-juice-l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73"/>
          <a:stretch/>
        </p:blipFill>
        <p:spPr bwMode="auto">
          <a:xfrm>
            <a:off x="6475412" y="2514600"/>
            <a:ext cx="1601788" cy="182245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</p:pic>
      <p:pic>
        <p:nvPicPr>
          <p:cNvPr id="22535" name="Picture 6" descr="Italian_dressi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55"/>
          <a:stretch>
            <a:fillRect/>
          </a:stretch>
        </p:blipFill>
        <p:spPr bwMode="auto">
          <a:xfrm>
            <a:off x="5585619" y="4724400"/>
            <a:ext cx="2622550" cy="1984375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</p:pic>
      <p:pic>
        <p:nvPicPr>
          <p:cNvPr id="22537" name="Picture 12" descr="Orange - meaning of dream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0" y="3676948"/>
            <a:ext cx="1485900" cy="92075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</p:pic>
      <p:sp>
        <p:nvSpPr>
          <p:cNvPr id="10" name="TextBox 9"/>
          <p:cNvSpPr txBox="1"/>
          <p:nvPr/>
        </p:nvSpPr>
        <p:spPr>
          <a:xfrm>
            <a:off x="1445418" y="716340"/>
            <a:ext cx="6888162" cy="156966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Apple </a:t>
            </a:r>
            <a:r>
              <a:rPr lang="en-US" dirty="0"/>
              <a:t>juice </a:t>
            </a:r>
            <a:r>
              <a:rPr lang="en-US" dirty="0" smtClean="0"/>
              <a:t>is homogeneous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Orange juice with pulp </a:t>
            </a:r>
            <a:r>
              <a:rPr lang="en-US" dirty="0" smtClean="0"/>
              <a:t>is heterogeneous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Chocolate dough </a:t>
            </a:r>
            <a:r>
              <a:rPr lang="en-US" dirty="0" smtClean="0"/>
              <a:t>is homogeneous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Italian salad </a:t>
            </a:r>
            <a:r>
              <a:rPr lang="en-US" dirty="0" smtClean="0"/>
              <a:t>dressing is heterogeneous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97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3" name="Picture 2" descr="http://www.robinage.com/article-images/1380173094-mixing-oil-and-water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4" b="4762"/>
          <a:stretch/>
        </p:blipFill>
        <p:spPr bwMode="auto">
          <a:xfrm>
            <a:off x="381000" y="2057400"/>
            <a:ext cx="4154488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4" descr="http://www.seriouseats.com/images/2012/01/20120121-vegan-mayonnaise-2-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088" y="2126430"/>
            <a:ext cx="385445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4633118" y="5703068"/>
            <a:ext cx="4648199" cy="819150"/>
          </a:xfrm>
          <a:prstGeom prst="rect">
            <a:avLst/>
          </a:prstGeom>
          <a:effectLst/>
        </p:spPr>
        <p:txBody>
          <a:bodyPr anchor="ctr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2500" b="1" cap="none" dirty="0" smtClean="0">
                <a:solidFill>
                  <a:schemeClr val="accent6"/>
                </a:solidFill>
              </a:rPr>
              <a:t>Mayonnaise, which is mainly made of oil and water</a:t>
            </a:r>
            <a:endParaRPr lang="en-US" sz="2500" b="1" cap="none" dirty="0">
              <a:solidFill>
                <a:schemeClr val="accent6"/>
              </a:solidFill>
            </a:endParaRPr>
          </a:p>
        </p:txBody>
      </p:sp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1477554" y="2494844"/>
            <a:ext cx="2170112" cy="628650"/>
          </a:xfrm>
        </p:spPr>
        <p:txBody>
          <a:bodyPr/>
          <a:lstStyle/>
          <a:p>
            <a:pPr eaLnBrk="1" hangingPunct="1"/>
            <a:r>
              <a:rPr lang="en-US" altLang="en-US" sz="2800" b="1" dirty="0" smtClean="0">
                <a:solidFill>
                  <a:schemeClr val="accent6"/>
                </a:solidFill>
              </a:rPr>
              <a:t>oil &amp; water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524000" y="656811"/>
            <a:ext cx="7543799" cy="149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en-US" altLang="en-US" sz="4400" dirty="0" smtClean="0"/>
              <a:t>What type of mixtures </a:t>
            </a:r>
            <a:br>
              <a:rPr lang="en-US" altLang="en-US" sz="4400" dirty="0" smtClean="0"/>
            </a:br>
            <a:r>
              <a:rPr lang="en-US" altLang="en-US" sz="4400" dirty="0" smtClean="0"/>
              <a:t>are these?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2" descr="http://www.robinage.com/article-images/1380173094-mixing-oil-and-wa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1447800"/>
            <a:ext cx="42862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4" descr="http://www.seriouseats.com/images/2012/01/20120121-vegan-mayonnaise-2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85800"/>
            <a:ext cx="3854450" cy="294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5085555" y="3171018"/>
            <a:ext cx="3752851" cy="989013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n-US" cap="none" dirty="0" smtClean="0">
                <a:solidFill>
                  <a:schemeClr val="accent1"/>
                </a:solidFill>
              </a:rPr>
              <a:t>                       homogeneous</a:t>
            </a:r>
            <a:endParaRPr lang="en-US" b="1" cap="none" dirty="0">
              <a:solidFill>
                <a:schemeClr val="accent1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066800" y="5675312"/>
            <a:ext cx="3394075" cy="1106488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                        </a:t>
            </a:r>
            <a:r>
              <a:rPr lang="en-US" altLang="en-US" cap="none" dirty="0" smtClean="0">
                <a:solidFill>
                  <a:schemeClr val="accent1"/>
                </a:solidFill>
              </a:rPr>
              <a:t>heterogeneous</a:t>
            </a:r>
            <a:endParaRPr lang="en-US" altLang="en-US" cap="none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2" descr="http://www.robinage.com/article-images/1380173094-mixing-oil-and-wa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3912" y="3030536"/>
            <a:ext cx="3043238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4" descr="http://www.seriouseats.com/images/2012/01/20120121-vegan-mayonnaise-2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7150" y="2362200"/>
            <a:ext cx="3854450" cy="294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5557955" y="5230356"/>
            <a:ext cx="3549651" cy="990600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2500" b="1" cap="none" dirty="0" smtClean="0">
                <a:solidFill>
                  <a:schemeClr val="accent6"/>
                </a:solidFill>
              </a:rPr>
              <a:t>mayonnaise, </a:t>
            </a:r>
            <a:br>
              <a:rPr lang="en-US" sz="2500" b="1" cap="none" dirty="0" smtClean="0">
                <a:solidFill>
                  <a:schemeClr val="accent6"/>
                </a:solidFill>
              </a:rPr>
            </a:br>
            <a:r>
              <a:rPr lang="en-US" sz="2500" b="1" cap="none" dirty="0" smtClean="0">
                <a:solidFill>
                  <a:schemeClr val="accent6"/>
                </a:solidFill>
              </a:rPr>
              <a:t>(made of oil &amp; water)</a:t>
            </a:r>
            <a:endParaRPr lang="en-US" sz="2500" b="1" cap="none" dirty="0">
              <a:solidFill>
                <a:schemeClr val="accent6"/>
              </a:solidFill>
            </a:endParaRPr>
          </a:p>
        </p:txBody>
      </p:sp>
      <p:pic>
        <p:nvPicPr>
          <p:cNvPr id="26631" name="Picture 2" descr="http://images.sodahead.com/polls/000021636/polls_ccc28_09___Half_Empty_question_Half_Full_question___carroll1.jpg_5240_650540.jpeg_poll_xlarge.jpe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3" t="1703" r="44476" b="2978"/>
          <a:stretch/>
        </p:blipFill>
        <p:spPr bwMode="auto">
          <a:xfrm>
            <a:off x="349257" y="2581199"/>
            <a:ext cx="1752601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2" name="TextBox 3"/>
          <p:cNvSpPr txBox="1">
            <a:spLocks noChangeArrowheads="1"/>
          </p:cNvSpPr>
          <p:nvPr/>
        </p:nvSpPr>
        <p:spPr bwMode="auto">
          <a:xfrm>
            <a:off x="535785" y="4679623"/>
            <a:ext cx="1371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1" dirty="0" smtClean="0">
                <a:solidFill>
                  <a:schemeClr val="accent6"/>
                </a:solidFill>
              </a:rPr>
              <a:t>water</a:t>
            </a:r>
            <a:endParaRPr lang="en-US" altLang="en-US" b="1" dirty="0">
              <a:solidFill>
                <a:schemeClr val="accent6"/>
              </a:solidFill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524000" y="405811"/>
            <a:ext cx="7543799" cy="149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en-US" altLang="en-US" sz="4400" dirty="0" smtClean="0"/>
              <a:t>How many components? How many </a:t>
            </a:r>
            <a:r>
              <a:rPr lang="en-US" altLang="en-US" sz="4400" dirty="0"/>
              <a:t>p</a:t>
            </a:r>
            <a:r>
              <a:rPr lang="en-US" altLang="en-US" sz="4400" dirty="0" smtClean="0"/>
              <a:t>hases?</a:t>
            </a:r>
          </a:p>
        </p:txBody>
      </p:sp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2590800" y="6220956"/>
            <a:ext cx="2093912" cy="533400"/>
          </a:xfrm>
        </p:spPr>
        <p:txBody>
          <a:bodyPr/>
          <a:lstStyle/>
          <a:p>
            <a:pPr eaLnBrk="1" hangingPunct="1"/>
            <a:r>
              <a:rPr lang="en-US" altLang="en-US" sz="2800" b="1" dirty="0" smtClean="0">
                <a:solidFill>
                  <a:schemeClr val="accent6"/>
                </a:solidFill>
              </a:rPr>
              <a:t>oil &amp; </a:t>
            </a:r>
            <a:r>
              <a:rPr lang="en-US" altLang="en-US" sz="2800" b="1" dirty="0">
                <a:solidFill>
                  <a:schemeClr val="accent6"/>
                </a:solidFill>
              </a:rPr>
              <a:t>w</a:t>
            </a:r>
            <a:r>
              <a:rPr lang="en-US" altLang="en-US" sz="2800" b="1" dirty="0" smtClean="0">
                <a:solidFill>
                  <a:schemeClr val="accent6"/>
                </a:solidFill>
              </a:rPr>
              <a:t>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4616</TotalTime>
  <Words>387</Words>
  <Application>Microsoft Office PowerPoint</Application>
  <PresentationFormat>On-screen Show (4:3)</PresentationFormat>
  <Paragraphs>86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Times New Roman</vt:lpstr>
      <vt:lpstr>Verdana</vt:lpstr>
      <vt:lpstr>Wingdings 3</vt:lpstr>
      <vt:lpstr>Wisp</vt:lpstr>
      <vt:lpstr>Heterogeneous  vs. Homogeneous</vt:lpstr>
      <vt:lpstr>How are they different?</vt:lpstr>
      <vt:lpstr>What type of mixtures  are these?</vt:lpstr>
      <vt:lpstr>Trail mix is HETEROGENEOUS</vt:lpstr>
      <vt:lpstr>What type of mixtures  are these?</vt:lpstr>
      <vt:lpstr>PowerPoint Presentation</vt:lpstr>
      <vt:lpstr>oil &amp; water</vt:lpstr>
      <vt:lpstr>PowerPoint Presentation</vt:lpstr>
      <vt:lpstr>oil &amp; water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Prince George's County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Hetrogenous vs Homogenous</dc:title>
  <dc:creator>Trevor.Fockler</dc:creator>
  <cp:lastModifiedBy>Denise</cp:lastModifiedBy>
  <cp:revision>48</cp:revision>
  <dcterms:created xsi:type="dcterms:W3CDTF">2009-07-08T19:00:55Z</dcterms:created>
  <dcterms:modified xsi:type="dcterms:W3CDTF">2015-07-16T05:39:33Z</dcterms:modified>
</cp:coreProperties>
</file>