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Sniglet" panose="020B0604020202020204" charset="0"/>
      <p:regular r:id="rId26"/>
    </p:embeddedFont>
    <p:embeddedFont>
      <p:font typeface="Dosis"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70" autoAdjust="0"/>
    <p:restoredTop sz="81294" autoAdjust="0"/>
  </p:normalViewPr>
  <p:slideViewPr>
    <p:cSldViewPr>
      <p:cViewPr varScale="1">
        <p:scale>
          <a:sx n="77" d="100"/>
          <a:sy n="77" d="100"/>
        </p:scale>
        <p:origin x="96" y="1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397946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ews.gatech.edu/2015/04/02/new-robotic-vehicle-provides-never-seen-look-under-antarctic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rh.gatech.edu/features/explorers-pol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larsystem.nasa.gov/europa/alienocean.cf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larsystem.nasa.gov/europa/oceanworld.cf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larsystem.nasa.gov/europa/cooldestination.cf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Robots on Ice Presentation, Robots on Ice Lesson, TeachEngineering.org</a:t>
            </a:r>
            <a:endParaRPr dirty="0"/>
          </a:p>
        </p:txBody>
      </p:sp>
    </p:spTree>
    <p:extLst>
      <p:ext uri="{BB962C8B-B14F-4D97-AF65-F5344CB8AC3E}">
        <p14:creationId xmlns:p14="http://schemas.microsoft.com/office/powerpoint/2010/main" val="2320140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4" name="Shape 5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latin typeface="Dosis"/>
                <a:ea typeface="Dosis"/>
                <a:cs typeface="Dosis"/>
                <a:sym typeface="Dosis"/>
              </a:rPr>
              <a:t>Images courtesy of Georgia Tech Research Institute </a:t>
            </a:r>
          </a:p>
          <a:p>
            <a:pPr lvl="0">
              <a:spcBef>
                <a:spcPts val="0"/>
              </a:spcBef>
              <a:buNone/>
            </a:pPr>
            <a:endParaRPr dirty="0"/>
          </a:p>
        </p:txBody>
      </p:sp>
    </p:spTree>
    <p:extLst>
      <p:ext uri="{BB962C8B-B14F-4D97-AF65-F5344CB8AC3E}">
        <p14:creationId xmlns:p14="http://schemas.microsoft.com/office/powerpoint/2010/main" val="4253493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2" name="Shape 5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latin typeface="Dosis"/>
                <a:ea typeface="Dosis"/>
                <a:cs typeface="Dosis"/>
                <a:sym typeface="Dosis"/>
              </a:rPr>
              <a:t>Images courtesy of Georgia Tech Research Institute </a:t>
            </a:r>
          </a:p>
          <a:p>
            <a:pPr lvl="0">
              <a:spcBef>
                <a:spcPts val="0"/>
              </a:spcBef>
              <a:buNone/>
            </a:pPr>
            <a:endParaRPr dirty="0"/>
          </a:p>
        </p:txBody>
      </p:sp>
    </p:spTree>
    <p:extLst>
      <p:ext uri="{BB962C8B-B14F-4D97-AF65-F5344CB8AC3E}">
        <p14:creationId xmlns:p14="http://schemas.microsoft.com/office/powerpoint/2010/main" val="2558126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0" name="Shape 6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solidFill>
                  <a:schemeClr val="dk1"/>
                </a:solidFill>
                <a:latin typeface="Dosis"/>
                <a:ea typeface="Dosis"/>
                <a:cs typeface="Dosis"/>
                <a:sym typeface="Dosis"/>
              </a:rPr>
              <a:t>Image courtesy of Georgia Tech Research Institute </a:t>
            </a:r>
          </a:p>
        </p:txBody>
      </p:sp>
    </p:spTree>
    <p:extLst>
      <p:ext uri="{BB962C8B-B14F-4D97-AF65-F5344CB8AC3E}">
        <p14:creationId xmlns:p14="http://schemas.microsoft.com/office/powerpoint/2010/main" val="185916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6" name="Shape 6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solidFill>
                  <a:schemeClr val="dk1"/>
                </a:solidFill>
                <a:latin typeface="Dosis"/>
                <a:ea typeface="Dosis"/>
                <a:cs typeface="Dosis"/>
                <a:sym typeface="Dosis"/>
              </a:rPr>
              <a:t>Image courtesy of Georgia Tech Research Institute</a:t>
            </a:r>
          </a:p>
          <a:p>
            <a:pPr lvl="0">
              <a:spcBef>
                <a:spcPts val="0"/>
              </a:spcBef>
              <a:buNone/>
            </a:pPr>
            <a:endParaRPr dirty="0"/>
          </a:p>
        </p:txBody>
      </p:sp>
    </p:spTree>
    <p:extLst>
      <p:ext uri="{BB962C8B-B14F-4D97-AF65-F5344CB8AC3E}">
        <p14:creationId xmlns:p14="http://schemas.microsoft.com/office/powerpoint/2010/main" val="1236804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4" name="Shape 6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solidFill>
                  <a:schemeClr val="dk1"/>
                </a:solidFill>
                <a:latin typeface="Dosis"/>
                <a:ea typeface="Dosis"/>
                <a:cs typeface="Dosis"/>
                <a:sym typeface="Dosis"/>
              </a:rPr>
              <a:t>Image courtesy of Georgia Tech Research Institute</a:t>
            </a:r>
          </a:p>
          <a:p>
            <a:pPr lvl="0">
              <a:spcBef>
                <a:spcPts val="0"/>
              </a:spcBef>
              <a:buNone/>
            </a:pPr>
            <a:endParaRPr dirty="0"/>
          </a:p>
        </p:txBody>
      </p:sp>
    </p:spTree>
    <p:extLst>
      <p:ext uri="{BB962C8B-B14F-4D97-AF65-F5344CB8AC3E}">
        <p14:creationId xmlns:p14="http://schemas.microsoft.com/office/powerpoint/2010/main" val="1029439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2" name="Shape 6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solidFill>
                  <a:schemeClr val="dk1"/>
                </a:solidFill>
                <a:latin typeface="Dosis"/>
                <a:ea typeface="Dosis"/>
                <a:cs typeface="Dosis"/>
                <a:sym typeface="Dosis"/>
              </a:rPr>
              <a:t>Image courtesy of Georgia Tech Research Institute. </a:t>
            </a:r>
          </a:p>
          <a:p>
            <a:pPr lvl="0">
              <a:spcBef>
                <a:spcPts val="0"/>
              </a:spcBef>
              <a:buNone/>
            </a:pPr>
            <a:endParaRPr dirty="0"/>
          </a:p>
        </p:txBody>
      </p:sp>
    </p:spTree>
    <p:extLst>
      <p:ext uri="{BB962C8B-B14F-4D97-AF65-F5344CB8AC3E}">
        <p14:creationId xmlns:p14="http://schemas.microsoft.com/office/powerpoint/2010/main" val="3115917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0" name="Shape 6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solidFill>
                  <a:schemeClr val="dk1"/>
                </a:solidFill>
                <a:latin typeface="Dosis"/>
                <a:ea typeface="Dosis"/>
                <a:cs typeface="Dosis"/>
                <a:sym typeface="Dosis"/>
              </a:rPr>
              <a:t>Image courtesy of Georgia Tech Research Institute. </a:t>
            </a:r>
          </a:p>
          <a:p>
            <a:pPr lvl="0">
              <a:spcBef>
                <a:spcPts val="0"/>
              </a:spcBef>
              <a:buNone/>
            </a:pPr>
            <a:endParaRPr dirty="0"/>
          </a:p>
        </p:txBody>
      </p:sp>
    </p:spTree>
    <p:extLst>
      <p:ext uri="{BB962C8B-B14F-4D97-AF65-F5344CB8AC3E}">
        <p14:creationId xmlns:p14="http://schemas.microsoft.com/office/powerpoint/2010/main" val="3937210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8" name="Shape 6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817633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4" name="Shape 6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Images</a:t>
            </a:r>
            <a:r>
              <a:rPr lang="en-US" sz="1100" kern="1200" baseline="0" dirty="0" smtClean="0">
                <a:solidFill>
                  <a:schemeClr val="tx1"/>
                </a:solidFill>
                <a:effectLst/>
                <a:latin typeface="+mn-lt"/>
                <a:ea typeface="+mn-ea"/>
                <a:cs typeface="+mn-cs"/>
              </a:rPr>
              <a:t> courtesy of Georgia Tech Research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2015 Jacob Buffo, GTRI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kern="1200" dirty="0" smtClean="0">
                <a:solidFill>
                  <a:schemeClr val="tx1"/>
                </a:solidFill>
                <a:effectLst/>
                <a:latin typeface="+mn-lt"/>
                <a:ea typeface="+mn-ea"/>
                <a:cs typeface="+mn-cs"/>
                <a:hlinkClick r:id="rId3"/>
              </a:rPr>
              <a:t>http://www.news.gatech.edu/2015/04/02/new-robotic-vehicle-provides-never-seen-look-under-antarctica</a:t>
            </a:r>
            <a:r>
              <a:rPr lang="en-US" sz="1100" kern="1200" dirty="0" smtClean="0">
                <a:solidFill>
                  <a:schemeClr val="tx1"/>
                </a:solidFill>
                <a:effectLst/>
                <a:latin typeface="+mn-lt"/>
                <a:ea typeface="+mn-ea"/>
                <a:cs typeface="+mn-cs"/>
              </a:rPr>
              <a:t> </a:t>
            </a:r>
            <a:endParaRPr lang="en" dirty="0" smtClean="0"/>
          </a:p>
          <a:p>
            <a:pPr lvl="0">
              <a:spcBef>
                <a:spcPts val="0"/>
              </a:spcBef>
              <a:buNone/>
            </a:pPr>
            <a:endParaRPr dirty="0"/>
          </a:p>
        </p:txBody>
      </p:sp>
    </p:spTree>
    <p:extLst>
      <p:ext uri="{BB962C8B-B14F-4D97-AF65-F5344CB8AC3E}">
        <p14:creationId xmlns:p14="http://schemas.microsoft.com/office/powerpoint/2010/main" val="1520595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2" name="Shape 6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latin typeface="Dosis"/>
                <a:ea typeface="Dosis"/>
                <a:cs typeface="Dosis"/>
                <a:sym typeface="Dosis"/>
              </a:rPr>
              <a:t>Image courtesy of Georgia Tech Research Institute</a:t>
            </a:r>
            <a:endParaRPr lang="en" dirty="0" smtClean="0"/>
          </a:p>
        </p:txBody>
      </p:sp>
    </p:spTree>
    <p:extLst>
      <p:ext uri="{BB962C8B-B14F-4D97-AF65-F5344CB8AC3E}">
        <p14:creationId xmlns:p14="http://schemas.microsoft.com/office/powerpoint/2010/main" val="335025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Images from NASA.gov</a:t>
            </a:r>
          </a:p>
          <a:p>
            <a:pPr fontAlgn="base"/>
            <a:r>
              <a:rPr lang="en-US" dirty="0" smtClean="0"/>
              <a:t>(left) </a:t>
            </a:r>
            <a:r>
              <a:rPr lang="en-US" sz="1100" b="0" i="0" kern="1200" dirty="0" smtClean="0">
                <a:solidFill>
                  <a:schemeClr val="tx1"/>
                </a:solidFill>
                <a:effectLst/>
                <a:latin typeface="+mn-lt"/>
                <a:ea typeface="+mn-ea"/>
                <a:cs typeface="+mn-cs"/>
              </a:rPr>
              <a:t>This remastered view of the Jupiter moon Europa is based on information from NASA’s Galileo mission of the 1990s. </a:t>
            </a:r>
            <a:r>
              <a:rPr lang="en-US" sz="1100" b="0" i="1" kern="1200" dirty="0" smtClean="0">
                <a:solidFill>
                  <a:schemeClr val="tx1"/>
                </a:solidFill>
                <a:effectLst/>
                <a:latin typeface="+mn-lt"/>
                <a:ea typeface="+mn-ea"/>
                <a:cs typeface="+mn-cs"/>
              </a:rPr>
              <a:t>Credit: NASA/JPL-Caltech/SETI Institute</a:t>
            </a:r>
            <a:endParaRPr lang="en-US" dirty="0" smtClean="0"/>
          </a:p>
          <a:p>
            <a:pPr lvl="0">
              <a:spcBef>
                <a:spcPts val="0"/>
              </a:spcBef>
              <a:buNone/>
            </a:pPr>
            <a:r>
              <a:rPr lang="en-US" dirty="0" smtClean="0"/>
              <a:t>http://www.space.com/30476-nasa-europa-mission-lander-possibility.html </a:t>
            </a:r>
          </a:p>
          <a:p>
            <a:pPr lvl="0">
              <a:spcBef>
                <a:spcPts val="0"/>
              </a:spcBef>
              <a:buNone/>
            </a:pPr>
            <a:r>
              <a:rPr lang="en-US" dirty="0" smtClean="0"/>
              <a:t>(top right) </a:t>
            </a:r>
            <a:r>
              <a:rPr lang="en-US" sz="1100" b="0" i="0" kern="1200" dirty="0" smtClean="0">
                <a:solidFill>
                  <a:schemeClr val="tx1"/>
                </a:solidFill>
                <a:effectLst/>
                <a:latin typeface="+mn-lt"/>
                <a:ea typeface="+mn-ea"/>
                <a:cs typeface="+mn-cs"/>
              </a:rPr>
              <a:t>Curiosity self-portrait at “Mojave” site on Mount Sharp </a:t>
            </a:r>
            <a:r>
              <a:rPr lang="en-US" dirty="0" smtClean="0"/>
              <a:t>http://www.nasa.gov/mission_pages/msl/multimedia/gallery-indexEvents.html#lowerAccordion-set1-slide8 </a:t>
            </a:r>
          </a:p>
        </p:txBody>
      </p:sp>
    </p:spTree>
    <p:extLst>
      <p:ext uri="{BB962C8B-B14F-4D97-AF65-F5344CB8AC3E}">
        <p14:creationId xmlns:p14="http://schemas.microsoft.com/office/powerpoint/2010/main" val="3308837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8" name="Shape 6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latin typeface="Dosis"/>
                <a:ea typeface="Dosis"/>
                <a:cs typeface="Dosis"/>
                <a:sym typeface="Dosis"/>
              </a:rPr>
              <a:t>Image courtesy of Georgia Tech Research Institute. Photo credit: Jacob Buffo</a:t>
            </a:r>
            <a:r>
              <a:rPr lang="en" dirty="0" smtClean="0"/>
              <a:t> </a:t>
            </a:r>
          </a:p>
          <a:p>
            <a:pPr lvl="0">
              <a:spcBef>
                <a:spcPts val="0"/>
              </a:spcBef>
              <a:buNone/>
            </a:pPr>
            <a:endParaRPr dirty="0"/>
          </a:p>
        </p:txBody>
      </p:sp>
    </p:spTree>
    <p:extLst>
      <p:ext uri="{BB962C8B-B14F-4D97-AF65-F5344CB8AC3E}">
        <p14:creationId xmlns:p14="http://schemas.microsoft.com/office/powerpoint/2010/main" val="563075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latin typeface="Dosis"/>
                <a:ea typeface="Dosis"/>
                <a:cs typeface="Dosis"/>
                <a:sym typeface="Dosis"/>
              </a:rPr>
              <a:t>Images courtesy of Georgia Tech Research Institute</a:t>
            </a:r>
            <a:endParaRPr dirty="0"/>
          </a:p>
        </p:txBody>
      </p:sp>
    </p:spTree>
    <p:extLst>
      <p:ext uri="{BB962C8B-B14F-4D97-AF65-F5344CB8AC3E}">
        <p14:creationId xmlns:p14="http://schemas.microsoft.com/office/powerpoint/2010/main" val="721382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1" name="Shape 6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latin typeface="Dosis"/>
                <a:ea typeface="Dosis"/>
                <a:cs typeface="Dosis"/>
                <a:sym typeface="Dosis"/>
              </a:rPr>
              <a:t>Images courtesy of Georga Tech Research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latin typeface="Dosis"/>
                <a:sym typeface="Dosis"/>
              </a:rPr>
              <a:t>Optional: If</a:t>
            </a:r>
            <a:r>
              <a:rPr lang="en" baseline="0" dirty="0" smtClean="0">
                <a:latin typeface="Dosis"/>
                <a:sym typeface="Dosis"/>
              </a:rPr>
              <a:t> time, s</a:t>
            </a:r>
            <a:r>
              <a:rPr lang="en" dirty="0" smtClean="0">
                <a:latin typeface="Dosis"/>
                <a:sym typeface="Dosis"/>
              </a:rPr>
              <a:t>how students the following online article with</a:t>
            </a:r>
            <a:r>
              <a:rPr lang="en" baseline="0" dirty="0" smtClean="0">
                <a:latin typeface="Dosis"/>
                <a:sym typeface="Dosis"/>
              </a:rPr>
              <a:t> many great photographs and video clips of the Icefin’s adventures in Antarctica: </a:t>
            </a:r>
            <a:r>
              <a:rPr lang="en-US" sz="1100" u="sng" kern="1200" dirty="0" smtClean="0">
                <a:solidFill>
                  <a:schemeClr val="tx1"/>
                </a:solidFill>
                <a:effectLst/>
                <a:latin typeface="+mn-lt"/>
                <a:ea typeface="+mn-ea"/>
                <a:cs typeface="+mn-cs"/>
                <a:hlinkClick r:id="rId3"/>
              </a:rPr>
              <a:t>http://www.rh.gatech.edu/features/explorers-poles</a:t>
            </a:r>
            <a:endParaRPr dirty="0"/>
          </a:p>
        </p:txBody>
      </p:sp>
    </p:spTree>
    <p:extLst>
      <p:ext uri="{BB962C8B-B14F-4D97-AF65-F5344CB8AC3E}">
        <p14:creationId xmlns:p14="http://schemas.microsoft.com/office/powerpoint/2010/main" val="3555169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8" name="Shape 6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Several major challenges yet to address:</a:t>
            </a:r>
          </a:p>
          <a:p>
            <a:pPr marL="171450" indent="-171450">
              <a:buFont typeface="Arial" panose="020B0604020202020204" pitchFamily="34" charset="0"/>
              <a:buChar char="•"/>
            </a:pPr>
            <a:r>
              <a:rPr lang="en-US" sz="1100" kern="1200" dirty="0" smtClean="0">
                <a:solidFill>
                  <a:schemeClr val="tx1"/>
                </a:solidFill>
                <a:effectLst/>
                <a:latin typeface="+mn-lt"/>
                <a:ea typeface="+mn-ea"/>
                <a:cs typeface="+mn-cs"/>
              </a:rPr>
              <a:t>Figure</a:t>
            </a:r>
            <a:r>
              <a:rPr lang="en-US" sz="1100" kern="1200" baseline="0" dirty="0" smtClean="0">
                <a:solidFill>
                  <a:schemeClr val="tx1"/>
                </a:solidFill>
                <a:effectLst/>
                <a:latin typeface="+mn-lt"/>
                <a:ea typeface="+mn-ea"/>
                <a:cs typeface="+mn-cs"/>
              </a:rPr>
              <a:t> out how to remotely drill a very deep (several hundred meters) hole in the ice so the robot can go beneath the surface and into the ocean (no people will be on Europa to drill a hole!)</a:t>
            </a:r>
          </a:p>
          <a:p>
            <a:pPr marL="171450" indent="-171450">
              <a:buFont typeface="Arial" panose="020B0604020202020204" pitchFamily="34" charset="0"/>
              <a:buChar char="•"/>
            </a:pPr>
            <a:r>
              <a:rPr lang="en-US" sz="1100" kern="1200" baseline="0" dirty="0" smtClean="0">
                <a:solidFill>
                  <a:schemeClr val="tx1"/>
                </a:solidFill>
                <a:effectLst/>
                <a:latin typeface="+mn-lt"/>
                <a:ea typeface="+mn-ea"/>
                <a:cs typeface="+mn-cs"/>
              </a:rPr>
              <a:t>Make the robot autonomous so it can explore on its own because Europa is too far away for human communication</a:t>
            </a:r>
          </a:p>
          <a:p>
            <a:pPr marL="171450" indent="-171450">
              <a:buFont typeface="Arial" panose="020B0604020202020204" pitchFamily="34" charset="0"/>
              <a:buChar char="•"/>
            </a:pPr>
            <a:r>
              <a:rPr lang="en-US" sz="1100" kern="1200" baseline="0" dirty="0" smtClean="0">
                <a:solidFill>
                  <a:schemeClr val="tx1"/>
                </a:solidFill>
                <a:effectLst/>
                <a:latin typeface="+mn-lt"/>
                <a:ea typeface="+mn-ea"/>
                <a:cs typeface="+mn-cs"/>
              </a:rPr>
              <a:t>Europa will be even colder and more treacherous than Antarctica so all equipment will need to be able to operate in freezing conditions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smtClean="0">
                <a:solidFill>
                  <a:schemeClr val="tx1"/>
                </a:solidFill>
                <a:effectLst/>
                <a:latin typeface="+mn-lt"/>
                <a:ea typeface="+mn-ea"/>
                <a:cs typeface="+mn-cs"/>
              </a:rPr>
              <a:t>Many challenges still need to be worked on before a Europa mission is ready to launch. That means that a lot of exciting work still needs to be done! Are you ready for Europa? </a:t>
            </a:r>
          </a:p>
        </p:txBody>
      </p:sp>
    </p:spTree>
    <p:extLst>
      <p:ext uri="{BB962C8B-B14F-4D97-AF65-F5344CB8AC3E}">
        <p14:creationId xmlns:p14="http://schemas.microsoft.com/office/powerpoint/2010/main" val="329231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3" name="Shape 5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Could a liquid water ocean beneath the surface of Jupiter's moon Europa have the ingredients to support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Here's how NASA's mission to Europa would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Play video, “</a:t>
            </a:r>
            <a:r>
              <a:rPr lang="en-US" baseline="0" dirty="0" smtClean="0"/>
              <a:t>Alien Ocean: NASA’s Mission to Europa” (3:10 minutes)</a:t>
            </a: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Credit: NASA/JPL-Caltech</a:t>
            </a:r>
          </a:p>
          <a:p>
            <a:r>
              <a:rPr lang="en-US" sz="1100" b="0" i="0" kern="1200" dirty="0" smtClean="0">
                <a:solidFill>
                  <a:schemeClr val="tx1"/>
                </a:solidFill>
                <a:effectLst/>
                <a:latin typeface="+mn-lt"/>
                <a:ea typeface="+mn-ea"/>
                <a:cs typeface="+mn-cs"/>
              </a:rPr>
              <a:t>About</a:t>
            </a:r>
            <a:r>
              <a:rPr lang="en-US" sz="1100" b="0" i="0" kern="1200" baseline="0" dirty="0" smtClean="0">
                <a:solidFill>
                  <a:schemeClr val="tx1"/>
                </a:solidFill>
                <a:effectLst/>
                <a:latin typeface="+mn-lt"/>
                <a:ea typeface="+mn-ea"/>
                <a:cs typeface="+mn-cs"/>
              </a:rPr>
              <a:t> the image: </a:t>
            </a:r>
            <a:r>
              <a:rPr lang="en-US" sz="1100" b="0" i="0" kern="1200" dirty="0" smtClean="0">
                <a:solidFill>
                  <a:schemeClr val="tx1"/>
                </a:solidFill>
                <a:effectLst/>
                <a:latin typeface="+mn-lt"/>
                <a:ea typeface="+mn-ea"/>
                <a:cs typeface="+mn-cs"/>
              </a:rPr>
              <a:t>This artist's rendering shows a concept for a future NASA mission to Europa in which a spacecraft would make multiple close flybys of the icy Jovian moon, thought to contain a global subsurface ocean.</a:t>
            </a:r>
          </a:p>
          <a:p>
            <a:r>
              <a:rPr lang="en-US" sz="1100" b="0" i="0" kern="1200" dirty="0" smtClean="0">
                <a:solidFill>
                  <a:schemeClr val="tx1"/>
                </a:solidFill>
                <a:effectLst/>
                <a:latin typeface="+mn-lt"/>
                <a:ea typeface="+mn-ea"/>
                <a:cs typeface="+mn-cs"/>
              </a:rPr>
              <a:t>Credits: NASA/JPL-Caltech; http://www.nasa.gov/press-release/nasa-s-europa-mission-begins-with-selection-of-science-instruments and </a:t>
            </a:r>
            <a:r>
              <a:rPr lang="en-US" dirty="0" smtClean="0"/>
              <a:t>http://imagecache.jpl.nasa.gov/images/640x350/europa20150810-16-640x350.jpg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lvl="0">
              <a:spcBef>
                <a:spcPts val="0"/>
              </a:spcBef>
              <a:buNone/>
            </a:pP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100" u="sng" dirty="0" smtClean="0">
                <a:solidFill>
                  <a:schemeClr val="hlink"/>
                </a:solidFill>
                <a:hlinkClick r:id="rId3"/>
              </a:rPr>
              <a:t>http://solarsystem.nasa.gov/europa/alienocean.cfm</a:t>
            </a:r>
          </a:p>
          <a:p>
            <a:pPr lvl="0">
              <a:spcBef>
                <a:spcPts val="0"/>
              </a:spcBef>
              <a:buNone/>
            </a:pPr>
            <a:endParaRPr dirty="0"/>
          </a:p>
        </p:txBody>
      </p:sp>
    </p:spTree>
    <p:extLst>
      <p:ext uri="{BB962C8B-B14F-4D97-AF65-F5344CB8AC3E}">
        <p14:creationId xmlns:p14="http://schemas.microsoft.com/office/powerpoint/2010/main" val="3380961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r>
              <a:rPr lang="en-US" sz="1100" kern="1200" dirty="0" smtClean="0">
                <a:solidFill>
                  <a:schemeClr val="tx1"/>
                </a:solidFill>
                <a:effectLst/>
                <a:latin typeface="+mn-lt"/>
                <a:ea typeface="+mn-ea"/>
                <a:cs typeface="+mn-cs"/>
              </a:rPr>
              <a:t>Europa: Ocean World (4:13 minutes): </a:t>
            </a:r>
            <a:r>
              <a:rPr lang="en-US" sz="1100" u="sng" kern="1200" dirty="0" smtClean="0">
                <a:solidFill>
                  <a:schemeClr val="tx1"/>
                </a:solidFill>
                <a:effectLst/>
                <a:latin typeface="+mn-lt"/>
                <a:ea typeface="+mn-ea"/>
                <a:cs typeface="+mn-cs"/>
                <a:hlinkClick r:id="rId3"/>
              </a:rPr>
              <a:t>http://solarsystem.nasa.gov/europa/oceanworld.cfm</a:t>
            </a:r>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Europa: Cool Destination for Life? (3:43 minutes) </a:t>
            </a:r>
            <a:r>
              <a:rPr lang="en-US" sz="1100" u="sng" kern="1200" dirty="0" smtClean="0">
                <a:solidFill>
                  <a:schemeClr val="tx1"/>
                </a:solidFill>
                <a:effectLst/>
                <a:latin typeface="+mn-lt"/>
                <a:ea typeface="+mn-ea"/>
                <a:cs typeface="+mn-cs"/>
                <a:hlinkClick r:id="rId4"/>
              </a:rPr>
              <a:t>http://solarsystem.nasa.gov/europa/cooldestination.cfm</a:t>
            </a:r>
            <a:r>
              <a:rPr lang="en-US" sz="1100" kern="1200" dirty="0" smtClean="0">
                <a:solidFill>
                  <a:schemeClr val="tx1"/>
                </a:solidFill>
                <a:effectLst/>
                <a:latin typeface="+mn-lt"/>
                <a:ea typeface="+mn-ea"/>
                <a:cs typeface="+mn-cs"/>
              </a:rPr>
              <a:t> </a:t>
            </a:r>
          </a:p>
          <a:p>
            <a:pPr lvl="0">
              <a:spcBef>
                <a:spcPts val="0"/>
              </a:spcBef>
              <a:buNone/>
            </a:pPr>
            <a:r>
              <a:rPr lang="en-US" dirty="0" smtClean="0"/>
              <a:t>Image from NASA.gov</a:t>
            </a:r>
            <a:endParaRPr dirty="0"/>
          </a:p>
        </p:txBody>
      </p:sp>
    </p:spTree>
    <p:extLst>
      <p:ext uri="{BB962C8B-B14F-4D97-AF65-F5344CB8AC3E}">
        <p14:creationId xmlns:p14="http://schemas.microsoft.com/office/powerpoint/2010/main" val="170284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8" name="Shape 5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89740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4" name="Shape 5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Image source (model of Europa’s subsurface structure): 1999 Jet Propulsion Laboratory, NASA via Wikimedia Commons https://commons.wikimedia.org/wiki/File:EuropaInterior1.jpg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Caption: </a:t>
            </a:r>
            <a:r>
              <a:rPr lang="en-US" sz="1100" b="0" i="0" kern="1200" dirty="0" smtClean="0">
                <a:solidFill>
                  <a:schemeClr val="tx1"/>
                </a:solidFill>
                <a:effectLst/>
                <a:latin typeface="+mn-lt"/>
                <a:ea typeface="+mn-ea"/>
                <a:cs typeface="+mn-cs"/>
              </a:rPr>
              <a:t>These artist's drawings depict two proposed models of the subsurface structure of the Jovian moon, Europa. Geologic features on the surface, imaged by the Solid State Imaging (SSI) system on NASA's Galileo spacecraft might be explained either by the existence of a warm, </a:t>
            </a:r>
            <a:r>
              <a:rPr lang="en-US" sz="1100" b="0" i="0" kern="1200" dirty="0" err="1" smtClean="0">
                <a:solidFill>
                  <a:schemeClr val="tx1"/>
                </a:solidFill>
                <a:effectLst/>
                <a:latin typeface="+mn-lt"/>
                <a:ea typeface="+mn-ea"/>
                <a:cs typeface="+mn-cs"/>
              </a:rPr>
              <a:t>convecting</a:t>
            </a:r>
            <a:r>
              <a:rPr lang="en-US" sz="1100" b="0" i="0" kern="1200" dirty="0" smtClean="0">
                <a:solidFill>
                  <a:schemeClr val="tx1"/>
                </a:solidFill>
                <a:effectLst/>
                <a:latin typeface="+mn-lt"/>
                <a:ea typeface="+mn-ea"/>
                <a:cs typeface="+mn-cs"/>
              </a:rPr>
              <a:t> ice layer, located several kilometers below a cold, brittle surface ice crust (top model), or by a layer of liquid water with a possible depth of more than 100 kilometers(bottom model). If a 100 kilometer (60 mile) deep ocean existed below a 15 kilometer (10 mile) thick </a:t>
            </a:r>
            <a:r>
              <a:rPr lang="en-US" sz="1100" b="0" i="0" kern="1200" dirty="0" err="1" smtClean="0">
                <a:solidFill>
                  <a:schemeClr val="tx1"/>
                </a:solidFill>
                <a:effectLst/>
                <a:latin typeface="+mn-lt"/>
                <a:ea typeface="+mn-ea"/>
                <a:cs typeface="+mn-cs"/>
              </a:rPr>
              <a:t>Europan</a:t>
            </a:r>
            <a:r>
              <a:rPr lang="en-US" sz="1100" b="0" i="0" kern="1200" dirty="0" smtClean="0">
                <a:solidFill>
                  <a:schemeClr val="tx1"/>
                </a:solidFill>
                <a:effectLst/>
                <a:latin typeface="+mn-lt"/>
                <a:ea typeface="+mn-ea"/>
                <a:cs typeface="+mn-cs"/>
              </a:rPr>
              <a:t> ice crust, it would be 10 times deeper than any ocean on Earth and would contain twice as much water as Earth's oceans and rivers combined. Unlike the Earth, magnesium sulfate might be a major salt component of Europa's water or ice, while the Earth's oceans are salty due to sodium chloride (common salt). While data from various instruments on the Galileo spacecraft indicate that an </a:t>
            </a:r>
            <a:r>
              <a:rPr lang="en-US" sz="1100" b="0" i="0" kern="1200" dirty="0" err="1" smtClean="0">
                <a:solidFill>
                  <a:schemeClr val="tx1"/>
                </a:solidFill>
                <a:effectLst/>
                <a:latin typeface="+mn-lt"/>
                <a:ea typeface="+mn-ea"/>
                <a:cs typeface="+mn-cs"/>
              </a:rPr>
              <a:t>Europan</a:t>
            </a:r>
            <a:r>
              <a:rPr lang="en-US" sz="1100" b="0" i="0" kern="1200" dirty="0" smtClean="0">
                <a:solidFill>
                  <a:schemeClr val="tx1"/>
                </a:solidFill>
                <a:effectLst/>
                <a:latin typeface="+mn-lt"/>
                <a:ea typeface="+mn-ea"/>
                <a:cs typeface="+mn-cs"/>
              </a:rPr>
              <a:t> ocean might exist, no conclusive proof has yet been found. To date Earth is the only known place in the solar system where large masses of liquid water are located close to a solid surface. Other sources are especially interesting since water is a key ingredient for the development of life as we know it.</a:t>
            </a:r>
            <a:endParaRPr dirty="0"/>
          </a:p>
        </p:txBody>
      </p:sp>
    </p:spTree>
    <p:extLst>
      <p:ext uri="{BB962C8B-B14F-4D97-AF65-F5344CB8AC3E}">
        <p14:creationId xmlns:p14="http://schemas.microsoft.com/office/powerpoint/2010/main" val="3220480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1" name="Shape 5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b="0" i="1" kern="1200" dirty="0" smtClean="0">
                <a:solidFill>
                  <a:schemeClr val="tx1"/>
                </a:solidFill>
                <a:effectLst/>
                <a:latin typeface="+mn-lt"/>
                <a:ea typeface="+mn-ea"/>
                <a:cs typeface="+mn-cs"/>
              </a:rPr>
              <a:t>Europa: Water World Infographic</a:t>
            </a:r>
          </a:p>
          <a:p>
            <a:pPr marL="0" indent="0">
              <a:buFont typeface="Arial" panose="020B0604020202020204" pitchFamily="34" charset="0"/>
              <a:buNone/>
            </a:pPr>
            <a:r>
              <a:rPr lang="en-US" sz="1100" b="0" i="0" kern="1200" dirty="0" smtClean="0">
                <a:solidFill>
                  <a:schemeClr val="tx1"/>
                </a:solidFill>
                <a:effectLst/>
                <a:latin typeface="+mn-lt"/>
                <a:ea typeface="+mn-ea"/>
                <a:cs typeface="+mn-cs"/>
              </a:rPr>
              <a:t>In our solar system there is an ocean twice the size of all Earth's oceans combined.</a:t>
            </a:r>
            <a:r>
              <a:rPr lang="en-US" dirty="0" smtClean="0"/>
              <a:t/>
            </a:r>
            <a:br>
              <a:rPr lang="en-US" dirty="0" smtClean="0"/>
            </a:br>
            <a:r>
              <a:rPr lang="en-US" sz="1100" b="0" i="0" kern="1200" dirty="0" smtClean="0">
                <a:solidFill>
                  <a:schemeClr val="tx1"/>
                </a:solidFill>
                <a:effectLst/>
                <a:latin typeface="+mn-lt"/>
                <a:ea typeface="+mn-ea"/>
                <a:cs typeface="+mn-cs"/>
              </a:rPr>
              <a:t>Europa, a moon of Jupiter</a:t>
            </a:r>
            <a:r>
              <a:rPr lang="en-US" sz="1100" b="0" i="0" kern="1200" baseline="0" dirty="0" smtClean="0">
                <a:solidFill>
                  <a:schemeClr val="tx1"/>
                </a:solidFill>
                <a:effectLst/>
                <a:latin typeface="+mn-lt"/>
                <a:ea typeface="+mn-ea"/>
                <a:cs typeface="+mn-cs"/>
              </a:rPr>
              <a:t> - </a:t>
            </a:r>
            <a:r>
              <a:rPr lang="en-US" sz="1100" b="0" i="0" kern="1200" dirty="0" smtClean="0">
                <a:solidFill>
                  <a:schemeClr val="tx1"/>
                </a:solidFill>
                <a:effectLst/>
                <a:latin typeface="+mn-lt"/>
                <a:ea typeface="+mn-ea"/>
                <a:cs typeface="+mn-cs"/>
              </a:rPr>
              <a:t>Is it inhabited? </a:t>
            </a:r>
          </a:p>
          <a:p>
            <a:pPr marL="0" indent="0">
              <a:buFont typeface="Arial" panose="020B0604020202020204" pitchFamily="34" charset="0"/>
              <a:buNone/>
            </a:pPr>
            <a:r>
              <a:rPr lang="en-US" sz="1100" b="1" i="0" kern="1200" dirty="0" smtClean="0">
                <a:solidFill>
                  <a:schemeClr val="tx1"/>
                </a:solidFill>
                <a:effectLst/>
                <a:latin typeface="+mn-lt"/>
                <a:ea typeface="+mn-ea"/>
                <a:cs typeface="+mn-cs"/>
              </a:rPr>
              <a:t>Earth</a:t>
            </a:r>
          </a:p>
          <a:p>
            <a:pPr marL="0" indent="0">
              <a:buFont typeface="Arial" panose="020B0604020202020204" pitchFamily="34" charset="0"/>
              <a:buNone/>
            </a:pPr>
            <a:r>
              <a:rPr lang="en-US" sz="1100" b="0" i="0" kern="1200" dirty="0" smtClean="0">
                <a:solidFill>
                  <a:schemeClr val="tx1"/>
                </a:solidFill>
                <a:effectLst/>
                <a:latin typeface="+mn-lt"/>
                <a:ea typeface="+mn-ea"/>
                <a:cs typeface="+mn-cs"/>
              </a:rPr>
              <a:t>Diameter: 12,742 km</a:t>
            </a:r>
            <a:r>
              <a:rPr lang="en-US" dirty="0" smtClean="0"/>
              <a:t/>
            </a:r>
            <a:br>
              <a:rPr lang="en-US" dirty="0" smtClean="0"/>
            </a:br>
            <a:r>
              <a:rPr lang="en-US" sz="1100" b="0" i="0" kern="1200" dirty="0" smtClean="0">
                <a:solidFill>
                  <a:schemeClr val="tx1"/>
                </a:solidFill>
                <a:effectLst/>
                <a:latin typeface="+mn-lt"/>
                <a:ea typeface="+mn-ea"/>
                <a:cs typeface="+mn-cs"/>
              </a:rPr>
              <a:t>Average ocean depth: ~4 km</a:t>
            </a:r>
            <a:r>
              <a:rPr lang="en-US" dirty="0" smtClean="0"/>
              <a:t/>
            </a:r>
            <a:br>
              <a:rPr lang="en-US" dirty="0" smtClean="0"/>
            </a:br>
            <a:r>
              <a:rPr lang="en-US" sz="1100" b="0" i="0" kern="1200" dirty="0" smtClean="0">
                <a:solidFill>
                  <a:schemeClr val="tx1"/>
                </a:solidFill>
                <a:effectLst/>
                <a:latin typeface="+mn-lt"/>
                <a:ea typeface="+mn-ea"/>
                <a:cs typeface="+mn-cs"/>
              </a:rPr>
              <a:t>Volume: ~1.4 billion km3</a:t>
            </a:r>
            <a:r>
              <a:rPr lang="en-US" dirty="0" smtClean="0"/>
              <a:t/>
            </a:r>
            <a:br>
              <a:rPr lang="en-US" dirty="0" smtClean="0"/>
            </a:br>
            <a:r>
              <a:rPr lang="en-US" sz="1100" b="0" i="0" kern="1200" dirty="0" smtClean="0">
                <a:solidFill>
                  <a:schemeClr val="tx1"/>
                </a:solidFill>
                <a:effectLst/>
                <a:latin typeface="+mn-lt"/>
                <a:ea typeface="+mn-ea"/>
                <a:cs typeface="+mn-cs"/>
              </a:rPr>
              <a:t>Liquid saltwater surface ocean</a:t>
            </a:r>
            <a:br>
              <a:rPr lang="en-US" sz="1100" b="0" i="0" kern="1200" dirty="0" smtClean="0">
                <a:solidFill>
                  <a:schemeClr val="tx1"/>
                </a:solidFill>
                <a:effectLst/>
                <a:latin typeface="+mn-lt"/>
                <a:ea typeface="+mn-ea"/>
                <a:cs typeface="+mn-cs"/>
              </a:rPr>
            </a:br>
            <a:r>
              <a:rPr lang="en-US" sz="1100" b="0" i="0" kern="1200" dirty="0" smtClean="0">
                <a:solidFill>
                  <a:schemeClr val="tx1"/>
                </a:solidFill>
                <a:effectLst/>
                <a:latin typeface="+mn-lt"/>
                <a:ea typeface="+mn-ea"/>
                <a:cs typeface="+mn-cs"/>
              </a:rPr>
              <a:t>Earth's surface is 29% land, 71% liquid water</a:t>
            </a:r>
            <a:br>
              <a:rPr lang="en-US" sz="1100" b="0" i="0" kern="1200" dirty="0" smtClean="0">
                <a:solidFill>
                  <a:schemeClr val="tx1"/>
                </a:solidFill>
                <a:effectLst/>
                <a:latin typeface="+mn-lt"/>
                <a:ea typeface="+mn-ea"/>
                <a:cs typeface="+mn-cs"/>
              </a:rPr>
            </a:br>
            <a:r>
              <a:rPr lang="en-US" sz="1100" b="0" i="0" kern="1200" dirty="0" smtClean="0">
                <a:solidFill>
                  <a:schemeClr val="tx1"/>
                </a:solidFill>
                <a:effectLst/>
                <a:latin typeface="+mn-lt"/>
                <a:ea typeface="+mn-ea"/>
                <a:cs typeface="+mn-cs"/>
              </a:rPr>
              <a:t>Polar ice cap</a:t>
            </a:r>
            <a:br>
              <a:rPr lang="en-US" sz="1100" b="0" i="0" kern="1200" dirty="0" smtClean="0">
                <a:solidFill>
                  <a:schemeClr val="tx1"/>
                </a:solidFill>
                <a:effectLst/>
                <a:latin typeface="+mn-lt"/>
                <a:ea typeface="+mn-ea"/>
                <a:cs typeface="+mn-cs"/>
              </a:rPr>
            </a:br>
            <a:r>
              <a:rPr lang="en-US" sz="1100" b="0" i="0" kern="1200" dirty="0" smtClean="0">
                <a:solidFill>
                  <a:schemeClr val="tx1"/>
                </a:solidFill>
                <a:effectLst/>
                <a:latin typeface="+mn-lt"/>
                <a:ea typeface="+mn-ea"/>
                <a:cs typeface="+mn-cs"/>
              </a:rPr>
              <a:t>Regional liquid salt water ocean</a:t>
            </a:r>
            <a:br>
              <a:rPr lang="en-US" sz="1100" b="0" i="0" kern="1200" dirty="0" smtClean="0">
                <a:solidFill>
                  <a:schemeClr val="tx1"/>
                </a:solidFill>
                <a:effectLst/>
                <a:latin typeface="+mn-lt"/>
                <a:ea typeface="+mn-ea"/>
                <a:cs typeface="+mn-cs"/>
              </a:rPr>
            </a:br>
            <a:r>
              <a:rPr lang="en-US" sz="1100" b="0" i="0" kern="1200" dirty="0" smtClean="0">
                <a:solidFill>
                  <a:schemeClr val="tx1"/>
                </a:solidFill>
                <a:effectLst/>
                <a:latin typeface="+mn-lt"/>
                <a:ea typeface="+mn-ea"/>
                <a:cs typeface="+mn-cs"/>
              </a:rPr>
              <a:t>Rocky sea floor</a:t>
            </a:r>
          </a:p>
          <a:p>
            <a:r>
              <a:rPr lang="en-US" sz="1100" b="1" i="0" kern="1200" dirty="0" smtClean="0">
                <a:solidFill>
                  <a:schemeClr val="tx1"/>
                </a:solidFill>
                <a:effectLst/>
                <a:latin typeface="+mn-lt"/>
                <a:ea typeface="+mn-ea"/>
                <a:cs typeface="+mn-cs"/>
              </a:rPr>
              <a:t>Europa</a:t>
            </a:r>
          </a:p>
          <a:p>
            <a:r>
              <a:rPr lang="en-US" sz="1100" b="0" i="0" kern="1200" dirty="0" smtClean="0">
                <a:solidFill>
                  <a:schemeClr val="tx1"/>
                </a:solidFill>
                <a:effectLst/>
                <a:latin typeface="+mn-lt"/>
                <a:ea typeface="+mn-ea"/>
                <a:cs typeface="+mn-cs"/>
              </a:rPr>
              <a:t>Diameter: 3,120 km</a:t>
            </a:r>
            <a:r>
              <a:rPr lang="en-US" dirty="0" smtClean="0"/>
              <a:t/>
            </a:r>
            <a:br>
              <a:rPr lang="en-US" dirty="0" smtClean="0"/>
            </a:br>
            <a:r>
              <a:rPr lang="en-US" sz="1100" b="0" i="0" kern="1200" dirty="0" smtClean="0">
                <a:solidFill>
                  <a:schemeClr val="tx1"/>
                </a:solidFill>
                <a:effectLst/>
                <a:latin typeface="+mn-lt"/>
                <a:ea typeface="+mn-ea"/>
                <a:cs typeface="+mn-cs"/>
              </a:rPr>
              <a:t>Average ocean depth: ~100 km</a:t>
            </a:r>
            <a:r>
              <a:rPr lang="en-US" dirty="0" smtClean="0"/>
              <a:t/>
            </a:r>
            <a:br>
              <a:rPr lang="en-US" dirty="0" smtClean="0"/>
            </a:br>
            <a:r>
              <a:rPr lang="en-US" sz="1100" b="0" i="0" kern="1200" dirty="0" smtClean="0">
                <a:solidFill>
                  <a:schemeClr val="tx1"/>
                </a:solidFill>
                <a:effectLst/>
                <a:latin typeface="+mn-lt"/>
                <a:ea typeface="+mn-ea"/>
                <a:cs typeface="+mn-cs"/>
              </a:rPr>
              <a:t>Volume: ~3 billion km3</a:t>
            </a:r>
            <a:r>
              <a:rPr lang="en-US" dirty="0" smtClean="0"/>
              <a:t/>
            </a:r>
            <a:br>
              <a:rPr lang="en-US" dirty="0" smtClean="0"/>
            </a:br>
            <a:r>
              <a:rPr lang="en-US" sz="1100" b="0" i="0" kern="1200" dirty="0" smtClean="0">
                <a:solidFill>
                  <a:schemeClr val="tx1"/>
                </a:solidFill>
                <a:effectLst/>
                <a:latin typeface="+mn-lt"/>
                <a:ea typeface="+mn-ea"/>
                <a:cs typeface="+mn-cs"/>
              </a:rPr>
              <a:t>Liquid saltwater sub-surface ocean</a:t>
            </a:r>
          </a:p>
          <a:p>
            <a:r>
              <a:rPr lang="en-US" sz="1100" b="0" i="0" kern="1200" dirty="0" smtClean="0">
                <a:solidFill>
                  <a:schemeClr val="tx1"/>
                </a:solidFill>
                <a:effectLst/>
                <a:latin typeface="+mn-lt"/>
                <a:ea typeface="+mn-ea"/>
                <a:cs typeface="+mn-cs"/>
              </a:rPr>
              <a:t>Europa's surface is covered in a global water ice crust; estimates range from 3-30 km thick</a:t>
            </a:r>
          </a:p>
          <a:p>
            <a:r>
              <a:rPr lang="en-US" sz="1100" b="0" i="0" kern="1200" dirty="0" smtClean="0">
                <a:solidFill>
                  <a:schemeClr val="tx1"/>
                </a:solidFill>
                <a:effectLst/>
                <a:latin typeface="+mn-lt"/>
                <a:ea typeface="+mn-ea"/>
                <a:cs typeface="+mn-cs"/>
              </a:rPr>
              <a:t>Ice crust</a:t>
            </a:r>
          </a:p>
          <a:p>
            <a:r>
              <a:rPr lang="en-US" sz="1100" b="0" i="0" kern="1200" dirty="0" smtClean="0">
                <a:solidFill>
                  <a:schemeClr val="tx1"/>
                </a:solidFill>
                <a:effectLst/>
                <a:latin typeface="+mn-lt"/>
                <a:ea typeface="+mn-ea"/>
                <a:cs typeface="+mn-cs"/>
              </a:rPr>
              <a:t>Global liquid saltwater ocean</a:t>
            </a:r>
          </a:p>
          <a:p>
            <a:r>
              <a:rPr lang="en-US" sz="1100" b="0" i="0" kern="1200" dirty="0" smtClean="0">
                <a:solidFill>
                  <a:schemeClr val="tx1"/>
                </a:solidFill>
                <a:effectLst/>
                <a:latin typeface="+mn-lt"/>
                <a:ea typeface="+mn-ea"/>
                <a:cs typeface="+mn-cs"/>
              </a:rPr>
              <a:t>Rocky sea floor</a:t>
            </a:r>
          </a:p>
          <a:p>
            <a:pPr marL="0" indent="0">
              <a:buFont typeface="Arial" panose="020B0604020202020204" pitchFamily="34" charset="0"/>
              <a:buNone/>
            </a:pPr>
            <a:r>
              <a:rPr lang="en-US" sz="1100" b="1" i="0" kern="1200" dirty="0" smtClean="0">
                <a:solidFill>
                  <a:schemeClr val="tx1"/>
                </a:solidFill>
                <a:effectLst/>
                <a:latin typeface="+mn-lt"/>
                <a:ea typeface="+mn-ea"/>
                <a:cs typeface="+mn-cs"/>
              </a:rPr>
              <a:t>So why does this matter? Because Earth's oceans are teeming with life!</a:t>
            </a:r>
            <a:r>
              <a:rPr lang="en-US" b="1" dirty="0" smtClean="0"/>
              <a:t/>
            </a:r>
            <a:br>
              <a:rPr lang="en-US" b="1" dirty="0" smtClean="0"/>
            </a:br>
            <a:r>
              <a:rPr lang="en-US" sz="1100" b="0" i="0" kern="1200" dirty="0" smtClean="0">
                <a:solidFill>
                  <a:schemeClr val="tx1"/>
                </a:solidFill>
                <a:effectLst/>
                <a:latin typeface="+mn-lt"/>
                <a:ea typeface="+mn-ea"/>
                <a:cs typeface="+mn-cs"/>
              </a:rPr>
              <a:t>The oceans are home to:</a:t>
            </a:r>
          </a:p>
          <a:p>
            <a:pPr marL="171450" indent="-171450">
              <a:buFont typeface="Arial" panose="020B0604020202020204" pitchFamily="34" charset="0"/>
              <a:buChar char="•"/>
            </a:pPr>
            <a:r>
              <a:rPr lang="en-US" sz="1100" b="0" i="0" kern="1200" dirty="0" smtClean="0">
                <a:solidFill>
                  <a:schemeClr val="tx1"/>
                </a:solidFill>
                <a:effectLst/>
                <a:latin typeface="+mn-lt"/>
                <a:ea typeface="+mn-ea"/>
                <a:cs typeface="+mn-cs"/>
              </a:rPr>
              <a:t>50-80% of all life on Earth</a:t>
            </a:r>
          </a:p>
          <a:p>
            <a:pPr marL="171450" indent="-171450">
              <a:buFont typeface="Arial" panose="020B0604020202020204" pitchFamily="34" charset="0"/>
              <a:buChar char="•"/>
            </a:pPr>
            <a:r>
              <a:rPr lang="en-US" sz="1100" b="0" i="0" kern="1200" dirty="0" smtClean="0">
                <a:solidFill>
                  <a:schemeClr val="tx1"/>
                </a:solidFill>
                <a:effectLst/>
                <a:latin typeface="+mn-lt"/>
                <a:ea typeface="+mn-ea"/>
                <a:cs typeface="+mn-cs"/>
              </a:rPr>
              <a:t>At least 224,000 named species</a:t>
            </a:r>
          </a:p>
          <a:p>
            <a:pPr marL="171450" indent="-171450">
              <a:buFont typeface="Arial" panose="020B0604020202020204" pitchFamily="34" charset="0"/>
              <a:buChar char="•"/>
            </a:pPr>
            <a:r>
              <a:rPr lang="en-US" sz="1100" b="0" i="0" kern="1200" dirty="0" smtClean="0">
                <a:solidFill>
                  <a:schemeClr val="tx1"/>
                </a:solidFill>
                <a:effectLst/>
                <a:latin typeface="+mn-lt"/>
                <a:ea typeface="+mn-ea"/>
                <a:cs typeface="+mn-cs"/>
              </a:rPr>
              <a:t>Plants, bacteria, fungi, reptiles, mammals, reefs, algae, fish, mollusks, and many more</a:t>
            </a:r>
          </a:p>
          <a:p>
            <a:pPr marL="171450" indent="-171450">
              <a:buFont typeface="Arial" panose="020B0604020202020204" pitchFamily="34" charset="0"/>
              <a:buChar char="•"/>
            </a:pPr>
            <a:r>
              <a:rPr lang="en-US" sz="1100" b="0" i="0" kern="1200" dirty="0" smtClean="0">
                <a:solidFill>
                  <a:schemeClr val="tx1"/>
                </a:solidFill>
                <a:effectLst/>
                <a:latin typeface="+mn-lt"/>
                <a:ea typeface="+mn-ea"/>
                <a:cs typeface="+mn-cs"/>
              </a:rPr>
              <a:t>Extremophiles, surviving from the freezing temperatures below arctic sea ice to the boiling temperatures near deep sea hydrothermal vents</a:t>
            </a:r>
          </a:p>
          <a:p>
            <a:pPr marL="0" indent="0">
              <a:buFont typeface="Arial" panose="020B0604020202020204" pitchFamily="34" charset="0"/>
              <a:buNone/>
            </a:pPr>
            <a:r>
              <a:rPr lang="en-US" sz="1100" b="1" i="0" kern="1200" dirty="0" smtClean="0">
                <a:solidFill>
                  <a:schemeClr val="tx1"/>
                </a:solidFill>
                <a:effectLst/>
                <a:latin typeface="+mn-lt"/>
                <a:ea typeface="+mn-ea"/>
                <a:cs typeface="+mn-cs"/>
              </a:rPr>
              <a:t>On Earth, wherever we find water, we find life.</a:t>
            </a:r>
          </a:p>
          <a:p>
            <a:pPr marL="0" indent="0">
              <a:buFont typeface="Arial" panose="020B0604020202020204" pitchFamily="34" charset="0"/>
              <a:buNone/>
            </a:pPr>
            <a:r>
              <a:rPr lang="en-US" sz="1100" b="1" i="0" kern="1200" dirty="0" smtClean="0">
                <a:solidFill>
                  <a:schemeClr val="tx1"/>
                </a:solidFill>
                <a:effectLst/>
                <a:latin typeface="+mn-lt"/>
                <a:ea typeface="+mn-ea"/>
                <a:cs typeface="+mn-cs"/>
              </a:rPr>
              <a:t>And Europa has twice the water of Earth, so... does</a:t>
            </a:r>
            <a:r>
              <a:rPr lang="en-US" sz="1100" b="1" i="0" kern="1200" baseline="0" dirty="0" smtClean="0">
                <a:solidFill>
                  <a:schemeClr val="tx1"/>
                </a:solidFill>
                <a:effectLst/>
                <a:latin typeface="+mn-lt"/>
                <a:ea typeface="+mn-ea"/>
                <a:cs typeface="+mn-cs"/>
              </a:rPr>
              <a:t> it have </a:t>
            </a:r>
            <a:r>
              <a:rPr lang="en-US" sz="1100" b="1" i="0" kern="1200" dirty="0" smtClean="0">
                <a:solidFill>
                  <a:schemeClr val="tx1"/>
                </a:solidFill>
                <a:effectLst/>
                <a:latin typeface="+mn-lt"/>
                <a:ea typeface="+mn-ea"/>
                <a:cs typeface="+mn-cs"/>
              </a:rPr>
              <a:t>life?</a:t>
            </a:r>
          </a:p>
          <a:p>
            <a:pPr lvl="0">
              <a:spcBef>
                <a:spcPts val="0"/>
              </a:spcBef>
              <a:buNone/>
            </a:pPr>
            <a:r>
              <a:rPr lang="en-US" dirty="0" smtClean="0"/>
              <a:t>Image source</a:t>
            </a:r>
            <a:r>
              <a:rPr lang="en-US" baseline="0" dirty="0" smtClean="0"/>
              <a:t>: J</a:t>
            </a:r>
            <a:r>
              <a:rPr lang="en-US" dirty="0" smtClean="0"/>
              <a:t>et Propulsion Laboratory, NASA</a:t>
            </a:r>
            <a:r>
              <a:rPr lang="en-US" baseline="0" dirty="0" smtClean="0"/>
              <a:t> </a:t>
            </a:r>
            <a:r>
              <a:rPr lang="en-US" dirty="0" smtClean="0"/>
              <a:t>https://solarsystem.nasa.gov/europa/multimediaimagedetails.cfm?Subsite_IM_ID=8421&amp;SiteID=4</a:t>
            </a:r>
          </a:p>
          <a:p>
            <a:pPr lvl="0">
              <a:spcBef>
                <a:spcPts val="0"/>
              </a:spcBef>
              <a:buNone/>
            </a:pPr>
            <a:endParaRPr dirty="0"/>
          </a:p>
        </p:txBody>
      </p:sp>
    </p:spTree>
    <p:extLst>
      <p:ext uri="{BB962C8B-B14F-4D97-AF65-F5344CB8AC3E}">
        <p14:creationId xmlns:p14="http://schemas.microsoft.com/office/powerpoint/2010/main" val="138805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8" name="Shape 5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mn-lt"/>
                <a:ea typeface="+mn-ea"/>
                <a:cs typeface="+mn-cs"/>
              </a:rPr>
              <a:t>Mick West, a senior research engineer, sits with </a:t>
            </a:r>
            <a:r>
              <a:rPr lang="en-US" sz="1100" b="0" i="0" kern="1200" dirty="0" err="1" smtClean="0">
                <a:solidFill>
                  <a:schemeClr val="tx1"/>
                </a:solidFill>
                <a:effectLst/>
                <a:latin typeface="+mn-lt"/>
                <a:ea typeface="+mn-ea"/>
                <a:cs typeface="+mn-cs"/>
              </a:rPr>
              <a:t>Icefin</a:t>
            </a:r>
            <a:r>
              <a:rPr lang="en-US" sz="1100" b="0" i="0" kern="1200" dirty="0" smtClean="0">
                <a:solidFill>
                  <a:schemeClr val="tx1"/>
                </a:solidFill>
                <a:effectLst/>
                <a:latin typeface="+mn-lt"/>
                <a:ea typeface="+mn-ea"/>
                <a:cs typeface="+mn-cs"/>
              </a:rPr>
              <a:t>, just before the robot was deployed the to the bottom of the ocean.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mn-lt"/>
                <a:ea typeface="+mn-ea"/>
                <a:cs typeface="+mn-cs"/>
              </a:rPr>
              <a:t>Mick leads the effort to develop an unmanned vehicle that can function autonomously underwater, yet collaborate with other underwater and airborne unmanned vehicles.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latin typeface="Dosis"/>
                <a:ea typeface="Dosis"/>
                <a:cs typeface="Dosis"/>
                <a:sym typeface="Dosis"/>
              </a:rPr>
              <a:t>Image courtesy of Georgia Tech Research Institute; photo credit: Jacob Buffo</a:t>
            </a:r>
            <a:r>
              <a:rPr lang="en"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http://www.news.gatech.edu/features/7-cool-things-about-robots</a:t>
            </a:r>
            <a:endParaRPr lang="en" dirty="0" smtClean="0"/>
          </a:p>
          <a:p>
            <a:pPr lvl="0">
              <a:spcBef>
                <a:spcPts val="0"/>
              </a:spcBef>
              <a:buNone/>
            </a:pPr>
            <a:endParaRPr dirty="0"/>
          </a:p>
        </p:txBody>
      </p:sp>
    </p:spTree>
    <p:extLst>
      <p:ext uri="{BB962C8B-B14F-4D97-AF65-F5344CB8AC3E}">
        <p14:creationId xmlns:p14="http://schemas.microsoft.com/office/powerpoint/2010/main" val="1589617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5" name="Shape 5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latin typeface="Dosis"/>
                <a:ea typeface="Dosis"/>
                <a:cs typeface="Dosis"/>
                <a:sym typeface="Dosis"/>
              </a:rPr>
              <a:t>Images courtesy of Georgia Tech Research Institute </a:t>
            </a:r>
          </a:p>
        </p:txBody>
      </p:sp>
    </p:spTree>
    <p:extLst>
      <p:ext uri="{BB962C8B-B14F-4D97-AF65-F5344CB8AC3E}">
        <p14:creationId xmlns:p14="http://schemas.microsoft.com/office/powerpoint/2010/main" val="791705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60"/>
        <p:cNvGrpSpPr/>
        <p:nvPr/>
      </p:nvGrpSpPr>
      <p:grpSpPr>
        <a:xfrm>
          <a:off x="0" y="0"/>
          <a:ext cx="0" cy="0"/>
          <a:chOff x="0" y="0"/>
          <a:chExt cx="0" cy="0"/>
        </a:xfrm>
      </p:grpSpPr>
      <p:sp>
        <p:nvSpPr>
          <p:cNvPr id="161" name="Shape 161"/>
          <p:cNvSpPr txBox="1">
            <a:spLocks noGrp="1"/>
          </p:cNvSpPr>
          <p:nvPr>
            <p:ph type="ctrTitle"/>
          </p:nvPr>
        </p:nvSpPr>
        <p:spPr>
          <a:xfrm>
            <a:off x="2305100" y="1161050"/>
            <a:ext cx="6153000" cy="1159799"/>
          </a:xfrm>
          <a:prstGeom prst="rect">
            <a:avLst/>
          </a:prstGeom>
        </p:spPr>
        <p:txBody>
          <a:bodyPr lIns="91425" tIns="91425" rIns="91425" bIns="91425" anchor="ctr" anchorCtr="0"/>
          <a:lstStyle>
            <a:lvl1pPr lvl="0" algn="r">
              <a:spcBef>
                <a:spcPts val="0"/>
              </a:spcBef>
              <a:buClr>
                <a:srgbClr val="1C4587"/>
              </a:buClr>
              <a:buSzPct val="100000"/>
              <a:defRPr sz="4800" b="0">
                <a:solidFill>
                  <a:srgbClr val="1C4587"/>
                </a:solidFill>
              </a:defRPr>
            </a:lvl1pPr>
            <a:lvl2pPr lvl="1" algn="r">
              <a:spcBef>
                <a:spcPts val="0"/>
              </a:spcBef>
              <a:buClr>
                <a:srgbClr val="1C4587"/>
              </a:buClr>
              <a:buSzPct val="100000"/>
              <a:defRPr sz="4800" b="0">
                <a:solidFill>
                  <a:srgbClr val="1C4587"/>
                </a:solidFill>
              </a:defRPr>
            </a:lvl2pPr>
            <a:lvl3pPr lvl="2" algn="r">
              <a:spcBef>
                <a:spcPts val="0"/>
              </a:spcBef>
              <a:buClr>
                <a:srgbClr val="1C4587"/>
              </a:buClr>
              <a:buSzPct val="100000"/>
              <a:defRPr sz="4800" b="0">
                <a:solidFill>
                  <a:srgbClr val="1C4587"/>
                </a:solidFill>
              </a:defRPr>
            </a:lvl3pPr>
            <a:lvl4pPr lvl="3" algn="r">
              <a:spcBef>
                <a:spcPts val="0"/>
              </a:spcBef>
              <a:buClr>
                <a:srgbClr val="1C4587"/>
              </a:buClr>
              <a:buSzPct val="100000"/>
              <a:defRPr sz="4800" b="0">
                <a:solidFill>
                  <a:srgbClr val="1C4587"/>
                </a:solidFill>
              </a:defRPr>
            </a:lvl4pPr>
            <a:lvl5pPr lvl="4" algn="r">
              <a:spcBef>
                <a:spcPts val="0"/>
              </a:spcBef>
              <a:buClr>
                <a:srgbClr val="1C4587"/>
              </a:buClr>
              <a:buSzPct val="100000"/>
              <a:defRPr sz="4800" b="0">
                <a:solidFill>
                  <a:srgbClr val="1C4587"/>
                </a:solidFill>
              </a:defRPr>
            </a:lvl5pPr>
            <a:lvl6pPr lvl="5" algn="r">
              <a:spcBef>
                <a:spcPts val="0"/>
              </a:spcBef>
              <a:buClr>
                <a:srgbClr val="1C4587"/>
              </a:buClr>
              <a:buSzPct val="100000"/>
              <a:defRPr sz="4800" b="0">
                <a:solidFill>
                  <a:srgbClr val="1C4587"/>
                </a:solidFill>
              </a:defRPr>
            </a:lvl6pPr>
            <a:lvl7pPr lvl="6" algn="r">
              <a:spcBef>
                <a:spcPts val="0"/>
              </a:spcBef>
              <a:buClr>
                <a:srgbClr val="1C4587"/>
              </a:buClr>
              <a:buSzPct val="100000"/>
              <a:defRPr sz="4800" b="0">
                <a:solidFill>
                  <a:srgbClr val="1C4587"/>
                </a:solidFill>
              </a:defRPr>
            </a:lvl7pPr>
            <a:lvl8pPr lvl="7" algn="r">
              <a:spcBef>
                <a:spcPts val="0"/>
              </a:spcBef>
              <a:buClr>
                <a:srgbClr val="1C4587"/>
              </a:buClr>
              <a:buSzPct val="100000"/>
              <a:defRPr sz="4800" b="0">
                <a:solidFill>
                  <a:srgbClr val="1C4587"/>
                </a:solidFill>
              </a:defRPr>
            </a:lvl8pPr>
            <a:lvl9pPr lvl="8" algn="r">
              <a:spcBef>
                <a:spcPts val="0"/>
              </a:spcBef>
              <a:buClr>
                <a:srgbClr val="1C4587"/>
              </a:buClr>
              <a:buSzPct val="100000"/>
              <a:defRPr sz="4800" b="0">
                <a:solidFill>
                  <a:srgbClr val="1C4587"/>
                </a:solidFill>
              </a:defRPr>
            </a:lvl9pPr>
          </a:lstStyle>
          <a:p>
            <a:endParaRPr/>
          </a:p>
        </p:txBody>
      </p:sp>
      <p:sp>
        <p:nvSpPr>
          <p:cNvPr id="162" name="Shape 162"/>
          <p:cNvSpPr/>
          <p:nvPr/>
        </p:nvSpPr>
        <p:spPr>
          <a:xfrm>
            <a:off x="723692" y="4220090"/>
            <a:ext cx="794875" cy="985737"/>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3" name="Shape 163"/>
          <p:cNvSpPr/>
          <p:nvPr/>
        </p:nvSpPr>
        <p:spPr>
          <a:xfrm>
            <a:off x="-58318" y="3053286"/>
            <a:ext cx="782014" cy="890356"/>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4" name="Shape 164"/>
          <p:cNvSpPr/>
          <p:nvPr/>
        </p:nvSpPr>
        <p:spPr>
          <a:xfrm>
            <a:off x="4025101" y="3422420"/>
            <a:ext cx="370864" cy="809587"/>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5" name="Shape 165"/>
          <p:cNvSpPr/>
          <p:nvPr/>
        </p:nvSpPr>
        <p:spPr>
          <a:xfrm>
            <a:off x="3078045" y="3128353"/>
            <a:ext cx="730670" cy="895810"/>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6" name="Shape 166"/>
          <p:cNvSpPr/>
          <p:nvPr/>
        </p:nvSpPr>
        <p:spPr>
          <a:xfrm>
            <a:off x="5401647" y="3285712"/>
            <a:ext cx="805934" cy="750837"/>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7" name="Shape 167"/>
          <p:cNvSpPr/>
          <p:nvPr/>
        </p:nvSpPr>
        <p:spPr>
          <a:xfrm>
            <a:off x="8364459" y="3346842"/>
            <a:ext cx="873792" cy="600259"/>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8" name="Shape 168"/>
          <p:cNvSpPr/>
          <p:nvPr/>
        </p:nvSpPr>
        <p:spPr>
          <a:xfrm>
            <a:off x="4551116" y="3125540"/>
            <a:ext cx="657208" cy="679226"/>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9" name="Shape 169"/>
          <p:cNvSpPr/>
          <p:nvPr/>
        </p:nvSpPr>
        <p:spPr>
          <a:xfrm>
            <a:off x="4419881" y="3994834"/>
            <a:ext cx="919681" cy="950907"/>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0" name="Shape 170"/>
          <p:cNvSpPr/>
          <p:nvPr/>
        </p:nvSpPr>
        <p:spPr>
          <a:xfrm>
            <a:off x="2644911" y="4036537"/>
            <a:ext cx="890356" cy="7068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1" name="Shape 171"/>
          <p:cNvSpPr/>
          <p:nvPr/>
        </p:nvSpPr>
        <p:spPr>
          <a:xfrm>
            <a:off x="2116541" y="3186156"/>
            <a:ext cx="829754" cy="780162"/>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2" name="Shape 172"/>
          <p:cNvSpPr/>
          <p:nvPr/>
        </p:nvSpPr>
        <p:spPr>
          <a:xfrm>
            <a:off x="1347360" y="3186146"/>
            <a:ext cx="599145" cy="706812"/>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3" name="Shape 173"/>
          <p:cNvSpPr/>
          <p:nvPr/>
        </p:nvSpPr>
        <p:spPr>
          <a:xfrm>
            <a:off x="2681614" y="4813558"/>
            <a:ext cx="816943" cy="313966"/>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4" name="Shape 174"/>
          <p:cNvSpPr/>
          <p:nvPr/>
        </p:nvSpPr>
        <p:spPr>
          <a:xfrm>
            <a:off x="7146421" y="4508764"/>
            <a:ext cx="1040883" cy="73062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5" name="Shape 175"/>
          <p:cNvSpPr/>
          <p:nvPr/>
        </p:nvSpPr>
        <p:spPr>
          <a:xfrm>
            <a:off x="7146430" y="3104431"/>
            <a:ext cx="684731" cy="721462"/>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6" name="Shape 176"/>
          <p:cNvSpPr/>
          <p:nvPr/>
        </p:nvSpPr>
        <p:spPr>
          <a:xfrm>
            <a:off x="5262207" y="4729516"/>
            <a:ext cx="525045" cy="372666"/>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7" name="Shape 177"/>
          <p:cNvSpPr/>
          <p:nvPr/>
        </p:nvSpPr>
        <p:spPr>
          <a:xfrm>
            <a:off x="8376371" y="4729061"/>
            <a:ext cx="508531" cy="324975"/>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8" name="Shape 178"/>
          <p:cNvSpPr/>
          <p:nvPr/>
        </p:nvSpPr>
        <p:spPr>
          <a:xfrm>
            <a:off x="3808716" y="4429326"/>
            <a:ext cx="570934" cy="567281"/>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9" name="Shape 179"/>
          <p:cNvSpPr/>
          <p:nvPr/>
        </p:nvSpPr>
        <p:spPr>
          <a:xfrm>
            <a:off x="7975390" y="3053271"/>
            <a:ext cx="541559" cy="67927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0" name="Shape 180"/>
          <p:cNvSpPr/>
          <p:nvPr/>
        </p:nvSpPr>
        <p:spPr>
          <a:xfrm>
            <a:off x="1570784" y="4028294"/>
            <a:ext cx="734323" cy="723314"/>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1" name="Shape 181"/>
          <p:cNvSpPr/>
          <p:nvPr/>
        </p:nvSpPr>
        <p:spPr>
          <a:xfrm>
            <a:off x="247060" y="4094875"/>
            <a:ext cx="275433" cy="244207"/>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2" name="Shape 182"/>
          <p:cNvSpPr/>
          <p:nvPr/>
        </p:nvSpPr>
        <p:spPr>
          <a:xfrm>
            <a:off x="8516943" y="4082883"/>
            <a:ext cx="690236" cy="510383"/>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3" name="Shape 183"/>
          <p:cNvSpPr/>
          <p:nvPr/>
        </p:nvSpPr>
        <p:spPr>
          <a:xfrm>
            <a:off x="859713" y="3417442"/>
            <a:ext cx="317619" cy="659009"/>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4" name="Shape 184"/>
          <p:cNvSpPr/>
          <p:nvPr/>
        </p:nvSpPr>
        <p:spPr>
          <a:xfrm rot="1920742">
            <a:off x="5707037" y="4213989"/>
            <a:ext cx="884796" cy="750833"/>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5" name="Shape 185"/>
          <p:cNvSpPr/>
          <p:nvPr/>
        </p:nvSpPr>
        <p:spPr>
          <a:xfrm rot="-3496844">
            <a:off x="115838" y="4509560"/>
            <a:ext cx="537852" cy="464440"/>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6" name="Shape 186"/>
          <p:cNvSpPr/>
          <p:nvPr/>
        </p:nvSpPr>
        <p:spPr>
          <a:xfrm>
            <a:off x="7518183" y="3966329"/>
            <a:ext cx="846268" cy="598458"/>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7" name="Shape 187"/>
          <p:cNvSpPr/>
          <p:nvPr/>
        </p:nvSpPr>
        <p:spPr>
          <a:xfrm rot="-5400000">
            <a:off x="6496794" y="3021440"/>
            <a:ext cx="493819" cy="63153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8" name="Shape 188"/>
          <p:cNvSpPr/>
          <p:nvPr/>
        </p:nvSpPr>
        <p:spPr>
          <a:xfrm>
            <a:off x="6453205" y="3705906"/>
            <a:ext cx="666365" cy="752689"/>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9" name="Shape 189"/>
          <p:cNvSpPr/>
          <p:nvPr/>
        </p:nvSpPr>
        <p:spPr>
          <a:xfrm>
            <a:off x="1866011" y="4742878"/>
            <a:ext cx="681078" cy="455286"/>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0" name="Shape 190"/>
          <p:cNvSpPr/>
          <p:nvPr/>
        </p:nvSpPr>
        <p:spPr>
          <a:xfrm>
            <a:off x="6669805" y="4614394"/>
            <a:ext cx="308461" cy="33048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1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_2">
    <p:spTree>
      <p:nvGrpSpPr>
        <p:cNvPr id="1" name="Shape 512"/>
        <p:cNvGrpSpPr/>
        <p:nvPr/>
      </p:nvGrpSpPr>
      <p:grpSpPr>
        <a:xfrm>
          <a:off x="0" y="0"/>
          <a:ext cx="0" cy="0"/>
          <a:chOff x="0" y="0"/>
          <a:chExt cx="0" cy="0"/>
        </a:xfrm>
      </p:grpSpPr>
      <p:sp>
        <p:nvSpPr>
          <p:cNvPr id="513" name="Shape 513"/>
          <p:cNvSpPr txBox="1">
            <a:spLocks noGrp="1"/>
          </p:cNvSpPr>
          <p:nvPr>
            <p:ph type="ctrTitle"/>
          </p:nvPr>
        </p:nvSpPr>
        <p:spPr>
          <a:xfrm>
            <a:off x="685800" y="1583342"/>
            <a:ext cx="7772400" cy="1159799"/>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514" name="Shape 514"/>
          <p:cNvSpPr txBox="1">
            <a:spLocks noGrp="1"/>
          </p:cNvSpPr>
          <p:nvPr>
            <p:ph type="subTitle" idx="1"/>
          </p:nvPr>
        </p:nvSpPr>
        <p:spPr>
          <a:xfrm>
            <a:off x="685800" y="2840053"/>
            <a:ext cx="7772400" cy="784799"/>
          </a:xfrm>
          <a:prstGeom prst="rect">
            <a:avLst/>
          </a:prstGeom>
        </p:spPr>
        <p:txBody>
          <a:bodyPr lIns="91425" tIns="91425" rIns="91425" bIns="91425" anchor="t" anchorCtr="0"/>
          <a:lstStyle>
            <a:lvl1pPr lvl="0" algn="ctr" rtl="0">
              <a:spcBef>
                <a:spcPts val="0"/>
              </a:spcBef>
              <a:buClr>
                <a:schemeClr val="dk2"/>
              </a:buClr>
              <a:buNone/>
              <a:defRPr>
                <a:solidFill>
                  <a:schemeClr val="dk2"/>
                </a:solidFill>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endParaRPr/>
          </a:p>
        </p:txBody>
      </p:sp>
      <p:sp>
        <p:nvSpPr>
          <p:cNvPr id="515" name="Shape 515"/>
          <p:cNvSpPr txBox="1">
            <a:spLocks noGrp="1"/>
          </p:cNvSpPr>
          <p:nvPr>
            <p:ph type="sldNum" idx="12"/>
          </p:nvPr>
        </p:nvSpPr>
        <p:spPr>
          <a:xfrm>
            <a:off x="8556791" y="4749850"/>
            <a:ext cx="548699"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91"/>
        <p:cNvGrpSpPr/>
        <p:nvPr/>
      </p:nvGrpSpPr>
      <p:grpSpPr>
        <a:xfrm>
          <a:off x="0" y="0"/>
          <a:ext cx="0" cy="0"/>
          <a:chOff x="0" y="0"/>
          <a:chExt cx="0" cy="0"/>
        </a:xfrm>
      </p:grpSpPr>
      <p:sp>
        <p:nvSpPr>
          <p:cNvPr id="192" name="Shape 192"/>
          <p:cNvSpPr txBox="1">
            <a:spLocks noGrp="1"/>
          </p:cNvSpPr>
          <p:nvPr>
            <p:ph type="ctrTitle"/>
          </p:nvPr>
        </p:nvSpPr>
        <p:spPr>
          <a:xfrm>
            <a:off x="3210934" y="1661761"/>
            <a:ext cx="5301599" cy="1159799"/>
          </a:xfrm>
          <a:prstGeom prst="rect">
            <a:avLst/>
          </a:prstGeom>
        </p:spPr>
        <p:txBody>
          <a:bodyPr lIns="91425" tIns="91425" rIns="91425" bIns="91425" anchor="b" anchorCtr="0"/>
          <a:lstStyle>
            <a:lvl1pPr lvl="0" algn="r" rtl="0">
              <a:spcBef>
                <a:spcPts val="0"/>
              </a:spcBef>
              <a:buSzPct val="100000"/>
              <a:defRPr sz="3700" b="0"/>
            </a:lvl1pPr>
            <a:lvl2pPr lvl="1" algn="r" rtl="0">
              <a:spcBef>
                <a:spcPts val="0"/>
              </a:spcBef>
              <a:buSzPct val="100000"/>
              <a:defRPr sz="3700" b="0"/>
            </a:lvl2pPr>
            <a:lvl3pPr lvl="2" algn="r" rtl="0">
              <a:spcBef>
                <a:spcPts val="0"/>
              </a:spcBef>
              <a:buSzPct val="100000"/>
              <a:defRPr sz="3700" b="0"/>
            </a:lvl3pPr>
            <a:lvl4pPr lvl="3" algn="r" rtl="0">
              <a:spcBef>
                <a:spcPts val="0"/>
              </a:spcBef>
              <a:buSzPct val="100000"/>
              <a:defRPr sz="3700" b="0"/>
            </a:lvl4pPr>
            <a:lvl5pPr lvl="4" algn="r" rtl="0">
              <a:spcBef>
                <a:spcPts val="0"/>
              </a:spcBef>
              <a:buSzPct val="100000"/>
              <a:defRPr sz="3700" b="0"/>
            </a:lvl5pPr>
            <a:lvl6pPr lvl="5" algn="r" rtl="0">
              <a:spcBef>
                <a:spcPts val="0"/>
              </a:spcBef>
              <a:buSzPct val="100000"/>
              <a:defRPr sz="3700" b="0"/>
            </a:lvl6pPr>
            <a:lvl7pPr lvl="6" algn="r" rtl="0">
              <a:spcBef>
                <a:spcPts val="0"/>
              </a:spcBef>
              <a:buSzPct val="100000"/>
              <a:defRPr sz="3700" b="0"/>
            </a:lvl7pPr>
            <a:lvl8pPr lvl="7" algn="r" rtl="0">
              <a:spcBef>
                <a:spcPts val="0"/>
              </a:spcBef>
              <a:buSzPct val="100000"/>
              <a:defRPr sz="3700" b="0"/>
            </a:lvl8pPr>
            <a:lvl9pPr lvl="8" algn="r" rtl="0">
              <a:spcBef>
                <a:spcPts val="0"/>
              </a:spcBef>
              <a:buSzPct val="100000"/>
              <a:defRPr sz="3700" b="0"/>
            </a:lvl9pPr>
          </a:lstStyle>
          <a:p>
            <a:endParaRPr/>
          </a:p>
        </p:txBody>
      </p:sp>
      <p:sp>
        <p:nvSpPr>
          <p:cNvPr id="193" name="Shape 193"/>
          <p:cNvSpPr txBox="1">
            <a:spLocks noGrp="1"/>
          </p:cNvSpPr>
          <p:nvPr>
            <p:ph type="subTitle" idx="1"/>
          </p:nvPr>
        </p:nvSpPr>
        <p:spPr>
          <a:xfrm>
            <a:off x="3210884" y="2864176"/>
            <a:ext cx="5301599" cy="784799"/>
          </a:xfrm>
          <a:prstGeom prst="rect">
            <a:avLst/>
          </a:prstGeom>
        </p:spPr>
        <p:txBody>
          <a:bodyPr lIns="91425" tIns="91425" rIns="91425" bIns="91425" anchor="t" anchorCtr="0"/>
          <a:lstStyle>
            <a:lvl1pPr lvl="0" algn="r" rtl="0">
              <a:spcBef>
                <a:spcPts val="0"/>
              </a:spcBef>
              <a:buClr>
                <a:srgbClr val="1C4587"/>
              </a:buClr>
              <a:buNone/>
              <a:defRPr>
                <a:solidFill>
                  <a:srgbClr val="1C4587"/>
                </a:solidFill>
              </a:defRPr>
            </a:lvl1pPr>
            <a:lvl2pPr lvl="1" algn="r" rtl="0">
              <a:spcBef>
                <a:spcPts val="0"/>
              </a:spcBef>
              <a:buClr>
                <a:srgbClr val="1C4587"/>
              </a:buClr>
              <a:buSzPct val="100000"/>
              <a:buNone/>
              <a:defRPr sz="3000">
                <a:solidFill>
                  <a:srgbClr val="1C4587"/>
                </a:solidFill>
              </a:defRPr>
            </a:lvl2pPr>
            <a:lvl3pPr lvl="2" algn="r" rtl="0">
              <a:spcBef>
                <a:spcPts val="0"/>
              </a:spcBef>
              <a:buClr>
                <a:srgbClr val="1C4587"/>
              </a:buClr>
              <a:buSzPct val="100000"/>
              <a:buNone/>
              <a:defRPr sz="3000">
                <a:solidFill>
                  <a:srgbClr val="1C4587"/>
                </a:solidFill>
              </a:defRPr>
            </a:lvl3pPr>
            <a:lvl4pPr lvl="3" algn="r" rtl="0">
              <a:spcBef>
                <a:spcPts val="0"/>
              </a:spcBef>
              <a:buClr>
                <a:srgbClr val="1C4587"/>
              </a:buClr>
              <a:buSzPct val="100000"/>
              <a:buNone/>
              <a:defRPr sz="3000">
                <a:solidFill>
                  <a:srgbClr val="1C4587"/>
                </a:solidFill>
              </a:defRPr>
            </a:lvl4pPr>
            <a:lvl5pPr lvl="4" algn="r" rtl="0">
              <a:spcBef>
                <a:spcPts val="0"/>
              </a:spcBef>
              <a:buClr>
                <a:srgbClr val="1C4587"/>
              </a:buClr>
              <a:buSzPct val="100000"/>
              <a:buNone/>
              <a:defRPr sz="3000">
                <a:solidFill>
                  <a:srgbClr val="1C4587"/>
                </a:solidFill>
              </a:defRPr>
            </a:lvl5pPr>
            <a:lvl6pPr lvl="5" algn="r" rtl="0">
              <a:spcBef>
                <a:spcPts val="0"/>
              </a:spcBef>
              <a:buClr>
                <a:srgbClr val="1C4587"/>
              </a:buClr>
              <a:buSzPct val="100000"/>
              <a:buNone/>
              <a:defRPr sz="3000">
                <a:solidFill>
                  <a:srgbClr val="1C4587"/>
                </a:solidFill>
              </a:defRPr>
            </a:lvl6pPr>
            <a:lvl7pPr lvl="6" algn="r" rtl="0">
              <a:spcBef>
                <a:spcPts val="0"/>
              </a:spcBef>
              <a:buClr>
                <a:srgbClr val="1C4587"/>
              </a:buClr>
              <a:buSzPct val="100000"/>
              <a:buNone/>
              <a:defRPr sz="3000">
                <a:solidFill>
                  <a:srgbClr val="1C4587"/>
                </a:solidFill>
              </a:defRPr>
            </a:lvl7pPr>
            <a:lvl8pPr lvl="7" algn="r" rtl="0">
              <a:spcBef>
                <a:spcPts val="0"/>
              </a:spcBef>
              <a:buClr>
                <a:srgbClr val="1C4587"/>
              </a:buClr>
              <a:buSzPct val="100000"/>
              <a:buNone/>
              <a:defRPr sz="3000">
                <a:solidFill>
                  <a:srgbClr val="1C4587"/>
                </a:solidFill>
              </a:defRPr>
            </a:lvl8pPr>
            <a:lvl9pPr lvl="8" algn="r" rtl="0">
              <a:spcBef>
                <a:spcPts val="0"/>
              </a:spcBef>
              <a:buClr>
                <a:srgbClr val="1C4587"/>
              </a:buClr>
              <a:buSzPct val="100000"/>
              <a:buNone/>
              <a:defRPr sz="3000">
                <a:solidFill>
                  <a:srgbClr val="1C4587"/>
                </a:solidFill>
              </a:defRPr>
            </a:lvl9pPr>
          </a:lstStyle>
          <a:p>
            <a:endParaRPr/>
          </a:p>
        </p:txBody>
      </p:sp>
      <p:sp>
        <p:nvSpPr>
          <p:cNvPr id="194" name="Shape 194"/>
          <p:cNvSpPr/>
          <p:nvPr/>
        </p:nvSpPr>
        <p:spPr>
          <a:xfrm>
            <a:off x="4412080" y="4661638"/>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5" name="Shape 195"/>
          <p:cNvSpPr/>
          <p:nvPr/>
        </p:nvSpPr>
        <p:spPr>
          <a:xfrm>
            <a:off x="3968825" y="4000287"/>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6" name="Shape 196"/>
          <p:cNvSpPr/>
          <p:nvPr/>
        </p:nvSpPr>
        <p:spPr>
          <a:xfrm>
            <a:off x="6283364" y="42095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7" name="Shape 197"/>
          <p:cNvSpPr/>
          <p:nvPr/>
        </p:nvSpPr>
        <p:spPr>
          <a:xfrm>
            <a:off x="5746560" y="4042835"/>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8" name="Shape 198"/>
          <p:cNvSpPr/>
          <p:nvPr/>
        </p:nvSpPr>
        <p:spPr>
          <a:xfrm>
            <a:off x="7063610" y="4132027"/>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9" name="Shape 199"/>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0" name="Shape 200"/>
          <p:cNvSpPr/>
          <p:nvPr/>
        </p:nvSpPr>
        <p:spPr>
          <a:xfrm>
            <a:off x="6581517" y="4041241"/>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1" name="Shape 201"/>
          <p:cNvSpPr/>
          <p:nvPr/>
        </p:nvSpPr>
        <p:spPr>
          <a:xfrm>
            <a:off x="6507131" y="453396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2" name="Shape 202"/>
          <p:cNvSpPr/>
          <p:nvPr/>
        </p:nvSpPr>
        <p:spPr>
          <a:xfrm>
            <a:off x="5501053"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3" name="Shape 203"/>
          <p:cNvSpPr/>
          <p:nvPr/>
        </p:nvSpPr>
        <p:spPr>
          <a:xfrm>
            <a:off x="5201566" y="4075598"/>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4" name="Shape 204"/>
          <p:cNvSpPr/>
          <p:nvPr/>
        </p:nvSpPr>
        <p:spPr>
          <a:xfrm>
            <a:off x="4765584"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5" name="Shape 205"/>
          <p:cNvSpPr/>
          <p:nvPr/>
        </p:nvSpPr>
        <p:spPr>
          <a:xfrm>
            <a:off x="55218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6" name="Shape 206"/>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7" name="Shape 207"/>
          <p:cNvSpPr/>
          <p:nvPr/>
        </p:nvSpPr>
        <p:spPr>
          <a:xfrm>
            <a:off x="8052577" y="402927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8" name="Shape 208"/>
          <p:cNvSpPr/>
          <p:nvPr/>
        </p:nvSpPr>
        <p:spPr>
          <a:xfrm>
            <a:off x="6984573" y="4950383"/>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9" name="Shape 209"/>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0" name="Shape 210"/>
          <p:cNvSpPr/>
          <p:nvPr/>
        </p:nvSpPr>
        <p:spPr>
          <a:xfrm>
            <a:off x="6160714" y="4780233"/>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1" name="Shape 211"/>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2" name="Shape 212"/>
          <p:cNvSpPr/>
          <p:nvPr/>
        </p:nvSpPr>
        <p:spPr>
          <a:xfrm>
            <a:off x="48922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3" name="Shape 213"/>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4" name="Shape 214"/>
          <p:cNvSpPr/>
          <p:nvPr/>
        </p:nvSpPr>
        <p:spPr>
          <a:xfrm>
            <a:off x="4489178" y="4206693"/>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5" name="Shape 215"/>
          <p:cNvSpPr/>
          <p:nvPr/>
        </p:nvSpPr>
        <p:spPr>
          <a:xfrm rot="1920548">
            <a:off x="7236725" y="46581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6" name="Shape 216"/>
          <p:cNvSpPr/>
          <p:nvPr/>
        </p:nvSpPr>
        <p:spPr>
          <a:xfrm>
            <a:off x="8263292" y="4517804"/>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7" name="Shape 217"/>
          <p:cNvSpPr/>
          <p:nvPr/>
        </p:nvSpPr>
        <p:spPr>
          <a:xfrm rot="-5400000">
            <a:off x="7684355" y="39822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8" name="Shape 218"/>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9" name="Shape 219"/>
          <p:cNvSpPr/>
          <p:nvPr/>
        </p:nvSpPr>
        <p:spPr>
          <a:xfrm>
            <a:off x="50595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0" name="Shape 220"/>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1" name="Shape 221"/>
          <p:cNvSpPr/>
          <p:nvPr/>
        </p:nvSpPr>
        <p:spPr>
          <a:xfrm>
            <a:off x="1482764" y="42095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2" name="Shape 222"/>
          <p:cNvSpPr/>
          <p:nvPr/>
        </p:nvSpPr>
        <p:spPr>
          <a:xfrm>
            <a:off x="945960" y="4042835"/>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3" name="Shape 223"/>
          <p:cNvSpPr/>
          <p:nvPr/>
        </p:nvSpPr>
        <p:spPr>
          <a:xfrm>
            <a:off x="2263010" y="4132027"/>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4" name="Shape 224"/>
          <p:cNvSpPr/>
          <p:nvPr/>
        </p:nvSpPr>
        <p:spPr>
          <a:xfrm>
            <a:off x="1780917" y="4041241"/>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5" name="Shape 225"/>
          <p:cNvSpPr/>
          <p:nvPr/>
        </p:nvSpPr>
        <p:spPr>
          <a:xfrm>
            <a:off x="1706531" y="453396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6" name="Shape 226"/>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7" name="Shape 227"/>
          <p:cNvSpPr/>
          <p:nvPr/>
        </p:nvSpPr>
        <p:spPr>
          <a:xfrm>
            <a:off x="400966" y="4075598"/>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8" name="Shape 228"/>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9" name="Shape 229"/>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0" name="Shape 230"/>
          <p:cNvSpPr/>
          <p:nvPr/>
        </p:nvSpPr>
        <p:spPr>
          <a:xfrm>
            <a:off x="3251972"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1" name="Shape 231"/>
          <p:cNvSpPr/>
          <p:nvPr/>
        </p:nvSpPr>
        <p:spPr>
          <a:xfrm>
            <a:off x="3251977" y="402927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2" name="Shape 232"/>
          <p:cNvSpPr/>
          <p:nvPr/>
        </p:nvSpPr>
        <p:spPr>
          <a:xfrm>
            <a:off x="2183973" y="4950383"/>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3" name="Shape 233"/>
          <p:cNvSpPr/>
          <p:nvPr/>
        </p:nvSpPr>
        <p:spPr>
          <a:xfrm>
            <a:off x="39491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4" name="Shape 234"/>
          <p:cNvSpPr/>
          <p:nvPr/>
        </p:nvSpPr>
        <p:spPr>
          <a:xfrm>
            <a:off x="1360114" y="4780233"/>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5" name="Shape 235"/>
          <p:cNvSpPr/>
          <p:nvPr/>
        </p:nvSpPr>
        <p:spPr>
          <a:xfrm>
            <a:off x="37218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6" name="Shape 236"/>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7" name="Shape 237"/>
          <p:cNvSpPr/>
          <p:nvPr/>
        </p:nvSpPr>
        <p:spPr>
          <a:xfrm>
            <a:off x="40288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8" name="Shape 238"/>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9" name="Shape 239"/>
          <p:cNvSpPr/>
          <p:nvPr/>
        </p:nvSpPr>
        <p:spPr>
          <a:xfrm rot="1920548">
            <a:off x="2436125" y="46581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0" name="Shape 240"/>
          <p:cNvSpPr/>
          <p:nvPr/>
        </p:nvSpPr>
        <p:spPr>
          <a:xfrm>
            <a:off x="3462692" y="4517804"/>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1" name="Shape 241"/>
          <p:cNvSpPr/>
          <p:nvPr/>
        </p:nvSpPr>
        <p:spPr>
          <a:xfrm rot="-5400000">
            <a:off x="2883754" y="39822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2" name="Shape 242"/>
          <p:cNvSpPr/>
          <p:nvPr/>
        </p:nvSpPr>
        <p:spPr>
          <a:xfrm>
            <a:off x="28590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3" name="Shape 243"/>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4" name="Shape 244"/>
          <p:cNvSpPr/>
          <p:nvPr/>
        </p:nvSpPr>
        <p:spPr>
          <a:xfrm>
            <a:off x="2981819"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2159325" y="2161800"/>
            <a:ext cx="4825500" cy="819899"/>
          </a:xfrm>
          <a:prstGeom prst="rect">
            <a:avLst/>
          </a:prstGeom>
        </p:spPr>
        <p:txBody>
          <a:bodyPr lIns="91425" tIns="91425" rIns="91425" bIns="91425" anchor="ctr" anchorCtr="0"/>
          <a:lstStyle>
            <a:lvl1pPr lvl="0" algn="ctr" rtl="0">
              <a:spcBef>
                <a:spcPts val="0"/>
              </a:spcBef>
              <a:buClr>
                <a:srgbClr val="1C4587"/>
              </a:buClr>
              <a:buSzPct val="100000"/>
              <a:defRPr sz="2500" b="1">
                <a:solidFill>
                  <a:srgbClr val="1C4587"/>
                </a:solidFill>
              </a:defRPr>
            </a:lvl1pPr>
            <a:lvl2pPr lvl="1" algn="ctr" rtl="0">
              <a:spcBef>
                <a:spcPts val="0"/>
              </a:spcBef>
              <a:buClr>
                <a:srgbClr val="1C4587"/>
              </a:buClr>
              <a:buSzPct val="100000"/>
              <a:defRPr sz="2500" b="1">
                <a:solidFill>
                  <a:srgbClr val="1C4587"/>
                </a:solidFill>
              </a:defRPr>
            </a:lvl2pPr>
            <a:lvl3pPr lvl="2" algn="ctr" rtl="0">
              <a:spcBef>
                <a:spcPts val="0"/>
              </a:spcBef>
              <a:buClr>
                <a:srgbClr val="1C4587"/>
              </a:buClr>
              <a:buSzPct val="100000"/>
              <a:defRPr sz="2500" b="1">
                <a:solidFill>
                  <a:srgbClr val="1C4587"/>
                </a:solidFill>
              </a:defRPr>
            </a:lvl3pPr>
            <a:lvl4pPr lvl="3" algn="ctr" rtl="0">
              <a:spcBef>
                <a:spcPts val="0"/>
              </a:spcBef>
              <a:buClr>
                <a:srgbClr val="1C4587"/>
              </a:buClr>
              <a:buSzPct val="100000"/>
              <a:defRPr sz="2500" b="1">
                <a:solidFill>
                  <a:srgbClr val="1C4587"/>
                </a:solidFill>
              </a:defRPr>
            </a:lvl4pPr>
            <a:lvl5pPr lvl="4" algn="ctr" rtl="0">
              <a:spcBef>
                <a:spcPts val="0"/>
              </a:spcBef>
              <a:buClr>
                <a:srgbClr val="1C4587"/>
              </a:buClr>
              <a:buSzPct val="100000"/>
              <a:defRPr sz="2500" b="1">
                <a:solidFill>
                  <a:srgbClr val="1C4587"/>
                </a:solidFill>
              </a:defRPr>
            </a:lvl5pPr>
            <a:lvl6pPr lvl="5" algn="ctr" rtl="0">
              <a:spcBef>
                <a:spcPts val="0"/>
              </a:spcBef>
              <a:buClr>
                <a:srgbClr val="1C4587"/>
              </a:buClr>
              <a:buSzPct val="100000"/>
              <a:defRPr sz="2500" b="1">
                <a:solidFill>
                  <a:srgbClr val="1C4587"/>
                </a:solidFill>
              </a:defRPr>
            </a:lvl6pPr>
            <a:lvl7pPr lvl="6" algn="ctr" rtl="0">
              <a:spcBef>
                <a:spcPts val="0"/>
              </a:spcBef>
              <a:buClr>
                <a:srgbClr val="1C4587"/>
              </a:buClr>
              <a:buSzPct val="100000"/>
              <a:defRPr sz="2500" b="1">
                <a:solidFill>
                  <a:srgbClr val="1C4587"/>
                </a:solidFill>
              </a:defRPr>
            </a:lvl7pPr>
            <a:lvl8pPr lvl="7" algn="ctr" rtl="0">
              <a:spcBef>
                <a:spcPts val="0"/>
              </a:spcBef>
              <a:buClr>
                <a:srgbClr val="1C4587"/>
              </a:buClr>
              <a:buSzPct val="100000"/>
              <a:defRPr sz="2500" b="1">
                <a:solidFill>
                  <a:srgbClr val="1C4587"/>
                </a:solidFill>
              </a:defRPr>
            </a:lvl8pPr>
            <a:lvl9pPr lvl="8" algn="ctr">
              <a:spcBef>
                <a:spcPts val="0"/>
              </a:spcBef>
              <a:buClr>
                <a:srgbClr val="1C4587"/>
              </a:buClr>
              <a:buSzPct val="100000"/>
              <a:defRPr sz="2500" b="1">
                <a:solidFill>
                  <a:srgbClr val="1C4587"/>
                </a:solidFill>
              </a:defRPr>
            </a:lvl9pPr>
          </a:lstStyle>
          <a:p>
            <a:endParaRPr/>
          </a:p>
        </p:txBody>
      </p:sp>
      <p:sp>
        <p:nvSpPr>
          <p:cNvPr id="247" name="Shape 247"/>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8" name="Shape 248"/>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9" name="Shape 249"/>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0" name="Shape 250"/>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1" name="Shape 251"/>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2" name="Shape 252"/>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3" name="Shape 253"/>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4" name="Shape 254"/>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5" name="Shape 255"/>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6" name="Shape 256"/>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7" name="Shape 257"/>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8" name="Shape 258"/>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9" name="Shape 259"/>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0" name="Shape 260"/>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1" name="Shape 261"/>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2" name="Shape 262"/>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3" name="Shape 263"/>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4" name="Shape 264"/>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5" name="Shape 265"/>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6" name="Shape 266"/>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7" name="Shape 267"/>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8" name="Shape 268"/>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9" name="Shape 269"/>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0" name="Shape 270"/>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1" name="Shape 271"/>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2" name="Shape 272"/>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3" name="Shape 273"/>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4" name="Shape 274"/>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5" name="Shape 275"/>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6" name="Shape 276"/>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7" name="Shape 277"/>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8" name="Shape 278"/>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9" name="Shape 279"/>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0" name="Shape 280"/>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1" name="Shape 281"/>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2" name="Shape 282"/>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3" name="Shape 283"/>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4" name="Shape 284"/>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5" name="Shape 285"/>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6" name="Shape 286"/>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7" name="Shape 287"/>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47925" y="225025"/>
            <a:ext cx="6140399"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0" name="Shape 290"/>
          <p:cNvSpPr txBox="1">
            <a:spLocks noGrp="1"/>
          </p:cNvSpPr>
          <p:nvPr>
            <p:ph type="body" idx="1"/>
          </p:nvPr>
        </p:nvSpPr>
        <p:spPr>
          <a:xfrm>
            <a:off x="747925" y="1302836"/>
            <a:ext cx="6140399" cy="3610800"/>
          </a:xfrm>
          <a:prstGeom prst="rect">
            <a:avLst/>
          </a:prstGeom>
        </p:spPr>
        <p:txBody>
          <a:bodyPr lIns="91425" tIns="91425" rIns="91425" bIns="91425" anchor="t" anchorCtr="0"/>
          <a:lstStyle>
            <a:lvl1pPr lvl="0">
              <a:spcBef>
                <a:spcPts val="0"/>
              </a:spcBef>
              <a:buSzPct val="100000"/>
              <a:defRPr sz="25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grpSp>
        <p:nvGrpSpPr>
          <p:cNvPr id="291" name="Shape 291"/>
          <p:cNvGrpSpPr/>
          <p:nvPr/>
        </p:nvGrpSpPr>
        <p:grpSpPr>
          <a:xfrm>
            <a:off x="7442902" y="-91153"/>
            <a:ext cx="1796289" cy="5330574"/>
            <a:chOff x="6023725" y="842300"/>
            <a:chExt cx="1358150" cy="4030375"/>
          </a:xfrm>
        </p:grpSpPr>
        <p:sp>
          <p:nvSpPr>
            <p:cNvPr id="292" name="Shape 292"/>
            <p:cNvSpPr/>
            <p:nvPr/>
          </p:nvSpPr>
          <p:spPr>
            <a:xfrm>
              <a:off x="6371275" y="842300"/>
              <a:ext cx="397100" cy="492450"/>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3" name="Shape 293"/>
            <p:cNvSpPr/>
            <p:nvPr/>
          </p:nvSpPr>
          <p:spPr>
            <a:xfrm>
              <a:off x="6991200" y="2879025"/>
              <a:ext cx="390675" cy="44480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4" name="Shape 294"/>
            <p:cNvSpPr/>
            <p:nvPr/>
          </p:nvSpPr>
          <p:spPr>
            <a:xfrm>
              <a:off x="6244725" y="2547975"/>
              <a:ext cx="185275" cy="404450"/>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5" name="Shape 295"/>
            <p:cNvSpPr/>
            <p:nvPr/>
          </p:nvSpPr>
          <p:spPr>
            <a:xfrm>
              <a:off x="6823375" y="1978500"/>
              <a:ext cx="365025" cy="44752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6" name="Shape 296"/>
            <p:cNvSpPr/>
            <p:nvPr/>
          </p:nvSpPr>
          <p:spPr>
            <a:xfrm>
              <a:off x="6071400" y="1791425"/>
              <a:ext cx="402625" cy="375100"/>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7" name="Shape 297"/>
            <p:cNvSpPr/>
            <p:nvPr/>
          </p:nvSpPr>
          <p:spPr>
            <a:xfrm>
              <a:off x="6902250" y="3951050"/>
              <a:ext cx="436525" cy="299875"/>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8" name="Shape 298"/>
            <p:cNvSpPr/>
            <p:nvPr/>
          </p:nvSpPr>
          <p:spPr>
            <a:xfrm>
              <a:off x="6405225" y="2154575"/>
              <a:ext cx="328325" cy="339325"/>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9" name="Shape 299"/>
            <p:cNvSpPr/>
            <p:nvPr/>
          </p:nvSpPr>
          <p:spPr>
            <a:xfrm>
              <a:off x="6537275" y="2750650"/>
              <a:ext cx="459450" cy="475050"/>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0" name="Shape 300"/>
            <p:cNvSpPr/>
            <p:nvPr/>
          </p:nvSpPr>
          <p:spPr>
            <a:xfrm>
              <a:off x="6855475" y="1544725"/>
              <a:ext cx="444800" cy="3531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1" name="Shape 301"/>
            <p:cNvSpPr/>
            <p:nvPr/>
          </p:nvSpPr>
          <p:spPr>
            <a:xfrm>
              <a:off x="6844475" y="1037625"/>
              <a:ext cx="414525" cy="38975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2" name="Shape 302"/>
            <p:cNvSpPr/>
            <p:nvPr/>
          </p:nvSpPr>
          <p:spPr>
            <a:xfrm>
              <a:off x="6553775" y="1840025"/>
              <a:ext cx="234775" cy="27697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3" name="Shape 303"/>
            <p:cNvSpPr/>
            <p:nvPr/>
          </p:nvSpPr>
          <p:spPr>
            <a:xfrm>
              <a:off x="6618875" y="2550725"/>
              <a:ext cx="408125" cy="156850"/>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4" name="Shape 304"/>
            <p:cNvSpPr/>
            <p:nvPr/>
          </p:nvSpPr>
          <p:spPr>
            <a:xfrm>
              <a:off x="6336425" y="4507675"/>
              <a:ext cx="520000" cy="36500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5" name="Shape 305"/>
            <p:cNvSpPr/>
            <p:nvPr/>
          </p:nvSpPr>
          <p:spPr>
            <a:xfrm>
              <a:off x="6425400" y="3728200"/>
              <a:ext cx="342075" cy="360425"/>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6" name="Shape 306"/>
            <p:cNvSpPr/>
            <p:nvPr/>
          </p:nvSpPr>
          <p:spPr>
            <a:xfrm>
              <a:off x="6789450" y="3384325"/>
              <a:ext cx="262300" cy="18617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7" name="Shape 307"/>
            <p:cNvSpPr/>
            <p:nvPr/>
          </p:nvSpPr>
          <p:spPr>
            <a:xfrm>
              <a:off x="6950850" y="4617725"/>
              <a:ext cx="254050" cy="162350"/>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8" name="Shape 308"/>
            <p:cNvSpPr/>
            <p:nvPr/>
          </p:nvSpPr>
          <p:spPr>
            <a:xfrm>
              <a:off x="6051225" y="1090800"/>
              <a:ext cx="285225" cy="283400"/>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9" name="Shape 309"/>
            <p:cNvSpPr/>
            <p:nvPr/>
          </p:nvSpPr>
          <p:spPr>
            <a:xfrm>
              <a:off x="6849975" y="3631900"/>
              <a:ext cx="270550" cy="339350"/>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0" name="Shape 310"/>
            <p:cNvSpPr/>
            <p:nvPr/>
          </p:nvSpPr>
          <p:spPr>
            <a:xfrm>
              <a:off x="6351100" y="3281600"/>
              <a:ext cx="366850" cy="361350"/>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1" name="Shape 311"/>
            <p:cNvSpPr/>
            <p:nvPr/>
          </p:nvSpPr>
          <p:spPr>
            <a:xfrm>
              <a:off x="6316250" y="3040425"/>
              <a:ext cx="137600" cy="122000"/>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2" name="Shape 312"/>
            <p:cNvSpPr/>
            <p:nvPr/>
          </p:nvSpPr>
          <p:spPr>
            <a:xfrm>
              <a:off x="6879325" y="4294925"/>
              <a:ext cx="344825" cy="25497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3" name="Shape 313"/>
            <p:cNvSpPr/>
            <p:nvPr/>
          </p:nvSpPr>
          <p:spPr>
            <a:xfrm>
              <a:off x="6114500" y="2324225"/>
              <a:ext cx="158675" cy="329225"/>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4" name="Shape 314"/>
            <p:cNvSpPr/>
            <p:nvPr/>
          </p:nvSpPr>
          <p:spPr>
            <a:xfrm>
              <a:off x="6335525" y="1405350"/>
              <a:ext cx="442025" cy="375100"/>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5" name="Shape 315"/>
            <p:cNvSpPr/>
            <p:nvPr/>
          </p:nvSpPr>
          <p:spPr>
            <a:xfrm>
              <a:off x="6059500" y="3516375"/>
              <a:ext cx="268700" cy="232025"/>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6" name="Shape 316"/>
            <p:cNvSpPr/>
            <p:nvPr/>
          </p:nvSpPr>
          <p:spPr>
            <a:xfrm>
              <a:off x="6385050" y="4208725"/>
              <a:ext cx="422775" cy="298975"/>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7" name="Shape 317"/>
            <p:cNvSpPr/>
            <p:nvPr/>
          </p:nvSpPr>
          <p:spPr>
            <a:xfrm>
              <a:off x="7121425" y="2437925"/>
              <a:ext cx="246700" cy="315500"/>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8" name="Shape 318"/>
            <p:cNvSpPr/>
            <p:nvPr/>
          </p:nvSpPr>
          <p:spPr>
            <a:xfrm>
              <a:off x="6062250" y="3853825"/>
              <a:ext cx="332900" cy="376025"/>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9" name="Shape 319"/>
            <p:cNvSpPr/>
            <p:nvPr/>
          </p:nvSpPr>
          <p:spPr>
            <a:xfrm>
              <a:off x="6023725" y="3167900"/>
              <a:ext cx="340250" cy="227450"/>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20" name="Shape 320"/>
            <p:cNvSpPr/>
            <p:nvPr/>
          </p:nvSpPr>
          <p:spPr>
            <a:xfrm>
              <a:off x="7109500" y="3449425"/>
              <a:ext cx="154100" cy="16510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grpSp>
      <p:cxnSp>
        <p:nvCxnSpPr>
          <p:cNvPr id="321" name="Shape 321"/>
          <p:cNvCxnSpPr/>
          <p:nvPr/>
        </p:nvCxnSpPr>
        <p:spPr>
          <a:xfrm>
            <a:off x="850475" y="1031425"/>
            <a:ext cx="6037799" cy="0"/>
          </a:xfrm>
          <a:prstGeom prst="straightConnector1">
            <a:avLst/>
          </a:prstGeom>
          <a:noFill/>
          <a:ln w="19050" cap="rnd" cmpd="sng">
            <a:solidFill>
              <a:srgbClr val="A4C2F4"/>
            </a:solidFill>
            <a:prstDash val="dash"/>
            <a:round/>
            <a:headEnd type="none" w="lg" len="lg"/>
            <a:tailEnd type="none" w="lg" len="lg"/>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747925" y="225025"/>
            <a:ext cx="6140399"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4" name="Shape 324"/>
          <p:cNvSpPr txBox="1">
            <a:spLocks noGrp="1"/>
          </p:cNvSpPr>
          <p:nvPr>
            <p:ph type="body" idx="1"/>
          </p:nvPr>
        </p:nvSpPr>
        <p:spPr>
          <a:xfrm>
            <a:off x="747925" y="1363153"/>
            <a:ext cx="3158999" cy="36108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
        <p:nvSpPr>
          <p:cNvPr id="325" name="Shape 325"/>
          <p:cNvSpPr txBox="1">
            <a:spLocks noGrp="1"/>
          </p:cNvSpPr>
          <p:nvPr>
            <p:ph type="body" idx="2"/>
          </p:nvPr>
        </p:nvSpPr>
        <p:spPr>
          <a:xfrm>
            <a:off x="4097098" y="1363153"/>
            <a:ext cx="3158999" cy="36108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grpSp>
        <p:nvGrpSpPr>
          <p:cNvPr id="326" name="Shape 326"/>
          <p:cNvGrpSpPr/>
          <p:nvPr/>
        </p:nvGrpSpPr>
        <p:grpSpPr>
          <a:xfrm>
            <a:off x="7442902" y="-91153"/>
            <a:ext cx="1796289" cy="5330574"/>
            <a:chOff x="6023725" y="842300"/>
            <a:chExt cx="1358150" cy="4030375"/>
          </a:xfrm>
        </p:grpSpPr>
        <p:sp>
          <p:nvSpPr>
            <p:cNvPr id="327" name="Shape 327"/>
            <p:cNvSpPr/>
            <p:nvPr/>
          </p:nvSpPr>
          <p:spPr>
            <a:xfrm>
              <a:off x="6371275" y="842300"/>
              <a:ext cx="397100" cy="492450"/>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28" name="Shape 328"/>
            <p:cNvSpPr/>
            <p:nvPr/>
          </p:nvSpPr>
          <p:spPr>
            <a:xfrm>
              <a:off x="6991200" y="2879025"/>
              <a:ext cx="390675" cy="44480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29" name="Shape 329"/>
            <p:cNvSpPr/>
            <p:nvPr/>
          </p:nvSpPr>
          <p:spPr>
            <a:xfrm>
              <a:off x="6244725" y="2547975"/>
              <a:ext cx="185275" cy="404450"/>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0" name="Shape 330"/>
            <p:cNvSpPr/>
            <p:nvPr/>
          </p:nvSpPr>
          <p:spPr>
            <a:xfrm>
              <a:off x="6823375" y="1978500"/>
              <a:ext cx="365025" cy="44752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1" name="Shape 331"/>
            <p:cNvSpPr/>
            <p:nvPr/>
          </p:nvSpPr>
          <p:spPr>
            <a:xfrm>
              <a:off x="6071400" y="1791425"/>
              <a:ext cx="402625" cy="375100"/>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2" name="Shape 332"/>
            <p:cNvSpPr/>
            <p:nvPr/>
          </p:nvSpPr>
          <p:spPr>
            <a:xfrm>
              <a:off x="6902250" y="3951050"/>
              <a:ext cx="436525" cy="299875"/>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3" name="Shape 333"/>
            <p:cNvSpPr/>
            <p:nvPr/>
          </p:nvSpPr>
          <p:spPr>
            <a:xfrm>
              <a:off x="6405225" y="2154575"/>
              <a:ext cx="328325" cy="339325"/>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4" name="Shape 334"/>
            <p:cNvSpPr/>
            <p:nvPr/>
          </p:nvSpPr>
          <p:spPr>
            <a:xfrm>
              <a:off x="6537275" y="2750650"/>
              <a:ext cx="459450" cy="475050"/>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5" name="Shape 335"/>
            <p:cNvSpPr/>
            <p:nvPr/>
          </p:nvSpPr>
          <p:spPr>
            <a:xfrm>
              <a:off x="6855475" y="1544725"/>
              <a:ext cx="444800" cy="3531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6" name="Shape 336"/>
            <p:cNvSpPr/>
            <p:nvPr/>
          </p:nvSpPr>
          <p:spPr>
            <a:xfrm>
              <a:off x="6844475" y="1037625"/>
              <a:ext cx="414525" cy="38975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7" name="Shape 337"/>
            <p:cNvSpPr/>
            <p:nvPr/>
          </p:nvSpPr>
          <p:spPr>
            <a:xfrm>
              <a:off x="6553775" y="1840025"/>
              <a:ext cx="234775" cy="27697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8" name="Shape 338"/>
            <p:cNvSpPr/>
            <p:nvPr/>
          </p:nvSpPr>
          <p:spPr>
            <a:xfrm>
              <a:off x="6618875" y="2550725"/>
              <a:ext cx="408125" cy="156850"/>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9" name="Shape 339"/>
            <p:cNvSpPr/>
            <p:nvPr/>
          </p:nvSpPr>
          <p:spPr>
            <a:xfrm>
              <a:off x="6336425" y="4507675"/>
              <a:ext cx="520000" cy="36500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0" name="Shape 340"/>
            <p:cNvSpPr/>
            <p:nvPr/>
          </p:nvSpPr>
          <p:spPr>
            <a:xfrm>
              <a:off x="6425400" y="3728200"/>
              <a:ext cx="342075" cy="360425"/>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1" name="Shape 341"/>
            <p:cNvSpPr/>
            <p:nvPr/>
          </p:nvSpPr>
          <p:spPr>
            <a:xfrm>
              <a:off x="6789450" y="3384325"/>
              <a:ext cx="262300" cy="18617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2" name="Shape 342"/>
            <p:cNvSpPr/>
            <p:nvPr/>
          </p:nvSpPr>
          <p:spPr>
            <a:xfrm>
              <a:off x="6950850" y="4617725"/>
              <a:ext cx="254050" cy="162350"/>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3" name="Shape 343"/>
            <p:cNvSpPr/>
            <p:nvPr/>
          </p:nvSpPr>
          <p:spPr>
            <a:xfrm>
              <a:off x="6051225" y="1090800"/>
              <a:ext cx="285225" cy="283400"/>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4" name="Shape 344"/>
            <p:cNvSpPr/>
            <p:nvPr/>
          </p:nvSpPr>
          <p:spPr>
            <a:xfrm>
              <a:off x="6849975" y="3631900"/>
              <a:ext cx="270550" cy="339350"/>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5" name="Shape 345"/>
            <p:cNvSpPr/>
            <p:nvPr/>
          </p:nvSpPr>
          <p:spPr>
            <a:xfrm>
              <a:off x="6351100" y="3281600"/>
              <a:ext cx="366850" cy="361350"/>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6" name="Shape 346"/>
            <p:cNvSpPr/>
            <p:nvPr/>
          </p:nvSpPr>
          <p:spPr>
            <a:xfrm>
              <a:off x="6316250" y="3040425"/>
              <a:ext cx="137600" cy="122000"/>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7" name="Shape 347"/>
            <p:cNvSpPr/>
            <p:nvPr/>
          </p:nvSpPr>
          <p:spPr>
            <a:xfrm>
              <a:off x="6879325" y="4294925"/>
              <a:ext cx="344825" cy="25497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8" name="Shape 348"/>
            <p:cNvSpPr/>
            <p:nvPr/>
          </p:nvSpPr>
          <p:spPr>
            <a:xfrm>
              <a:off x="6114500" y="2324225"/>
              <a:ext cx="158675" cy="329225"/>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9" name="Shape 349"/>
            <p:cNvSpPr/>
            <p:nvPr/>
          </p:nvSpPr>
          <p:spPr>
            <a:xfrm>
              <a:off x="6335525" y="1405350"/>
              <a:ext cx="442025" cy="375100"/>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0" name="Shape 350"/>
            <p:cNvSpPr/>
            <p:nvPr/>
          </p:nvSpPr>
          <p:spPr>
            <a:xfrm>
              <a:off x="6059500" y="3516375"/>
              <a:ext cx="268700" cy="232025"/>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1" name="Shape 351"/>
            <p:cNvSpPr/>
            <p:nvPr/>
          </p:nvSpPr>
          <p:spPr>
            <a:xfrm>
              <a:off x="6385050" y="4208725"/>
              <a:ext cx="422775" cy="298975"/>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2" name="Shape 352"/>
            <p:cNvSpPr/>
            <p:nvPr/>
          </p:nvSpPr>
          <p:spPr>
            <a:xfrm>
              <a:off x="7121425" y="2437925"/>
              <a:ext cx="246700" cy="315500"/>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3" name="Shape 353"/>
            <p:cNvSpPr/>
            <p:nvPr/>
          </p:nvSpPr>
          <p:spPr>
            <a:xfrm>
              <a:off x="6062250" y="3853825"/>
              <a:ext cx="332900" cy="376025"/>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4" name="Shape 354"/>
            <p:cNvSpPr/>
            <p:nvPr/>
          </p:nvSpPr>
          <p:spPr>
            <a:xfrm>
              <a:off x="6023725" y="3167900"/>
              <a:ext cx="340250" cy="227450"/>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5" name="Shape 355"/>
            <p:cNvSpPr/>
            <p:nvPr/>
          </p:nvSpPr>
          <p:spPr>
            <a:xfrm>
              <a:off x="7109500" y="3449425"/>
              <a:ext cx="154100" cy="16510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grpSp>
      <p:cxnSp>
        <p:nvCxnSpPr>
          <p:cNvPr id="356" name="Shape 356"/>
          <p:cNvCxnSpPr/>
          <p:nvPr/>
        </p:nvCxnSpPr>
        <p:spPr>
          <a:xfrm>
            <a:off x="850475" y="1031425"/>
            <a:ext cx="6037799" cy="0"/>
          </a:xfrm>
          <a:prstGeom prst="straightConnector1">
            <a:avLst/>
          </a:prstGeom>
          <a:noFill/>
          <a:ln w="19050" cap="rnd" cmpd="sng">
            <a:solidFill>
              <a:srgbClr val="A4C2F4"/>
            </a:solidFill>
            <a:prstDash val="dash"/>
            <a:round/>
            <a:headEnd type="none" w="lg" len="lg"/>
            <a:tailEnd type="none" w="lg" len="lg"/>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747925" y="225025"/>
            <a:ext cx="6140399"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59" name="Shape 359"/>
          <p:cNvSpPr txBox="1">
            <a:spLocks noGrp="1"/>
          </p:cNvSpPr>
          <p:nvPr>
            <p:ph type="body" idx="1"/>
          </p:nvPr>
        </p:nvSpPr>
        <p:spPr>
          <a:xfrm>
            <a:off x="747925" y="1308875"/>
            <a:ext cx="2097899" cy="36171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60" name="Shape 360"/>
          <p:cNvSpPr txBox="1">
            <a:spLocks noGrp="1"/>
          </p:cNvSpPr>
          <p:nvPr>
            <p:ph type="body" idx="2"/>
          </p:nvPr>
        </p:nvSpPr>
        <p:spPr>
          <a:xfrm>
            <a:off x="2953086" y="1308875"/>
            <a:ext cx="2097899" cy="36171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61" name="Shape 361"/>
          <p:cNvSpPr txBox="1">
            <a:spLocks noGrp="1"/>
          </p:cNvSpPr>
          <p:nvPr>
            <p:ph type="body" idx="3"/>
          </p:nvPr>
        </p:nvSpPr>
        <p:spPr>
          <a:xfrm>
            <a:off x="5158248" y="1308875"/>
            <a:ext cx="2097899" cy="36171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grpSp>
        <p:nvGrpSpPr>
          <p:cNvPr id="362" name="Shape 362"/>
          <p:cNvGrpSpPr/>
          <p:nvPr/>
        </p:nvGrpSpPr>
        <p:grpSpPr>
          <a:xfrm>
            <a:off x="7442902" y="-91153"/>
            <a:ext cx="1796289" cy="5330574"/>
            <a:chOff x="6023725" y="842300"/>
            <a:chExt cx="1358150" cy="4030375"/>
          </a:xfrm>
        </p:grpSpPr>
        <p:sp>
          <p:nvSpPr>
            <p:cNvPr id="363" name="Shape 363"/>
            <p:cNvSpPr/>
            <p:nvPr/>
          </p:nvSpPr>
          <p:spPr>
            <a:xfrm>
              <a:off x="6371275" y="842300"/>
              <a:ext cx="397100" cy="492450"/>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4" name="Shape 364"/>
            <p:cNvSpPr/>
            <p:nvPr/>
          </p:nvSpPr>
          <p:spPr>
            <a:xfrm>
              <a:off x="6991200" y="2879025"/>
              <a:ext cx="390675" cy="44480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5" name="Shape 365"/>
            <p:cNvSpPr/>
            <p:nvPr/>
          </p:nvSpPr>
          <p:spPr>
            <a:xfrm>
              <a:off x="6244725" y="2547975"/>
              <a:ext cx="185275" cy="404450"/>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6" name="Shape 366"/>
            <p:cNvSpPr/>
            <p:nvPr/>
          </p:nvSpPr>
          <p:spPr>
            <a:xfrm>
              <a:off x="6823375" y="1978500"/>
              <a:ext cx="365025" cy="44752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7" name="Shape 367"/>
            <p:cNvSpPr/>
            <p:nvPr/>
          </p:nvSpPr>
          <p:spPr>
            <a:xfrm>
              <a:off x="6071400" y="1791425"/>
              <a:ext cx="402625" cy="375100"/>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8" name="Shape 368"/>
            <p:cNvSpPr/>
            <p:nvPr/>
          </p:nvSpPr>
          <p:spPr>
            <a:xfrm>
              <a:off x="6902250" y="3951050"/>
              <a:ext cx="436525" cy="299875"/>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9" name="Shape 369"/>
            <p:cNvSpPr/>
            <p:nvPr/>
          </p:nvSpPr>
          <p:spPr>
            <a:xfrm>
              <a:off x="6405225" y="2154575"/>
              <a:ext cx="328325" cy="339325"/>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0" name="Shape 370"/>
            <p:cNvSpPr/>
            <p:nvPr/>
          </p:nvSpPr>
          <p:spPr>
            <a:xfrm>
              <a:off x="6537275" y="2750650"/>
              <a:ext cx="459450" cy="475050"/>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1" name="Shape 371"/>
            <p:cNvSpPr/>
            <p:nvPr/>
          </p:nvSpPr>
          <p:spPr>
            <a:xfrm>
              <a:off x="6855475" y="1544725"/>
              <a:ext cx="444800" cy="3531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2" name="Shape 372"/>
            <p:cNvSpPr/>
            <p:nvPr/>
          </p:nvSpPr>
          <p:spPr>
            <a:xfrm>
              <a:off x="6844475" y="1037625"/>
              <a:ext cx="414525" cy="38975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3" name="Shape 373"/>
            <p:cNvSpPr/>
            <p:nvPr/>
          </p:nvSpPr>
          <p:spPr>
            <a:xfrm>
              <a:off x="6553775" y="1840025"/>
              <a:ext cx="234775" cy="27697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4" name="Shape 374"/>
            <p:cNvSpPr/>
            <p:nvPr/>
          </p:nvSpPr>
          <p:spPr>
            <a:xfrm>
              <a:off x="6618875" y="2550725"/>
              <a:ext cx="408125" cy="156850"/>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5" name="Shape 375"/>
            <p:cNvSpPr/>
            <p:nvPr/>
          </p:nvSpPr>
          <p:spPr>
            <a:xfrm>
              <a:off x="6336425" y="4507675"/>
              <a:ext cx="520000" cy="36500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6" name="Shape 376"/>
            <p:cNvSpPr/>
            <p:nvPr/>
          </p:nvSpPr>
          <p:spPr>
            <a:xfrm>
              <a:off x="6425400" y="3728200"/>
              <a:ext cx="342075" cy="360425"/>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7" name="Shape 377"/>
            <p:cNvSpPr/>
            <p:nvPr/>
          </p:nvSpPr>
          <p:spPr>
            <a:xfrm>
              <a:off x="6789450" y="3384325"/>
              <a:ext cx="262300" cy="18617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8" name="Shape 378"/>
            <p:cNvSpPr/>
            <p:nvPr/>
          </p:nvSpPr>
          <p:spPr>
            <a:xfrm>
              <a:off x="6950850" y="4617725"/>
              <a:ext cx="254050" cy="162350"/>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9" name="Shape 379"/>
            <p:cNvSpPr/>
            <p:nvPr/>
          </p:nvSpPr>
          <p:spPr>
            <a:xfrm>
              <a:off x="6051225" y="1090800"/>
              <a:ext cx="285225" cy="283400"/>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0" name="Shape 380"/>
            <p:cNvSpPr/>
            <p:nvPr/>
          </p:nvSpPr>
          <p:spPr>
            <a:xfrm>
              <a:off x="6849975" y="3631900"/>
              <a:ext cx="270550" cy="339350"/>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1" name="Shape 381"/>
            <p:cNvSpPr/>
            <p:nvPr/>
          </p:nvSpPr>
          <p:spPr>
            <a:xfrm>
              <a:off x="6351100" y="3281600"/>
              <a:ext cx="366850" cy="361350"/>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2" name="Shape 382"/>
            <p:cNvSpPr/>
            <p:nvPr/>
          </p:nvSpPr>
          <p:spPr>
            <a:xfrm>
              <a:off x="6316250" y="3040425"/>
              <a:ext cx="137600" cy="122000"/>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3" name="Shape 383"/>
            <p:cNvSpPr/>
            <p:nvPr/>
          </p:nvSpPr>
          <p:spPr>
            <a:xfrm>
              <a:off x="6879325" y="4294925"/>
              <a:ext cx="344825" cy="25497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4" name="Shape 384"/>
            <p:cNvSpPr/>
            <p:nvPr/>
          </p:nvSpPr>
          <p:spPr>
            <a:xfrm>
              <a:off x="6114500" y="2324225"/>
              <a:ext cx="158675" cy="329225"/>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5" name="Shape 385"/>
            <p:cNvSpPr/>
            <p:nvPr/>
          </p:nvSpPr>
          <p:spPr>
            <a:xfrm>
              <a:off x="6335525" y="1405350"/>
              <a:ext cx="442025" cy="375100"/>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6" name="Shape 386"/>
            <p:cNvSpPr/>
            <p:nvPr/>
          </p:nvSpPr>
          <p:spPr>
            <a:xfrm>
              <a:off x="6059500" y="3516375"/>
              <a:ext cx="268700" cy="232025"/>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7" name="Shape 387"/>
            <p:cNvSpPr/>
            <p:nvPr/>
          </p:nvSpPr>
          <p:spPr>
            <a:xfrm>
              <a:off x="6385050" y="4208725"/>
              <a:ext cx="422775" cy="298975"/>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8" name="Shape 388"/>
            <p:cNvSpPr/>
            <p:nvPr/>
          </p:nvSpPr>
          <p:spPr>
            <a:xfrm>
              <a:off x="7121425" y="2437925"/>
              <a:ext cx="246700" cy="315500"/>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9" name="Shape 389"/>
            <p:cNvSpPr/>
            <p:nvPr/>
          </p:nvSpPr>
          <p:spPr>
            <a:xfrm>
              <a:off x="6062250" y="3853825"/>
              <a:ext cx="332900" cy="376025"/>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90" name="Shape 390"/>
            <p:cNvSpPr/>
            <p:nvPr/>
          </p:nvSpPr>
          <p:spPr>
            <a:xfrm>
              <a:off x="6023725" y="3167900"/>
              <a:ext cx="340250" cy="227450"/>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91" name="Shape 391"/>
            <p:cNvSpPr/>
            <p:nvPr/>
          </p:nvSpPr>
          <p:spPr>
            <a:xfrm>
              <a:off x="7109500" y="3449425"/>
              <a:ext cx="154100" cy="16510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grpSp>
      <p:cxnSp>
        <p:nvCxnSpPr>
          <p:cNvPr id="392" name="Shape 392"/>
          <p:cNvCxnSpPr/>
          <p:nvPr/>
        </p:nvCxnSpPr>
        <p:spPr>
          <a:xfrm>
            <a:off x="850475" y="1031425"/>
            <a:ext cx="6037799" cy="0"/>
          </a:xfrm>
          <a:prstGeom prst="straightConnector1">
            <a:avLst/>
          </a:prstGeom>
          <a:noFill/>
          <a:ln w="19050" cap="rnd" cmpd="sng">
            <a:solidFill>
              <a:srgbClr val="A4C2F4"/>
            </a:solidFill>
            <a:prstDash val="dash"/>
            <a:round/>
            <a:headEnd type="none" w="lg" len="lg"/>
            <a:tailEnd type="none" w="lg" len="lg"/>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747925" y="225025"/>
            <a:ext cx="6140399"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grpSp>
        <p:nvGrpSpPr>
          <p:cNvPr id="395" name="Shape 395"/>
          <p:cNvGrpSpPr/>
          <p:nvPr/>
        </p:nvGrpSpPr>
        <p:grpSpPr>
          <a:xfrm>
            <a:off x="7442902" y="-91153"/>
            <a:ext cx="1796289" cy="5330574"/>
            <a:chOff x="6023725" y="842300"/>
            <a:chExt cx="1358150" cy="4030375"/>
          </a:xfrm>
        </p:grpSpPr>
        <p:sp>
          <p:nvSpPr>
            <p:cNvPr id="396" name="Shape 396"/>
            <p:cNvSpPr/>
            <p:nvPr/>
          </p:nvSpPr>
          <p:spPr>
            <a:xfrm>
              <a:off x="6371275" y="842300"/>
              <a:ext cx="397100" cy="492450"/>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97" name="Shape 397"/>
            <p:cNvSpPr/>
            <p:nvPr/>
          </p:nvSpPr>
          <p:spPr>
            <a:xfrm>
              <a:off x="6991200" y="2879025"/>
              <a:ext cx="390675" cy="44480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98" name="Shape 398"/>
            <p:cNvSpPr/>
            <p:nvPr/>
          </p:nvSpPr>
          <p:spPr>
            <a:xfrm>
              <a:off x="6244725" y="2547975"/>
              <a:ext cx="185275" cy="404450"/>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99" name="Shape 399"/>
            <p:cNvSpPr/>
            <p:nvPr/>
          </p:nvSpPr>
          <p:spPr>
            <a:xfrm>
              <a:off x="6823375" y="1978500"/>
              <a:ext cx="365025" cy="44752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0" name="Shape 400"/>
            <p:cNvSpPr/>
            <p:nvPr/>
          </p:nvSpPr>
          <p:spPr>
            <a:xfrm>
              <a:off x="6071400" y="1791425"/>
              <a:ext cx="402625" cy="375100"/>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1" name="Shape 401"/>
            <p:cNvSpPr/>
            <p:nvPr/>
          </p:nvSpPr>
          <p:spPr>
            <a:xfrm>
              <a:off x="6902250" y="3951050"/>
              <a:ext cx="436525" cy="299875"/>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2" name="Shape 402"/>
            <p:cNvSpPr/>
            <p:nvPr/>
          </p:nvSpPr>
          <p:spPr>
            <a:xfrm>
              <a:off x="6405225" y="2154575"/>
              <a:ext cx="328325" cy="339325"/>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3" name="Shape 403"/>
            <p:cNvSpPr/>
            <p:nvPr/>
          </p:nvSpPr>
          <p:spPr>
            <a:xfrm>
              <a:off x="6537275" y="2750650"/>
              <a:ext cx="459450" cy="475050"/>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4" name="Shape 404"/>
            <p:cNvSpPr/>
            <p:nvPr/>
          </p:nvSpPr>
          <p:spPr>
            <a:xfrm>
              <a:off x="6855475" y="1544725"/>
              <a:ext cx="444800" cy="3531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5" name="Shape 405"/>
            <p:cNvSpPr/>
            <p:nvPr/>
          </p:nvSpPr>
          <p:spPr>
            <a:xfrm>
              <a:off x="6844475" y="1037625"/>
              <a:ext cx="414525" cy="38975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6" name="Shape 406"/>
            <p:cNvSpPr/>
            <p:nvPr/>
          </p:nvSpPr>
          <p:spPr>
            <a:xfrm>
              <a:off x="6553775" y="1840025"/>
              <a:ext cx="234775" cy="27697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7" name="Shape 407"/>
            <p:cNvSpPr/>
            <p:nvPr/>
          </p:nvSpPr>
          <p:spPr>
            <a:xfrm>
              <a:off x="6618875" y="2550725"/>
              <a:ext cx="408125" cy="156850"/>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8" name="Shape 408"/>
            <p:cNvSpPr/>
            <p:nvPr/>
          </p:nvSpPr>
          <p:spPr>
            <a:xfrm>
              <a:off x="6336425" y="4507675"/>
              <a:ext cx="520000" cy="36500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9" name="Shape 409"/>
            <p:cNvSpPr/>
            <p:nvPr/>
          </p:nvSpPr>
          <p:spPr>
            <a:xfrm>
              <a:off x="6425400" y="3728200"/>
              <a:ext cx="342075" cy="360425"/>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0" name="Shape 410"/>
            <p:cNvSpPr/>
            <p:nvPr/>
          </p:nvSpPr>
          <p:spPr>
            <a:xfrm>
              <a:off x="6789450" y="3384325"/>
              <a:ext cx="262300" cy="18617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1" name="Shape 411"/>
            <p:cNvSpPr/>
            <p:nvPr/>
          </p:nvSpPr>
          <p:spPr>
            <a:xfrm>
              <a:off x="6950850" y="4617725"/>
              <a:ext cx="254050" cy="162350"/>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2" name="Shape 412"/>
            <p:cNvSpPr/>
            <p:nvPr/>
          </p:nvSpPr>
          <p:spPr>
            <a:xfrm>
              <a:off x="6051225" y="1090800"/>
              <a:ext cx="285225" cy="283400"/>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3" name="Shape 413"/>
            <p:cNvSpPr/>
            <p:nvPr/>
          </p:nvSpPr>
          <p:spPr>
            <a:xfrm>
              <a:off x="6849975" y="3631900"/>
              <a:ext cx="270550" cy="339350"/>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4" name="Shape 414"/>
            <p:cNvSpPr/>
            <p:nvPr/>
          </p:nvSpPr>
          <p:spPr>
            <a:xfrm>
              <a:off x="6351100" y="3281600"/>
              <a:ext cx="366850" cy="361350"/>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5" name="Shape 415"/>
            <p:cNvSpPr/>
            <p:nvPr/>
          </p:nvSpPr>
          <p:spPr>
            <a:xfrm>
              <a:off x="6316250" y="3040425"/>
              <a:ext cx="137600" cy="122000"/>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6" name="Shape 416"/>
            <p:cNvSpPr/>
            <p:nvPr/>
          </p:nvSpPr>
          <p:spPr>
            <a:xfrm>
              <a:off x="6879325" y="4294925"/>
              <a:ext cx="344825" cy="25497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7" name="Shape 417"/>
            <p:cNvSpPr/>
            <p:nvPr/>
          </p:nvSpPr>
          <p:spPr>
            <a:xfrm>
              <a:off x="6114500" y="2324225"/>
              <a:ext cx="158675" cy="329225"/>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8" name="Shape 418"/>
            <p:cNvSpPr/>
            <p:nvPr/>
          </p:nvSpPr>
          <p:spPr>
            <a:xfrm>
              <a:off x="6335525" y="1405350"/>
              <a:ext cx="442025" cy="375100"/>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9" name="Shape 419"/>
            <p:cNvSpPr/>
            <p:nvPr/>
          </p:nvSpPr>
          <p:spPr>
            <a:xfrm>
              <a:off x="6059500" y="3516375"/>
              <a:ext cx="268700" cy="232025"/>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20" name="Shape 420"/>
            <p:cNvSpPr/>
            <p:nvPr/>
          </p:nvSpPr>
          <p:spPr>
            <a:xfrm>
              <a:off x="6385050" y="4208725"/>
              <a:ext cx="422775" cy="298975"/>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21" name="Shape 421"/>
            <p:cNvSpPr/>
            <p:nvPr/>
          </p:nvSpPr>
          <p:spPr>
            <a:xfrm>
              <a:off x="7121425" y="2437925"/>
              <a:ext cx="246700" cy="315500"/>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22" name="Shape 422"/>
            <p:cNvSpPr/>
            <p:nvPr/>
          </p:nvSpPr>
          <p:spPr>
            <a:xfrm>
              <a:off x="6062250" y="3853825"/>
              <a:ext cx="332900" cy="376025"/>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23" name="Shape 423"/>
            <p:cNvSpPr/>
            <p:nvPr/>
          </p:nvSpPr>
          <p:spPr>
            <a:xfrm>
              <a:off x="6023725" y="3167900"/>
              <a:ext cx="340250" cy="227450"/>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24" name="Shape 424"/>
            <p:cNvSpPr/>
            <p:nvPr/>
          </p:nvSpPr>
          <p:spPr>
            <a:xfrm>
              <a:off x="7109500" y="3449425"/>
              <a:ext cx="154100" cy="16510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grpSp>
      <p:cxnSp>
        <p:nvCxnSpPr>
          <p:cNvPr id="425" name="Shape 425"/>
          <p:cNvCxnSpPr/>
          <p:nvPr/>
        </p:nvCxnSpPr>
        <p:spPr>
          <a:xfrm>
            <a:off x="850475" y="1031425"/>
            <a:ext cx="6037799" cy="0"/>
          </a:xfrm>
          <a:prstGeom prst="straightConnector1">
            <a:avLst/>
          </a:prstGeom>
          <a:noFill/>
          <a:ln w="19050" cap="rnd" cmpd="sng">
            <a:solidFill>
              <a:srgbClr val="A4C2F4"/>
            </a:solidFill>
            <a:prstDash val="dash"/>
            <a:round/>
            <a:headEnd type="none" w="lg" len="lg"/>
            <a:tailEnd type="none" w="lg" len="lg"/>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
        <p:nvSpPr>
          <p:cNvPr id="428" name="Shape 428"/>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29" name="Shape 429"/>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0" name="Shape 430"/>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1" name="Shape 431"/>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2" name="Shape 432"/>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3" name="Shape 433"/>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4" name="Shape 434"/>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5" name="Shape 435"/>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6" name="Shape 436"/>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7" name="Shape 437"/>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8" name="Shape 438"/>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9" name="Shape 439"/>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0" name="Shape 440"/>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1" name="Shape 441"/>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2" name="Shape 442"/>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3" name="Shape 443"/>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4" name="Shape 444"/>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5" name="Shape 445"/>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6" name="Shape 446"/>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7" name="Shape 447"/>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8" name="Shape 448"/>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9" name="Shape 449"/>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0" name="Shape 450"/>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1" name="Shape 451"/>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2" name="Shape 452"/>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3" name="Shape 453"/>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4" name="Shape 454"/>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5" name="Shape 455"/>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6" name="Shape 456"/>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7" name="Shape 457"/>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8" name="Shape 458"/>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9" name="Shape 459"/>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0" name="Shape 460"/>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1" name="Shape 461"/>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2" name="Shape 462"/>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3" name="Shape 463"/>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4" name="Shape 464"/>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5" name="Shape 465"/>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6" name="Shape 466"/>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7" name="Shape 467"/>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8" name="Shape 468"/>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69"/>
        <p:cNvGrpSpPr/>
        <p:nvPr/>
      </p:nvGrpSpPr>
      <p:grpSpPr>
        <a:xfrm>
          <a:off x="0" y="0"/>
          <a:ext cx="0" cy="0"/>
          <a:chOff x="0" y="0"/>
          <a:chExt cx="0" cy="0"/>
        </a:xfrm>
      </p:grpSpPr>
      <p:sp>
        <p:nvSpPr>
          <p:cNvPr id="470" name="Shape 470"/>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1" name="Shape 471"/>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2" name="Shape 472"/>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3" name="Shape 473"/>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4" name="Shape 474"/>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5" name="Shape 475"/>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6" name="Shape 476"/>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7" name="Shape 477"/>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8" name="Shape 478"/>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9" name="Shape 479"/>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0" name="Shape 480"/>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1" name="Shape 481"/>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2" name="Shape 482"/>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3" name="Shape 483"/>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4" name="Shape 484"/>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5" name="Shape 485"/>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6" name="Shape 486"/>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7" name="Shape 487"/>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8" name="Shape 488"/>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9" name="Shape 489"/>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0" name="Shape 490"/>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1" name="Shape 491"/>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2" name="Shape 492"/>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3" name="Shape 493"/>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4" name="Shape 494"/>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5" name="Shape 495"/>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6" name="Shape 496"/>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7" name="Shape 497"/>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8" name="Shape 498"/>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9" name="Shape 499"/>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0" name="Shape 500"/>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1" name="Shape 501"/>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2" name="Shape 502"/>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3" name="Shape 503"/>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4" name="Shape 504"/>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5" name="Shape 505"/>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6" name="Shape 506"/>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7" name="Shape 507"/>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8" name="Shape 508"/>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9" name="Shape 509"/>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10" name="Shape 510"/>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Shape 6"/>
          <p:cNvGrpSpPr/>
          <p:nvPr/>
        </p:nvGrpSpPr>
        <p:grpSpPr>
          <a:xfrm>
            <a:off x="-6" y="-23"/>
            <a:ext cx="9143797" cy="5143377"/>
            <a:chOff x="239950" y="872550"/>
            <a:chExt cx="7042900" cy="3961625"/>
          </a:xfrm>
        </p:grpSpPr>
        <p:sp>
          <p:nvSpPr>
            <p:cNvPr id="7" name="Shape 7"/>
            <p:cNvSpPr/>
            <p:nvPr/>
          </p:nvSpPr>
          <p:spPr>
            <a:xfrm>
              <a:off x="239950" y="872550"/>
              <a:ext cx="7042900" cy="3961625"/>
            </a:xfrm>
            <a:custGeom>
              <a:avLst/>
              <a:gdLst/>
              <a:ahLst/>
              <a:cxnLst/>
              <a:rect l="0" t="0" r="0" b="0"/>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8"/>
            <p:cNvSpPr/>
            <p:nvPr/>
          </p:nvSpPr>
          <p:spPr>
            <a:xfrm>
              <a:off x="239950" y="47617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9"/>
            <p:cNvSpPr/>
            <p:nvPr/>
          </p:nvSpPr>
          <p:spPr>
            <a:xfrm>
              <a:off x="239950" y="46901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10"/>
            <p:cNvSpPr/>
            <p:nvPr/>
          </p:nvSpPr>
          <p:spPr>
            <a:xfrm>
              <a:off x="239950" y="46177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11"/>
            <p:cNvSpPr/>
            <p:nvPr/>
          </p:nvSpPr>
          <p:spPr>
            <a:xfrm>
              <a:off x="239950" y="45462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12"/>
            <p:cNvSpPr/>
            <p:nvPr/>
          </p:nvSpPr>
          <p:spPr>
            <a:xfrm>
              <a:off x="239950" y="44737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13"/>
            <p:cNvSpPr/>
            <p:nvPr/>
          </p:nvSpPr>
          <p:spPr>
            <a:xfrm>
              <a:off x="239950" y="44022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14"/>
            <p:cNvSpPr/>
            <p:nvPr/>
          </p:nvSpPr>
          <p:spPr>
            <a:xfrm>
              <a:off x="239950" y="43297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15"/>
            <p:cNvSpPr/>
            <p:nvPr/>
          </p:nvSpPr>
          <p:spPr>
            <a:xfrm>
              <a:off x="239950" y="42582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16"/>
            <p:cNvSpPr/>
            <p:nvPr/>
          </p:nvSpPr>
          <p:spPr>
            <a:xfrm>
              <a:off x="239950" y="41858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17"/>
            <p:cNvSpPr/>
            <p:nvPr/>
          </p:nvSpPr>
          <p:spPr>
            <a:xfrm>
              <a:off x="239950" y="41142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18"/>
            <p:cNvSpPr/>
            <p:nvPr/>
          </p:nvSpPr>
          <p:spPr>
            <a:xfrm>
              <a:off x="239950" y="40418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19"/>
            <p:cNvSpPr/>
            <p:nvPr/>
          </p:nvSpPr>
          <p:spPr>
            <a:xfrm>
              <a:off x="239950" y="39693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20"/>
            <p:cNvSpPr/>
            <p:nvPr/>
          </p:nvSpPr>
          <p:spPr>
            <a:xfrm>
              <a:off x="239950" y="38978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21"/>
            <p:cNvSpPr/>
            <p:nvPr/>
          </p:nvSpPr>
          <p:spPr>
            <a:xfrm>
              <a:off x="239950" y="38254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22"/>
            <p:cNvSpPr/>
            <p:nvPr/>
          </p:nvSpPr>
          <p:spPr>
            <a:xfrm>
              <a:off x="239950" y="37538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23"/>
            <p:cNvSpPr/>
            <p:nvPr/>
          </p:nvSpPr>
          <p:spPr>
            <a:xfrm>
              <a:off x="239950" y="36814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24"/>
            <p:cNvSpPr/>
            <p:nvPr/>
          </p:nvSpPr>
          <p:spPr>
            <a:xfrm>
              <a:off x="239950" y="36099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25"/>
            <p:cNvSpPr/>
            <p:nvPr/>
          </p:nvSpPr>
          <p:spPr>
            <a:xfrm>
              <a:off x="239950" y="35374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26"/>
            <p:cNvSpPr/>
            <p:nvPr/>
          </p:nvSpPr>
          <p:spPr>
            <a:xfrm>
              <a:off x="239950" y="34659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 name="Shape 27"/>
            <p:cNvSpPr/>
            <p:nvPr/>
          </p:nvSpPr>
          <p:spPr>
            <a:xfrm>
              <a:off x="239950" y="33934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 name="Shape 28"/>
            <p:cNvSpPr/>
            <p:nvPr/>
          </p:nvSpPr>
          <p:spPr>
            <a:xfrm>
              <a:off x="239950" y="33219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 name="Shape 29"/>
            <p:cNvSpPr/>
            <p:nvPr/>
          </p:nvSpPr>
          <p:spPr>
            <a:xfrm>
              <a:off x="239950" y="32495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 name="Shape 30"/>
            <p:cNvSpPr/>
            <p:nvPr/>
          </p:nvSpPr>
          <p:spPr>
            <a:xfrm>
              <a:off x="239950" y="31770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 name="Shape 31"/>
            <p:cNvSpPr/>
            <p:nvPr/>
          </p:nvSpPr>
          <p:spPr>
            <a:xfrm>
              <a:off x="239950" y="31055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 name="Shape 32"/>
            <p:cNvSpPr/>
            <p:nvPr/>
          </p:nvSpPr>
          <p:spPr>
            <a:xfrm>
              <a:off x="239950" y="3033100"/>
              <a:ext cx="7042900" cy="0"/>
            </a:xfrm>
            <a:custGeom>
              <a:avLst/>
              <a:gdLst/>
              <a:ahLst/>
              <a:cxnLst/>
              <a:rect l="0" t="0" r="0" b="0"/>
              <a:pathLst>
                <a:path w="281716"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33"/>
            <p:cNvSpPr/>
            <p:nvPr/>
          </p:nvSpPr>
          <p:spPr>
            <a:xfrm>
              <a:off x="239950" y="29615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34"/>
            <p:cNvSpPr/>
            <p:nvPr/>
          </p:nvSpPr>
          <p:spPr>
            <a:xfrm>
              <a:off x="239950" y="28891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35"/>
            <p:cNvSpPr/>
            <p:nvPr/>
          </p:nvSpPr>
          <p:spPr>
            <a:xfrm>
              <a:off x="239950" y="28175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 name="Shape 36"/>
            <p:cNvSpPr/>
            <p:nvPr/>
          </p:nvSpPr>
          <p:spPr>
            <a:xfrm>
              <a:off x="239950" y="27451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37"/>
            <p:cNvSpPr/>
            <p:nvPr/>
          </p:nvSpPr>
          <p:spPr>
            <a:xfrm>
              <a:off x="239950" y="26736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 name="Shape 38"/>
            <p:cNvSpPr/>
            <p:nvPr/>
          </p:nvSpPr>
          <p:spPr>
            <a:xfrm>
              <a:off x="239950" y="26011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39"/>
            <p:cNvSpPr/>
            <p:nvPr/>
          </p:nvSpPr>
          <p:spPr>
            <a:xfrm>
              <a:off x="239950" y="25296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40"/>
            <p:cNvSpPr/>
            <p:nvPr/>
          </p:nvSpPr>
          <p:spPr>
            <a:xfrm>
              <a:off x="239950" y="24572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41"/>
            <p:cNvSpPr/>
            <p:nvPr/>
          </p:nvSpPr>
          <p:spPr>
            <a:xfrm>
              <a:off x="239950" y="23847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42"/>
            <p:cNvSpPr/>
            <p:nvPr/>
          </p:nvSpPr>
          <p:spPr>
            <a:xfrm>
              <a:off x="239950" y="23132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 name="Shape 43"/>
            <p:cNvSpPr/>
            <p:nvPr/>
          </p:nvSpPr>
          <p:spPr>
            <a:xfrm>
              <a:off x="239950" y="22407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 name="Shape 44"/>
            <p:cNvSpPr/>
            <p:nvPr/>
          </p:nvSpPr>
          <p:spPr>
            <a:xfrm>
              <a:off x="239950" y="21692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 name="Shape 45"/>
            <p:cNvSpPr/>
            <p:nvPr/>
          </p:nvSpPr>
          <p:spPr>
            <a:xfrm>
              <a:off x="239950" y="20968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 name="Shape 46"/>
            <p:cNvSpPr/>
            <p:nvPr/>
          </p:nvSpPr>
          <p:spPr>
            <a:xfrm>
              <a:off x="239950" y="20252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 name="Shape 47"/>
            <p:cNvSpPr/>
            <p:nvPr/>
          </p:nvSpPr>
          <p:spPr>
            <a:xfrm>
              <a:off x="239950" y="19528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 name="Shape 48"/>
            <p:cNvSpPr/>
            <p:nvPr/>
          </p:nvSpPr>
          <p:spPr>
            <a:xfrm>
              <a:off x="239950" y="18813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 name="Shape 49"/>
            <p:cNvSpPr/>
            <p:nvPr/>
          </p:nvSpPr>
          <p:spPr>
            <a:xfrm>
              <a:off x="239950" y="18088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 name="Shape 50"/>
            <p:cNvSpPr/>
            <p:nvPr/>
          </p:nvSpPr>
          <p:spPr>
            <a:xfrm>
              <a:off x="239950" y="17373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 name="Shape 51"/>
            <p:cNvSpPr/>
            <p:nvPr/>
          </p:nvSpPr>
          <p:spPr>
            <a:xfrm>
              <a:off x="239950" y="16648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 name="Shape 52"/>
            <p:cNvSpPr/>
            <p:nvPr/>
          </p:nvSpPr>
          <p:spPr>
            <a:xfrm>
              <a:off x="239950" y="15924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 name="Shape 53"/>
            <p:cNvSpPr/>
            <p:nvPr/>
          </p:nvSpPr>
          <p:spPr>
            <a:xfrm>
              <a:off x="239950" y="15209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 name="Shape 54"/>
            <p:cNvSpPr/>
            <p:nvPr/>
          </p:nvSpPr>
          <p:spPr>
            <a:xfrm>
              <a:off x="239950" y="14484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 name="Shape 55"/>
            <p:cNvSpPr/>
            <p:nvPr/>
          </p:nvSpPr>
          <p:spPr>
            <a:xfrm>
              <a:off x="239950" y="13769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6" name="Shape 56"/>
            <p:cNvSpPr/>
            <p:nvPr/>
          </p:nvSpPr>
          <p:spPr>
            <a:xfrm>
              <a:off x="239950" y="13044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7" name="Shape 57"/>
            <p:cNvSpPr/>
            <p:nvPr/>
          </p:nvSpPr>
          <p:spPr>
            <a:xfrm>
              <a:off x="239950" y="12329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8" name="Shape 58"/>
            <p:cNvSpPr/>
            <p:nvPr/>
          </p:nvSpPr>
          <p:spPr>
            <a:xfrm>
              <a:off x="239950" y="11605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9" name="Shape 59"/>
            <p:cNvSpPr/>
            <p:nvPr/>
          </p:nvSpPr>
          <p:spPr>
            <a:xfrm>
              <a:off x="239950" y="10889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 name="Shape 60"/>
            <p:cNvSpPr/>
            <p:nvPr/>
          </p:nvSpPr>
          <p:spPr>
            <a:xfrm>
              <a:off x="239950" y="10165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61"/>
            <p:cNvSpPr/>
            <p:nvPr/>
          </p:nvSpPr>
          <p:spPr>
            <a:xfrm>
              <a:off x="239950" y="9450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2" name="Shape 62"/>
            <p:cNvSpPr/>
            <p:nvPr/>
          </p:nvSpPr>
          <p:spPr>
            <a:xfrm>
              <a:off x="72103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 name="Shape 63"/>
            <p:cNvSpPr/>
            <p:nvPr/>
          </p:nvSpPr>
          <p:spPr>
            <a:xfrm>
              <a:off x="71379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70645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9921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9196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8472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7747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7023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6289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1" name="Shape 71"/>
            <p:cNvSpPr/>
            <p:nvPr/>
          </p:nvSpPr>
          <p:spPr>
            <a:xfrm>
              <a:off x="65565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2" name="Shape 72"/>
            <p:cNvSpPr/>
            <p:nvPr/>
          </p:nvSpPr>
          <p:spPr>
            <a:xfrm>
              <a:off x="64840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3" name="Shape 73"/>
            <p:cNvSpPr/>
            <p:nvPr/>
          </p:nvSpPr>
          <p:spPr>
            <a:xfrm>
              <a:off x="64116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4" name="Shape 74"/>
            <p:cNvSpPr/>
            <p:nvPr/>
          </p:nvSpPr>
          <p:spPr>
            <a:xfrm>
              <a:off x="6339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5" name="Shape 75"/>
            <p:cNvSpPr/>
            <p:nvPr/>
          </p:nvSpPr>
          <p:spPr>
            <a:xfrm>
              <a:off x="62667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6" name="Shape 76"/>
            <p:cNvSpPr/>
            <p:nvPr/>
          </p:nvSpPr>
          <p:spPr>
            <a:xfrm>
              <a:off x="61933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7" name="Shape 77"/>
            <p:cNvSpPr/>
            <p:nvPr/>
          </p:nvSpPr>
          <p:spPr>
            <a:xfrm>
              <a:off x="61209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 name="Shape 78"/>
            <p:cNvSpPr/>
            <p:nvPr/>
          </p:nvSpPr>
          <p:spPr>
            <a:xfrm>
              <a:off x="60484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59760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59036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58302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2" name="Shape 82"/>
            <p:cNvSpPr/>
            <p:nvPr/>
          </p:nvSpPr>
          <p:spPr>
            <a:xfrm>
              <a:off x="57577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3" name="Shape 83"/>
            <p:cNvSpPr/>
            <p:nvPr/>
          </p:nvSpPr>
          <p:spPr>
            <a:xfrm>
              <a:off x="56853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 name="Shape 84"/>
            <p:cNvSpPr/>
            <p:nvPr/>
          </p:nvSpPr>
          <p:spPr>
            <a:xfrm>
              <a:off x="56129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 name="Shape 85"/>
            <p:cNvSpPr/>
            <p:nvPr/>
          </p:nvSpPr>
          <p:spPr>
            <a:xfrm>
              <a:off x="55404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6" name="Shape 86"/>
            <p:cNvSpPr/>
            <p:nvPr/>
          </p:nvSpPr>
          <p:spPr>
            <a:xfrm>
              <a:off x="54680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7" name="Shape 87"/>
            <p:cNvSpPr/>
            <p:nvPr/>
          </p:nvSpPr>
          <p:spPr>
            <a:xfrm>
              <a:off x="53946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p:nvPr/>
          </p:nvSpPr>
          <p:spPr>
            <a:xfrm>
              <a:off x="53222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9" name="Shape 89"/>
            <p:cNvSpPr/>
            <p:nvPr/>
          </p:nvSpPr>
          <p:spPr>
            <a:xfrm>
              <a:off x="52497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0" name="Shape 90"/>
            <p:cNvSpPr/>
            <p:nvPr/>
          </p:nvSpPr>
          <p:spPr>
            <a:xfrm>
              <a:off x="51773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1" name="Shape 91"/>
            <p:cNvSpPr/>
            <p:nvPr/>
          </p:nvSpPr>
          <p:spPr>
            <a:xfrm>
              <a:off x="5104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 name="Shape 92"/>
            <p:cNvSpPr/>
            <p:nvPr/>
          </p:nvSpPr>
          <p:spPr>
            <a:xfrm>
              <a:off x="50324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3" name="Shape 93"/>
            <p:cNvSpPr/>
            <p:nvPr/>
          </p:nvSpPr>
          <p:spPr>
            <a:xfrm>
              <a:off x="49590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4" name="Shape 94"/>
            <p:cNvSpPr/>
            <p:nvPr/>
          </p:nvSpPr>
          <p:spPr>
            <a:xfrm>
              <a:off x="48866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5" name="Shape 95"/>
            <p:cNvSpPr/>
            <p:nvPr/>
          </p:nvSpPr>
          <p:spPr>
            <a:xfrm>
              <a:off x="48141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6" name="Shape 96"/>
            <p:cNvSpPr/>
            <p:nvPr/>
          </p:nvSpPr>
          <p:spPr>
            <a:xfrm>
              <a:off x="47417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7" name="Shape 97"/>
            <p:cNvSpPr/>
            <p:nvPr/>
          </p:nvSpPr>
          <p:spPr>
            <a:xfrm>
              <a:off x="46692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8" name="Shape 98"/>
            <p:cNvSpPr/>
            <p:nvPr/>
          </p:nvSpPr>
          <p:spPr>
            <a:xfrm>
              <a:off x="45968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9" name="Shape 99"/>
            <p:cNvSpPr/>
            <p:nvPr/>
          </p:nvSpPr>
          <p:spPr>
            <a:xfrm>
              <a:off x="45234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0" name="Shape 100"/>
            <p:cNvSpPr/>
            <p:nvPr/>
          </p:nvSpPr>
          <p:spPr>
            <a:xfrm>
              <a:off x="44510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 name="Shape 101"/>
            <p:cNvSpPr/>
            <p:nvPr/>
          </p:nvSpPr>
          <p:spPr>
            <a:xfrm>
              <a:off x="43785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2" name="Shape 102"/>
            <p:cNvSpPr/>
            <p:nvPr/>
          </p:nvSpPr>
          <p:spPr>
            <a:xfrm>
              <a:off x="43061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3" name="Shape 103"/>
            <p:cNvSpPr/>
            <p:nvPr/>
          </p:nvSpPr>
          <p:spPr>
            <a:xfrm>
              <a:off x="42336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4" name="Shape 104"/>
            <p:cNvSpPr/>
            <p:nvPr/>
          </p:nvSpPr>
          <p:spPr>
            <a:xfrm>
              <a:off x="41603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5" name="Shape 105"/>
            <p:cNvSpPr/>
            <p:nvPr/>
          </p:nvSpPr>
          <p:spPr>
            <a:xfrm>
              <a:off x="40878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a:off x="40154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7" name="Shape 107"/>
            <p:cNvSpPr/>
            <p:nvPr/>
          </p:nvSpPr>
          <p:spPr>
            <a:xfrm>
              <a:off x="39429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8" name="Shape 108"/>
            <p:cNvSpPr/>
            <p:nvPr/>
          </p:nvSpPr>
          <p:spPr>
            <a:xfrm>
              <a:off x="38705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9" name="Shape 109"/>
            <p:cNvSpPr/>
            <p:nvPr/>
          </p:nvSpPr>
          <p:spPr>
            <a:xfrm>
              <a:off x="37980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0" name="Shape 110"/>
            <p:cNvSpPr/>
            <p:nvPr/>
          </p:nvSpPr>
          <p:spPr>
            <a:xfrm>
              <a:off x="37247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1" name="Shape 111"/>
            <p:cNvSpPr/>
            <p:nvPr/>
          </p:nvSpPr>
          <p:spPr>
            <a:xfrm>
              <a:off x="36522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2" name="Shape 112"/>
            <p:cNvSpPr/>
            <p:nvPr/>
          </p:nvSpPr>
          <p:spPr>
            <a:xfrm>
              <a:off x="35798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3" name="Shape 113"/>
            <p:cNvSpPr/>
            <p:nvPr/>
          </p:nvSpPr>
          <p:spPr>
            <a:xfrm>
              <a:off x="35073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34349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33624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32891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32166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31442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9" name="Shape 119"/>
            <p:cNvSpPr/>
            <p:nvPr/>
          </p:nvSpPr>
          <p:spPr>
            <a:xfrm>
              <a:off x="30717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0" name="Shape 120"/>
            <p:cNvSpPr/>
            <p:nvPr/>
          </p:nvSpPr>
          <p:spPr>
            <a:xfrm>
              <a:off x="29993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1" name="Shape 121"/>
            <p:cNvSpPr/>
            <p:nvPr/>
          </p:nvSpPr>
          <p:spPr>
            <a:xfrm>
              <a:off x="29259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2" name="Shape 122"/>
            <p:cNvSpPr/>
            <p:nvPr/>
          </p:nvSpPr>
          <p:spPr>
            <a:xfrm>
              <a:off x="28535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3" name="Shape 123"/>
            <p:cNvSpPr/>
            <p:nvPr/>
          </p:nvSpPr>
          <p:spPr>
            <a:xfrm>
              <a:off x="27810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4" name="Shape 124"/>
            <p:cNvSpPr/>
            <p:nvPr/>
          </p:nvSpPr>
          <p:spPr>
            <a:xfrm>
              <a:off x="27086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5" name="Shape 125"/>
            <p:cNvSpPr/>
            <p:nvPr/>
          </p:nvSpPr>
          <p:spPr>
            <a:xfrm>
              <a:off x="2636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6" name="Shape 126"/>
            <p:cNvSpPr/>
            <p:nvPr/>
          </p:nvSpPr>
          <p:spPr>
            <a:xfrm>
              <a:off x="25637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7" name="Shape 127"/>
            <p:cNvSpPr/>
            <p:nvPr/>
          </p:nvSpPr>
          <p:spPr>
            <a:xfrm>
              <a:off x="24903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8" name="Shape 128"/>
            <p:cNvSpPr/>
            <p:nvPr/>
          </p:nvSpPr>
          <p:spPr>
            <a:xfrm>
              <a:off x="24179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9" name="Shape 129"/>
            <p:cNvSpPr/>
            <p:nvPr/>
          </p:nvSpPr>
          <p:spPr>
            <a:xfrm>
              <a:off x="23454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0" name="Shape 130"/>
            <p:cNvSpPr/>
            <p:nvPr/>
          </p:nvSpPr>
          <p:spPr>
            <a:xfrm>
              <a:off x="22730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 name="Shape 131"/>
            <p:cNvSpPr/>
            <p:nvPr/>
          </p:nvSpPr>
          <p:spPr>
            <a:xfrm>
              <a:off x="22005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 name="Shape 132"/>
            <p:cNvSpPr/>
            <p:nvPr/>
          </p:nvSpPr>
          <p:spPr>
            <a:xfrm>
              <a:off x="21281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3" name="Shape 133"/>
            <p:cNvSpPr/>
            <p:nvPr/>
          </p:nvSpPr>
          <p:spPr>
            <a:xfrm>
              <a:off x="20547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 name="Shape 134"/>
            <p:cNvSpPr/>
            <p:nvPr/>
          </p:nvSpPr>
          <p:spPr>
            <a:xfrm>
              <a:off x="19823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 name="Shape 135"/>
            <p:cNvSpPr/>
            <p:nvPr/>
          </p:nvSpPr>
          <p:spPr>
            <a:xfrm>
              <a:off x="19098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 name="Shape 136"/>
            <p:cNvSpPr/>
            <p:nvPr/>
          </p:nvSpPr>
          <p:spPr>
            <a:xfrm>
              <a:off x="18374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 name="Shape 137"/>
            <p:cNvSpPr/>
            <p:nvPr/>
          </p:nvSpPr>
          <p:spPr>
            <a:xfrm>
              <a:off x="17649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8" name="Shape 138"/>
            <p:cNvSpPr/>
            <p:nvPr/>
          </p:nvSpPr>
          <p:spPr>
            <a:xfrm>
              <a:off x="16925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 name="Shape 139"/>
            <p:cNvSpPr/>
            <p:nvPr/>
          </p:nvSpPr>
          <p:spPr>
            <a:xfrm>
              <a:off x="1619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 name="Shape 140"/>
            <p:cNvSpPr/>
            <p:nvPr/>
          </p:nvSpPr>
          <p:spPr>
            <a:xfrm>
              <a:off x="15467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 name="Shape 141"/>
            <p:cNvSpPr/>
            <p:nvPr/>
          </p:nvSpPr>
          <p:spPr>
            <a:xfrm>
              <a:off x="14742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2" name="Shape 142"/>
            <p:cNvSpPr/>
            <p:nvPr/>
          </p:nvSpPr>
          <p:spPr>
            <a:xfrm>
              <a:off x="1401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3" name="Shape 143"/>
            <p:cNvSpPr/>
            <p:nvPr/>
          </p:nvSpPr>
          <p:spPr>
            <a:xfrm>
              <a:off x="13294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 name="Shape 144"/>
            <p:cNvSpPr/>
            <p:nvPr/>
          </p:nvSpPr>
          <p:spPr>
            <a:xfrm>
              <a:off x="12560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5" name="Shape 145"/>
            <p:cNvSpPr/>
            <p:nvPr/>
          </p:nvSpPr>
          <p:spPr>
            <a:xfrm>
              <a:off x="11835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6" name="Shape 146"/>
            <p:cNvSpPr/>
            <p:nvPr/>
          </p:nvSpPr>
          <p:spPr>
            <a:xfrm>
              <a:off x="11111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7" name="Shape 147"/>
            <p:cNvSpPr/>
            <p:nvPr/>
          </p:nvSpPr>
          <p:spPr>
            <a:xfrm>
              <a:off x="10387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8" name="Shape 148"/>
            <p:cNvSpPr/>
            <p:nvPr/>
          </p:nvSpPr>
          <p:spPr>
            <a:xfrm>
              <a:off x="9662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9" name="Shape 149"/>
            <p:cNvSpPr/>
            <p:nvPr/>
          </p:nvSpPr>
          <p:spPr>
            <a:xfrm>
              <a:off x="8938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0" name="Shape 150"/>
            <p:cNvSpPr/>
            <p:nvPr/>
          </p:nvSpPr>
          <p:spPr>
            <a:xfrm>
              <a:off x="8204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1" name="Shape 151"/>
            <p:cNvSpPr/>
            <p:nvPr/>
          </p:nvSpPr>
          <p:spPr>
            <a:xfrm>
              <a:off x="7479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 name="Shape 152"/>
            <p:cNvSpPr/>
            <p:nvPr/>
          </p:nvSpPr>
          <p:spPr>
            <a:xfrm>
              <a:off x="6755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3" name="Shape 153"/>
            <p:cNvSpPr/>
            <p:nvPr/>
          </p:nvSpPr>
          <p:spPr>
            <a:xfrm>
              <a:off x="6031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4" name="Shape 154"/>
            <p:cNvSpPr/>
            <p:nvPr/>
          </p:nvSpPr>
          <p:spPr>
            <a:xfrm>
              <a:off x="5306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5" name="Shape 155"/>
            <p:cNvSpPr/>
            <p:nvPr/>
          </p:nvSpPr>
          <p:spPr>
            <a:xfrm>
              <a:off x="4582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6" name="Shape 156"/>
            <p:cNvSpPr/>
            <p:nvPr/>
          </p:nvSpPr>
          <p:spPr>
            <a:xfrm>
              <a:off x="384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7" name="Shape 157"/>
            <p:cNvSpPr/>
            <p:nvPr/>
          </p:nvSpPr>
          <p:spPr>
            <a:xfrm>
              <a:off x="3124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58" name="Shape 158"/>
          <p:cNvSpPr txBox="1">
            <a:spLocks noGrp="1"/>
          </p:cNvSpPr>
          <p:nvPr>
            <p:ph type="title"/>
          </p:nvPr>
        </p:nvSpPr>
        <p:spPr>
          <a:xfrm>
            <a:off x="747925" y="225025"/>
            <a:ext cx="6791700" cy="857400"/>
          </a:xfrm>
          <a:prstGeom prst="rect">
            <a:avLst/>
          </a:prstGeom>
          <a:noFill/>
          <a:ln>
            <a:noFill/>
          </a:ln>
        </p:spPr>
        <p:txBody>
          <a:bodyPr lIns="91425" tIns="91425" rIns="91425" bIns="91425" anchor="b" anchorCtr="0"/>
          <a:lstStyle>
            <a:lvl1pPr lvl="0">
              <a:spcBef>
                <a:spcPts val="0"/>
              </a:spcBef>
              <a:buClr>
                <a:srgbClr val="3C78D8"/>
              </a:buClr>
              <a:buSzPct val="100000"/>
              <a:buFont typeface="Sniglet"/>
              <a:buNone/>
              <a:defRPr sz="1800" b="1">
                <a:solidFill>
                  <a:srgbClr val="3C78D8"/>
                </a:solidFill>
                <a:latin typeface="Sniglet"/>
                <a:ea typeface="Sniglet"/>
                <a:cs typeface="Sniglet"/>
                <a:sym typeface="Sniglet"/>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endParaRPr/>
          </a:p>
        </p:txBody>
      </p:sp>
      <p:sp>
        <p:nvSpPr>
          <p:cNvPr id="159" name="Shape 159"/>
          <p:cNvSpPr txBox="1">
            <a:spLocks noGrp="1"/>
          </p:cNvSpPr>
          <p:nvPr>
            <p:ph type="body" idx="1"/>
          </p:nvPr>
        </p:nvSpPr>
        <p:spPr>
          <a:xfrm>
            <a:off x="747925" y="1314900"/>
            <a:ext cx="6791700" cy="3610800"/>
          </a:xfrm>
          <a:prstGeom prst="rect">
            <a:avLst/>
          </a:prstGeom>
          <a:noFill/>
          <a:ln>
            <a:noFill/>
          </a:ln>
        </p:spPr>
        <p:txBody>
          <a:bodyPr lIns="91425" tIns="91425" rIns="91425" bIns="91425" anchor="t" anchorCtr="0"/>
          <a:lstStyle>
            <a:lvl1pPr lvl="0">
              <a:spcBef>
                <a:spcPts val="600"/>
              </a:spcBef>
              <a:buClr>
                <a:srgbClr val="3D4965"/>
              </a:buClr>
              <a:buSzPct val="100000"/>
              <a:buFont typeface="Dosis"/>
              <a:buChar char="✘"/>
              <a:defRPr sz="2600">
                <a:solidFill>
                  <a:srgbClr val="3D4965"/>
                </a:solidFill>
                <a:latin typeface="Dosis"/>
                <a:ea typeface="Dosis"/>
                <a:cs typeface="Dosis"/>
                <a:sym typeface="Dosis"/>
              </a:defRPr>
            </a:lvl1pPr>
            <a:lvl2pPr lvl="1">
              <a:spcBef>
                <a:spcPts val="480"/>
              </a:spcBef>
              <a:buClr>
                <a:srgbClr val="3D4965"/>
              </a:buClr>
              <a:buSzPct val="100000"/>
              <a:buFont typeface="Dosis"/>
              <a:buChar char="✗"/>
              <a:defRPr sz="2000">
                <a:solidFill>
                  <a:srgbClr val="3D4965"/>
                </a:solidFill>
                <a:latin typeface="Dosis"/>
                <a:ea typeface="Dosis"/>
                <a:cs typeface="Dosis"/>
                <a:sym typeface="Dosis"/>
              </a:defRPr>
            </a:lvl2pPr>
            <a:lvl3pPr lvl="2">
              <a:spcBef>
                <a:spcPts val="480"/>
              </a:spcBef>
              <a:buClr>
                <a:srgbClr val="3D4965"/>
              </a:buClr>
              <a:buSzPct val="100000"/>
              <a:buFont typeface="Dosis"/>
              <a:defRPr sz="2000">
                <a:solidFill>
                  <a:srgbClr val="3D4965"/>
                </a:solidFill>
                <a:latin typeface="Dosis"/>
                <a:ea typeface="Dosis"/>
                <a:cs typeface="Dosis"/>
                <a:sym typeface="Dosis"/>
              </a:defRPr>
            </a:lvl3pPr>
            <a:lvl4pPr lvl="3">
              <a:spcBef>
                <a:spcPts val="360"/>
              </a:spcBef>
              <a:buClr>
                <a:srgbClr val="3D4965"/>
              </a:buClr>
              <a:buSzPct val="100000"/>
              <a:buFont typeface="Dosis"/>
              <a:defRPr sz="1800">
                <a:solidFill>
                  <a:srgbClr val="3D4965"/>
                </a:solidFill>
                <a:latin typeface="Dosis"/>
                <a:ea typeface="Dosis"/>
                <a:cs typeface="Dosis"/>
                <a:sym typeface="Dosis"/>
              </a:defRPr>
            </a:lvl4pPr>
            <a:lvl5pPr lvl="4">
              <a:spcBef>
                <a:spcPts val="360"/>
              </a:spcBef>
              <a:buClr>
                <a:srgbClr val="3D4965"/>
              </a:buClr>
              <a:buSzPct val="100000"/>
              <a:buFont typeface="Dosis"/>
              <a:defRPr sz="1800">
                <a:solidFill>
                  <a:srgbClr val="3D4965"/>
                </a:solidFill>
                <a:latin typeface="Dosis"/>
                <a:ea typeface="Dosis"/>
                <a:cs typeface="Dosis"/>
                <a:sym typeface="Dosis"/>
              </a:defRPr>
            </a:lvl5pPr>
            <a:lvl6pPr lvl="5">
              <a:spcBef>
                <a:spcPts val="360"/>
              </a:spcBef>
              <a:buClr>
                <a:srgbClr val="3D4965"/>
              </a:buClr>
              <a:buSzPct val="100000"/>
              <a:buFont typeface="Dosis"/>
              <a:defRPr sz="1800">
                <a:solidFill>
                  <a:srgbClr val="3D4965"/>
                </a:solidFill>
                <a:latin typeface="Dosis"/>
                <a:ea typeface="Dosis"/>
                <a:cs typeface="Dosis"/>
                <a:sym typeface="Dosis"/>
              </a:defRPr>
            </a:lvl6pPr>
            <a:lvl7pPr lvl="6">
              <a:spcBef>
                <a:spcPts val="360"/>
              </a:spcBef>
              <a:buClr>
                <a:srgbClr val="3D4965"/>
              </a:buClr>
              <a:buSzPct val="100000"/>
              <a:buFont typeface="Dosis"/>
              <a:defRPr sz="1800">
                <a:solidFill>
                  <a:srgbClr val="3D4965"/>
                </a:solidFill>
                <a:latin typeface="Dosis"/>
                <a:ea typeface="Dosis"/>
                <a:cs typeface="Dosis"/>
                <a:sym typeface="Dosis"/>
              </a:defRPr>
            </a:lvl7pPr>
            <a:lvl8pPr lvl="7">
              <a:spcBef>
                <a:spcPts val="360"/>
              </a:spcBef>
              <a:buClr>
                <a:srgbClr val="3D4965"/>
              </a:buClr>
              <a:buSzPct val="100000"/>
              <a:buFont typeface="Dosis"/>
              <a:defRPr sz="1800">
                <a:solidFill>
                  <a:srgbClr val="3D4965"/>
                </a:solidFill>
                <a:latin typeface="Dosis"/>
                <a:ea typeface="Dosis"/>
                <a:cs typeface="Dosis"/>
                <a:sym typeface="Dosis"/>
              </a:defRPr>
            </a:lvl8pPr>
            <a:lvl9pPr lvl="8">
              <a:spcBef>
                <a:spcPts val="360"/>
              </a:spcBef>
              <a:buClr>
                <a:srgbClr val="3D4965"/>
              </a:buClr>
              <a:buSzPct val="100000"/>
              <a:buFont typeface="Dosis"/>
              <a:defRPr sz="1800">
                <a:solidFill>
                  <a:srgbClr val="3D4965"/>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olarsystem.nasa.gov/europa/alienocean.cf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olarsystem.nasa.gov/europa/oceanworld.cfm"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solarsystem.nasa.gov/europa/cooldestination.cf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solarsystem.nasa.gov/europa/multimediaimagedetails.cfm?Subsite_IM_ID=8421&amp;SiteID=4"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ctrTitle"/>
          </p:nvPr>
        </p:nvSpPr>
        <p:spPr>
          <a:xfrm>
            <a:off x="685800" y="2707351"/>
            <a:ext cx="7772400" cy="1159799"/>
          </a:xfrm>
          <a:prstGeom prst="rect">
            <a:avLst/>
          </a:prstGeom>
        </p:spPr>
        <p:txBody>
          <a:bodyPr lIns="91425" tIns="91425" rIns="91425" bIns="91425" anchor="b" anchorCtr="0">
            <a:noAutofit/>
          </a:bodyPr>
          <a:lstStyle/>
          <a:p>
            <a:pPr lvl="0">
              <a:spcBef>
                <a:spcPts val="0"/>
              </a:spcBef>
              <a:buNone/>
            </a:pPr>
            <a:r>
              <a:rPr lang="en" sz="7200" dirty="0"/>
              <a:t>Robots </a:t>
            </a:r>
            <a:r>
              <a:rPr lang="en" sz="7200" dirty="0" smtClean="0"/>
              <a:t>on </a:t>
            </a:r>
            <a:r>
              <a:rPr lang="en" sz="7200" dirty="0"/>
              <a:t>Ice</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2479976" y="100800"/>
            <a:ext cx="4184049" cy="857400"/>
          </a:xfrm>
          <a:prstGeom prst="rect">
            <a:avLst/>
          </a:prstGeom>
        </p:spPr>
        <p:txBody>
          <a:bodyPr lIns="91425" tIns="91425" rIns="91425" bIns="91425" anchor="b" anchorCtr="0">
            <a:noAutofit/>
          </a:bodyPr>
          <a:lstStyle/>
          <a:p>
            <a:pPr lvl="0" algn="ctr">
              <a:spcBef>
                <a:spcPts val="0"/>
              </a:spcBef>
              <a:buNone/>
            </a:pPr>
            <a:r>
              <a:rPr lang="en" sz="4400" dirty="0"/>
              <a:t>The real Icefin! </a:t>
            </a:r>
          </a:p>
        </p:txBody>
      </p:sp>
      <p:sp>
        <p:nvSpPr>
          <p:cNvPr id="587" name="Shape 587"/>
          <p:cNvSpPr txBox="1"/>
          <p:nvPr/>
        </p:nvSpPr>
        <p:spPr>
          <a:xfrm>
            <a:off x="254712" y="4803195"/>
            <a:ext cx="2926080" cy="341699"/>
          </a:xfrm>
          <a:prstGeom prst="rect">
            <a:avLst/>
          </a:prstGeom>
          <a:noFill/>
          <a:ln>
            <a:noFill/>
          </a:ln>
        </p:spPr>
        <p:txBody>
          <a:bodyPr lIns="91425" tIns="91425" rIns="91425" bIns="91425" anchor="t" anchorCtr="0">
            <a:noAutofit/>
          </a:bodyPr>
          <a:lstStyle/>
          <a:p>
            <a:pPr lvl="0">
              <a:spcBef>
                <a:spcPts val="0"/>
              </a:spcBef>
              <a:buNone/>
            </a:pPr>
            <a:r>
              <a:rPr lang="en" sz="900" dirty="0">
                <a:latin typeface="Dosis"/>
                <a:ea typeface="Dosis"/>
                <a:cs typeface="Dosis"/>
                <a:sym typeface="Dosis"/>
              </a:rPr>
              <a:t>Images courtesy of Georgia Tech Research </a:t>
            </a:r>
            <a:r>
              <a:rPr lang="en" sz="900" dirty="0" smtClean="0">
                <a:latin typeface="Dosis"/>
                <a:ea typeface="Dosis"/>
                <a:cs typeface="Dosis"/>
                <a:sym typeface="Dosis"/>
              </a:rPr>
              <a:t>Institute</a:t>
            </a:r>
            <a:endParaRPr lang="en" sz="900" dirty="0">
              <a:latin typeface="Dosis"/>
              <a:ea typeface="Dosis"/>
              <a:cs typeface="Dosis"/>
              <a:sym typeface="Dosis"/>
            </a:endParaRPr>
          </a:p>
        </p:txBody>
      </p:sp>
      <p:pic>
        <p:nvPicPr>
          <p:cNvPr id="588" name="Shape 588"/>
          <p:cNvPicPr preferRelativeResize="0"/>
          <p:nvPr/>
        </p:nvPicPr>
        <p:blipFill>
          <a:blip r:embed="rId3">
            <a:alphaModFix/>
          </a:blip>
          <a:stretch>
            <a:fillRect/>
          </a:stretch>
        </p:blipFill>
        <p:spPr>
          <a:xfrm>
            <a:off x="1524000" y="895350"/>
            <a:ext cx="7466749" cy="2333349"/>
          </a:xfrm>
          <a:prstGeom prst="rect">
            <a:avLst/>
          </a:prstGeom>
          <a:noFill/>
          <a:ln>
            <a:noFill/>
          </a:ln>
        </p:spPr>
      </p:pic>
      <p:pic>
        <p:nvPicPr>
          <p:cNvPr id="589" name="Shape 589"/>
          <p:cNvPicPr preferRelativeResize="0"/>
          <p:nvPr/>
        </p:nvPicPr>
        <p:blipFill>
          <a:blip r:embed="rId4">
            <a:alphaModFix/>
          </a:blip>
          <a:stretch>
            <a:fillRect/>
          </a:stretch>
        </p:blipFill>
        <p:spPr>
          <a:xfrm>
            <a:off x="284020" y="3348171"/>
            <a:ext cx="7404674" cy="1455024"/>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228601" y="799950"/>
            <a:ext cx="3962400" cy="857400"/>
          </a:xfrm>
          <a:prstGeom prst="rect">
            <a:avLst/>
          </a:prstGeom>
        </p:spPr>
        <p:txBody>
          <a:bodyPr lIns="91425" tIns="91425" rIns="91425" bIns="91425" anchor="b" anchorCtr="0">
            <a:noAutofit/>
          </a:bodyPr>
          <a:lstStyle/>
          <a:p>
            <a:pPr lvl="0" rtl="0">
              <a:spcBef>
                <a:spcPts val="0"/>
              </a:spcBef>
              <a:buNone/>
            </a:pPr>
            <a:r>
              <a:rPr lang="en" sz="4400" dirty="0"/>
              <a:t>The real Icefin! </a:t>
            </a:r>
          </a:p>
        </p:txBody>
      </p:sp>
      <p:sp>
        <p:nvSpPr>
          <p:cNvPr id="595" name="Shape 595"/>
          <p:cNvSpPr txBox="1"/>
          <p:nvPr/>
        </p:nvSpPr>
        <p:spPr>
          <a:xfrm>
            <a:off x="319998" y="4799125"/>
            <a:ext cx="2821025" cy="341699"/>
          </a:xfrm>
          <a:prstGeom prst="rect">
            <a:avLst/>
          </a:prstGeom>
          <a:noFill/>
          <a:ln>
            <a:noFill/>
          </a:ln>
        </p:spPr>
        <p:txBody>
          <a:bodyPr lIns="91425" tIns="91425" rIns="91425" bIns="91425" anchor="t" anchorCtr="0">
            <a:noAutofit/>
          </a:bodyPr>
          <a:lstStyle/>
          <a:p>
            <a:pPr lvl="0" rtl="0">
              <a:spcBef>
                <a:spcPts val="0"/>
              </a:spcBef>
              <a:buNone/>
            </a:pPr>
            <a:r>
              <a:rPr lang="en" sz="900" dirty="0">
                <a:latin typeface="Dosis"/>
                <a:ea typeface="Dosis"/>
                <a:cs typeface="Dosis"/>
                <a:sym typeface="Dosis"/>
              </a:rPr>
              <a:t>Images courtesy of Georgia Tech Research </a:t>
            </a:r>
            <a:r>
              <a:rPr lang="en" sz="900" dirty="0" smtClean="0">
                <a:latin typeface="Dosis"/>
                <a:ea typeface="Dosis"/>
                <a:cs typeface="Dosis"/>
                <a:sym typeface="Dosis"/>
              </a:rPr>
              <a:t>Institute</a:t>
            </a:r>
            <a:endParaRPr lang="en" sz="900" dirty="0">
              <a:latin typeface="Dosis"/>
              <a:ea typeface="Dosis"/>
              <a:cs typeface="Dosis"/>
              <a:sym typeface="Dosis"/>
            </a:endParaRPr>
          </a:p>
        </p:txBody>
      </p:sp>
      <p:pic>
        <p:nvPicPr>
          <p:cNvPr id="596" name="Shape 596"/>
          <p:cNvPicPr preferRelativeResize="0"/>
          <p:nvPr/>
        </p:nvPicPr>
        <p:blipFill>
          <a:blip r:embed="rId3">
            <a:alphaModFix/>
          </a:blip>
          <a:stretch>
            <a:fillRect/>
          </a:stretch>
        </p:blipFill>
        <p:spPr>
          <a:xfrm>
            <a:off x="4330237" y="344085"/>
            <a:ext cx="4813763" cy="3309474"/>
          </a:xfrm>
          <a:prstGeom prst="rect">
            <a:avLst/>
          </a:prstGeom>
          <a:noFill/>
          <a:ln>
            <a:noFill/>
          </a:ln>
        </p:spPr>
      </p:pic>
      <p:pic>
        <p:nvPicPr>
          <p:cNvPr id="597" name="Shape 597"/>
          <p:cNvPicPr preferRelativeResize="0"/>
          <p:nvPr/>
        </p:nvPicPr>
        <p:blipFill>
          <a:blip r:embed="rId4">
            <a:alphaModFix/>
          </a:blip>
          <a:stretch>
            <a:fillRect/>
          </a:stretch>
        </p:blipFill>
        <p:spPr>
          <a:xfrm>
            <a:off x="339927" y="1809750"/>
            <a:ext cx="3851074" cy="2836975"/>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Shape 602"/>
          <p:cNvPicPr preferRelativeResize="0"/>
          <p:nvPr/>
        </p:nvPicPr>
        <p:blipFill>
          <a:blip r:embed="rId3">
            <a:alphaModFix/>
          </a:blip>
          <a:stretch>
            <a:fillRect/>
          </a:stretch>
        </p:blipFill>
        <p:spPr>
          <a:xfrm>
            <a:off x="335450" y="325522"/>
            <a:ext cx="8348849" cy="4532228"/>
          </a:xfrm>
          <a:prstGeom prst="rect">
            <a:avLst/>
          </a:prstGeom>
          <a:noFill/>
          <a:ln>
            <a:noFill/>
          </a:ln>
        </p:spPr>
      </p:pic>
      <p:sp>
        <p:nvSpPr>
          <p:cNvPr id="603" name="Shape 603"/>
          <p:cNvSpPr txBox="1"/>
          <p:nvPr/>
        </p:nvSpPr>
        <p:spPr>
          <a:xfrm>
            <a:off x="3703320" y="4857750"/>
            <a:ext cx="2926080" cy="274320"/>
          </a:xfrm>
          <a:prstGeom prst="rect">
            <a:avLst/>
          </a:prstGeom>
          <a:noFill/>
          <a:ln>
            <a:noFill/>
          </a:ln>
        </p:spPr>
        <p:txBody>
          <a:bodyPr lIns="91425" tIns="91425" rIns="91425" bIns="91425" anchor="ctr" anchorCtr="0">
            <a:noAutofit/>
          </a:bodyPr>
          <a:lstStyle/>
          <a:p>
            <a:pPr lvl="0" algn="r" rtl="0">
              <a:spcBef>
                <a:spcPts val="0"/>
              </a:spcBef>
              <a:buNone/>
            </a:pPr>
            <a:r>
              <a:rPr lang="en" sz="900" dirty="0" smtClean="0">
                <a:solidFill>
                  <a:schemeClr val="dk1"/>
                </a:solidFill>
                <a:latin typeface="Dosis"/>
                <a:ea typeface="Dosis"/>
                <a:cs typeface="Dosis"/>
                <a:sym typeface="Dosis"/>
              </a:rPr>
              <a:t>Image </a:t>
            </a:r>
            <a:r>
              <a:rPr lang="en" sz="900" dirty="0">
                <a:solidFill>
                  <a:schemeClr val="dk1"/>
                </a:solidFill>
                <a:latin typeface="Dosis"/>
                <a:ea typeface="Dosis"/>
                <a:cs typeface="Dosis"/>
                <a:sym typeface="Dosis"/>
              </a:rPr>
              <a:t>courtesy of Georgia Tech Research Institute</a:t>
            </a:r>
            <a:r>
              <a:rPr lang="en" sz="900" dirty="0" smtClean="0">
                <a:solidFill>
                  <a:schemeClr val="dk1"/>
                </a:solidFill>
                <a:latin typeface="Dosis"/>
                <a:ea typeface="Dosis"/>
                <a:cs typeface="Dosis"/>
                <a:sym typeface="Dosis"/>
              </a:rPr>
              <a:t>.</a:t>
            </a:r>
            <a:endParaRPr lang="en" sz="900" dirty="0">
              <a:solidFill>
                <a:schemeClr val="dk1"/>
              </a:solidFill>
              <a:latin typeface="Dosis"/>
              <a:ea typeface="Dosis"/>
              <a:cs typeface="Dosis"/>
              <a:sym typeface="Dosis"/>
            </a:endParaRPr>
          </a:p>
        </p:txBody>
      </p:sp>
      <p:sp>
        <p:nvSpPr>
          <p:cNvPr id="4" name="Shape 556"/>
          <p:cNvSpPr txBox="1">
            <a:spLocks/>
          </p:cNvSpPr>
          <p:nvPr/>
        </p:nvSpPr>
        <p:spPr>
          <a:xfrm>
            <a:off x="76200" y="2487850"/>
            <a:ext cx="1920240" cy="2217500"/>
          </a:xfrm>
          <a:prstGeom prst="rect">
            <a:avLst/>
          </a:prstGeom>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stStyle>
          <a:p>
            <a:pPr algn="r"/>
            <a:r>
              <a:rPr lang="en" sz="3700" b="1" dirty="0">
                <a:solidFill>
                  <a:srgbClr val="3C78D8"/>
                </a:solidFill>
                <a:latin typeface="Sniglet"/>
                <a:ea typeface="Sniglet"/>
                <a:cs typeface="Sniglet"/>
                <a:sym typeface="Sniglet"/>
              </a:rPr>
              <a:t>Icefin Mission Control!</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a:spLocks noGrp="1"/>
          </p:cNvSpPr>
          <p:nvPr>
            <p:ph type="title"/>
          </p:nvPr>
        </p:nvSpPr>
        <p:spPr>
          <a:xfrm>
            <a:off x="747925" y="300990"/>
            <a:ext cx="4572000" cy="822960"/>
          </a:xfrm>
          <a:prstGeom prst="rect">
            <a:avLst/>
          </a:prstGeom>
        </p:spPr>
        <p:txBody>
          <a:bodyPr lIns="91425" tIns="91425" rIns="91425" bIns="91425" anchor="b" anchorCtr="0">
            <a:noAutofit/>
          </a:bodyPr>
          <a:lstStyle/>
          <a:p>
            <a:pPr lvl="0" rtl="0">
              <a:spcBef>
                <a:spcPts val="0"/>
              </a:spcBef>
              <a:buNone/>
            </a:pPr>
            <a:r>
              <a:rPr lang="en" sz="3700" dirty="0" smtClean="0"/>
              <a:t>Icefin Stats </a:t>
            </a:r>
            <a:endParaRPr lang="en" sz="3700" dirty="0"/>
          </a:p>
        </p:txBody>
      </p:sp>
      <p:sp>
        <p:nvSpPr>
          <p:cNvPr id="609" name="Shape 609"/>
          <p:cNvSpPr txBox="1"/>
          <p:nvPr/>
        </p:nvSpPr>
        <p:spPr>
          <a:xfrm>
            <a:off x="457200" y="1022100"/>
            <a:ext cx="7727700" cy="4114800"/>
          </a:xfrm>
          <a:prstGeom prst="rect">
            <a:avLst/>
          </a:prstGeom>
          <a:noFill/>
          <a:ln>
            <a:noFill/>
          </a:ln>
        </p:spPr>
        <p:txBody>
          <a:bodyPr lIns="91425" tIns="91425" rIns="91425" bIns="91425" anchor="t" anchorCtr="0">
            <a:noAutofit/>
          </a:bodyPr>
          <a:lstStyle/>
          <a:p>
            <a:pPr marL="342900" lvl="0" indent="-342900" rtl="0">
              <a:spcBef>
                <a:spcPts val="0"/>
              </a:spcBef>
              <a:spcAft>
                <a:spcPts val="1200"/>
              </a:spcAft>
              <a:buFont typeface="Arial" panose="020B0604020202020204" pitchFamily="34" charset="0"/>
              <a:buChar char="•"/>
            </a:pPr>
            <a:r>
              <a:rPr lang="en" sz="2000" dirty="0" smtClean="0">
                <a:solidFill>
                  <a:schemeClr val="dk1"/>
                </a:solidFill>
                <a:latin typeface="Dosis"/>
                <a:ea typeface="Dosis"/>
                <a:cs typeface="Dosis"/>
                <a:sym typeface="Dosis"/>
              </a:rPr>
              <a:t>3 </a:t>
            </a:r>
            <a:r>
              <a:rPr lang="en" sz="2000" dirty="0">
                <a:solidFill>
                  <a:schemeClr val="dk1"/>
                </a:solidFill>
                <a:latin typeface="Dosis"/>
                <a:ea typeface="Dosis"/>
                <a:cs typeface="Dosis"/>
                <a:sym typeface="Dosis"/>
              </a:rPr>
              <a:t>meters </a:t>
            </a:r>
            <a:r>
              <a:rPr lang="en" sz="2000" dirty="0" smtClean="0">
                <a:solidFill>
                  <a:schemeClr val="dk1"/>
                </a:solidFill>
                <a:latin typeface="Dosis"/>
                <a:ea typeface="Dosis"/>
                <a:cs typeface="Dosis"/>
                <a:sym typeface="Dosis"/>
              </a:rPr>
              <a:t>long</a:t>
            </a:r>
            <a:endParaRPr lang="en" sz="2000" dirty="0">
              <a:solidFill>
                <a:schemeClr val="dk1"/>
              </a:solidFill>
              <a:latin typeface="Dosis"/>
              <a:ea typeface="Dosis"/>
              <a:cs typeface="Dosis"/>
              <a:sym typeface="Dosis"/>
            </a:endParaRPr>
          </a:p>
          <a:p>
            <a:pPr marL="342900" lvl="0" indent="-342900" rtl="0">
              <a:spcBef>
                <a:spcPts val="0"/>
              </a:spcBef>
              <a:spcAft>
                <a:spcPts val="1200"/>
              </a:spcAft>
              <a:buFont typeface="Arial" panose="020B0604020202020204" pitchFamily="34" charset="0"/>
              <a:buChar char="•"/>
            </a:pPr>
            <a:r>
              <a:rPr lang="en" sz="2000" dirty="0">
                <a:solidFill>
                  <a:schemeClr val="dk1"/>
                </a:solidFill>
                <a:latin typeface="Dosis"/>
                <a:ea typeface="Dosis"/>
                <a:cs typeface="Dosis"/>
                <a:sym typeface="Dosis"/>
              </a:rPr>
              <a:t>Weighs ~</a:t>
            </a:r>
            <a:r>
              <a:rPr lang="en" sz="2000" dirty="0" smtClean="0">
                <a:solidFill>
                  <a:schemeClr val="dk1"/>
                </a:solidFill>
                <a:latin typeface="Dosis"/>
                <a:ea typeface="Dosis"/>
                <a:cs typeface="Dosis"/>
                <a:sym typeface="Dosis"/>
              </a:rPr>
              <a:t>230 pounds</a:t>
            </a:r>
            <a:endParaRPr lang="en" sz="2000" dirty="0">
              <a:solidFill>
                <a:schemeClr val="dk1"/>
              </a:solidFill>
              <a:latin typeface="Dosis"/>
              <a:ea typeface="Dosis"/>
              <a:cs typeface="Dosis"/>
              <a:sym typeface="Dosis"/>
            </a:endParaRPr>
          </a:p>
          <a:p>
            <a:pPr marL="342900" lvl="0" indent="-342900" rtl="0">
              <a:spcBef>
                <a:spcPts val="0"/>
              </a:spcBef>
              <a:spcAft>
                <a:spcPts val="1200"/>
              </a:spcAft>
              <a:buFont typeface="Arial" panose="020B0604020202020204" pitchFamily="34" charset="0"/>
              <a:buChar char="•"/>
            </a:pPr>
            <a:r>
              <a:rPr lang="en" sz="2000" dirty="0">
                <a:solidFill>
                  <a:schemeClr val="dk1"/>
                </a:solidFill>
                <a:latin typeface="Dosis"/>
                <a:ea typeface="Dosis"/>
                <a:cs typeface="Dosis"/>
                <a:sym typeface="Dosis"/>
              </a:rPr>
              <a:t>Can travel </a:t>
            </a:r>
            <a:r>
              <a:rPr lang="en" sz="2000" dirty="0" smtClean="0">
                <a:solidFill>
                  <a:schemeClr val="dk1"/>
                </a:solidFill>
                <a:latin typeface="Dosis"/>
                <a:ea typeface="Dosis"/>
                <a:cs typeface="Dosis"/>
                <a:sym typeface="Dosis"/>
              </a:rPr>
              <a:t>2+ </a:t>
            </a:r>
            <a:r>
              <a:rPr lang="en" sz="2000" dirty="0">
                <a:solidFill>
                  <a:schemeClr val="dk1"/>
                </a:solidFill>
                <a:latin typeface="Dosis"/>
                <a:ea typeface="Dosis"/>
                <a:cs typeface="Dosis"/>
                <a:sym typeface="Dosis"/>
              </a:rPr>
              <a:t>meters per </a:t>
            </a:r>
            <a:r>
              <a:rPr lang="en" sz="2000" dirty="0" smtClean="0">
                <a:solidFill>
                  <a:schemeClr val="dk1"/>
                </a:solidFill>
                <a:latin typeface="Dosis"/>
                <a:ea typeface="Dosis"/>
                <a:cs typeface="Dosis"/>
                <a:sym typeface="Dosis"/>
              </a:rPr>
              <a:t>second</a:t>
            </a:r>
            <a:endParaRPr lang="en" sz="2000" dirty="0">
              <a:solidFill>
                <a:schemeClr val="dk1"/>
              </a:solidFill>
              <a:latin typeface="Dosis"/>
              <a:ea typeface="Dosis"/>
              <a:cs typeface="Dosis"/>
              <a:sym typeface="Dosis"/>
            </a:endParaRPr>
          </a:p>
          <a:p>
            <a:pPr marL="342900" lvl="0" indent="-342900" rtl="0">
              <a:spcBef>
                <a:spcPts val="0"/>
              </a:spcBef>
              <a:spcAft>
                <a:spcPts val="1200"/>
              </a:spcAft>
              <a:buFont typeface="Arial" panose="020B0604020202020204" pitchFamily="34" charset="0"/>
              <a:buChar char="•"/>
            </a:pPr>
            <a:r>
              <a:rPr lang="en" sz="2000" dirty="0">
                <a:solidFill>
                  <a:schemeClr val="dk1"/>
                </a:solidFill>
                <a:latin typeface="Dosis"/>
                <a:ea typeface="Dosis"/>
                <a:cs typeface="Dosis"/>
                <a:sym typeface="Dosis"/>
              </a:rPr>
              <a:t>6 modules </a:t>
            </a:r>
          </a:p>
          <a:p>
            <a:pPr marL="342900" lvl="0" indent="-342900" rtl="0">
              <a:spcBef>
                <a:spcPts val="0"/>
              </a:spcBef>
              <a:spcAft>
                <a:spcPts val="1200"/>
              </a:spcAft>
              <a:buFont typeface="Arial" panose="020B0604020202020204" pitchFamily="34" charset="0"/>
              <a:buChar char="•"/>
            </a:pPr>
            <a:r>
              <a:rPr lang="en" sz="2000" dirty="0">
                <a:solidFill>
                  <a:schemeClr val="dk1"/>
                </a:solidFill>
                <a:latin typeface="Dosis"/>
                <a:ea typeface="Dosis"/>
                <a:cs typeface="Dosis"/>
                <a:sym typeface="Dosis"/>
              </a:rPr>
              <a:t>Foam outer casing </a:t>
            </a:r>
            <a:r>
              <a:rPr lang="en" sz="2000" dirty="0" smtClean="0">
                <a:solidFill>
                  <a:schemeClr val="dk1"/>
                </a:solidFill>
                <a:latin typeface="Dosis"/>
                <a:ea typeface="Dosis"/>
                <a:cs typeface="Dosis"/>
                <a:sym typeface="Dosis"/>
              </a:rPr>
              <a:t>helps buoyancy</a:t>
            </a:r>
            <a:endParaRPr lang="en" sz="2000" dirty="0">
              <a:solidFill>
                <a:schemeClr val="dk1"/>
              </a:solidFill>
              <a:latin typeface="Dosis"/>
              <a:ea typeface="Dosis"/>
              <a:cs typeface="Dosis"/>
              <a:sym typeface="Dosis"/>
            </a:endParaRPr>
          </a:p>
          <a:p>
            <a:pPr marL="342900" lvl="0" indent="-342900" rtl="0">
              <a:spcBef>
                <a:spcPts val="0"/>
              </a:spcBef>
              <a:spcAft>
                <a:spcPts val="1200"/>
              </a:spcAft>
              <a:buFont typeface="Arial" panose="020B0604020202020204" pitchFamily="34" charset="0"/>
              <a:buChar char="•"/>
            </a:pPr>
            <a:r>
              <a:rPr lang="en" sz="2000" dirty="0">
                <a:solidFill>
                  <a:schemeClr val="dk1"/>
                </a:solidFill>
                <a:latin typeface="Dosis"/>
                <a:ea typeface="Dosis"/>
                <a:cs typeface="Dosis"/>
                <a:sym typeface="Dosis"/>
              </a:rPr>
              <a:t>Fiber optic tether </a:t>
            </a:r>
            <a:r>
              <a:rPr lang="en" sz="2000" dirty="0" smtClean="0">
                <a:solidFill>
                  <a:schemeClr val="dk1"/>
                </a:solidFill>
                <a:latin typeface="Dosis"/>
                <a:ea typeface="Dosis"/>
                <a:cs typeface="Dosis"/>
                <a:sym typeface="Dosis"/>
              </a:rPr>
              <a:t>aids </a:t>
            </a:r>
            <a:r>
              <a:rPr lang="en" sz="2000" dirty="0">
                <a:solidFill>
                  <a:schemeClr val="dk1"/>
                </a:solidFill>
                <a:latin typeface="Dosis"/>
                <a:ea typeface="Dosis"/>
                <a:cs typeface="Dosis"/>
                <a:sym typeface="Dosis"/>
              </a:rPr>
              <a:t>in communication relay and </a:t>
            </a:r>
            <a:r>
              <a:rPr lang="en" sz="2000" dirty="0" smtClean="0">
                <a:solidFill>
                  <a:schemeClr val="dk1"/>
                </a:solidFill>
                <a:latin typeface="Dosis"/>
                <a:ea typeface="Dosis"/>
                <a:cs typeface="Dosis"/>
                <a:sym typeface="Dosis"/>
              </a:rPr>
              <a:t>deployment/recovery</a:t>
            </a:r>
            <a:endParaRPr lang="en" sz="2000" dirty="0">
              <a:solidFill>
                <a:schemeClr val="dk1"/>
              </a:solidFill>
              <a:latin typeface="Dosis"/>
              <a:ea typeface="Dosis"/>
              <a:cs typeface="Dosis"/>
              <a:sym typeface="Dosis"/>
            </a:endParaRPr>
          </a:p>
          <a:p>
            <a:pPr lvl="0" rtl="0">
              <a:spcBef>
                <a:spcPts val="0"/>
              </a:spcBef>
              <a:spcAft>
                <a:spcPts val="1200"/>
              </a:spcAft>
              <a:buNone/>
            </a:pPr>
            <a:r>
              <a:rPr lang="en" sz="2000" dirty="0" smtClean="0">
                <a:solidFill>
                  <a:schemeClr val="dk1"/>
                </a:solidFill>
                <a:latin typeface="Dosis"/>
                <a:ea typeface="Dosis"/>
                <a:cs typeface="Dosis"/>
                <a:sym typeface="Dosis"/>
              </a:rPr>
              <a:t>As </a:t>
            </a:r>
            <a:r>
              <a:rPr lang="en" sz="2000" dirty="0">
                <a:solidFill>
                  <a:schemeClr val="dk1"/>
                </a:solidFill>
                <a:latin typeface="Dosis"/>
                <a:ea typeface="Dosis"/>
                <a:cs typeface="Dosis"/>
                <a:sym typeface="Dosis"/>
              </a:rPr>
              <a:t>the Icefin swims </a:t>
            </a:r>
            <a:r>
              <a:rPr lang="en" sz="2000" dirty="0" smtClean="0">
                <a:solidFill>
                  <a:schemeClr val="dk1"/>
                </a:solidFill>
                <a:latin typeface="Dosis"/>
                <a:ea typeface="Dosis"/>
                <a:cs typeface="Dosis"/>
                <a:sym typeface="Dosis"/>
              </a:rPr>
              <a:t>under water</a:t>
            </a:r>
            <a:r>
              <a:rPr lang="en" sz="2000" dirty="0">
                <a:solidFill>
                  <a:schemeClr val="dk1"/>
                </a:solidFill>
                <a:latin typeface="Dosis"/>
                <a:ea typeface="Dosis"/>
                <a:cs typeface="Dosis"/>
                <a:sym typeface="Dosis"/>
              </a:rPr>
              <a:t>, </a:t>
            </a:r>
            <a:r>
              <a:rPr lang="en" sz="2000" dirty="0" smtClean="0">
                <a:solidFill>
                  <a:schemeClr val="dk1"/>
                </a:solidFill>
                <a:latin typeface="Dosis"/>
                <a:ea typeface="Dosis"/>
                <a:cs typeface="Dosis"/>
                <a:sym typeface="Dosis"/>
              </a:rPr>
              <a:t>researchers watch </a:t>
            </a:r>
            <a:r>
              <a:rPr lang="en" sz="2000" dirty="0">
                <a:solidFill>
                  <a:schemeClr val="dk1"/>
                </a:solidFill>
                <a:latin typeface="Dosis"/>
                <a:ea typeface="Dosis"/>
                <a:cs typeface="Dosis"/>
                <a:sym typeface="Dosis"/>
              </a:rPr>
              <a:t>its progress from the surface and steer the robot with two joysticks. They can see live feeds from </a:t>
            </a:r>
            <a:r>
              <a:rPr lang="en" sz="2000" dirty="0" smtClean="0">
                <a:solidFill>
                  <a:schemeClr val="dk1"/>
                </a:solidFill>
                <a:latin typeface="Dosis"/>
                <a:ea typeface="Dosis"/>
                <a:cs typeface="Dosis"/>
                <a:sym typeface="Dosis"/>
              </a:rPr>
              <a:t>its cameras </a:t>
            </a:r>
            <a:r>
              <a:rPr lang="en" sz="2000" dirty="0">
                <a:solidFill>
                  <a:schemeClr val="dk1"/>
                </a:solidFill>
                <a:latin typeface="Dosis"/>
                <a:ea typeface="Dosis"/>
                <a:cs typeface="Dosis"/>
                <a:sym typeface="Dosis"/>
              </a:rPr>
              <a:t>and a visual representation of sonar data in real time. Other sensor data is downloaded for </a:t>
            </a:r>
            <a:r>
              <a:rPr lang="en" sz="2000" dirty="0" smtClean="0">
                <a:solidFill>
                  <a:schemeClr val="dk1"/>
                </a:solidFill>
                <a:latin typeface="Dosis"/>
                <a:ea typeface="Dosis"/>
                <a:cs typeface="Dosis"/>
                <a:sym typeface="Dosis"/>
              </a:rPr>
              <a:t>later analysis.</a:t>
            </a:r>
            <a:endParaRPr sz="1200" dirty="0">
              <a:solidFill>
                <a:schemeClr val="dk1"/>
              </a:solidFill>
            </a:endParaRPr>
          </a:p>
        </p:txBody>
      </p:sp>
      <p:pic>
        <p:nvPicPr>
          <p:cNvPr id="610" name="Shape 610"/>
          <p:cNvPicPr preferRelativeResize="0"/>
          <p:nvPr/>
        </p:nvPicPr>
        <p:blipFill rotWithShape="1">
          <a:blip r:embed="rId3">
            <a:alphaModFix/>
          </a:blip>
          <a:srcRect t="17467"/>
          <a:stretch/>
        </p:blipFill>
        <p:spPr>
          <a:xfrm>
            <a:off x="4715861" y="0"/>
            <a:ext cx="4414375" cy="2430349"/>
          </a:xfrm>
          <a:prstGeom prst="rect">
            <a:avLst/>
          </a:prstGeom>
          <a:noFill/>
          <a:ln>
            <a:noFill/>
          </a:ln>
        </p:spPr>
      </p:pic>
      <p:sp>
        <p:nvSpPr>
          <p:cNvPr id="611" name="Shape 611"/>
          <p:cNvSpPr txBox="1"/>
          <p:nvPr/>
        </p:nvSpPr>
        <p:spPr>
          <a:xfrm>
            <a:off x="4709160" y="2488050"/>
            <a:ext cx="4206240" cy="548640"/>
          </a:xfrm>
          <a:prstGeom prst="rect">
            <a:avLst/>
          </a:prstGeom>
          <a:noFill/>
          <a:ln>
            <a:noFill/>
          </a:ln>
        </p:spPr>
        <p:txBody>
          <a:bodyPr lIns="91425" tIns="91425" rIns="91425" bIns="91425" anchor="ctr" anchorCtr="0">
            <a:noAutofit/>
          </a:bodyPr>
          <a:lstStyle/>
          <a:p>
            <a:pPr lvl="0" algn="ctr" rtl="0">
              <a:spcBef>
                <a:spcPts val="0"/>
              </a:spcBef>
              <a:buNone/>
            </a:pPr>
            <a:r>
              <a:rPr lang="en" sz="2400" dirty="0">
                <a:solidFill>
                  <a:schemeClr val="dk1"/>
                </a:solidFill>
                <a:latin typeface="Dosis"/>
                <a:ea typeface="Dosis"/>
                <a:cs typeface="Dosis"/>
                <a:sym typeface="Dosis"/>
              </a:rPr>
              <a:t>Icefin takes a test swim in a pool! </a:t>
            </a:r>
          </a:p>
          <a:p>
            <a:pPr lvl="0" algn="ctr" rtl="0">
              <a:spcBef>
                <a:spcPts val="0"/>
              </a:spcBef>
              <a:buNone/>
            </a:pPr>
            <a:r>
              <a:rPr lang="en" sz="900" dirty="0">
                <a:solidFill>
                  <a:schemeClr val="dk1"/>
                </a:solidFill>
                <a:latin typeface="Dosis"/>
                <a:ea typeface="Dosis"/>
                <a:cs typeface="Dosis"/>
                <a:sym typeface="Dosis"/>
              </a:rPr>
              <a:t>Image courtesy of Georgia Tech Research Institute</a:t>
            </a:r>
            <a:r>
              <a:rPr lang="en" sz="900" dirty="0" smtClean="0">
                <a:solidFill>
                  <a:schemeClr val="dk1"/>
                </a:solidFill>
                <a:latin typeface="Dosis"/>
                <a:ea typeface="Dosis"/>
                <a:cs typeface="Dosis"/>
                <a:sym typeface="Dosis"/>
              </a:rPr>
              <a:t>.</a:t>
            </a:r>
            <a:endParaRPr lang="en" sz="900" dirty="0">
              <a:solidFill>
                <a:schemeClr val="dk1"/>
              </a:solidFill>
              <a:latin typeface="Dosis"/>
              <a:ea typeface="Dosis"/>
              <a:cs typeface="Dosis"/>
              <a:sym typeface="Dosis"/>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7" name="Shape 617"/>
          <p:cNvSpPr txBox="1"/>
          <p:nvPr/>
        </p:nvSpPr>
        <p:spPr>
          <a:xfrm>
            <a:off x="533400" y="2870875"/>
            <a:ext cx="8153400" cy="2215475"/>
          </a:xfrm>
          <a:prstGeom prst="rect">
            <a:avLst/>
          </a:prstGeom>
          <a:noFill/>
          <a:ln>
            <a:noFill/>
          </a:ln>
        </p:spPr>
        <p:txBody>
          <a:bodyPr lIns="91425" tIns="91425" rIns="91425" bIns="91425" anchor="t" anchorCtr="0">
            <a:noAutofit/>
          </a:bodyPr>
          <a:lstStyle/>
          <a:p>
            <a:pPr marL="0" lvl="0" indent="0" rtl="0">
              <a:spcBef>
                <a:spcPts val="0"/>
              </a:spcBef>
              <a:spcAft>
                <a:spcPts val="600"/>
              </a:spcAft>
              <a:buNone/>
            </a:pPr>
            <a:r>
              <a:rPr lang="en" sz="2000" b="1" dirty="0">
                <a:solidFill>
                  <a:srgbClr val="7030A0"/>
                </a:solidFill>
                <a:latin typeface="Dosis"/>
                <a:ea typeface="Dosis"/>
                <a:cs typeface="Dosis"/>
                <a:sym typeface="Dosis"/>
              </a:rPr>
              <a:t>Front: </a:t>
            </a:r>
            <a:r>
              <a:rPr lang="en" sz="2000" dirty="0">
                <a:solidFill>
                  <a:schemeClr val="dk1"/>
                </a:solidFill>
                <a:latin typeface="Dosis"/>
                <a:ea typeface="Dosis"/>
                <a:cs typeface="Dosis"/>
                <a:sym typeface="Dosis"/>
              </a:rPr>
              <a:t>sonar sensor, conductivity temperature sensor, </a:t>
            </a:r>
            <a:r>
              <a:rPr lang="en" sz="2000" dirty="0" smtClean="0">
                <a:solidFill>
                  <a:schemeClr val="dk1"/>
                </a:solidFill>
                <a:latin typeface="Dosis"/>
                <a:ea typeface="Dosis"/>
                <a:cs typeface="Dosis"/>
                <a:sym typeface="Dosis"/>
              </a:rPr>
              <a:t>camera </a:t>
            </a:r>
            <a:r>
              <a:rPr lang="en" sz="2000" dirty="0">
                <a:solidFill>
                  <a:schemeClr val="dk1"/>
                </a:solidFill>
                <a:latin typeface="Dosis"/>
                <a:ea typeface="Dosis"/>
                <a:cs typeface="Dosis"/>
                <a:sym typeface="Dosis"/>
              </a:rPr>
              <a:t>and a special mechanism to temporarily hold a weight to keep the robot vertical during </a:t>
            </a:r>
            <a:r>
              <a:rPr lang="en" sz="2000" dirty="0" smtClean="0">
                <a:solidFill>
                  <a:schemeClr val="dk1"/>
                </a:solidFill>
                <a:latin typeface="Dosis"/>
                <a:ea typeface="Dosis"/>
                <a:cs typeface="Dosis"/>
                <a:sym typeface="Dosis"/>
              </a:rPr>
              <a:t>launch </a:t>
            </a:r>
            <a:endParaRPr lang="en" sz="2000" dirty="0">
              <a:solidFill>
                <a:schemeClr val="dk1"/>
              </a:solidFill>
              <a:latin typeface="Dosis"/>
              <a:ea typeface="Dosis"/>
              <a:cs typeface="Dosis"/>
              <a:sym typeface="Dosis"/>
            </a:endParaRPr>
          </a:p>
          <a:p>
            <a:pPr marL="0" lvl="0" indent="0" rtl="0">
              <a:spcBef>
                <a:spcPts val="0"/>
              </a:spcBef>
              <a:spcAft>
                <a:spcPts val="600"/>
              </a:spcAft>
              <a:buNone/>
            </a:pPr>
            <a:r>
              <a:rPr lang="en" sz="2000" b="1" dirty="0" smtClean="0">
                <a:solidFill>
                  <a:srgbClr val="7030A0"/>
                </a:solidFill>
                <a:latin typeface="Dosis"/>
                <a:ea typeface="Dosis"/>
                <a:cs typeface="Dosis"/>
                <a:sym typeface="Dosis"/>
              </a:rPr>
              <a:t>Thruster </a:t>
            </a:r>
            <a:r>
              <a:rPr lang="en" sz="2000" b="1" dirty="0">
                <a:solidFill>
                  <a:srgbClr val="7030A0"/>
                </a:solidFill>
                <a:latin typeface="Dosis"/>
                <a:ea typeface="Dosis"/>
                <a:cs typeface="Dosis"/>
                <a:sym typeface="Dosis"/>
              </a:rPr>
              <a:t>modules: </a:t>
            </a:r>
            <a:r>
              <a:rPr lang="en" sz="2000" dirty="0">
                <a:solidFill>
                  <a:schemeClr val="dk1"/>
                </a:solidFill>
                <a:latin typeface="Dosis"/>
                <a:ea typeface="Dosis"/>
                <a:cs typeface="Dosis"/>
                <a:sym typeface="Dosis"/>
              </a:rPr>
              <a:t>allow the robot to move in five different ways</a:t>
            </a:r>
          </a:p>
          <a:p>
            <a:pPr marL="0" lvl="0" indent="0" rtl="0">
              <a:spcBef>
                <a:spcPts val="0"/>
              </a:spcBef>
              <a:spcAft>
                <a:spcPts val="600"/>
              </a:spcAft>
              <a:buNone/>
            </a:pPr>
            <a:r>
              <a:rPr lang="en" sz="2000" b="1" dirty="0" smtClean="0">
                <a:solidFill>
                  <a:srgbClr val="7030A0"/>
                </a:solidFill>
                <a:latin typeface="Dosis"/>
                <a:ea typeface="Dosis"/>
                <a:cs typeface="Dosis"/>
                <a:sym typeface="Dosis"/>
              </a:rPr>
              <a:t>Wet </a:t>
            </a:r>
            <a:r>
              <a:rPr lang="en" sz="2000" b="1" dirty="0">
                <a:solidFill>
                  <a:srgbClr val="7030A0"/>
                </a:solidFill>
                <a:latin typeface="Dosis"/>
                <a:ea typeface="Dosis"/>
                <a:cs typeface="Dosis"/>
                <a:sym typeface="Dosis"/>
              </a:rPr>
              <a:t>Sensors: </a:t>
            </a:r>
            <a:r>
              <a:rPr lang="en" sz="2000" dirty="0">
                <a:solidFill>
                  <a:schemeClr val="dk1"/>
                </a:solidFill>
                <a:latin typeface="Dosis"/>
                <a:ea typeface="Dosis"/>
                <a:cs typeface="Dosis"/>
                <a:sym typeface="Dosis"/>
              </a:rPr>
              <a:t>cameras, doppler velocity log, current profiler, </a:t>
            </a:r>
            <a:r>
              <a:rPr lang="en" sz="2000" dirty="0" smtClean="0">
                <a:solidFill>
                  <a:schemeClr val="dk1"/>
                </a:solidFill>
                <a:latin typeface="Dosis"/>
                <a:ea typeface="Dosis"/>
                <a:cs typeface="Dosis"/>
                <a:sym typeface="Dosis"/>
              </a:rPr>
              <a:t>depth </a:t>
            </a:r>
            <a:r>
              <a:rPr lang="en" sz="2000" dirty="0">
                <a:solidFill>
                  <a:schemeClr val="dk1"/>
                </a:solidFill>
                <a:latin typeface="Dosis"/>
                <a:ea typeface="Dosis"/>
                <a:cs typeface="Dosis"/>
                <a:sym typeface="Dosis"/>
              </a:rPr>
              <a:t>sensor, </a:t>
            </a:r>
            <a:r>
              <a:rPr lang="en" sz="2000" dirty="0" smtClean="0">
                <a:solidFill>
                  <a:schemeClr val="dk1"/>
                </a:solidFill>
                <a:latin typeface="Dosis"/>
                <a:ea typeface="Dosis"/>
                <a:cs typeface="Dosis"/>
                <a:sym typeface="Dosis"/>
              </a:rPr>
              <a:t>altimeter </a:t>
            </a:r>
            <a:r>
              <a:rPr lang="en" sz="2000" dirty="0">
                <a:solidFill>
                  <a:schemeClr val="dk1"/>
                </a:solidFill>
                <a:latin typeface="Dosis"/>
                <a:ea typeface="Dosis"/>
                <a:cs typeface="Dosis"/>
                <a:sym typeface="Dosis"/>
              </a:rPr>
              <a:t>and </a:t>
            </a:r>
            <a:r>
              <a:rPr lang="en" sz="2000" dirty="0" smtClean="0">
                <a:solidFill>
                  <a:schemeClr val="dk1"/>
                </a:solidFill>
                <a:latin typeface="Dosis"/>
                <a:ea typeface="Dosis"/>
                <a:cs typeface="Dosis"/>
                <a:sym typeface="Dosis"/>
              </a:rPr>
              <a:t>additional sonar</a:t>
            </a:r>
            <a:endParaRPr lang="en" sz="2000" dirty="0">
              <a:solidFill>
                <a:schemeClr val="dk1"/>
              </a:solidFill>
              <a:latin typeface="Dosis"/>
              <a:ea typeface="Dosis"/>
              <a:cs typeface="Dosis"/>
              <a:sym typeface="Dosis"/>
            </a:endParaRPr>
          </a:p>
          <a:p>
            <a:pPr marL="0" lvl="0" indent="0" rtl="0">
              <a:spcBef>
                <a:spcPts val="0"/>
              </a:spcBef>
              <a:spcAft>
                <a:spcPts val="600"/>
              </a:spcAft>
              <a:buNone/>
            </a:pPr>
            <a:r>
              <a:rPr lang="en" sz="2000" b="1" dirty="0" smtClean="0">
                <a:solidFill>
                  <a:srgbClr val="7030A0"/>
                </a:solidFill>
                <a:latin typeface="Dosis"/>
                <a:ea typeface="Dosis"/>
                <a:cs typeface="Dosis"/>
                <a:sym typeface="Dosis"/>
              </a:rPr>
              <a:t>Electronics</a:t>
            </a:r>
            <a:r>
              <a:rPr lang="en" sz="2000" b="1" dirty="0">
                <a:solidFill>
                  <a:srgbClr val="7030A0"/>
                </a:solidFill>
                <a:latin typeface="Dosis"/>
                <a:ea typeface="Dosis"/>
                <a:cs typeface="Dosis"/>
                <a:sym typeface="Dosis"/>
              </a:rPr>
              <a:t>: </a:t>
            </a:r>
            <a:r>
              <a:rPr lang="en" sz="2000" dirty="0">
                <a:solidFill>
                  <a:schemeClr val="dk1"/>
                </a:solidFill>
                <a:latin typeface="Dosis"/>
                <a:ea typeface="Dosis"/>
                <a:cs typeface="Dosis"/>
                <a:sym typeface="Dosis"/>
              </a:rPr>
              <a:t>computer, an ethernet port, 15 batteries, </a:t>
            </a:r>
            <a:r>
              <a:rPr lang="en" sz="2000" dirty="0" smtClean="0">
                <a:solidFill>
                  <a:schemeClr val="dk1"/>
                </a:solidFill>
                <a:latin typeface="Dosis"/>
                <a:ea typeface="Dosis"/>
                <a:cs typeface="Dosis"/>
                <a:sym typeface="Dosis"/>
              </a:rPr>
              <a:t>custom-printed </a:t>
            </a:r>
            <a:r>
              <a:rPr lang="en" sz="2000" dirty="0">
                <a:solidFill>
                  <a:schemeClr val="dk1"/>
                </a:solidFill>
                <a:latin typeface="Dosis"/>
                <a:ea typeface="Dosis"/>
                <a:cs typeface="Dosis"/>
                <a:sym typeface="Dosis"/>
              </a:rPr>
              <a:t>circuit </a:t>
            </a:r>
            <a:r>
              <a:rPr lang="en" sz="2000" dirty="0" smtClean="0">
                <a:solidFill>
                  <a:schemeClr val="dk1"/>
                </a:solidFill>
                <a:latin typeface="Dosis"/>
                <a:ea typeface="Dosis"/>
                <a:cs typeface="Dosis"/>
                <a:sym typeface="Dosis"/>
              </a:rPr>
              <a:t>board</a:t>
            </a:r>
            <a:endParaRPr sz="1200" dirty="0">
              <a:solidFill>
                <a:schemeClr val="dk1"/>
              </a:solidFill>
            </a:endParaRPr>
          </a:p>
        </p:txBody>
      </p:sp>
      <p:sp>
        <p:nvSpPr>
          <p:cNvPr id="618" name="Shape 618"/>
          <p:cNvSpPr txBox="1"/>
          <p:nvPr/>
        </p:nvSpPr>
        <p:spPr>
          <a:xfrm>
            <a:off x="6492240" y="4374482"/>
            <a:ext cx="2651760" cy="274320"/>
          </a:xfrm>
          <a:prstGeom prst="rect">
            <a:avLst/>
          </a:prstGeom>
          <a:noFill/>
          <a:ln>
            <a:noFill/>
          </a:ln>
        </p:spPr>
        <p:txBody>
          <a:bodyPr lIns="91425" tIns="91425" rIns="91425" bIns="91425" anchor="ctr" anchorCtr="0">
            <a:noAutofit/>
          </a:bodyPr>
          <a:lstStyle/>
          <a:p>
            <a:pPr lvl="0" algn="r" rtl="0">
              <a:spcBef>
                <a:spcPts val="0"/>
              </a:spcBef>
              <a:buNone/>
            </a:pPr>
            <a:r>
              <a:rPr lang="en" sz="900" dirty="0">
                <a:solidFill>
                  <a:schemeClr val="dk1"/>
                </a:solidFill>
                <a:latin typeface="Dosis"/>
                <a:ea typeface="Dosis"/>
                <a:cs typeface="Dosis"/>
                <a:sym typeface="Dosis"/>
              </a:rPr>
              <a:t>Image courtesy of Georgia Tech Research </a:t>
            </a:r>
            <a:r>
              <a:rPr lang="en" sz="900" dirty="0" smtClean="0">
                <a:solidFill>
                  <a:schemeClr val="dk1"/>
                </a:solidFill>
                <a:latin typeface="Dosis"/>
                <a:ea typeface="Dosis"/>
                <a:cs typeface="Dosis"/>
                <a:sym typeface="Dosis"/>
              </a:rPr>
              <a:t>Institute </a:t>
            </a:r>
            <a:endParaRPr lang="en" sz="900" dirty="0">
              <a:solidFill>
                <a:schemeClr val="dk1"/>
              </a:solidFill>
              <a:latin typeface="Dosis"/>
              <a:ea typeface="Dosis"/>
              <a:cs typeface="Dosis"/>
              <a:sym typeface="Dosis"/>
            </a:endParaRPr>
          </a:p>
        </p:txBody>
      </p:sp>
      <p:pic>
        <p:nvPicPr>
          <p:cNvPr id="619" name="Shape 619"/>
          <p:cNvPicPr preferRelativeResize="0"/>
          <p:nvPr/>
        </p:nvPicPr>
        <p:blipFill>
          <a:blip r:embed="rId3">
            <a:alphaModFix/>
          </a:blip>
          <a:stretch>
            <a:fillRect/>
          </a:stretch>
        </p:blipFill>
        <p:spPr>
          <a:xfrm>
            <a:off x="277661" y="164310"/>
            <a:ext cx="8610600" cy="2690766"/>
          </a:xfrm>
          <a:prstGeom prst="rect">
            <a:avLst/>
          </a:prstGeom>
          <a:noFill/>
          <a:ln>
            <a:noFill/>
          </a:ln>
        </p:spPr>
      </p:pic>
      <p:sp>
        <p:nvSpPr>
          <p:cNvPr id="616" name="Shape 616"/>
          <p:cNvSpPr txBox="1">
            <a:spLocks noGrp="1"/>
          </p:cNvSpPr>
          <p:nvPr>
            <p:ph type="ctrTitle" idx="4294967295"/>
          </p:nvPr>
        </p:nvSpPr>
        <p:spPr>
          <a:xfrm>
            <a:off x="1143000" y="880110"/>
            <a:ext cx="2590800" cy="548640"/>
          </a:xfrm>
          <a:prstGeom prst="rect">
            <a:avLst/>
          </a:prstGeom>
        </p:spPr>
        <p:txBody>
          <a:bodyPr lIns="91425" tIns="91425" rIns="91425" bIns="91425" anchor="ctr" anchorCtr="0">
            <a:noAutofit/>
          </a:bodyPr>
          <a:lstStyle/>
          <a:p>
            <a:pPr lvl="0" algn="r" rtl="0">
              <a:spcBef>
                <a:spcPts val="0"/>
              </a:spcBef>
              <a:buNone/>
            </a:pPr>
            <a:r>
              <a:rPr lang="en" sz="4000" dirty="0" smtClean="0">
                <a:solidFill>
                  <a:schemeClr val="bg1"/>
                </a:solidFill>
              </a:rPr>
              <a:t>6 Modules</a:t>
            </a:r>
            <a:endParaRPr lang="en" sz="4000" dirty="0">
              <a:solidFill>
                <a:schemeClr val="bg1"/>
              </a:solidFill>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533401" y="225025"/>
            <a:ext cx="4952999" cy="857400"/>
          </a:xfrm>
          <a:prstGeom prst="rect">
            <a:avLst/>
          </a:prstGeom>
        </p:spPr>
        <p:txBody>
          <a:bodyPr lIns="91425" tIns="91425" rIns="91425" bIns="91425" anchor="b" anchorCtr="0">
            <a:noAutofit/>
          </a:bodyPr>
          <a:lstStyle/>
          <a:p>
            <a:pPr lvl="0">
              <a:spcBef>
                <a:spcPts val="0"/>
              </a:spcBef>
              <a:buNone/>
            </a:pPr>
            <a:r>
              <a:rPr lang="en" sz="4400" dirty="0"/>
              <a:t>Why Icefin is </a:t>
            </a:r>
            <a:r>
              <a:rPr lang="en" sz="4400" dirty="0" smtClean="0"/>
              <a:t>boss </a:t>
            </a:r>
            <a:endParaRPr lang="en" sz="4400" dirty="0"/>
          </a:p>
        </p:txBody>
      </p:sp>
      <p:sp>
        <p:nvSpPr>
          <p:cNvPr id="625" name="Shape 625"/>
          <p:cNvSpPr txBox="1"/>
          <p:nvPr/>
        </p:nvSpPr>
        <p:spPr>
          <a:xfrm>
            <a:off x="457199" y="1082425"/>
            <a:ext cx="7224775" cy="3358775"/>
          </a:xfrm>
          <a:prstGeom prst="rect">
            <a:avLst/>
          </a:prstGeom>
          <a:noFill/>
          <a:ln>
            <a:noFill/>
          </a:ln>
        </p:spPr>
        <p:txBody>
          <a:bodyPr lIns="91425" tIns="91425" rIns="91425" bIns="91425" anchor="t" anchorCtr="0">
            <a:noAutofit/>
          </a:bodyPr>
          <a:lstStyle/>
          <a:p>
            <a:pPr marL="285750" lvl="0" indent="-285750" rtl="0">
              <a:spcBef>
                <a:spcPts val="0"/>
              </a:spcBef>
              <a:spcAft>
                <a:spcPts val="1200"/>
              </a:spcAft>
              <a:buFont typeface="Arial" panose="020B0604020202020204" pitchFamily="34" charset="0"/>
              <a:buChar char="•"/>
            </a:pPr>
            <a:r>
              <a:rPr lang="en" sz="1800" dirty="0">
                <a:solidFill>
                  <a:schemeClr val="dk1"/>
                </a:solidFill>
                <a:latin typeface="Dosis"/>
                <a:ea typeface="Dosis"/>
                <a:cs typeface="Dosis"/>
                <a:sym typeface="Dosis"/>
              </a:rPr>
              <a:t>Can operate face up or face down.</a:t>
            </a:r>
          </a:p>
          <a:p>
            <a:pPr marL="285750" lvl="0" indent="-285750" rtl="0">
              <a:spcBef>
                <a:spcPts val="0"/>
              </a:spcBef>
              <a:spcAft>
                <a:spcPts val="1200"/>
              </a:spcAft>
              <a:buFont typeface="Arial" panose="020B0604020202020204" pitchFamily="34" charset="0"/>
              <a:buChar char="•"/>
            </a:pPr>
            <a:r>
              <a:rPr lang="en" sz="1800" dirty="0" smtClean="0">
                <a:solidFill>
                  <a:schemeClr val="dk1"/>
                </a:solidFill>
                <a:latin typeface="Dosis"/>
                <a:ea typeface="Dosis"/>
                <a:cs typeface="Dosis"/>
                <a:sym typeface="Dosis"/>
              </a:rPr>
              <a:t>Electronics </a:t>
            </a:r>
            <a:r>
              <a:rPr lang="en" sz="1800" dirty="0">
                <a:solidFill>
                  <a:schemeClr val="dk1"/>
                </a:solidFill>
                <a:latin typeface="Dosis"/>
                <a:ea typeface="Dosis"/>
                <a:cs typeface="Dosis"/>
                <a:sym typeface="Dosis"/>
              </a:rPr>
              <a:t>are </a:t>
            </a:r>
            <a:r>
              <a:rPr lang="en" sz="1800" dirty="0" smtClean="0">
                <a:solidFill>
                  <a:schemeClr val="dk1"/>
                </a:solidFill>
                <a:latin typeface="Dosis"/>
                <a:ea typeface="Dosis"/>
                <a:cs typeface="Dosis"/>
                <a:sym typeface="Dosis"/>
              </a:rPr>
              <a:t>designed for </a:t>
            </a:r>
            <a:r>
              <a:rPr lang="en" sz="1800" dirty="0">
                <a:solidFill>
                  <a:schemeClr val="dk1"/>
                </a:solidFill>
                <a:latin typeface="Dosis"/>
                <a:ea typeface="Dosis"/>
                <a:cs typeface="Dosis"/>
                <a:sym typeface="Dosis"/>
              </a:rPr>
              <a:t>cold temperatures, salty </a:t>
            </a:r>
            <a:r>
              <a:rPr lang="en" sz="1800" dirty="0" smtClean="0">
                <a:solidFill>
                  <a:schemeClr val="dk1"/>
                </a:solidFill>
                <a:latin typeface="Dosis"/>
                <a:ea typeface="Dosis"/>
                <a:cs typeface="Dosis"/>
                <a:sym typeface="Dosis"/>
              </a:rPr>
              <a:t>water </a:t>
            </a:r>
            <a:r>
              <a:rPr lang="en" sz="1800" dirty="0">
                <a:solidFill>
                  <a:schemeClr val="dk1"/>
                </a:solidFill>
                <a:latin typeface="Dosis"/>
                <a:ea typeface="Dosis"/>
                <a:cs typeface="Dosis"/>
                <a:sym typeface="Dosis"/>
              </a:rPr>
              <a:t>and great depths.</a:t>
            </a:r>
          </a:p>
          <a:p>
            <a:pPr marL="285750" lvl="0" indent="-285750" rtl="0">
              <a:spcBef>
                <a:spcPts val="0"/>
              </a:spcBef>
              <a:spcAft>
                <a:spcPts val="1200"/>
              </a:spcAft>
              <a:buFont typeface="Arial" panose="020B0604020202020204" pitchFamily="34" charset="0"/>
              <a:buChar char="•"/>
            </a:pPr>
            <a:r>
              <a:rPr lang="en" sz="1800" dirty="0" smtClean="0">
                <a:solidFill>
                  <a:schemeClr val="dk1"/>
                </a:solidFill>
                <a:latin typeface="Dosis"/>
                <a:ea typeface="Dosis"/>
                <a:cs typeface="Dosis"/>
                <a:sym typeface="Dosis"/>
              </a:rPr>
              <a:t>Modules </a:t>
            </a:r>
            <a:r>
              <a:rPr lang="en" sz="1800" dirty="0">
                <a:solidFill>
                  <a:schemeClr val="dk1"/>
                </a:solidFill>
                <a:latin typeface="Dosis"/>
                <a:ea typeface="Dosis"/>
                <a:cs typeface="Dosis"/>
                <a:sym typeface="Dosis"/>
              </a:rPr>
              <a:t>can be </a:t>
            </a:r>
            <a:r>
              <a:rPr lang="en" sz="1800" dirty="0" smtClean="0">
                <a:solidFill>
                  <a:schemeClr val="dk1"/>
                </a:solidFill>
                <a:latin typeface="Dosis"/>
                <a:ea typeface="Dosis"/>
                <a:cs typeface="Dosis"/>
                <a:sym typeface="Dosis"/>
              </a:rPr>
              <a:t>separated so they are easier to </a:t>
            </a:r>
            <a:r>
              <a:rPr lang="en" sz="1800" dirty="0">
                <a:solidFill>
                  <a:schemeClr val="dk1"/>
                </a:solidFill>
                <a:latin typeface="Dosis"/>
                <a:ea typeface="Dosis"/>
                <a:cs typeface="Dosis"/>
                <a:sym typeface="Dosis"/>
              </a:rPr>
              <a:t>transport and deploy.</a:t>
            </a:r>
          </a:p>
          <a:p>
            <a:pPr marL="285750" lvl="0" indent="-285750" rtl="0">
              <a:spcBef>
                <a:spcPts val="0"/>
              </a:spcBef>
              <a:spcAft>
                <a:spcPts val="1200"/>
              </a:spcAft>
              <a:buFont typeface="Arial" panose="020B0604020202020204" pitchFamily="34" charset="0"/>
              <a:buChar char="•"/>
            </a:pPr>
            <a:r>
              <a:rPr lang="en" sz="1800" dirty="0" smtClean="0">
                <a:solidFill>
                  <a:schemeClr val="dk1"/>
                </a:solidFill>
                <a:latin typeface="Dosis"/>
                <a:ea typeface="Dosis"/>
                <a:cs typeface="Dosis"/>
                <a:sym typeface="Dosis"/>
              </a:rPr>
              <a:t>Light weight, considering </a:t>
            </a:r>
            <a:r>
              <a:rPr lang="en" sz="1800" dirty="0">
                <a:solidFill>
                  <a:schemeClr val="dk1"/>
                </a:solidFill>
                <a:latin typeface="Dosis"/>
                <a:ea typeface="Dosis"/>
                <a:cs typeface="Dosis"/>
                <a:sym typeface="Dosis"/>
              </a:rPr>
              <a:t>its </a:t>
            </a:r>
            <a:r>
              <a:rPr lang="en" sz="1800" dirty="0" smtClean="0">
                <a:solidFill>
                  <a:schemeClr val="dk1"/>
                </a:solidFill>
                <a:latin typeface="Dosis"/>
                <a:ea typeface="Dosis"/>
                <a:cs typeface="Dosis"/>
                <a:sym typeface="Dosis"/>
              </a:rPr>
              <a:t>many capabilities</a:t>
            </a:r>
            <a:r>
              <a:rPr lang="en" sz="1800" dirty="0">
                <a:solidFill>
                  <a:schemeClr val="dk1"/>
                </a:solidFill>
                <a:latin typeface="Dosis"/>
                <a:ea typeface="Dosis"/>
                <a:cs typeface="Dosis"/>
                <a:sym typeface="Dosis"/>
              </a:rPr>
              <a:t>.</a:t>
            </a:r>
          </a:p>
          <a:p>
            <a:pPr marL="285750" lvl="0" indent="-285750" rtl="0">
              <a:spcBef>
                <a:spcPts val="0"/>
              </a:spcBef>
              <a:spcAft>
                <a:spcPts val="1200"/>
              </a:spcAft>
              <a:buFont typeface="Arial" panose="020B0604020202020204" pitchFamily="34" charset="0"/>
              <a:buChar char="•"/>
            </a:pPr>
            <a:r>
              <a:rPr lang="en" sz="1800" dirty="0" smtClean="0">
                <a:solidFill>
                  <a:schemeClr val="dk1"/>
                </a:solidFill>
                <a:latin typeface="Dosis"/>
                <a:ea typeface="Dosis"/>
                <a:cs typeface="Dosis"/>
                <a:sym typeface="Dosis"/>
              </a:rPr>
              <a:t>Narrow, so as </a:t>
            </a:r>
            <a:r>
              <a:rPr lang="en" sz="1800" dirty="0">
                <a:solidFill>
                  <a:schemeClr val="dk1"/>
                </a:solidFill>
                <a:latin typeface="Dosis"/>
                <a:ea typeface="Dosis"/>
                <a:cs typeface="Dosis"/>
                <a:sym typeface="Dosis"/>
              </a:rPr>
              <a:t>to fit easily through small </a:t>
            </a:r>
            <a:r>
              <a:rPr lang="en" sz="1800" dirty="0" smtClean="0">
                <a:solidFill>
                  <a:schemeClr val="dk1"/>
                </a:solidFill>
                <a:latin typeface="Dosis"/>
                <a:ea typeface="Dosis"/>
                <a:cs typeface="Dosis"/>
                <a:sym typeface="Dosis"/>
              </a:rPr>
              <a:t>ice holes</a:t>
            </a:r>
            <a:r>
              <a:rPr lang="en" sz="1800" dirty="0">
                <a:solidFill>
                  <a:schemeClr val="dk1"/>
                </a:solidFill>
                <a:latin typeface="Dosis"/>
                <a:ea typeface="Dosis"/>
                <a:cs typeface="Dosis"/>
                <a:sym typeface="Dosis"/>
              </a:rPr>
              <a:t>.</a:t>
            </a:r>
          </a:p>
          <a:p>
            <a:pPr marL="285750" lvl="0" indent="-285750" rtl="0">
              <a:spcBef>
                <a:spcPts val="0"/>
              </a:spcBef>
              <a:spcAft>
                <a:spcPts val="1200"/>
              </a:spcAft>
              <a:buFont typeface="Arial" panose="020B0604020202020204" pitchFamily="34" charset="0"/>
              <a:buChar char="•"/>
            </a:pPr>
            <a:r>
              <a:rPr lang="en" sz="1800" dirty="0" smtClean="0">
                <a:solidFill>
                  <a:schemeClr val="dk1"/>
                </a:solidFill>
                <a:latin typeface="Dosis"/>
                <a:ea typeface="Dosis"/>
                <a:cs typeface="Dosis"/>
                <a:sym typeface="Dosis"/>
              </a:rPr>
              <a:t>Can deploy </a:t>
            </a:r>
            <a:r>
              <a:rPr lang="en" sz="1800" dirty="0">
                <a:solidFill>
                  <a:schemeClr val="dk1"/>
                </a:solidFill>
                <a:latin typeface="Dosis"/>
                <a:ea typeface="Dosis"/>
                <a:cs typeface="Dosis"/>
                <a:sym typeface="Dosis"/>
              </a:rPr>
              <a:t>it anywhere on a vast ice sheet.</a:t>
            </a:r>
          </a:p>
          <a:p>
            <a:pPr lvl="0" rtl="0">
              <a:spcBef>
                <a:spcPts val="0"/>
              </a:spcBef>
              <a:spcAft>
                <a:spcPts val="1200"/>
              </a:spcAft>
              <a:buNone/>
            </a:pPr>
            <a:endParaRPr sz="1100" dirty="0">
              <a:solidFill>
                <a:schemeClr val="dk1"/>
              </a:solidFill>
            </a:endParaRPr>
          </a:p>
        </p:txBody>
      </p:sp>
      <p:pic>
        <p:nvPicPr>
          <p:cNvPr id="626" name="Shape 626"/>
          <p:cNvPicPr preferRelativeResize="0"/>
          <p:nvPr/>
        </p:nvPicPr>
        <p:blipFill>
          <a:blip r:embed="rId3">
            <a:alphaModFix/>
          </a:blip>
          <a:stretch>
            <a:fillRect/>
          </a:stretch>
        </p:blipFill>
        <p:spPr>
          <a:xfrm>
            <a:off x="5334001" y="2437507"/>
            <a:ext cx="3773658" cy="2705993"/>
          </a:xfrm>
          <a:prstGeom prst="rect">
            <a:avLst/>
          </a:prstGeom>
          <a:noFill/>
          <a:ln>
            <a:noFill/>
          </a:ln>
        </p:spPr>
      </p:pic>
      <p:sp>
        <p:nvSpPr>
          <p:cNvPr id="627" name="Shape 627"/>
          <p:cNvSpPr txBox="1"/>
          <p:nvPr/>
        </p:nvSpPr>
        <p:spPr>
          <a:xfrm>
            <a:off x="304799" y="4095750"/>
            <a:ext cx="4937760" cy="640080"/>
          </a:xfrm>
          <a:prstGeom prst="rect">
            <a:avLst/>
          </a:prstGeom>
          <a:noFill/>
          <a:ln>
            <a:noFill/>
          </a:ln>
        </p:spPr>
        <p:txBody>
          <a:bodyPr lIns="91425" tIns="91425" rIns="91425" bIns="91425" anchor="ctr" anchorCtr="0">
            <a:noAutofit/>
          </a:bodyPr>
          <a:lstStyle/>
          <a:p>
            <a:pPr lvl="0" algn="r" rtl="0">
              <a:spcBef>
                <a:spcPts val="0"/>
              </a:spcBef>
              <a:buNone/>
            </a:pPr>
            <a:r>
              <a:rPr lang="en" sz="2400" dirty="0">
                <a:solidFill>
                  <a:schemeClr val="dk1"/>
                </a:solidFill>
                <a:latin typeface="Dosis"/>
                <a:ea typeface="Dosis"/>
                <a:cs typeface="Dosis"/>
                <a:sym typeface="Dosis"/>
              </a:rPr>
              <a:t>Icefin takes a test swim in a pool!</a:t>
            </a:r>
          </a:p>
          <a:p>
            <a:pPr lvl="0" algn="r" rtl="0">
              <a:spcBef>
                <a:spcPts val="0"/>
              </a:spcBef>
              <a:buNone/>
            </a:pPr>
            <a:endParaRPr lang="en" sz="900" dirty="0" smtClean="0">
              <a:solidFill>
                <a:schemeClr val="dk1"/>
              </a:solidFill>
              <a:latin typeface="Dosis"/>
              <a:ea typeface="Dosis"/>
              <a:cs typeface="Dosis"/>
              <a:sym typeface="Dosis"/>
            </a:endParaRPr>
          </a:p>
          <a:p>
            <a:pPr lvl="0" algn="r" rtl="0">
              <a:spcBef>
                <a:spcPts val="0"/>
              </a:spcBef>
              <a:buNone/>
            </a:pPr>
            <a:r>
              <a:rPr lang="en" sz="900" dirty="0" smtClean="0">
                <a:solidFill>
                  <a:schemeClr val="dk1"/>
                </a:solidFill>
                <a:latin typeface="Dosis"/>
                <a:ea typeface="Dosis"/>
                <a:cs typeface="Dosis"/>
                <a:sym typeface="Dosis"/>
              </a:rPr>
              <a:t>Image </a:t>
            </a:r>
            <a:r>
              <a:rPr lang="en" sz="900" dirty="0">
                <a:solidFill>
                  <a:schemeClr val="dk1"/>
                </a:solidFill>
                <a:latin typeface="Dosis"/>
                <a:ea typeface="Dosis"/>
                <a:cs typeface="Dosis"/>
                <a:sym typeface="Dosis"/>
              </a:rPr>
              <a:t>courtesy of Georgia Tech Research Institute. </a:t>
            </a: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747925" y="225025"/>
            <a:ext cx="6140399" cy="857400"/>
          </a:xfrm>
          <a:prstGeom prst="rect">
            <a:avLst/>
          </a:prstGeom>
        </p:spPr>
        <p:txBody>
          <a:bodyPr lIns="91425" tIns="91425" rIns="91425" bIns="91425" anchor="b" anchorCtr="0">
            <a:noAutofit/>
          </a:bodyPr>
          <a:lstStyle/>
          <a:p>
            <a:pPr lvl="0" rtl="0">
              <a:spcBef>
                <a:spcPts val="0"/>
              </a:spcBef>
              <a:buNone/>
            </a:pPr>
            <a:r>
              <a:rPr lang="en" sz="4400" dirty="0"/>
              <a:t>Let it go! </a:t>
            </a:r>
          </a:p>
        </p:txBody>
      </p:sp>
      <p:sp>
        <p:nvSpPr>
          <p:cNvPr id="633" name="Shape 633"/>
          <p:cNvSpPr txBox="1"/>
          <p:nvPr/>
        </p:nvSpPr>
        <p:spPr>
          <a:xfrm>
            <a:off x="457200" y="1096286"/>
            <a:ext cx="4662276" cy="3913864"/>
          </a:xfrm>
          <a:prstGeom prst="rect">
            <a:avLst/>
          </a:prstGeom>
          <a:noFill/>
          <a:ln>
            <a:noFill/>
          </a:ln>
        </p:spPr>
        <p:txBody>
          <a:bodyPr lIns="91425" tIns="91425" rIns="91425" bIns="91425" anchor="t" anchorCtr="0">
            <a:noAutofit/>
          </a:bodyPr>
          <a:lstStyle/>
          <a:p>
            <a:pPr lvl="0" rtl="0">
              <a:spcBef>
                <a:spcPts val="0"/>
              </a:spcBef>
              <a:spcAft>
                <a:spcPts val="1200"/>
              </a:spcAft>
              <a:buNone/>
            </a:pPr>
            <a:r>
              <a:rPr lang="en" sz="2400" dirty="0" smtClean="0">
                <a:solidFill>
                  <a:schemeClr val="dk1"/>
                </a:solidFill>
                <a:latin typeface="Dosis"/>
                <a:ea typeface="Dosis"/>
                <a:cs typeface="Dosis"/>
                <a:sym typeface="Dosis"/>
              </a:rPr>
              <a:t>Scary thought: </a:t>
            </a:r>
            <a:endParaRPr lang="en" sz="2400" dirty="0">
              <a:solidFill>
                <a:schemeClr val="dk1"/>
              </a:solidFill>
              <a:latin typeface="Dosis"/>
              <a:ea typeface="Dosis"/>
              <a:cs typeface="Dosis"/>
              <a:sym typeface="Dosis"/>
            </a:endParaRPr>
          </a:p>
          <a:p>
            <a:pPr lvl="0" rtl="0">
              <a:spcBef>
                <a:spcPts val="0"/>
              </a:spcBef>
              <a:spcAft>
                <a:spcPts val="1200"/>
              </a:spcAft>
              <a:buNone/>
            </a:pPr>
            <a:r>
              <a:rPr lang="en" sz="2400" dirty="0" smtClean="0">
                <a:solidFill>
                  <a:schemeClr val="dk1"/>
                </a:solidFill>
                <a:latin typeface="Dosis"/>
                <a:ea typeface="Dosis"/>
                <a:cs typeface="Dosis"/>
                <a:sym typeface="Dosis"/>
              </a:rPr>
              <a:t>Imagine </a:t>
            </a:r>
            <a:r>
              <a:rPr lang="en" sz="2400" dirty="0">
                <a:solidFill>
                  <a:schemeClr val="dk1"/>
                </a:solidFill>
                <a:latin typeface="Dosis"/>
                <a:ea typeface="Dosis"/>
                <a:cs typeface="Dosis"/>
                <a:sym typeface="Dosis"/>
              </a:rPr>
              <a:t>you work on a project really, really hard. </a:t>
            </a:r>
            <a:r>
              <a:rPr lang="en" sz="2400" dirty="0" smtClean="0">
                <a:solidFill>
                  <a:schemeClr val="dk1"/>
                </a:solidFill>
                <a:latin typeface="Dosis"/>
                <a:ea typeface="Dosis"/>
                <a:cs typeface="Dosis"/>
                <a:sym typeface="Dosis"/>
              </a:rPr>
              <a:t>You spend </a:t>
            </a:r>
            <a:r>
              <a:rPr lang="en" sz="2400" dirty="0">
                <a:solidFill>
                  <a:schemeClr val="dk1"/>
                </a:solidFill>
                <a:latin typeface="Dosis"/>
                <a:ea typeface="Dosis"/>
                <a:cs typeface="Dosis"/>
                <a:sym typeface="Dosis"/>
              </a:rPr>
              <a:t>lots of time and money on it. And then you toss it in the ocean and you don’t really know where your project is going. </a:t>
            </a:r>
            <a:r>
              <a:rPr lang="en" sz="2400" i="1" dirty="0">
                <a:solidFill>
                  <a:schemeClr val="dk1"/>
                </a:solidFill>
                <a:latin typeface="Dosis"/>
                <a:ea typeface="Dosis"/>
                <a:cs typeface="Dosis"/>
                <a:sym typeface="Dosis"/>
              </a:rPr>
              <a:t>Ahh! </a:t>
            </a:r>
            <a:endParaRPr lang="en" sz="2400" i="1" dirty="0" smtClean="0">
              <a:solidFill>
                <a:schemeClr val="dk1"/>
              </a:solidFill>
              <a:latin typeface="Dosis"/>
              <a:ea typeface="Dosis"/>
              <a:cs typeface="Dosis"/>
              <a:sym typeface="Dosis"/>
            </a:endParaRPr>
          </a:p>
          <a:p>
            <a:pPr lvl="0" rtl="0">
              <a:spcBef>
                <a:spcPts val="0"/>
              </a:spcBef>
              <a:spcAft>
                <a:spcPts val="1200"/>
              </a:spcAft>
              <a:buNone/>
            </a:pPr>
            <a:r>
              <a:rPr lang="en" sz="2400" dirty="0" smtClean="0">
                <a:solidFill>
                  <a:schemeClr val="dk1"/>
                </a:solidFill>
                <a:latin typeface="Dosis"/>
                <a:ea typeface="Dosis"/>
                <a:cs typeface="Dosis"/>
                <a:sym typeface="Dosis"/>
              </a:rPr>
              <a:t>This </a:t>
            </a:r>
            <a:r>
              <a:rPr lang="en" sz="2400" dirty="0">
                <a:solidFill>
                  <a:schemeClr val="dk1"/>
                </a:solidFill>
                <a:latin typeface="Dosis"/>
                <a:ea typeface="Dosis"/>
                <a:cs typeface="Dosis"/>
                <a:sym typeface="Dosis"/>
              </a:rPr>
              <a:t>is </a:t>
            </a:r>
            <a:r>
              <a:rPr lang="en" sz="2400" dirty="0" smtClean="0">
                <a:solidFill>
                  <a:schemeClr val="dk1"/>
                </a:solidFill>
                <a:latin typeface="Dosis"/>
                <a:ea typeface="Dosis"/>
                <a:cs typeface="Dosis"/>
                <a:sym typeface="Dosis"/>
              </a:rPr>
              <a:t>similar to what </a:t>
            </a:r>
            <a:r>
              <a:rPr lang="en" sz="2400" dirty="0">
                <a:solidFill>
                  <a:schemeClr val="dk1"/>
                </a:solidFill>
                <a:latin typeface="Dosis"/>
                <a:ea typeface="Dosis"/>
                <a:cs typeface="Dosis"/>
                <a:sym typeface="Dosis"/>
              </a:rPr>
              <a:t>happens with Icefin when it is deployed on its missions</a:t>
            </a:r>
            <a:r>
              <a:rPr lang="en" sz="2400" dirty="0" smtClean="0">
                <a:solidFill>
                  <a:schemeClr val="dk1"/>
                </a:solidFill>
                <a:latin typeface="Dosis"/>
                <a:ea typeface="Dosis"/>
                <a:cs typeface="Dosis"/>
                <a:sym typeface="Dosis"/>
              </a:rPr>
              <a:t>.</a:t>
            </a:r>
            <a:endParaRPr lang="en" sz="2400" dirty="0">
              <a:solidFill>
                <a:schemeClr val="dk1"/>
              </a:solidFill>
              <a:latin typeface="Dosis"/>
              <a:ea typeface="Dosis"/>
              <a:cs typeface="Dosis"/>
              <a:sym typeface="Dosis"/>
            </a:endParaRPr>
          </a:p>
          <a:p>
            <a:pPr lvl="0" indent="457200" rtl="0">
              <a:lnSpc>
                <a:spcPct val="115000"/>
              </a:lnSpc>
              <a:spcBef>
                <a:spcPts val="0"/>
              </a:spcBef>
              <a:buNone/>
            </a:pPr>
            <a:endParaRPr sz="1100" dirty="0">
              <a:solidFill>
                <a:schemeClr val="dk1"/>
              </a:solidFill>
            </a:endParaRPr>
          </a:p>
          <a:p>
            <a:pPr lvl="0" indent="457200" rtl="0">
              <a:lnSpc>
                <a:spcPct val="115000"/>
              </a:lnSpc>
              <a:spcBef>
                <a:spcPts val="0"/>
              </a:spcBef>
              <a:buNone/>
            </a:pPr>
            <a:endParaRPr sz="1100" dirty="0">
              <a:solidFill>
                <a:schemeClr val="dk1"/>
              </a:solidFill>
            </a:endParaRPr>
          </a:p>
          <a:p>
            <a:pPr lvl="0" indent="457200" rtl="0">
              <a:lnSpc>
                <a:spcPct val="115000"/>
              </a:lnSpc>
              <a:spcBef>
                <a:spcPts val="0"/>
              </a:spcBef>
              <a:buNone/>
            </a:pPr>
            <a:endParaRPr sz="1800" dirty="0">
              <a:solidFill>
                <a:schemeClr val="dk1"/>
              </a:solidFill>
              <a:latin typeface="Dosis"/>
              <a:ea typeface="Dosis"/>
              <a:cs typeface="Dosis"/>
              <a:sym typeface="Dosis"/>
            </a:endParaRPr>
          </a:p>
          <a:p>
            <a:pPr lvl="0" indent="457200" rtl="0">
              <a:lnSpc>
                <a:spcPct val="115000"/>
              </a:lnSpc>
              <a:spcBef>
                <a:spcPts val="0"/>
              </a:spcBef>
              <a:buNone/>
            </a:pPr>
            <a:endParaRPr sz="1100" dirty="0">
              <a:solidFill>
                <a:schemeClr val="dk1"/>
              </a:solidFill>
            </a:endParaRPr>
          </a:p>
        </p:txBody>
      </p:sp>
      <p:sp>
        <p:nvSpPr>
          <p:cNvPr id="634" name="Shape 634"/>
          <p:cNvSpPr txBox="1"/>
          <p:nvPr/>
        </p:nvSpPr>
        <p:spPr>
          <a:xfrm>
            <a:off x="5585835" y="3571143"/>
            <a:ext cx="3365298" cy="1194932"/>
          </a:xfrm>
          <a:prstGeom prst="rect">
            <a:avLst/>
          </a:prstGeom>
          <a:solidFill>
            <a:schemeClr val="bg1"/>
          </a:solidFill>
          <a:ln>
            <a:noFill/>
          </a:ln>
        </p:spPr>
        <p:txBody>
          <a:bodyPr lIns="91425" tIns="91425" rIns="91425" bIns="91425" anchor="ctr" anchorCtr="0">
            <a:noAutofit/>
          </a:bodyPr>
          <a:lstStyle/>
          <a:p>
            <a:pPr lvl="0" algn="r" rtl="0">
              <a:spcBef>
                <a:spcPts val="0"/>
              </a:spcBef>
              <a:buNone/>
            </a:pPr>
            <a:r>
              <a:rPr lang="en" sz="2000" dirty="0">
                <a:solidFill>
                  <a:schemeClr val="dk1"/>
                </a:solidFill>
                <a:latin typeface="Dosis"/>
                <a:ea typeface="Dosis"/>
                <a:cs typeface="Dosis"/>
                <a:sym typeface="Dosis"/>
              </a:rPr>
              <a:t>Icefin gets deployed down </a:t>
            </a:r>
            <a:r>
              <a:rPr lang="en" sz="2000" dirty="0" smtClean="0">
                <a:solidFill>
                  <a:schemeClr val="dk1"/>
                </a:solidFill>
                <a:latin typeface="Dosis"/>
                <a:ea typeface="Dosis"/>
                <a:cs typeface="Dosis"/>
                <a:sym typeface="Dosis"/>
              </a:rPr>
              <a:t/>
            </a:r>
            <a:br>
              <a:rPr lang="en" sz="2000" dirty="0" smtClean="0">
                <a:solidFill>
                  <a:schemeClr val="dk1"/>
                </a:solidFill>
                <a:latin typeface="Dosis"/>
                <a:ea typeface="Dosis"/>
                <a:cs typeface="Dosis"/>
                <a:sym typeface="Dosis"/>
              </a:rPr>
            </a:br>
            <a:r>
              <a:rPr lang="en" sz="2000" dirty="0" smtClean="0">
                <a:solidFill>
                  <a:schemeClr val="dk1"/>
                </a:solidFill>
                <a:latin typeface="Dosis"/>
                <a:ea typeface="Dosis"/>
                <a:cs typeface="Dosis"/>
                <a:sym typeface="Dosis"/>
              </a:rPr>
              <a:t>a </a:t>
            </a:r>
            <a:r>
              <a:rPr lang="en" sz="2000" dirty="0">
                <a:solidFill>
                  <a:schemeClr val="dk1"/>
                </a:solidFill>
                <a:latin typeface="Dosis"/>
                <a:ea typeface="Dosis"/>
                <a:cs typeface="Dosis"/>
                <a:sym typeface="Dosis"/>
              </a:rPr>
              <a:t>hole in an ice sheet.</a:t>
            </a:r>
          </a:p>
          <a:p>
            <a:pPr lvl="0" algn="r" rtl="0">
              <a:spcBef>
                <a:spcPts val="0"/>
              </a:spcBef>
              <a:buNone/>
            </a:pPr>
            <a:endParaRPr lang="en" sz="900" dirty="0" smtClean="0">
              <a:solidFill>
                <a:schemeClr val="dk1"/>
              </a:solidFill>
              <a:latin typeface="Dosis"/>
              <a:ea typeface="Dosis"/>
              <a:cs typeface="Dosis"/>
              <a:sym typeface="Dosis"/>
            </a:endParaRPr>
          </a:p>
          <a:p>
            <a:pPr lvl="0" algn="r" rtl="0">
              <a:spcBef>
                <a:spcPts val="0"/>
              </a:spcBef>
              <a:buNone/>
            </a:pPr>
            <a:r>
              <a:rPr lang="en" sz="900" dirty="0" smtClean="0">
                <a:solidFill>
                  <a:schemeClr val="dk1"/>
                </a:solidFill>
                <a:latin typeface="Dosis"/>
                <a:ea typeface="Dosis"/>
                <a:cs typeface="Dosis"/>
                <a:sym typeface="Dosis"/>
              </a:rPr>
              <a:t>Image </a:t>
            </a:r>
            <a:r>
              <a:rPr lang="en" sz="900" dirty="0">
                <a:solidFill>
                  <a:schemeClr val="dk1"/>
                </a:solidFill>
                <a:latin typeface="Dosis"/>
                <a:ea typeface="Dosis"/>
                <a:cs typeface="Dosis"/>
                <a:sym typeface="Dosis"/>
              </a:rPr>
              <a:t>courtesy of Georgia Tech Research Institute. </a:t>
            </a:r>
          </a:p>
        </p:txBody>
      </p:sp>
      <p:pic>
        <p:nvPicPr>
          <p:cNvPr id="635" name="Shape 635"/>
          <p:cNvPicPr preferRelativeResize="0"/>
          <p:nvPr/>
        </p:nvPicPr>
        <p:blipFill rotWithShape="1">
          <a:blip r:embed="rId3">
            <a:alphaModFix/>
          </a:blip>
          <a:srcRect l="18846" r="5770"/>
          <a:stretch/>
        </p:blipFill>
        <p:spPr>
          <a:xfrm>
            <a:off x="5392968" y="742950"/>
            <a:ext cx="3751032" cy="280246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609600" y="133350"/>
            <a:ext cx="6140399" cy="857400"/>
          </a:xfrm>
          <a:prstGeom prst="rect">
            <a:avLst/>
          </a:prstGeom>
        </p:spPr>
        <p:txBody>
          <a:bodyPr lIns="91425" tIns="91425" rIns="91425" bIns="91425" anchor="b" anchorCtr="0">
            <a:noAutofit/>
          </a:bodyPr>
          <a:lstStyle/>
          <a:p>
            <a:pPr lvl="0" algn="ctr" rtl="0">
              <a:spcBef>
                <a:spcPts val="0"/>
              </a:spcBef>
              <a:buNone/>
            </a:pPr>
            <a:r>
              <a:rPr lang="en" sz="4400" dirty="0"/>
              <a:t>Let it go! </a:t>
            </a:r>
          </a:p>
        </p:txBody>
      </p:sp>
      <p:sp>
        <p:nvSpPr>
          <p:cNvPr id="641" name="Shape 641"/>
          <p:cNvSpPr txBox="1"/>
          <p:nvPr/>
        </p:nvSpPr>
        <p:spPr>
          <a:xfrm>
            <a:off x="228600" y="895350"/>
            <a:ext cx="7589520" cy="4114800"/>
          </a:xfrm>
          <a:prstGeom prst="rect">
            <a:avLst/>
          </a:prstGeom>
          <a:noFill/>
          <a:ln>
            <a:noFill/>
          </a:ln>
        </p:spPr>
        <p:txBody>
          <a:bodyPr lIns="91425" tIns="91425" rIns="91425" bIns="91425" anchor="t" anchorCtr="0">
            <a:noAutofit/>
          </a:bodyPr>
          <a:lstStyle/>
          <a:p>
            <a:pPr lvl="0" rtl="0">
              <a:spcBef>
                <a:spcPts val="0"/>
              </a:spcBef>
              <a:spcAft>
                <a:spcPts val="1200"/>
              </a:spcAft>
              <a:buNone/>
            </a:pPr>
            <a:r>
              <a:rPr lang="en" sz="1800" dirty="0" smtClean="0">
                <a:solidFill>
                  <a:schemeClr val="dk1"/>
                </a:solidFill>
                <a:latin typeface="Dosis"/>
                <a:ea typeface="Dosis"/>
                <a:cs typeface="Dosis"/>
                <a:sym typeface="Dosis"/>
              </a:rPr>
              <a:t>One major challenge </a:t>
            </a:r>
            <a:r>
              <a:rPr lang="en" sz="1800" dirty="0">
                <a:solidFill>
                  <a:schemeClr val="dk1"/>
                </a:solidFill>
                <a:latin typeface="Dosis"/>
                <a:ea typeface="Dosis"/>
                <a:cs typeface="Dosis"/>
                <a:sym typeface="Dosis"/>
              </a:rPr>
              <a:t>with exploring under ice is that </a:t>
            </a:r>
            <a:r>
              <a:rPr lang="en" sz="1800" b="1" dirty="0">
                <a:solidFill>
                  <a:schemeClr val="dk1"/>
                </a:solidFill>
                <a:latin typeface="Dosis"/>
                <a:ea typeface="Dosis"/>
                <a:cs typeface="Dosis"/>
                <a:sym typeface="Dosis"/>
              </a:rPr>
              <a:t>you cannot see the robot after </a:t>
            </a:r>
            <a:r>
              <a:rPr lang="en" sz="1800" b="1" dirty="0" smtClean="0">
                <a:solidFill>
                  <a:schemeClr val="dk1"/>
                </a:solidFill>
                <a:latin typeface="Dosis"/>
                <a:ea typeface="Dosis"/>
                <a:cs typeface="Dosis"/>
                <a:sym typeface="Dosis"/>
              </a:rPr>
              <a:t>it is </a:t>
            </a:r>
            <a:r>
              <a:rPr lang="en" sz="1800" b="1" dirty="0">
                <a:solidFill>
                  <a:schemeClr val="dk1"/>
                </a:solidFill>
                <a:latin typeface="Dosis"/>
                <a:ea typeface="Dosis"/>
                <a:cs typeface="Dosis"/>
                <a:sym typeface="Dosis"/>
              </a:rPr>
              <a:t>deployed</a:t>
            </a:r>
            <a:r>
              <a:rPr lang="en" sz="1800" dirty="0">
                <a:solidFill>
                  <a:schemeClr val="dk1"/>
                </a:solidFill>
                <a:latin typeface="Dosis"/>
                <a:ea typeface="Dosis"/>
                <a:cs typeface="Dosis"/>
                <a:sym typeface="Dosis"/>
              </a:rPr>
              <a:t>. While GPS is great on land, the signal is not strong enough to work in water or under thick ice</a:t>
            </a:r>
            <a:r>
              <a:rPr lang="en" sz="1800" dirty="0" smtClean="0">
                <a:solidFill>
                  <a:schemeClr val="dk1"/>
                </a:solidFill>
                <a:latin typeface="Dosis"/>
                <a:ea typeface="Dosis"/>
                <a:cs typeface="Dosis"/>
                <a:sym typeface="Dosis"/>
              </a:rPr>
              <a:t>. </a:t>
            </a:r>
            <a:r>
              <a:rPr lang="en" sz="1800" i="1" dirty="0" smtClean="0">
                <a:solidFill>
                  <a:schemeClr val="dk1"/>
                </a:solidFill>
                <a:latin typeface="Dosis"/>
                <a:ea typeface="Dosis"/>
                <a:cs typeface="Dosis"/>
                <a:sym typeface="Dosis"/>
              </a:rPr>
              <a:t>So </a:t>
            </a:r>
            <a:r>
              <a:rPr lang="en" sz="1800" i="1" dirty="0">
                <a:solidFill>
                  <a:schemeClr val="dk1"/>
                </a:solidFill>
                <a:latin typeface="Dosis"/>
                <a:ea typeface="Dosis"/>
                <a:cs typeface="Dosis"/>
                <a:sym typeface="Dosis"/>
              </a:rPr>
              <a:t>how do </a:t>
            </a:r>
            <a:r>
              <a:rPr lang="en" sz="1800" i="1" dirty="0" smtClean="0">
                <a:solidFill>
                  <a:schemeClr val="dk1"/>
                </a:solidFill>
                <a:latin typeface="Dosis"/>
                <a:ea typeface="Dosis"/>
                <a:cs typeface="Dosis"/>
                <a:sym typeface="Dosis"/>
              </a:rPr>
              <a:t>engineers </a:t>
            </a:r>
            <a:r>
              <a:rPr lang="en" sz="1800" i="1" dirty="0">
                <a:solidFill>
                  <a:schemeClr val="dk1"/>
                </a:solidFill>
                <a:latin typeface="Dosis"/>
                <a:ea typeface="Dosis"/>
                <a:cs typeface="Dosis"/>
                <a:sym typeface="Dosis"/>
              </a:rPr>
              <a:t>know if Icefin is </a:t>
            </a:r>
            <a:r>
              <a:rPr lang="en" sz="1800" i="1" dirty="0" smtClean="0">
                <a:solidFill>
                  <a:schemeClr val="dk1"/>
                </a:solidFill>
                <a:latin typeface="Dosis"/>
                <a:ea typeface="Dosis"/>
                <a:cs typeface="Dosis"/>
                <a:sym typeface="Dosis"/>
              </a:rPr>
              <a:t>okay, or </a:t>
            </a:r>
            <a:r>
              <a:rPr lang="en" sz="1800" i="1" dirty="0">
                <a:solidFill>
                  <a:schemeClr val="dk1"/>
                </a:solidFill>
                <a:latin typeface="Dosis"/>
                <a:ea typeface="Dosis"/>
                <a:cs typeface="Dosis"/>
                <a:sym typeface="Dosis"/>
              </a:rPr>
              <a:t>if it’s having a </a:t>
            </a:r>
            <a:r>
              <a:rPr lang="en" sz="1800" i="1" dirty="0" smtClean="0">
                <a:solidFill>
                  <a:schemeClr val="dk1"/>
                </a:solidFill>
                <a:latin typeface="Dosis"/>
                <a:ea typeface="Dosis"/>
                <a:cs typeface="Dosis"/>
                <a:sym typeface="Dosis"/>
              </a:rPr>
              <a:t>troublefree time </a:t>
            </a:r>
            <a:r>
              <a:rPr lang="en" sz="1800" i="1" dirty="0">
                <a:solidFill>
                  <a:schemeClr val="dk1"/>
                </a:solidFill>
                <a:latin typeface="Dosis"/>
                <a:ea typeface="Dosis"/>
                <a:cs typeface="Dosis"/>
                <a:sym typeface="Dosis"/>
              </a:rPr>
              <a:t>in the water? </a:t>
            </a:r>
            <a:endParaRPr lang="en" sz="1800" i="1" dirty="0" smtClean="0">
              <a:solidFill>
                <a:schemeClr val="dk1"/>
              </a:solidFill>
              <a:latin typeface="Dosis"/>
              <a:ea typeface="Dosis"/>
              <a:cs typeface="Dosis"/>
              <a:sym typeface="Dosis"/>
            </a:endParaRPr>
          </a:p>
          <a:p>
            <a:pPr lvl="0" rtl="0">
              <a:spcBef>
                <a:spcPts val="0"/>
              </a:spcBef>
              <a:spcAft>
                <a:spcPts val="1200"/>
              </a:spcAft>
              <a:buNone/>
            </a:pPr>
            <a:r>
              <a:rPr lang="en" sz="1800" dirty="0" smtClean="0">
                <a:solidFill>
                  <a:schemeClr val="dk1"/>
                </a:solidFill>
                <a:latin typeface="Dosis"/>
                <a:ea typeface="Dosis"/>
                <a:cs typeface="Dosis"/>
                <a:sym typeface="Dosis"/>
              </a:rPr>
              <a:t>In </a:t>
            </a:r>
            <a:r>
              <a:rPr lang="en" sz="1800" dirty="0">
                <a:solidFill>
                  <a:schemeClr val="dk1"/>
                </a:solidFill>
                <a:latin typeface="Dosis"/>
                <a:ea typeface="Dosis"/>
                <a:cs typeface="Dosis"/>
                <a:sym typeface="Dosis"/>
              </a:rPr>
              <a:t>the future, Icefin will use a navigation system called </a:t>
            </a:r>
            <a:r>
              <a:rPr lang="en" sz="1800" dirty="0" smtClean="0">
                <a:solidFill>
                  <a:schemeClr val="dk1"/>
                </a:solidFill>
                <a:latin typeface="Dosis"/>
                <a:ea typeface="Dosis"/>
                <a:cs typeface="Dosis"/>
                <a:sym typeface="Dosis"/>
              </a:rPr>
              <a:t>SLAM, which estimates </a:t>
            </a:r>
            <a:r>
              <a:rPr lang="en" sz="1800" dirty="0">
                <a:solidFill>
                  <a:schemeClr val="dk1"/>
                </a:solidFill>
                <a:latin typeface="Dosis"/>
                <a:ea typeface="Dosis"/>
                <a:cs typeface="Dosis"/>
                <a:sym typeface="Dosis"/>
              </a:rPr>
              <a:t>the robot’s position based on the </a:t>
            </a:r>
            <a:r>
              <a:rPr lang="en" sz="1800" dirty="0" smtClean="0">
                <a:solidFill>
                  <a:schemeClr val="dk1"/>
                </a:solidFill>
                <a:latin typeface="Dosis"/>
                <a:ea typeface="Dosis"/>
                <a:cs typeface="Dosis"/>
                <a:sym typeface="Dosis"/>
              </a:rPr>
              <a:t>seafloor features. SLAM uses lasers</a:t>
            </a:r>
            <a:r>
              <a:rPr lang="en" sz="1800" dirty="0">
                <a:solidFill>
                  <a:schemeClr val="dk1"/>
                </a:solidFill>
                <a:latin typeface="Dosis"/>
                <a:ea typeface="Dosis"/>
                <a:cs typeface="Dosis"/>
                <a:sym typeface="Dosis"/>
              </a:rPr>
              <a:t>, </a:t>
            </a:r>
            <a:r>
              <a:rPr lang="en" sz="1800" dirty="0" smtClean="0">
                <a:solidFill>
                  <a:schemeClr val="dk1"/>
                </a:solidFill>
                <a:latin typeface="Dosis"/>
                <a:ea typeface="Dosis"/>
                <a:cs typeface="Dosis"/>
                <a:sym typeface="Dosis"/>
              </a:rPr>
              <a:t>landmarks </a:t>
            </a:r>
            <a:r>
              <a:rPr lang="en" sz="1800" dirty="0">
                <a:solidFill>
                  <a:schemeClr val="dk1"/>
                </a:solidFill>
                <a:latin typeface="Dosis"/>
                <a:ea typeface="Dosis"/>
                <a:cs typeface="Dosis"/>
                <a:sym typeface="Dosis"/>
              </a:rPr>
              <a:t>and </a:t>
            </a:r>
            <a:r>
              <a:rPr lang="en" sz="1800" dirty="0" smtClean="0">
                <a:solidFill>
                  <a:schemeClr val="dk1"/>
                </a:solidFill>
                <a:latin typeface="Dosis"/>
                <a:ea typeface="Dosis"/>
                <a:cs typeface="Dosis"/>
                <a:sym typeface="Dosis"/>
              </a:rPr>
              <a:t>odometers to aid the </a:t>
            </a:r>
            <a:r>
              <a:rPr lang="en" sz="1800" dirty="0">
                <a:solidFill>
                  <a:schemeClr val="dk1"/>
                </a:solidFill>
                <a:latin typeface="Dosis"/>
                <a:ea typeface="Dosis"/>
                <a:cs typeface="Dosis"/>
                <a:sym typeface="Dosis"/>
              </a:rPr>
              <a:t>robot </a:t>
            </a:r>
            <a:r>
              <a:rPr lang="en" sz="1800" dirty="0" smtClean="0">
                <a:solidFill>
                  <a:schemeClr val="dk1"/>
                </a:solidFill>
                <a:latin typeface="Dosis"/>
                <a:ea typeface="Dosis"/>
                <a:cs typeface="Dosis"/>
                <a:sym typeface="Dosis"/>
              </a:rPr>
              <a:t>in moving </a:t>
            </a:r>
            <a:r>
              <a:rPr lang="en" sz="1800" dirty="0">
                <a:solidFill>
                  <a:schemeClr val="dk1"/>
                </a:solidFill>
                <a:latin typeface="Dosis"/>
                <a:ea typeface="Dosis"/>
                <a:cs typeface="Dosis"/>
                <a:sym typeface="Dosis"/>
              </a:rPr>
              <a:t>around and </a:t>
            </a:r>
            <a:r>
              <a:rPr lang="en" sz="1800" b="1" dirty="0" smtClean="0">
                <a:solidFill>
                  <a:srgbClr val="7030A0"/>
                </a:solidFill>
                <a:latin typeface="Dosis"/>
                <a:ea typeface="Dosis"/>
                <a:cs typeface="Dosis"/>
                <a:sym typeface="Dosis"/>
              </a:rPr>
              <a:t>making </a:t>
            </a:r>
            <a:r>
              <a:rPr lang="en" sz="1800" b="1" dirty="0">
                <a:solidFill>
                  <a:srgbClr val="7030A0"/>
                </a:solidFill>
                <a:latin typeface="Dosis"/>
                <a:ea typeface="Dosis"/>
                <a:cs typeface="Dosis"/>
                <a:sym typeface="Dosis"/>
              </a:rPr>
              <a:t>a map of its surroundings while using the map at the same time</a:t>
            </a:r>
            <a:r>
              <a:rPr lang="en" sz="1800" b="1" dirty="0">
                <a:solidFill>
                  <a:schemeClr val="dk1"/>
                </a:solidFill>
                <a:latin typeface="Dosis"/>
                <a:ea typeface="Dosis"/>
                <a:cs typeface="Dosis"/>
                <a:sym typeface="Dosis"/>
              </a:rPr>
              <a:t>!</a:t>
            </a:r>
            <a:r>
              <a:rPr lang="en" sz="1800" dirty="0">
                <a:solidFill>
                  <a:schemeClr val="dk1"/>
                </a:solidFill>
                <a:latin typeface="Dosis"/>
                <a:ea typeface="Dosis"/>
                <a:cs typeface="Dosis"/>
                <a:sym typeface="Dosis"/>
              </a:rPr>
              <a:t> The computation is </a:t>
            </a:r>
            <a:r>
              <a:rPr lang="en" sz="1800" dirty="0" smtClean="0">
                <a:solidFill>
                  <a:schemeClr val="dk1"/>
                </a:solidFill>
                <a:latin typeface="Dosis"/>
                <a:ea typeface="Dosis"/>
                <a:cs typeface="Dosis"/>
                <a:sym typeface="Dosis"/>
              </a:rPr>
              <a:t>made using special </a:t>
            </a:r>
            <a:r>
              <a:rPr lang="en" sz="1800" dirty="0">
                <a:solidFill>
                  <a:schemeClr val="dk1"/>
                </a:solidFill>
                <a:latin typeface="Dosis"/>
                <a:ea typeface="Dosis"/>
                <a:cs typeface="Dosis"/>
                <a:sym typeface="Dosis"/>
              </a:rPr>
              <a:t>algorithms, but it is not necessarily very accurate. Icefin is already outfitted for using SLAM, but it has not been tested yet in the field. </a:t>
            </a:r>
            <a:endParaRPr lang="en" sz="1800" dirty="0" smtClean="0">
              <a:solidFill>
                <a:schemeClr val="dk1"/>
              </a:solidFill>
              <a:latin typeface="Dosis"/>
              <a:ea typeface="Dosis"/>
              <a:cs typeface="Dosis"/>
              <a:sym typeface="Dosis"/>
            </a:endParaRPr>
          </a:p>
          <a:p>
            <a:pPr lvl="0" algn="ctr">
              <a:spcAft>
                <a:spcPts val="1200"/>
              </a:spcAft>
            </a:pPr>
            <a:r>
              <a:rPr lang="en" sz="1600" b="1" dirty="0" smtClean="0">
                <a:solidFill>
                  <a:srgbClr val="7030A0"/>
                </a:solidFill>
                <a:latin typeface="Dosis"/>
                <a:ea typeface="Dosis"/>
                <a:cs typeface="Dosis"/>
                <a:sym typeface="Dosis"/>
              </a:rPr>
              <a:t>SLAM </a:t>
            </a:r>
            <a:r>
              <a:rPr lang="en" sz="1600" b="1" dirty="0">
                <a:solidFill>
                  <a:srgbClr val="7030A0"/>
                </a:solidFill>
                <a:latin typeface="Dosis"/>
                <a:ea typeface="Dosis"/>
                <a:cs typeface="Dosis"/>
                <a:sym typeface="Dosis"/>
              </a:rPr>
              <a:t>= simultaneous localization and </a:t>
            </a:r>
            <a:r>
              <a:rPr lang="en" sz="1600" b="1" dirty="0" smtClean="0">
                <a:solidFill>
                  <a:srgbClr val="7030A0"/>
                </a:solidFill>
                <a:latin typeface="Dosis"/>
                <a:ea typeface="Dosis"/>
                <a:cs typeface="Dosis"/>
                <a:sym typeface="Dosis"/>
              </a:rPr>
              <a:t>mapping</a:t>
            </a:r>
            <a:endParaRPr sz="1600" b="1" dirty="0">
              <a:solidFill>
                <a:srgbClr val="7030A0"/>
              </a:solidFill>
              <a:latin typeface="Dosis"/>
              <a:ea typeface="Dosis"/>
              <a:cs typeface="Dosis"/>
              <a:sym typeface="Dosis"/>
            </a:endParaRPr>
          </a:p>
          <a:p>
            <a:pPr lvl="0" rtl="0">
              <a:spcBef>
                <a:spcPts val="0"/>
              </a:spcBef>
              <a:spcAft>
                <a:spcPts val="1200"/>
              </a:spcAft>
              <a:buNone/>
            </a:pPr>
            <a:r>
              <a:rPr lang="en" sz="1800" dirty="0">
                <a:solidFill>
                  <a:schemeClr val="dk1"/>
                </a:solidFill>
                <a:latin typeface="Dosis"/>
                <a:ea typeface="Dosis"/>
                <a:cs typeface="Dosis"/>
                <a:sym typeface="Dosis"/>
              </a:rPr>
              <a:t>As you can imagine, dropping Icefin into the water is slightly nerve wracking, but really rewarding! </a:t>
            </a:r>
            <a:r>
              <a:rPr lang="en" sz="1800" i="1" dirty="0" smtClean="0">
                <a:solidFill>
                  <a:schemeClr val="dk1"/>
                </a:solidFill>
                <a:latin typeface="Dosis"/>
                <a:ea typeface="Dosis"/>
                <a:cs typeface="Dosis"/>
                <a:sym typeface="Dosis"/>
              </a:rPr>
              <a:t>To the inventors, it is </a:t>
            </a:r>
            <a:r>
              <a:rPr lang="en" sz="1800" i="1" dirty="0">
                <a:solidFill>
                  <a:schemeClr val="dk1"/>
                </a:solidFill>
                <a:latin typeface="Dosis"/>
                <a:ea typeface="Dosis"/>
                <a:cs typeface="Dosis"/>
                <a:sym typeface="Dosis"/>
              </a:rPr>
              <a:t>like a </a:t>
            </a:r>
            <a:r>
              <a:rPr lang="en" sz="1800" i="1" dirty="0" smtClean="0">
                <a:solidFill>
                  <a:schemeClr val="dk1"/>
                </a:solidFill>
                <a:latin typeface="Dosis"/>
                <a:ea typeface="Dosis"/>
                <a:cs typeface="Dosis"/>
                <a:sym typeface="Dosis"/>
              </a:rPr>
              <a:t>baby bird </a:t>
            </a:r>
            <a:r>
              <a:rPr lang="en" sz="1800" i="1" dirty="0">
                <a:solidFill>
                  <a:schemeClr val="dk1"/>
                </a:solidFill>
                <a:latin typeface="Dosis"/>
                <a:ea typeface="Dosis"/>
                <a:cs typeface="Dosis"/>
                <a:sym typeface="Dosis"/>
              </a:rPr>
              <a:t>leaving the </a:t>
            </a:r>
            <a:r>
              <a:rPr lang="en" sz="1800" i="1" dirty="0" smtClean="0">
                <a:solidFill>
                  <a:schemeClr val="dk1"/>
                </a:solidFill>
                <a:latin typeface="Dosis"/>
                <a:ea typeface="Dosis"/>
                <a:cs typeface="Dosis"/>
                <a:sym typeface="Dosis"/>
              </a:rPr>
              <a:t>nest </a:t>
            </a:r>
            <a:r>
              <a:rPr lang="en" sz="1800" i="1" dirty="0">
                <a:solidFill>
                  <a:schemeClr val="dk1"/>
                </a:solidFill>
                <a:latin typeface="Dosis"/>
                <a:ea typeface="Dosis"/>
                <a:cs typeface="Dosis"/>
                <a:sym typeface="Dosis"/>
              </a:rPr>
              <a:t>for the first time</a:t>
            </a:r>
            <a:r>
              <a:rPr lang="en" sz="1800" dirty="0">
                <a:solidFill>
                  <a:schemeClr val="dk1"/>
                </a:solidFill>
                <a:latin typeface="Dosis"/>
                <a:ea typeface="Dosis"/>
                <a:cs typeface="Dosis"/>
                <a:sym typeface="Dosis"/>
              </a:rPr>
              <a:t>. </a:t>
            </a:r>
            <a:endParaRPr sz="1800" dirty="0">
              <a:solidFill>
                <a:schemeClr val="dk1"/>
              </a:solidFill>
            </a:endParaRP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a:spLocks noGrp="1"/>
          </p:cNvSpPr>
          <p:nvPr>
            <p:ph type="title"/>
          </p:nvPr>
        </p:nvSpPr>
        <p:spPr>
          <a:xfrm>
            <a:off x="228600" y="142875"/>
            <a:ext cx="6140399" cy="822960"/>
          </a:xfrm>
          <a:prstGeom prst="rect">
            <a:avLst/>
          </a:prstGeom>
        </p:spPr>
        <p:txBody>
          <a:bodyPr lIns="91425" tIns="91425" rIns="91425" bIns="91425" anchor="b" anchorCtr="0">
            <a:noAutofit/>
          </a:bodyPr>
          <a:lstStyle/>
          <a:p>
            <a:pPr lvl="0" rtl="0">
              <a:spcBef>
                <a:spcPts val="0"/>
              </a:spcBef>
              <a:buNone/>
            </a:pPr>
            <a:r>
              <a:rPr lang="en" sz="3700" dirty="0"/>
              <a:t>Icefin goes on a field trip!</a:t>
            </a:r>
          </a:p>
        </p:txBody>
      </p:sp>
      <p:pic>
        <p:nvPicPr>
          <p:cNvPr id="647" name="Shape 647"/>
          <p:cNvPicPr preferRelativeResize="0"/>
          <p:nvPr/>
        </p:nvPicPr>
        <p:blipFill>
          <a:blip r:embed="rId3">
            <a:alphaModFix/>
          </a:blip>
          <a:stretch>
            <a:fillRect/>
          </a:stretch>
        </p:blipFill>
        <p:spPr>
          <a:xfrm>
            <a:off x="5715000" y="200452"/>
            <a:ext cx="3157225" cy="4733498"/>
          </a:xfrm>
          <a:prstGeom prst="rect">
            <a:avLst/>
          </a:prstGeom>
          <a:noFill/>
          <a:ln>
            <a:noFill/>
          </a:ln>
        </p:spPr>
      </p:pic>
      <p:pic>
        <p:nvPicPr>
          <p:cNvPr id="648" name="Shape 648"/>
          <p:cNvPicPr preferRelativeResize="0"/>
          <p:nvPr/>
        </p:nvPicPr>
        <p:blipFill>
          <a:blip r:embed="rId4">
            <a:alphaModFix/>
          </a:blip>
          <a:stretch>
            <a:fillRect/>
          </a:stretch>
        </p:blipFill>
        <p:spPr>
          <a:xfrm>
            <a:off x="328575" y="944440"/>
            <a:ext cx="5234025" cy="3501250"/>
          </a:xfrm>
          <a:prstGeom prst="rect">
            <a:avLst/>
          </a:prstGeom>
          <a:noFill/>
          <a:ln>
            <a:noFill/>
          </a:ln>
        </p:spPr>
      </p:pic>
      <p:sp>
        <p:nvSpPr>
          <p:cNvPr id="649" name="Shape 649"/>
          <p:cNvSpPr txBox="1"/>
          <p:nvPr/>
        </p:nvSpPr>
        <p:spPr>
          <a:xfrm>
            <a:off x="47175" y="4428392"/>
            <a:ext cx="5667825" cy="581758"/>
          </a:xfrm>
          <a:prstGeom prst="rect">
            <a:avLst/>
          </a:prstGeom>
          <a:noFill/>
          <a:ln>
            <a:noFill/>
          </a:ln>
        </p:spPr>
        <p:txBody>
          <a:bodyPr lIns="91425" tIns="91425" rIns="91425" bIns="91425" anchor="t" anchorCtr="0">
            <a:noAutofit/>
          </a:bodyPr>
          <a:lstStyle/>
          <a:p>
            <a:pPr lvl="0" algn="ctr" rtl="0">
              <a:spcBef>
                <a:spcPts val="0"/>
              </a:spcBef>
              <a:buNone/>
            </a:pPr>
            <a:r>
              <a:rPr lang="en" sz="2200" dirty="0" smtClean="0">
                <a:latin typeface="Dosis" panose="020B0604020202020204" charset="0"/>
                <a:ea typeface="Dosis"/>
                <a:cs typeface="Dosis"/>
                <a:sym typeface="Dosis"/>
              </a:rPr>
              <a:t>Icefin goes to Antarctica to explore under the ice! </a:t>
            </a:r>
          </a:p>
          <a:p>
            <a:pPr lvl="0" algn="ctr" rtl="0">
              <a:spcBef>
                <a:spcPts val="0"/>
              </a:spcBef>
              <a:buNone/>
            </a:pPr>
            <a:r>
              <a:rPr lang="en" sz="900" dirty="0" smtClean="0">
                <a:latin typeface="Dosis" panose="020B0604020202020204" charset="0"/>
                <a:ea typeface="Dosis"/>
                <a:cs typeface="Dosis"/>
                <a:sym typeface="Dosis"/>
              </a:rPr>
              <a:t>Images courtesy of Georgia Tech Research Institute. Photo credit: Jacob Buffo</a:t>
            </a:r>
            <a:r>
              <a:rPr lang="en" sz="900" dirty="0" smtClean="0">
                <a:latin typeface="Dosis" panose="020B0604020202020204" charset="0"/>
              </a:rPr>
              <a:t> </a:t>
            </a:r>
            <a:endParaRPr lang="en" sz="900" dirty="0">
              <a:latin typeface="Dosis" panose="020B0604020202020204" charset="0"/>
            </a:endParaRP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Shape 654"/>
          <p:cNvPicPr preferRelativeResize="0"/>
          <p:nvPr/>
        </p:nvPicPr>
        <p:blipFill rotWithShape="1">
          <a:blip r:embed="rId3">
            <a:alphaModFix/>
          </a:blip>
          <a:srcRect b="1907"/>
          <a:stretch/>
        </p:blipFill>
        <p:spPr>
          <a:xfrm>
            <a:off x="562950" y="133350"/>
            <a:ext cx="8018100" cy="4419600"/>
          </a:xfrm>
          <a:prstGeom prst="rect">
            <a:avLst/>
          </a:prstGeom>
          <a:noFill/>
          <a:ln>
            <a:noFill/>
          </a:ln>
        </p:spPr>
      </p:pic>
      <p:sp>
        <p:nvSpPr>
          <p:cNvPr id="655" name="Shape 655"/>
          <p:cNvSpPr txBox="1"/>
          <p:nvPr/>
        </p:nvSpPr>
        <p:spPr>
          <a:xfrm>
            <a:off x="1100100" y="4621651"/>
            <a:ext cx="6943800" cy="464699"/>
          </a:xfrm>
          <a:prstGeom prst="rect">
            <a:avLst/>
          </a:prstGeom>
          <a:noFill/>
          <a:ln>
            <a:noFill/>
          </a:ln>
        </p:spPr>
        <p:txBody>
          <a:bodyPr lIns="91425" tIns="91425" rIns="91425" bIns="91425" anchor="ctr" anchorCtr="0">
            <a:noAutofit/>
          </a:bodyPr>
          <a:lstStyle/>
          <a:p>
            <a:pPr lvl="0" algn="ctr" rtl="0">
              <a:spcBef>
                <a:spcPts val="0"/>
              </a:spcBef>
              <a:buNone/>
            </a:pPr>
            <a:r>
              <a:rPr lang="en" sz="2400" dirty="0">
                <a:solidFill>
                  <a:schemeClr val="dk1"/>
                </a:solidFill>
                <a:latin typeface="Dosis"/>
                <a:ea typeface="Dosis"/>
                <a:cs typeface="Dosis"/>
                <a:sym typeface="Dosis"/>
              </a:rPr>
              <a:t>Icefin dropping into the cold water. The ice sheet is above. </a:t>
            </a:r>
          </a:p>
          <a:p>
            <a:pPr lvl="0" algn="ctr" rtl="0">
              <a:spcBef>
                <a:spcPts val="0"/>
              </a:spcBef>
              <a:buNone/>
            </a:pPr>
            <a:r>
              <a:rPr lang="en" sz="900" dirty="0">
                <a:solidFill>
                  <a:schemeClr val="dk1"/>
                </a:solidFill>
                <a:latin typeface="Dosis"/>
                <a:ea typeface="Dosis"/>
                <a:cs typeface="Dosis"/>
                <a:sym typeface="Dosis"/>
              </a:rPr>
              <a:t>Image courtesy of Georgia Tech Research Institute</a:t>
            </a:r>
            <a:r>
              <a:rPr lang="en" sz="900" dirty="0" smtClean="0">
                <a:solidFill>
                  <a:schemeClr val="dk1"/>
                </a:solidFill>
                <a:latin typeface="Dosis"/>
                <a:ea typeface="Dosis"/>
                <a:cs typeface="Dosis"/>
                <a:sym typeface="Dosis"/>
              </a:rPr>
              <a:t>.</a:t>
            </a:r>
            <a:endParaRPr lang="en" sz="900" dirty="0">
              <a:solidFill>
                <a:schemeClr val="dk1"/>
              </a:solidFill>
              <a:latin typeface="Dosis"/>
              <a:ea typeface="Dosis"/>
              <a:cs typeface="Dosis"/>
              <a:sym typeface="Dosis"/>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a:spLocks noGrp="1"/>
          </p:cNvSpPr>
          <p:nvPr>
            <p:ph type="title" idx="4294967295"/>
          </p:nvPr>
        </p:nvSpPr>
        <p:spPr>
          <a:xfrm>
            <a:off x="241626" y="310574"/>
            <a:ext cx="4061400" cy="745500"/>
          </a:xfrm>
          <a:prstGeom prst="rect">
            <a:avLst/>
          </a:prstGeom>
          <a:noFill/>
          <a:ln>
            <a:noFill/>
          </a:ln>
        </p:spPr>
        <p:txBody>
          <a:bodyPr lIns="91425" tIns="91425" rIns="91425" bIns="91425" anchor="b" anchorCtr="0">
            <a:noAutofit/>
          </a:bodyPr>
          <a:lstStyle/>
          <a:p>
            <a:pPr lvl="0">
              <a:spcBef>
                <a:spcPts val="0"/>
              </a:spcBef>
              <a:buNone/>
            </a:pPr>
            <a:r>
              <a:rPr lang="en" sz="3700" dirty="0"/>
              <a:t>“Follow the water!” </a:t>
            </a:r>
          </a:p>
        </p:txBody>
      </p:sp>
      <p:pic>
        <p:nvPicPr>
          <p:cNvPr id="528" name="Shape 528"/>
          <p:cNvPicPr preferRelativeResize="0"/>
          <p:nvPr/>
        </p:nvPicPr>
        <p:blipFill>
          <a:blip r:embed="rId3">
            <a:alphaModFix/>
          </a:blip>
          <a:stretch>
            <a:fillRect/>
          </a:stretch>
        </p:blipFill>
        <p:spPr>
          <a:xfrm>
            <a:off x="6042526" y="2259525"/>
            <a:ext cx="2872874" cy="2883974"/>
          </a:xfrm>
          <a:prstGeom prst="rect">
            <a:avLst/>
          </a:prstGeom>
          <a:noFill/>
          <a:ln>
            <a:noFill/>
          </a:ln>
        </p:spPr>
      </p:pic>
      <p:pic>
        <p:nvPicPr>
          <p:cNvPr id="529" name="Shape 529"/>
          <p:cNvPicPr preferRelativeResize="0"/>
          <p:nvPr/>
        </p:nvPicPr>
        <p:blipFill>
          <a:blip r:embed="rId4">
            <a:alphaModFix/>
          </a:blip>
          <a:stretch>
            <a:fillRect/>
          </a:stretch>
        </p:blipFill>
        <p:spPr>
          <a:xfrm>
            <a:off x="411480" y="1056073"/>
            <a:ext cx="4541520" cy="3639585"/>
          </a:xfrm>
          <a:prstGeom prst="rect">
            <a:avLst/>
          </a:prstGeom>
          <a:noFill/>
          <a:ln>
            <a:noFill/>
          </a:ln>
        </p:spPr>
      </p:pic>
      <p:sp>
        <p:nvSpPr>
          <p:cNvPr id="530" name="Shape 530"/>
          <p:cNvSpPr txBox="1"/>
          <p:nvPr/>
        </p:nvSpPr>
        <p:spPr>
          <a:xfrm>
            <a:off x="381000" y="4687125"/>
            <a:ext cx="1463763" cy="323025"/>
          </a:xfrm>
          <a:prstGeom prst="rect">
            <a:avLst/>
          </a:prstGeom>
          <a:noFill/>
          <a:ln>
            <a:noFill/>
          </a:ln>
        </p:spPr>
        <p:txBody>
          <a:bodyPr lIns="91425" tIns="91425" rIns="91425" bIns="91425" anchor="t" anchorCtr="0">
            <a:noAutofit/>
          </a:bodyPr>
          <a:lstStyle/>
          <a:p>
            <a:pPr lvl="0">
              <a:spcBef>
                <a:spcPts val="0"/>
              </a:spcBef>
              <a:buNone/>
            </a:pPr>
            <a:r>
              <a:rPr lang="en" sz="900" dirty="0">
                <a:latin typeface="Dosis"/>
                <a:ea typeface="Dosis"/>
                <a:cs typeface="Dosis"/>
                <a:sym typeface="Dosis"/>
              </a:rPr>
              <a:t>Images from NASA.gov</a:t>
            </a:r>
          </a:p>
        </p:txBody>
      </p:sp>
      <p:pic>
        <p:nvPicPr>
          <p:cNvPr id="527" name="Shape 527"/>
          <p:cNvPicPr preferRelativeResize="0"/>
          <p:nvPr/>
        </p:nvPicPr>
        <p:blipFill>
          <a:blip r:embed="rId5">
            <a:alphaModFix/>
          </a:blip>
          <a:stretch>
            <a:fillRect/>
          </a:stretch>
        </p:blipFill>
        <p:spPr>
          <a:xfrm>
            <a:off x="4648200" y="198314"/>
            <a:ext cx="3815269" cy="328783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Shape 660"/>
          <p:cNvPicPr preferRelativeResize="0"/>
          <p:nvPr/>
        </p:nvPicPr>
        <p:blipFill>
          <a:blip r:embed="rId3">
            <a:alphaModFix/>
          </a:blip>
          <a:stretch>
            <a:fillRect/>
          </a:stretch>
        </p:blipFill>
        <p:spPr>
          <a:xfrm>
            <a:off x="1240200" y="102251"/>
            <a:ext cx="6663600" cy="4450699"/>
          </a:xfrm>
          <a:prstGeom prst="rect">
            <a:avLst/>
          </a:prstGeom>
          <a:noFill/>
          <a:ln>
            <a:noFill/>
          </a:ln>
        </p:spPr>
      </p:pic>
      <p:sp>
        <p:nvSpPr>
          <p:cNvPr id="661" name="Shape 661"/>
          <p:cNvSpPr txBox="1"/>
          <p:nvPr/>
        </p:nvSpPr>
        <p:spPr>
          <a:xfrm>
            <a:off x="1005840" y="4552949"/>
            <a:ext cx="7132320" cy="548640"/>
          </a:xfrm>
          <a:prstGeom prst="rect">
            <a:avLst/>
          </a:prstGeom>
          <a:noFill/>
          <a:ln>
            <a:noFill/>
          </a:ln>
        </p:spPr>
        <p:txBody>
          <a:bodyPr lIns="91425" tIns="91425" rIns="91425" bIns="91425" anchor="ctr" anchorCtr="0">
            <a:noAutofit/>
          </a:bodyPr>
          <a:lstStyle/>
          <a:p>
            <a:pPr lvl="0" algn="ctr" rtl="0">
              <a:spcBef>
                <a:spcPts val="0"/>
              </a:spcBef>
              <a:buNone/>
            </a:pPr>
            <a:r>
              <a:rPr lang="en" sz="2400" dirty="0">
                <a:solidFill>
                  <a:schemeClr val="dk1"/>
                </a:solidFill>
                <a:latin typeface="Dosis"/>
                <a:ea typeface="Dosis"/>
                <a:cs typeface="Dosis"/>
                <a:sym typeface="Dosis"/>
              </a:rPr>
              <a:t>Engineers and scientists monitoring Icefin as it swims.</a:t>
            </a:r>
          </a:p>
          <a:p>
            <a:pPr lvl="0" algn="ctr" rtl="0">
              <a:spcBef>
                <a:spcPts val="0"/>
              </a:spcBef>
              <a:buNone/>
            </a:pPr>
            <a:r>
              <a:rPr lang="en" sz="900" dirty="0">
                <a:solidFill>
                  <a:schemeClr val="dk1"/>
                </a:solidFill>
                <a:latin typeface="Dosis"/>
                <a:ea typeface="Dosis"/>
                <a:cs typeface="Dosis"/>
                <a:sym typeface="Dosis"/>
              </a:rPr>
              <a:t>Image courtesy of Georgia Tech Research Institute. Photo credit: Jacob Buffo. </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Shape 666"/>
          <p:cNvPicPr preferRelativeResize="0"/>
          <p:nvPr/>
        </p:nvPicPr>
        <p:blipFill>
          <a:blip r:embed="rId3">
            <a:alphaModFix/>
          </a:blip>
          <a:stretch>
            <a:fillRect/>
          </a:stretch>
        </p:blipFill>
        <p:spPr>
          <a:xfrm>
            <a:off x="4616325" y="586975"/>
            <a:ext cx="3643399" cy="3512524"/>
          </a:xfrm>
          <a:prstGeom prst="rect">
            <a:avLst/>
          </a:prstGeom>
          <a:noFill/>
          <a:ln>
            <a:noFill/>
          </a:ln>
        </p:spPr>
      </p:pic>
      <p:pic>
        <p:nvPicPr>
          <p:cNvPr id="667" name="Shape 667"/>
          <p:cNvPicPr preferRelativeResize="0"/>
          <p:nvPr/>
        </p:nvPicPr>
        <p:blipFill>
          <a:blip r:embed="rId4">
            <a:alphaModFix/>
          </a:blip>
          <a:stretch>
            <a:fillRect/>
          </a:stretch>
        </p:blipFill>
        <p:spPr>
          <a:xfrm>
            <a:off x="838200" y="586974"/>
            <a:ext cx="3610375" cy="3512525"/>
          </a:xfrm>
          <a:prstGeom prst="rect">
            <a:avLst/>
          </a:prstGeom>
          <a:noFill/>
          <a:ln>
            <a:noFill/>
          </a:ln>
        </p:spPr>
      </p:pic>
      <p:sp>
        <p:nvSpPr>
          <p:cNvPr id="668" name="Shape 668"/>
          <p:cNvSpPr txBox="1">
            <a:spLocks noGrp="1"/>
          </p:cNvSpPr>
          <p:nvPr>
            <p:ph type="body" idx="1"/>
          </p:nvPr>
        </p:nvSpPr>
        <p:spPr>
          <a:xfrm>
            <a:off x="457200" y="4171950"/>
            <a:ext cx="8229600" cy="519599"/>
          </a:xfrm>
          <a:prstGeom prst="rect">
            <a:avLst/>
          </a:prstGeom>
        </p:spPr>
        <p:txBody>
          <a:bodyPr lIns="91425" tIns="91425" rIns="91425" bIns="91425" anchor="t" anchorCtr="0">
            <a:noAutofit/>
          </a:bodyPr>
          <a:lstStyle/>
          <a:p>
            <a:pPr lvl="0">
              <a:spcBef>
                <a:spcPts val="0"/>
              </a:spcBef>
              <a:buNone/>
            </a:pPr>
            <a:r>
              <a:rPr lang="en" sz="2400" dirty="0" smtClean="0"/>
              <a:t>With its cameras, Icefin </a:t>
            </a:r>
            <a:r>
              <a:rPr lang="en" sz="2400" dirty="0"/>
              <a:t>found life in an extreme </a:t>
            </a:r>
            <a:r>
              <a:rPr lang="en" sz="2400" dirty="0" smtClean="0"/>
              <a:t>environment!</a:t>
            </a:r>
            <a:endParaRPr lang="en" sz="2400" dirty="0"/>
          </a:p>
        </p:txBody>
      </p:sp>
      <p:sp>
        <p:nvSpPr>
          <p:cNvPr id="6" name="Shape 649"/>
          <p:cNvSpPr txBox="1"/>
          <p:nvPr/>
        </p:nvSpPr>
        <p:spPr>
          <a:xfrm>
            <a:off x="5790844" y="4758289"/>
            <a:ext cx="2468880" cy="274320"/>
          </a:xfrm>
          <a:prstGeom prst="rect">
            <a:avLst/>
          </a:prstGeom>
          <a:noFill/>
          <a:ln>
            <a:noFill/>
          </a:ln>
        </p:spPr>
        <p:txBody>
          <a:bodyPr lIns="91425" tIns="91425" rIns="91425" bIns="91425" anchor="t" anchorCtr="0">
            <a:noAutofit/>
          </a:bodyPr>
          <a:lstStyle/>
          <a:p>
            <a:pPr lvl="0" algn="ctr" rtl="0">
              <a:spcBef>
                <a:spcPts val="0"/>
              </a:spcBef>
              <a:buNone/>
            </a:pPr>
            <a:r>
              <a:rPr lang="en" sz="900" dirty="0" smtClean="0">
                <a:latin typeface="Dosis" panose="020B0604020202020204" charset="0"/>
                <a:ea typeface="Dosis"/>
                <a:cs typeface="Dosis"/>
                <a:sym typeface="Dosis"/>
              </a:rPr>
              <a:t>Images courtesy of Georgia Tech Research Institute</a:t>
            </a:r>
            <a:endParaRPr lang="en" sz="900" dirty="0">
              <a:latin typeface="Dosis" panose="020B0604020202020204" charset="0"/>
            </a:endParaRP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Shape 673"/>
          <p:cNvPicPr preferRelativeResize="0"/>
          <p:nvPr/>
        </p:nvPicPr>
        <p:blipFill>
          <a:blip r:embed="rId3">
            <a:alphaModFix/>
          </a:blip>
          <a:stretch>
            <a:fillRect/>
          </a:stretch>
        </p:blipFill>
        <p:spPr>
          <a:xfrm>
            <a:off x="4695476" y="514350"/>
            <a:ext cx="3398662" cy="3615786"/>
          </a:xfrm>
          <a:prstGeom prst="rect">
            <a:avLst/>
          </a:prstGeom>
          <a:noFill/>
          <a:ln>
            <a:noFill/>
          </a:ln>
        </p:spPr>
      </p:pic>
      <p:pic>
        <p:nvPicPr>
          <p:cNvPr id="674" name="Shape 674"/>
          <p:cNvPicPr preferRelativeResize="0"/>
          <p:nvPr/>
        </p:nvPicPr>
        <p:blipFill>
          <a:blip r:embed="rId4">
            <a:alphaModFix/>
          </a:blip>
          <a:stretch>
            <a:fillRect/>
          </a:stretch>
        </p:blipFill>
        <p:spPr>
          <a:xfrm>
            <a:off x="1143000" y="514350"/>
            <a:ext cx="3400075" cy="3615786"/>
          </a:xfrm>
          <a:prstGeom prst="rect">
            <a:avLst/>
          </a:prstGeom>
          <a:noFill/>
          <a:ln>
            <a:noFill/>
          </a:ln>
        </p:spPr>
      </p:pic>
      <p:sp>
        <p:nvSpPr>
          <p:cNvPr id="675" name="Shape 675"/>
          <p:cNvSpPr txBox="1">
            <a:spLocks noGrp="1"/>
          </p:cNvSpPr>
          <p:nvPr>
            <p:ph type="body" idx="1"/>
          </p:nvPr>
        </p:nvSpPr>
        <p:spPr>
          <a:xfrm>
            <a:off x="457200" y="4130136"/>
            <a:ext cx="8229600" cy="519599"/>
          </a:xfrm>
          <a:prstGeom prst="rect">
            <a:avLst/>
          </a:prstGeom>
        </p:spPr>
        <p:txBody>
          <a:bodyPr lIns="91425" tIns="91425" rIns="91425" bIns="91425" anchor="t" anchorCtr="0">
            <a:noAutofit/>
          </a:bodyPr>
          <a:lstStyle/>
          <a:p>
            <a:pPr lvl="0">
              <a:spcBef>
                <a:spcPts val="0"/>
              </a:spcBef>
              <a:buNone/>
            </a:pPr>
            <a:r>
              <a:rPr lang="en" sz="2400" dirty="0" smtClean="0"/>
              <a:t>Using sonar, Icefin </a:t>
            </a:r>
            <a:r>
              <a:rPr lang="en" sz="2400" dirty="0"/>
              <a:t>measured the seafloor and the ice above </a:t>
            </a:r>
            <a:r>
              <a:rPr lang="en" sz="2400" dirty="0" smtClean="0"/>
              <a:t>it.</a:t>
            </a:r>
            <a:endParaRPr lang="en" sz="2400" dirty="0"/>
          </a:p>
        </p:txBody>
      </p:sp>
      <p:sp>
        <p:nvSpPr>
          <p:cNvPr id="5" name="Shape 649"/>
          <p:cNvSpPr txBox="1"/>
          <p:nvPr/>
        </p:nvSpPr>
        <p:spPr>
          <a:xfrm>
            <a:off x="5790844" y="4758289"/>
            <a:ext cx="2468880" cy="274320"/>
          </a:xfrm>
          <a:prstGeom prst="rect">
            <a:avLst/>
          </a:prstGeom>
          <a:noFill/>
          <a:ln>
            <a:noFill/>
          </a:ln>
        </p:spPr>
        <p:txBody>
          <a:bodyPr lIns="91425" tIns="91425" rIns="91425" bIns="91425" anchor="t" anchorCtr="0">
            <a:noAutofit/>
          </a:bodyPr>
          <a:lstStyle/>
          <a:p>
            <a:pPr lvl="0" algn="ctr" rtl="0">
              <a:spcBef>
                <a:spcPts val="0"/>
              </a:spcBef>
              <a:buNone/>
            </a:pPr>
            <a:r>
              <a:rPr lang="en" sz="900" dirty="0" smtClean="0">
                <a:latin typeface="Dosis" panose="020B0604020202020204" charset="0"/>
                <a:ea typeface="Dosis"/>
                <a:cs typeface="Dosis"/>
                <a:sym typeface="Dosis"/>
              </a:rPr>
              <a:t>Images courtesy of Georgia Tech Research Institute</a:t>
            </a:r>
            <a:endParaRPr lang="en" sz="900" dirty="0">
              <a:latin typeface="Dosis" panose="020B0604020202020204" charset="0"/>
            </a:endParaRP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1051560" y="2161800"/>
            <a:ext cx="7040880" cy="819899"/>
          </a:xfrm>
          <a:prstGeom prst="rect">
            <a:avLst/>
          </a:prstGeom>
        </p:spPr>
        <p:txBody>
          <a:bodyPr lIns="91425" tIns="91425" rIns="91425" bIns="91425" anchor="ctr" anchorCtr="0">
            <a:noAutofit/>
          </a:bodyPr>
          <a:lstStyle/>
          <a:p>
            <a:pPr lvl="0">
              <a:spcBef>
                <a:spcPts val="0"/>
              </a:spcBef>
              <a:buNone/>
            </a:pPr>
            <a:r>
              <a:rPr lang="en" sz="4400" dirty="0"/>
              <a:t>Are </a:t>
            </a:r>
            <a:r>
              <a:rPr lang="en" sz="4400" dirty="0">
                <a:solidFill>
                  <a:srgbClr val="00B050"/>
                </a:solidFill>
              </a:rPr>
              <a:t>you</a:t>
            </a:r>
            <a:r>
              <a:rPr lang="en" sz="4400" dirty="0"/>
              <a:t> ready for </a:t>
            </a:r>
            <a:r>
              <a:rPr lang="en" sz="4400" dirty="0">
                <a:solidFill>
                  <a:srgbClr val="7030A0"/>
                </a:solidFill>
              </a:rPr>
              <a:t>Europa</a:t>
            </a:r>
            <a:r>
              <a:rPr lang="en" sz="4400" dirty="0"/>
              <a:t>???</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7" name="Shape 537"/>
          <p:cNvSpPr txBox="1"/>
          <p:nvPr/>
        </p:nvSpPr>
        <p:spPr>
          <a:xfrm>
            <a:off x="84551" y="4705350"/>
            <a:ext cx="1280160" cy="274320"/>
          </a:xfrm>
          <a:prstGeom prst="rect">
            <a:avLst/>
          </a:prstGeom>
          <a:noFill/>
          <a:ln>
            <a:noFill/>
          </a:ln>
        </p:spPr>
        <p:txBody>
          <a:bodyPr lIns="91425" tIns="91425" rIns="91425" bIns="91425" anchor="t" anchorCtr="0">
            <a:noAutofit/>
          </a:bodyPr>
          <a:lstStyle/>
          <a:p>
            <a:pPr lvl="0" rtl="0">
              <a:spcBef>
                <a:spcPts val="0"/>
              </a:spcBef>
              <a:buNone/>
            </a:pPr>
            <a:r>
              <a:rPr lang="en" sz="900" dirty="0">
                <a:latin typeface="Dosis"/>
                <a:ea typeface="Dosis"/>
                <a:cs typeface="Dosis"/>
                <a:sym typeface="Dosis"/>
              </a:rPr>
              <a:t>Image from NASA.gov</a:t>
            </a:r>
          </a:p>
        </p:txBody>
      </p:sp>
      <p:sp>
        <p:nvSpPr>
          <p:cNvPr id="6" name="Shape 538"/>
          <p:cNvSpPr txBox="1"/>
          <p:nvPr/>
        </p:nvSpPr>
        <p:spPr>
          <a:xfrm>
            <a:off x="76200" y="78630"/>
            <a:ext cx="8991600" cy="869148"/>
          </a:xfrm>
          <a:prstGeom prst="rect">
            <a:avLst/>
          </a:prstGeom>
          <a:noFill/>
          <a:ln>
            <a:noFill/>
          </a:ln>
        </p:spPr>
        <p:txBody>
          <a:bodyPr lIns="91425" tIns="91425" rIns="91425" bIns="91425" anchor="t" anchorCtr="0">
            <a:noAutofit/>
          </a:bodyPr>
          <a:lstStyle/>
          <a:p>
            <a:pPr lvl="0" algn="ctr">
              <a:spcBef>
                <a:spcPts val="0"/>
              </a:spcBef>
              <a:buNone/>
            </a:pPr>
            <a:r>
              <a:rPr lang="en" sz="4000" b="1" dirty="0" smtClean="0">
                <a:solidFill>
                  <a:schemeClr val="accent1"/>
                </a:solidFill>
                <a:latin typeface="Sniglet"/>
                <a:ea typeface="Sniglet"/>
                <a:cs typeface="Sniglet"/>
                <a:sym typeface="Sniglet"/>
              </a:rPr>
              <a:t>Alien Ocean: NASA’s Mission to Europa</a:t>
            </a:r>
            <a:endParaRPr lang="en" sz="4000" b="1" dirty="0">
              <a:solidFill>
                <a:schemeClr val="accent1"/>
              </a:solidFill>
              <a:latin typeface="Sniglet"/>
              <a:ea typeface="Sniglet"/>
              <a:cs typeface="Sniglet"/>
              <a:sym typeface="Sniglet"/>
            </a:endParaRPr>
          </a:p>
        </p:txBody>
      </p:sp>
      <p:pic>
        <p:nvPicPr>
          <p:cNvPr id="1026" name="Picture 2" descr="http://imagecache.jpl.nasa.gov/images/640x350/europa20150810-16-640x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6096000" cy="3333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idx="1"/>
          </p:nvPr>
        </p:nvSpPr>
        <p:spPr>
          <a:xfrm>
            <a:off x="1905000" y="4248150"/>
            <a:ext cx="5334000" cy="764899"/>
          </a:xfrm>
        </p:spPr>
        <p:txBody>
          <a:bodyPr/>
          <a:lstStyle/>
          <a:p>
            <a:r>
              <a:rPr lang="en-US" b="1" dirty="0">
                <a:solidFill>
                  <a:schemeClr val="dk1"/>
                </a:solidFill>
              </a:rPr>
              <a:t>Watch this video: </a:t>
            </a:r>
            <a:endParaRPr lang="en-US" b="1" dirty="0" smtClean="0">
              <a:solidFill>
                <a:schemeClr val="dk1"/>
              </a:solidFill>
            </a:endParaRPr>
          </a:p>
          <a:p>
            <a:r>
              <a:rPr lang="en-US" b="1" dirty="0" smtClean="0">
                <a:solidFill>
                  <a:schemeClr val="dk1"/>
                </a:solidFill>
                <a:hlinkClick r:id="rId4"/>
              </a:rPr>
              <a:t>http</a:t>
            </a:r>
            <a:r>
              <a:rPr lang="en-US" b="1" dirty="0">
                <a:solidFill>
                  <a:schemeClr val="dk1"/>
                </a:solidFill>
                <a:hlinkClick r:id="rId4"/>
              </a:rPr>
              <a:t>://solarsystem.nasa.gov/europa/alienocean.cfm</a:t>
            </a:r>
            <a:r>
              <a:rPr lang="en-US" b="1" dirty="0">
                <a:solidFill>
                  <a:schemeClr val="dk1"/>
                </a:solidFill>
              </a:rPr>
              <a:t> </a:t>
            </a:r>
            <a:endParaRPr lang="en-US" b="1" dirty="0"/>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2" name="Title 1"/>
          <p:cNvSpPr>
            <a:spLocks noGrp="1"/>
          </p:cNvSpPr>
          <p:nvPr>
            <p:ph type="title"/>
          </p:nvPr>
        </p:nvSpPr>
        <p:spPr>
          <a:xfrm>
            <a:off x="609600" y="209550"/>
            <a:ext cx="2833475" cy="2929264"/>
          </a:xfrm>
        </p:spPr>
        <p:txBody>
          <a:bodyPr/>
          <a:lstStyle/>
          <a:p>
            <a:pPr algn="r"/>
            <a:r>
              <a:rPr lang="en-US" sz="4400" dirty="0" smtClean="0"/>
              <a:t>What do we know about Europa?</a:t>
            </a:r>
            <a:endParaRPr lang="en-US" sz="4400" dirty="0"/>
          </a:p>
        </p:txBody>
      </p:sp>
      <p:sp>
        <p:nvSpPr>
          <p:cNvPr id="543" name="Shape 543"/>
          <p:cNvSpPr txBox="1">
            <a:spLocks noGrp="1"/>
          </p:cNvSpPr>
          <p:nvPr>
            <p:ph type="body" idx="1"/>
          </p:nvPr>
        </p:nvSpPr>
        <p:spPr>
          <a:xfrm>
            <a:off x="452362" y="4019550"/>
            <a:ext cx="7243837" cy="990600"/>
          </a:xfrm>
          <a:prstGeom prst="rect">
            <a:avLst/>
          </a:prstGeom>
          <a:noFill/>
        </p:spPr>
        <p:txBody>
          <a:bodyPr lIns="91425" tIns="91425" rIns="91425" bIns="91425" anchor="t" anchorCtr="0">
            <a:noAutofit/>
          </a:bodyPr>
          <a:lstStyle/>
          <a:p>
            <a:pPr>
              <a:buNone/>
            </a:pPr>
            <a:r>
              <a:rPr lang="en-US" sz="1800" b="1" dirty="0">
                <a:solidFill>
                  <a:schemeClr val="dk1"/>
                </a:solidFill>
              </a:rPr>
              <a:t>Watch </a:t>
            </a:r>
            <a:r>
              <a:rPr lang="en-US" sz="1800" b="1" dirty="0" smtClean="0">
                <a:solidFill>
                  <a:schemeClr val="dk1"/>
                </a:solidFill>
              </a:rPr>
              <a:t>these video clips: </a:t>
            </a:r>
            <a:endParaRPr lang="en-US" sz="1800" b="1" dirty="0">
              <a:solidFill>
                <a:schemeClr val="dk1"/>
              </a:solidFill>
            </a:endParaRPr>
          </a:p>
          <a:p>
            <a:pPr lvl="0">
              <a:buNone/>
            </a:pPr>
            <a:r>
              <a:rPr lang="en" sz="1800" u="sng" dirty="0" smtClean="0">
                <a:solidFill>
                  <a:srgbClr val="1155CC"/>
                </a:solidFill>
                <a:hlinkClick r:id="rId3"/>
              </a:rPr>
              <a:t>http</a:t>
            </a:r>
            <a:r>
              <a:rPr lang="en" sz="1800" u="sng" dirty="0">
                <a:solidFill>
                  <a:srgbClr val="1155CC"/>
                </a:solidFill>
                <a:hlinkClick r:id="rId3"/>
              </a:rPr>
              <a:t>://</a:t>
            </a:r>
            <a:r>
              <a:rPr lang="en" sz="1800" u="sng" dirty="0" smtClean="0">
                <a:solidFill>
                  <a:srgbClr val="1155CC"/>
                </a:solidFill>
                <a:hlinkClick r:id="rId3"/>
              </a:rPr>
              <a:t>solarsystem.nasa.gov/europa/oceanworld.cfm</a:t>
            </a:r>
            <a:r>
              <a:rPr lang="en-US" sz="1800" b="1" dirty="0">
                <a:solidFill>
                  <a:schemeClr val="dk1"/>
                </a:solidFill>
              </a:rPr>
              <a:t> </a:t>
            </a:r>
            <a:r>
              <a:rPr lang="en-US" sz="1800" dirty="0" smtClean="0">
                <a:solidFill>
                  <a:schemeClr val="dk1"/>
                </a:solidFill>
              </a:rPr>
              <a:t>(4:13 minutes) </a:t>
            </a:r>
            <a:endParaRPr lang="en" sz="1800" u="sng" dirty="0">
              <a:solidFill>
                <a:srgbClr val="1155CC"/>
              </a:solidFill>
              <a:hlinkClick r:id="rId3"/>
            </a:endParaRPr>
          </a:p>
          <a:p>
            <a:pPr lvl="0">
              <a:buClr>
                <a:srgbClr val="000000"/>
              </a:buClr>
              <a:buSzPct val="78571"/>
              <a:buNone/>
            </a:pPr>
            <a:r>
              <a:rPr lang="en" sz="1800" u="sng" dirty="0" smtClean="0">
                <a:solidFill>
                  <a:srgbClr val="1155CC"/>
                </a:solidFill>
                <a:hlinkClick r:id="rId4"/>
              </a:rPr>
              <a:t>http</a:t>
            </a:r>
            <a:r>
              <a:rPr lang="en" sz="1800" u="sng" dirty="0">
                <a:solidFill>
                  <a:srgbClr val="1155CC"/>
                </a:solidFill>
                <a:hlinkClick r:id="rId4"/>
              </a:rPr>
              <a:t>://</a:t>
            </a:r>
            <a:r>
              <a:rPr lang="en" sz="1800" u="sng" dirty="0" smtClean="0">
                <a:solidFill>
                  <a:srgbClr val="1155CC"/>
                </a:solidFill>
                <a:hlinkClick r:id="rId4"/>
              </a:rPr>
              <a:t>solarsystem.nasa.gov/europa/cooldestination.cfm</a:t>
            </a:r>
            <a:r>
              <a:rPr lang="en-US" sz="1800" b="1" dirty="0">
                <a:solidFill>
                  <a:schemeClr val="dk1"/>
                </a:solidFill>
              </a:rPr>
              <a:t> </a:t>
            </a:r>
            <a:r>
              <a:rPr lang="en-US" sz="1800" dirty="0" smtClean="0">
                <a:solidFill>
                  <a:schemeClr val="dk1"/>
                </a:solidFill>
              </a:rPr>
              <a:t>(3:43 minutes)</a:t>
            </a:r>
            <a:endParaRPr lang="en" sz="1800" u="sng" dirty="0">
              <a:solidFill>
                <a:srgbClr val="1155CC"/>
              </a:solidFill>
              <a:hlinkClick r:id="rId4"/>
            </a:endParaRPr>
          </a:p>
        </p:txBody>
      </p:sp>
      <p:pic>
        <p:nvPicPr>
          <p:cNvPr id="545" name="Shape 545"/>
          <p:cNvPicPr preferRelativeResize="0"/>
          <p:nvPr/>
        </p:nvPicPr>
        <p:blipFill>
          <a:blip r:embed="rId5">
            <a:alphaModFix/>
          </a:blip>
          <a:stretch>
            <a:fillRect/>
          </a:stretch>
        </p:blipFill>
        <p:spPr>
          <a:xfrm>
            <a:off x="3657600" y="438149"/>
            <a:ext cx="5044908" cy="338731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762001" y="285750"/>
            <a:ext cx="5943599" cy="819975"/>
          </a:xfrm>
          <a:prstGeom prst="rect">
            <a:avLst/>
          </a:prstGeom>
        </p:spPr>
        <p:txBody>
          <a:bodyPr lIns="91425" tIns="91425" rIns="91425" bIns="91425" anchor="t" anchorCtr="0">
            <a:noAutofit/>
          </a:bodyPr>
          <a:lstStyle/>
          <a:p>
            <a:pPr lvl="0">
              <a:spcBef>
                <a:spcPts val="0"/>
              </a:spcBef>
              <a:buNone/>
            </a:pPr>
            <a:r>
              <a:rPr lang="en" sz="4400" dirty="0"/>
              <a:t>Europa 101 </a:t>
            </a:r>
          </a:p>
        </p:txBody>
      </p:sp>
      <p:sp>
        <p:nvSpPr>
          <p:cNvPr id="551" name="Shape 551"/>
          <p:cNvSpPr txBox="1"/>
          <p:nvPr/>
        </p:nvSpPr>
        <p:spPr>
          <a:xfrm>
            <a:off x="259080" y="956310"/>
            <a:ext cx="8229600" cy="4114800"/>
          </a:xfrm>
          <a:prstGeom prst="rect">
            <a:avLst/>
          </a:prstGeom>
          <a:noFill/>
          <a:ln>
            <a:noFill/>
          </a:ln>
        </p:spPr>
        <p:txBody>
          <a:bodyPr lIns="91425" tIns="91425" rIns="91425" bIns="91425" anchor="t" anchorCtr="0">
            <a:noAutofit/>
          </a:bodyPr>
          <a:lstStyle/>
          <a:p>
            <a:pPr marL="285750" lvl="0" indent="-285750" rtl="0">
              <a:spcBef>
                <a:spcPts val="0"/>
              </a:spcBef>
              <a:spcAft>
                <a:spcPts val="1200"/>
              </a:spcAft>
              <a:buFont typeface="Arial" panose="020B0604020202020204" pitchFamily="34" charset="0"/>
              <a:buChar char="•"/>
            </a:pPr>
            <a:r>
              <a:rPr lang="en" sz="1800" dirty="0" smtClean="0">
                <a:solidFill>
                  <a:schemeClr val="dk1"/>
                </a:solidFill>
                <a:latin typeface="Dosis"/>
                <a:ea typeface="Dosis"/>
                <a:cs typeface="Dosis"/>
                <a:sym typeface="Dosis"/>
              </a:rPr>
              <a:t>Europa </a:t>
            </a:r>
            <a:r>
              <a:rPr lang="en" sz="1800" dirty="0">
                <a:solidFill>
                  <a:schemeClr val="dk1"/>
                </a:solidFill>
                <a:latin typeface="Dosis"/>
                <a:ea typeface="Dosis"/>
                <a:cs typeface="Dosis"/>
                <a:sym typeface="Dosis"/>
              </a:rPr>
              <a:t>was discovered by Galileo in 1610 and is  slightly smaller than </a:t>
            </a:r>
            <a:r>
              <a:rPr lang="en" sz="1800" dirty="0" smtClean="0">
                <a:solidFill>
                  <a:schemeClr val="dk1"/>
                </a:solidFill>
                <a:latin typeface="Dosis"/>
                <a:ea typeface="Dosis"/>
                <a:cs typeface="Dosis"/>
                <a:sym typeface="Dosis"/>
              </a:rPr>
              <a:t>the Earth's </a:t>
            </a:r>
            <a:r>
              <a:rPr lang="en" sz="1800" dirty="0">
                <a:solidFill>
                  <a:schemeClr val="dk1"/>
                </a:solidFill>
                <a:latin typeface="Dosis"/>
                <a:ea typeface="Dosis"/>
                <a:cs typeface="Dosis"/>
                <a:sym typeface="Dosis"/>
              </a:rPr>
              <a:t>moon. </a:t>
            </a:r>
            <a:r>
              <a:rPr lang="en" sz="1800" dirty="0" smtClean="0">
                <a:solidFill>
                  <a:schemeClr val="dk1"/>
                </a:solidFill>
                <a:latin typeface="Dosis"/>
                <a:ea typeface="Dosis"/>
                <a:cs typeface="Dosis"/>
                <a:sym typeface="Dosis"/>
              </a:rPr>
              <a:t/>
            </a:r>
            <a:br>
              <a:rPr lang="en" sz="1800" dirty="0" smtClean="0">
                <a:solidFill>
                  <a:schemeClr val="dk1"/>
                </a:solidFill>
                <a:latin typeface="Dosis"/>
                <a:ea typeface="Dosis"/>
                <a:cs typeface="Dosis"/>
                <a:sym typeface="Dosis"/>
              </a:rPr>
            </a:br>
            <a:r>
              <a:rPr lang="en" sz="1800" dirty="0" smtClean="0">
                <a:solidFill>
                  <a:schemeClr val="dk1"/>
                </a:solidFill>
                <a:latin typeface="Dosis"/>
                <a:ea typeface="Dosis"/>
                <a:cs typeface="Dosis"/>
                <a:sym typeface="Dosis"/>
              </a:rPr>
              <a:t>It </a:t>
            </a:r>
            <a:r>
              <a:rPr lang="en" sz="1800" dirty="0">
                <a:solidFill>
                  <a:schemeClr val="dk1"/>
                </a:solidFill>
                <a:latin typeface="Dosis"/>
                <a:ea typeface="Dosis"/>
                <a:cs typeface="Dosis"/>
                <a:sym typeface="Dosis"/>
              </a:rPr>
              <a:t>is Jupiter's </a:t>
            </a:r>
            <a:r>
              <a:rPr lang="en" sz="1800" dirty="0" smtClean="0">
                <a:solidFill>
                  <a:schemeClr val="dk1"/>
                </a:solidFill>
                <a:latin typeface="Dosis"/>
                <a:ea typeface="Dosis"/>
                <a:cs typeface="Dosis"/>
                <a:sym typeface="Dosis"/>
              </a:rPr>
              <a:t>sixth-closest </a:t>
            </a:r>
            <a:r>
              <a:rPr lang="en" sz="1800" dirty="0">
                <a:solidFill>
                  <a:schemeClr val="dk1"/>
                </a:solidFill>
                <a:latin typeface="Dosis"/>
                <a:ea typeface="Dosis"/>
                <a:cs typeface="Dosis"/>
                <a:sym typeface="Dosis"/>
              </a:rPr>
              <a:t>moon and the </a:t>
            </a:r>
            <a:r>
              <a:rPr lang="en" sz="1800" dirty="0" smtClean="0">
                <a:solidFill>
                  <a:schemeClr val="dk1"/>
                </a:solidFill>
                <a:latin typeface="Dosis"/>
                <a:ea typeface="Dosis"/>
                <a:cs typeface="Dosis"/>
                <a:sym typeface="Dosis"/>
              </a:rPr>
              <a:t>sixth-largest </a:t>
            </a:r>
            <a:r>
              <a:rPr lang="en" sz="1800" dirty="0">
                <a:solidFill>
                  <a:schemeClr val="dk1"/>
                </a:solidFill>
                <a:latin typeface="Dosis"/>
                <a:ea typeface="Dosis"/>
                <a:cs typeface="Dosis"/>
                <a:sym typeface="Dosis"/>
              </a:rPr>
              <a:t>moon in </a:t>
            </a:r>
            <a:r>
              <a:rPr lang="en" sz="1800" dirty="0" smtClean="0">
                <a:solidFill>
                  <a:schemeClr val="dk1"/>
                </a:solidFill>
                <a:latin typeface="Dosis"/>
                <a:ea typeface="Dosis"/>
                <a:cs typeface="Dosis"/>
                <a:sym typeface="Dosis"/>
              </a:rPr>
              <a:t>our solar system.</a:t>
            </a:r>
            <a:endParaRPr lang="en" sz="1800" dirty="0">
              <a:solidFill>
                <a:schemeClr val="dk1"/>
              </a:solidFill>
              <a:latin typeface="Dosis"/>
              <a:ea typeface="Dosis"/>
              <a:cs typeface="Dosis"/>
              <a:sym typeface="Dosis"/>
            </a:endParaRPr>
          </a:p>
          <a:p>
            <a:pPr marL="285750" lvl="0" indent="-285750" rtl="0">
              <a:spcBef>
                <a:spcPts val="0"/>
              </a:spcBef>
              <a:spcAft>
                <a:spcPts val="1200"/>
              </a:spcAft>
              <a:buFont typeface="Arial" panose="020B0604020202020204" pitchFamily="34" charset="0"/>
              <a:buChar char="•"/>
            </a:pPr>
            <a:r>
              <a:rPr lang="en" sz="1800" dirty="0" smtClean="0">
                <a:solidFill>
                  <a:schemeClr val="dk1"/>
                </a:solidFill>
                <a:latin typeface="Dosis"/>
                <a:ea typeface="Dosis"/>
                <a:cs typeface="Dosis"/>
                <a:sym typeface="Dosis"/>
              </a:rPr>
              <a:t>It </a:t>
            </a:r>
            <a:r>
              <a:rPr lang="en" sz="1800" dirty="0">
                <a:solidFill>
                  <a:schemeClr val="dk1"/>
                </a:solidFill>
                <a:latin typeface="Dosis"/>
                <a:ea typeface="Dosis"/>
                <a:cs typeface="Dosis"/>
                <a:sym typeface="Dosis"/>
              </a:rPr>
              <a:t>has an icy </a:t>
            </a:r>
            <a:r>
              <a:rPr lang="en" sz="1800" dirty="0" smtClean="0">
                <a:solidFill>
                  <a:schemeClr val="dk1"/>
                </a:solidFill>
                <a:latin typeface="Dosis"/>
                <a:ea typeface="Dosis"/>
                <a:cs typeface="Dosis"/>
                <a:sym typeface="Dosis"/>
              </a:rPr>
              <a:t>shell </a:t>
            </a:r>
            <a:r>
              <a:rPr lang="en" sz="1800" dirty="0">
                <a:solidFill>
                  <a:schemeClr val="dk1"/>
                </a:solidFill>
                <a:latin typeface="Dosis"/>
                <a:ea typeface="Dosis"/>
                <a:cs typeface="Dosis"/>
                <a:sym typeface="Dosis"/>
              </a:rPr>
              <a:t>with a liquid ocean beneath it, a rocky </a:t>
            </a:r>
            <a:r>
              <a:rPr lang="en" sz="1800" dirty="0" smtClean="0">
                <a:solidFill>
                  <a:schemeClr val="dk1"/>
                </a:solidFill>
                <a:latin typeface="Dosis"/>
                <a:ea typeface="Dosis"/>
                <a:cs typeface="Dosis"/>
                <a:sym typeface="Dosis"/>
              </a:rPr>
              <a:t>interior  </a:t>
            </a:r>
            <a:r>
              <a:rPr lang="en" sz="1800" dirty="0">
                <a:solidFill>
                  <a:schemeClr val="dk1"/>
                </a:solidFill>
                <a:latin typeface="Dosis"/>
                <a:ea typeface="Dosis"/>
                <a:cs typeface="Dosis"/>
                <a:sym typeface="Dosis"/>
              </a:rPr>
              <a:t>and an iron-nickel core. </a:t>
            </a:r>
            <a:r>
              <a:rPr lang="en" sz="1800" dirty="0" smtClean="0">
                <a:solidFill>
                  <a:schemeClr val="dk1"/>
                </a:solidFill>
                <a:latin typeface="Dosis"/>
                <a:ea typeface="Dosis"/>
                <a:cs typeface="Dosis"/>
                <a:sym typeface="Dosis"/>
              </a:rPr>
              <a:t/>
            </a:r>
            <a:br>
              <a:rPr lang="en" sz="1800" dirty="0" smtClean="0">
                <a:solidFill>
                  <a:schemeClr val="dk1"/>
                </a:solidFill>
                <a:latin typeface="Dosis"/>
                <a:ea typeface="Dosis"/>
                <a:cs typeface="Dosis"/>
                <a:sym typeface="Dosis"/>
              </a:rPr>
            </a:br>
            <a:r>
              <a:rPr lang="en" sz="1800" dirty="0" smtClean="0">
                <a:solidFill>
                  <a:schemeClr val="dk1"/>
                </a:solidFill>
                <a:latin typeface="Dosis"/>
                <a:ea typeface="Dosis"/>
                <a:cs typeface="Dosis"/>
                <a:sym typeface="Dosis"/>
              </a:rPr>
              <a:t>It </a:t>
            </a:r>
            <a:r>
              <a:rPr lang="en" sz="1800" dirty="0">
                <a:solidFill>
                  <a:schemeClr val="dk1"/>
                </a:solidFill>
                <a:latin typeface="Dosis"/>
                <a:ea typeface="Dosis"/>
                <a:cs typeface="Dosis"/>
                <a:sym typeface="Dosis"/>
              </a:rPr>
              <a:t>is believed that the ocean is </a:t>
            </a:r>
            <a:r>
              <a:rPr lang="en" sz="1800" dirty="0" smtClean="0">
                <a:solidFill>
                  <a:schemeClr val="dk1"/>
                </a:solidFill>
                <a:latin typeface="Dosis"/>
                <a:ea typeface="Dosis"/>
                <a:cs typeface="Dosis"/>
                <a:sym typeface="Dosis"/>
              </a:rPr>
              <a:t>salt </a:t>
            </a:r>
            <a:r>
              <a:rPr lang="en" sz="1800" dirty="0">
                <a:solidFill>
                  <a:schemeClr val="dk1"/>
                </a:solidFill>
                <a:latin typeface="Dosis"/>
                <a:ea typeface="Dosis"/>
                <a:cs typeface="Dosis"/>
                <a:sym typeface="Dosis"/>
              </a:rPr>
              <a:t>water and the atmosphere is </a:t>
            </a:r>
            <a:r>
              <a:rPr lang="en" sz="1800" dirty="0" smtClean="0">
                <a:solidFill>
                  <a:schemeClr val="dk1"/>
                </a:solidFill>
                <a:latin typeface="Dosis"/>
                <a:ea typeface="Dosis"/>
                <a:cs typeface="Dosis"/>
                <a:sym typeface="Dosis"/>
              </a:rPr>
              <a:t>oxygen</a:t>
            </a:r>
            <a:r>
              <a:rPr lang="en" sz="1800" dirty="0">
                <a:solidFill>
                  <a:schemeClr val="dk1"/>
                </a:solidFill>
                <a:latin typeface="Dosis"/>
                <a:ea typeface="Dosis"/>
                <a:cs typeface="Dosis"/>
                <a:sym typeface="Dosis"/>
              </a:rPr>
              <a:t>.</a:t>
            </a:r>
          </a:p>
          <a:p>
            <a:pPr marL="285750" lvl="0" indent="-285750" rtl="0">
              <a:spcBef>
                <a:spcPts val="0"/>
              </a:spcBef>
              <a:spcAft>
                <a:spcPts val="1200"/>
              </a:spcAft>
              <a:buFont typeface="Arial" panose="020B0604020202020204" pitchFamily="34" charset="0"/>
              <a:buChar char="•"/>
            </a:pPr>
            <a:r>
              <a:rPr lang="en" sz="1800" dirty="0" smtClean="0">
                <a:solidFill>
                  <a:schemeClr val="dk1"/>
                </a:solidFill>
                <a:latin typeface="Dosis"/>
                <a:ea typeface="Dosis"/>
                <a:cs typeface="Dosis"/>
                <a:sym typeface="Dosis"/>
              </a:rPr>
              <a:t>Due </a:t>
            </a:r>
            <a:r>
              <a:rPr lang="en" sz="1800" dirty="0">
                <a:solidFill>
                  <a:schemeClr val="dk1"/>
                </a:solidFill>
                <a:latin typeface="Dosis"/>
                <a:ea typeface="Dosis"/>
                <a:cs typeface="Dosis"/>
                <a:sym typeface="Dosis"/>
              </a:rPr>
              <a:t>to </a:t>
            </a:r>
            <a:r>
              <a:rPr lang="en" sz="1800" dirty="0" smtClean="0">
                <a:solidFill>
                  <a:schemeClr val="dk1"/>
                </a:solidFill>
                <a:latin typeface="Dosis"/>
                <a:ea typeface="Dosis"/>
                <a:cs typeface="Dosis"/>
                <a:sym typeface="Dosis"/>
              </a:rPr>
              <a:t>its </a:t>
            </a:r>
            <a:r>
              <a:rPr lang="en" sz="1800" dirty="0">
                <a:solidFill>
                  <a:schemeClr val="dk1"/>
                </a:solidFill>
                <a:latin typeface="Dosis"/>
                <a:ea typeface="Dosis"/>
                <a:cs typeface="Dosis"/>
                <a:sym typeface="Dosis"/>
              </a:rPr>
              <a:t>proximity to the giant planet Jupiter, Europa has very strong tides. It's believed that the tides cause the moon to flex significantly, resulting in heat that </a:t>
            </a:r>
            <a:r>
              <a:rPr lang="en" sz="1800" dirty="0" smtClean="0">
                <a:solidFill>
                  <a:schemeClr val="dk1"/>
                </a:solidFill>
                <a:latin typeface="Dosis"/>
                <a:ea typeface="Dosis"/>
                <a:cs typeface="Dosis"/>
                <a:sym typeface="Dosis"/>
              </a:rPr>
              <a:t>causes its ocean </a:t>
            </a:r>
            <a:r>
              <a:rPr lang="en" sz="1800" dirty="0">
                <a:solidFill>
                  <a:schemeClr val="dk1"/>
                </a:solidFill>
                <a:latin typeface="Dosis"/>
                <a:ea typeface="Dosis"/>
                <a:cs typeface="Dosis"/>
                <a:sym typeface="Dosis"/>
              </a:rPr>
              <a:t>to </a:t>
            </a:r>
            <a:r>
              <a:rPr lang="en" sz="1800" dirty="0" smtClean="0">
                <a:solidFill>
                  <a:schemeClr val="dk1"/>
                </a:solidFill>
                <a:latin typeface="Dosis"/>
                <a:ea typeface="Dosis"/>
                <a:cs typeface="Dosis"/>
                <a:sym typeface="Dosis"/>
              </a:rPr>
              <a:t>be liquid </a:t>
            </a:r>
            <a:r>
              <a:rPr lang="en" sz="1800" dirty="0">
                <a:solidFill>
                  <a:schemeClr val="dk1"/>
                </a:solidFill>
                <a:latin typeface="Dosis"/>
                <a:ea typeface="Dosis"/>
                <a:cs typeface="Dosis"/>
                <a:sym typeface="Dosis"/>
              </a:rPr>
              <a:t>water instead of frozen water.</a:t>
            </a:r>
          </a:p>
          <a:p>
            <a:pPr marL="285750" lvl="0" indent="-285750" rtl="0">
              <a:spcBef>
                <a:spcPts val="0"/>
              </a:spcBef>
              <a:spcAft>
                <a:spcPts val="1200"/>
              </a:spcAft>
              <a:buFont typeface="Arial" panose="020B0604020202020204" pitchFamily="34" charset="0"/>
              <a:buChar char="•"/>
            </a:pPr>
            <a:r>
              <a:rPr lang="en" sz="1800" dirty="0" smtClean="0">
                <a:solidFill>
                  <a:schemeClr val="dk1"/>
                </a:solidFill>
                <a:latin typeface="Dosis"/>
                <a:ea typeface="Dosis"/>
                <a:cs typeface="Dosis"/>
                <a:sym typeface="Dosis"/>
              </a:rPr>
              <a:t>The </a:t>
            </a:r>
            <a:r>
              <a:rPr lang="en" sz="1800" dirty="0">
                <a:solidFill>
                  <a:schemeClr val="dk1"/>
                </a:solidFill>
                <a:latin typeface="Dosis"/>
                <a:ea typeface="Dosis"/>
                <a:cs typeface="Dosis"/>
                <a:sym typeface="Dosis"/>
              </a:rPr>
              <a:t>flexing causes the icy shell to crack, resulting in large fractures across the surface. The fractures might also be caused by volcanic activity.</a:t>
            </a:r>
          </a:p>
          <a:p>
            <a:pPr marL="285750" lvl="0" indent="-285750" rtl="0">
              <a:spcBef>
                <a:spcPts val="0"/>
              </a:spcBef>
              <a:spcAft>
                <a:spcPts val="1200"/>
              </a:spcAft>
              <a:buFont typeface="Arial" panose="020B0604020202020204" pitchFamily="34" charset="0"/>
              <a:buChar char="•"/>
            </a:pPr>
            <a:r>
              <a:rPr lang="en" sz="1800" dirty="0" smtClean="0">
                <a:solidFill>
                  <a:schemeClr val="dk1"/>
                </a:solidFill>
                <a:latin typeface="Dosis"/>
                <a:ea typeface="Dosis"/>
                <a:cs typeface="Dosis"/>
                <a:sym typeface="Dosis"/>
              </a:rPr>
              <a:t>The </a:t>
            </a:r>
            <a:r>
              <a:rPr lang="en" sz="1800" dirty="0">
                <a:solidFill>
                  <a:schemeClr val="dk1"/>
                </a:solidFill>
                <a:latin typeface="Dosis"/>
                <a:ea typeface="Dosis"/>
                <a:cs typeface="Dosis"/>
                <a:sym typeface="Dosis"/>
              </a:rPr>
              <a:t>scars across Europa are called chaos terrain because they are </a:t>
            </a:r>
            <a:r>
              <a:rPr lang="en" sz="1800" dirty="0" smtClean="0">
                <a:solidFill>
                  <a:schemeClr val="dk1"/>
                </a:solidFill>
                <a:latin typeface="Dosis"/>
                <a:ea typeface="Dosis"/>
                <a:cs typeface="Dosis"/>
                <a:sym typeface="Dosis"/>
              </a:rPr>
              <a:t>random and </a:t>
            </a:r>
            <a:r>
              <a:rPr lang="en" sz="1800" dirty="0">
                <a:solidFill>
                  <a:schemeClr val="dk1"/>
                </a:solidFill>
                <a:latin typeface="Dosis"/>
                <a:ea typeface="Dosis"/>
                <a:cs typeface="Dosis"/>
                <a:sym typeface="Dosis"/>
              </a:rPr>
              <a:t>the lines often crisscross each other. It is the smoothest surface of any solid in the </a:t>
            </a:r>
            <a:r>
              <a:rPr lang="en" sz="1800" dirty="0" smtClean="0">
                <a:solidFill>
                  <a:schemeClr val="dk1"/>
                </a:solidFill>
                <a:latin typeface="Dosis"/>
                <a:ea typeface="Dosis"/>
                <a:cs typeface="Dosis"/>
                <a:sym typeface="Dosis"/>
              </a:rPr>
              <a:t>solar system, </a:t>
            </a:r>
            <a:r>
              <a:rPr lang="en" sz="1800" dirty="0">
                <a:solidFill>
                  <a:schemeClr val="dk1"/>
                </a:solidFill>
                <a:latin typeface="Dosis"/>
                <a:ea typeface="Dosis"/>
                <a:cs typeface="Dosis"/>
                <a:sym typeface="Dosis"/>
              </a:rPr>
              <a:t>despite the all of the cracks. It does not have many craters. </a:t>
            </a:r>
          </a:p>
          <a:p>
            <a:pPr lvl="0" rtl="0">
              <a:lnSpc>
                <a:spcPct val="115000"/>
              </a:lnSpc>
              <a:spcBef>
                <a:spcPts val="0"/>
              </a:spcBef>
              <a:buClr>
                <a:schemeClr val="dk1"/>
              </a:buClr>
              <a:buFont typeface="Arial"/>
              <a:buNone/>
            </a:pPr>
            <a:endParaRPr dirty="0">
              <a:latin typeface="Dosis"/>
              <a:ea typeface="Dosis"/>
              <a:cs typeface="Dosis"/>
              <a:sym typeface="Dosis"/>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685800" y="1123950"/>
            <a:ext cx="2714274" cy="2217500"/>
          </a:xfrm>
          <a:prstGeom prst="rect">
            <a:avLst/>
          </a:prstGeom>
        </p:spPr>
        <p:txBody>
          <a:bodyPr lIns="91425" tIns="91425" rIns="91425" bIns="91425" anchor="b" anchorCtr="0">
            <a:noAutofit/>
          </a:bodyPr>
          <a:lstStyle/>
          <a:p>
            <a:pPr lvl="0" algn="r">
              <a:spcBef>
                <a:spcPts val="0"/>
              </a:spcBef>
              <a:buNone/>
            </a:pPr>
            <a:r>
              <a:rPr lang="en" sz="4400" dirty="0"/>
              <a:t>Layers of Europa </a:t>
            </a:r>
          </a:p>
        </p:txBody>
      </p:sp>
      <p:sp>
        <p:nvSpPr>
          <p:cNvPr id="558" name="Shape 558"/>
          <p:cNvSpPr txBox="1"/>
          <p:nvPr/>
        </p:nvSpPr>
        <p:spPr>
          <a:xfrm>
            <a:off x="7543800" y="4705349"/>
            <a:ext cx="1188720" cy="274320"/>
          </a:xfrm>
          <a:prstGeom prst="rect">
            <a:avLst/>
          </a:prstGeom>
          <a:noFill/>
          <a:ln>
            <a:noFill/>
          </a:ln>
        </p:spPr>
        <p:txBody>
          <a:bodyPr lIns="91425" tIns="91425" rIns="91425" bIns="91425" anchor="t" anchorCtr="0">
            <a:noAutofit/>
          </a:bodyPr>
          <a:lstStyle/>
          <a:p>
            <a:pPr lvl="0" rtl="0">
              <a:spcBef>
                <a:spcPts val="0"/>
              </a:spcBef>
              <a:buNone/>
            </a:pPr>
            <a:r>
              <a:rPr lang="en" sz="900" dirty="0">
                <a:latin typeface="Dosis"/>
                <a:ea typeface="Dosis"/>
                <a:cs typeface="Dosis"/>
                <a:sym typeface="Dosis"/>
              </a:rPr>
              <a:t>Image from NASA.gov</a:t>
            </a:r>
          </a:p>
        </p:txBody>
      </p:sp>
      <p:pic>
        <p:nvPicPr>
          <p:cNvPr id="2050" name="Picture 2" descr="File:EuropaInterio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7001"/>
            <a:ext cx="3733800" cy="5126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382251" y="190350"/>
            <a:ext cx="7390149" cy="857400"/>
          </a:xfrm>
          <a:prstGeom prst="rect">
            <a:avLst/>
          </a:prstGeom>
        </p:spPr>
        <p:txBody>
          <a:bodyPr lIns="91425" tIns="91425" rIns="91425" bIns="91425" anchor="b" anchorCtr="0">
            <a:noAutofit/>
          </a:bodyPr>
          <a:lstStyle/>
          <a:p>
            <a:pPr lvl="0" algn="ctr">
              <a:spcBef>
                <a:spcPts val="0"/>
              </a:spcBef>
              <a:buNone/>
            </a:pPr>
            <a:r>
              <a:rPr lang="en" sz="4400" dirty="0" smtClean="0"/>
              <a:t>Comparing </a:t>
            </a:r>
            <a:r>
              <a:rPr lang="en" sz="4400" dirty="0"/>
              <a:t>Earth and Europa </a:t>
            </a:r>
          </a:p>
        </p:txBody>
      </p:sp>
      <p:sp>
        <p:nvSpPr>
          <p:cNvPr id="564" name="Shape 564"/>
          <p:cNvSpPr txBox="1"/>
          <p:nvPr/>
        </p:nvSpPr>
        <p:spPr>
          <a:xfrm>
            <a:off x="459700" y="4721075"/>
            <a:ext cx="6845400" cy="347999"/>
          </a:xfrm>
          <a:prstGeom prst="rect">
            <a:avLst/>
          </a:prstGeom>
          <a:noFill/>
          <a:ln>
            <a:noFill/>
          </a:ln>
        </p:spPr>
        <p:txBody>
          <a:bodyPr lIns="91425" tIns="91425" rIns="91425" bIns="91425" anchor="t" anchorCtr="0">
            <a:noAutofit/>
          </a:bodyPr>
          <a:lstStyle/>
          <a:p>
            <a:r>
              <a:rPr lang="en-US" b="1" dirty="0" smtClean="0">
                <a:solidFill>
                  <a:schemeClr val="dk1"/>
                </a:solidFill>
              </a:rPr>
              <a:t>Click on this link to see an infographic comparing the Earth and Europa: </a:t>
            </a:r>
            <a:endParaRPr lang="en-US" b="1" dirty="0">
              <a:solidFill>
                <a:schemeClr val="dk1"/>
              </a:solidFill>
            </a:endParaRPr>
          </a:p>
          <a:p>
            <a:pPr lvl="0">
              <a:spcBef>
                <a:spcPts val="0"/>
              </a:spcBef>
              <a:buNone/>
            </a:pPr>
            <a:r>
              <a:rPr lang="en" u="sng" dirty="0" smtClean="0">
                <a:solidFill>
                  <a:schemeClr val="hlink"/>
                </a:solidFill>
                <a:latin typeface="Dosis"/>
                <a:ea typeface="Dosis"/>
                <a:cs typeface="Dosis"/>
                <a:sym typeface="Dosis"/>
                <a:hlinkClick r:id="rId3"/>
              </a:rPr>
              <a:t>https</a:t>
            </a:r>
            <a:r>
              <a:rPr lang="en" u="sng" dirty="0">
                <a:solidFill>
                  <a:schemeClr val="hlink"/>
                </a:solidFill>
                <a:latin typeface="Dosis"/>
                <a:ea typeface="Dosis"/>
                <a:cs typeface="Dosis"/>
                <a:sym typeface="Dosis"/>
                <a:hlinkClick r:id="rId3"/>
              </a:rPr>
              <a:t>://solarsystem.nasa.gov/europa/multimediaimagedetails.cfm?Subsite_IM_ID=8421&amp;SiteID=4</a:t>
            </a:r>
          </a:p>
        </p:txBody>
      </p:sp>
      <p:pic>
        <p:nvPicPr>
          <p:cNvPr id="565" name="Shape 565"/>
          <p:cNvPicPr preferRelativeResize="0"/>
          <p:nvPr/>
        </p:nvPicPr>
        <p:blipFill>
          <a:blip r:embed="rId4">
            <a:alphaModFix/>
          </a:blip>
          <a:stretch>
            <a:fillRect/>
          </a:stretch>
        </p:blipFill>
        <p:spPr>
          <a:xfrm>
            <a:off x="595525" y="1018262"/>
            <a:ext cx="6414875" cy="343655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772775" y="113000"/>
            <a:ext cx="6140399" cy="857400"/>
          </a:xfrm>
          <a:prstGeom prst="rect">
            <a:avLst/>
          </a:prstGeom>
        </p:spPr>
        <p:txBody>
          <a:bodyPr lIns="91425" tIns="91425" rIns="91425" bIns="91425" anchor="b" anchorCtr="0">
            <a:noAutofit/>
          </a:bodyPr>
          <a:lstStyle/>
          <a:p>
            <a:pPr lvl="0">
              <a:spcBef>
                <a:spcPts val="0"/>
              </a:spcBef>
              <a:buNone/>
            </a:pPr>
            <a:r>
              <a:rPr lang="en" sz="4400" dirty="0"/>
              <a:t>Meet Icefin! </a:t>
            </a:r>
          </a:p>
        </p:txBody>
      </p:sp>
      <p:pic>
        <p:nvPicPr>
          <p:cNvPr id="571" name="Shape 571"/>
          <p:cNvPicPr preferRelativeResize="0"/>
          <p:nvPr/>
        </p:nvPicPr>
        <p:blipFill>
          <a:blip r:embed="rId3">
            <a:alphaModFix/>
          </a:blip>
          <a:stretch>
            <a:fillRect/>
          </a:stretch>
        </p:blipFill>
        <p:spPr>
          <a:xfrm>
            <a:off x="434824" y="970399"/>
            <a:ext cx="6917625" cy="3689400"/>
          </a:xfrm>
          <a:prstGeom prst="rect">
            <a:avLst/>
          </a:prstGeom>
          <a:noFill/>
          <a:ln>
            <a:noFill/>
          </a:ln>
        </p:spPr>
      </p:pic>
      <p:sp>
        <p:nvSpPr>
          <p:cNvPr id="572" name="Shape 572"/>
          <p:cNvSpPr txBox="1"/>
          <p:nvPr/>
        </p:nvSpPr>
        <p:spPr>
          <a:xfrm>
            <a:off x="3505200" y="4744651"/>
            <a:ext cx="4206240" cy="341699"/>
          </a:xfrm>
          <a:prstGeom prst="rect">
            <a:avLst/>
          </a:prstGeom>
          <a:noFill/>
          <a:ln>
            <a:noFill/>
          </a:ln>
        </p:spPr>
        <p:txBody>
          <a:bodyPr lIns="91425" tIns="91425" rIns="91425" bIns="91425" anchor="t" anchorCtr="0">
            <a:noAutofit/>
          </a:bodyPr>
          <a:lstStyle/>
          <a:p>
            <a:pPr lvl="0" algn="ctr" rtl="0">
              <a:spcBef>
                <a:spcPts val="0"/>
              </a:spcBef>
              <a:buNone/>
            </a:pPr>
            <a:r>
              <a:rPr lang="en" sz="900" dirty="0">
                <a:latin typeface="Dosis" panose="020B0604020202020204" charset="0"/>
                <a:ea typeface="Dosis"/>
                <a:cs typeface="Dosis"/>
                <a:sym typeface="Dosis"/>
              </a:rPr>
              <a:t>Image courtesy of Georgia Tech Research Institute. Photo credit: Jacob Buffo</a:t>
            </a:r>
            <a:r>
              <a:rPr lang="en" sz="900" dirty="0">
                <a:latin typeface="Dosis" panose="020B0604020202020204" charset="0"/>
              </a:rPr>
              <a:t> </a:t>
            </a: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747925" y="225025"/>
            <a:ext cx="6140399" cy="857400"/>
          </a:xfrm>
          <a:prstGeom prst="rect">
            <a:avLst/>
          </a:prstGeom>
        </p:spPr>
        <p:txBody>
          <a:bodyPr lIns="91425" tIns="91425" rIns="91425" bIns="91425" anchor="b" anchorCtr="0">
            <a:noAutofit/>
          </a:bodyPr>
          <a:lstStyle/>
          <a:p>
            <a:pPr lvl="0" rtl="0">
              <a:spcBef>
                <a:spcPts val="0"/>
              </a:spcBef>
              <a:buNone/>
            </a:pPr>
            <a:r>
              <a:rPr lang="en" sz="4400" dirty="0"/>
              <a:t>Icefin CAD designs</a:t>
            </a:r>
          </a:p>
        </p:txBody>
      </p:sp>
      <p:pic>
        <p:nvPicPr>
          <p:cNvPr id="578" name="Shape 578"/>
          <p:cNvPicPr preferRelativeResize="0"/>
          <p:nvPr/>
        </p:nvPicPr>
        <p:blipFill>
          <a:blip r:embed="rId3">
            <a:alphaModFix/>
          </a:blip>
          <a:stretch>
            <a:fillRect/>
          </a:stretch>
        </p:blipFill>
        <p:spPr>
          <a:xfrm>
            <a:off x="373963" y="1132119"/>
            <a:ext cx="8396075" cy="1412154"/>
          </a:xfrm>
          <a:prstGeom prst="rect">
            <a:avLst/>
          </a:prstGeom>
          <a:noFill/>
          <a:ln>
            <a:noFill/>
          </a:ln>
        </p:spPr>
      </p:pic>
      <p:pic>
        <p:nvPicPr>
          <p:cNvPr id="579" name="Shape 579"/>
          <p:cNvPicPr preferRelativeResize="0"/>
          <p:nvPr/>
        </p:nvPicPr>
        <p:blipFill>
          <a:blip r:embed="rId4">
            <a:alphaModFix/>
          </a:blip>
          <a:stretch>
            <a:fillRect/>
          </a:stretch>
        </p:blipFill>
        <p:spPr>
          <a:xfrm>
            <a:off x="2057400" y="2762675"/>
            <a:ext cx="2277200" cy="2065699"/>
          </a:xfrm>
          <a:prstGeom prst="rect">
            <a:avLst/>
          </a:prstGeom>
          <a:noFill/>
          <a:ln>
            <a:noFill/>
          </a:ln>
        </p:spPr>
      </p:pic>
      <p:pic>
        <p:nvPicPr>
          <p:cNvPr id="580" name="Shape 580"/>
          <p:cNvPicPr preferRelativeResize="0"/>
          <p:nvPr/>
        </p:nvPicPr>
        <p:blipFill>
          <a:blip r:embed="rId5">
            <a:alphaModFix/>
          </a:blip>
          <a:stretch>
            <a:fillRect/>
          </a:stretch>
        </p:blipFill>
        <p:spPr>
          <a:xfrm>
            <a:off x="4724400" y="2680250"/>
            <a:ext cx="3221849" cy="2230525"/>
          </a:xfrm>
          <a:prstGeom prst="rect">
            <a:avLst/>
          </a:prstGeom>
          <a:noFill/>
          <a:ln>
            <a:noFill/>
          </a:ln>
        </p:spPr>
      </p:pic>
      <p:sp>
        <p:nvSpPr>
          <p:cNvPr id="581" name="Shape 581"/>
          <p:cNvSpPr txBox="1"/>
          <p:nvPr/>
        </p:nvSpPr>
        <p:spPr>
          <a:xfrm>
            <a:off x="5516724" y="4875902"/>
            <a:ext cx="2743200" cy="341699"/>
          </a:xfrm>
          <a:prstGeom prst="rect">
            <a:avLst/>
          </a:prstGeom>
          <a:noFill/>
          <a:ln>
            <a:noFill/>
          </a:ln>
        </p:spPr>
        <p:txBody>
          <a:bodyPr lIns="91425" tIns="91425" rIns="91425" bIns="91425" anchor="t" anchorCtr="0">
            <a:noAutofit/>
          </a:bodyPr>
          <a:lstStyle/>
          <a:p>
            <a:pPr lvl="0" rtl="0">
              <a:spcBef>
                <a:spcPts val="0"/>
              </a:spcBef>
              <a:buNone/>
            </a:pPr>
            <a:r>
              <a:rPr lang="en" sz="900" dirty="0">
                <a:latin typeface="Dosis"/>
                <a:ea typeface="Dosis"/>
                <a:cs typeface="Dosis"/>
                <a:sym typeface="Dosis"/>
              </a:rPr>
              <a:t>Images courtesy of Georgia Tech Research </a:t>
            </a:r>
            <a:r>
              <a:rPr lang="en" sz="900" dirty="0" smtClean="0">
                <a:latin typeface="Dosis"/>
                <a:ea typeface="Dosis"/>
                <a:cs typeface="Dosis"/>
                <a:sym typeface="Dosis"/>
              </a:rPr>
              <a:t>Institute </a:t>
            </a:r>
            <a:endParaRPr lang="en" sz="900" dirty="0">
              <a:latin typeface="Dosis"/>
              <a:ea typeface="Dosis"/>
              <a:cs typeface="Dosis"/>
              <a:sym typeface="Dosis"/>
            </a:endParaRPr>
          </a:p>
        </p:txBody>
      </p:sp>
    </p:spTree>
  </p:cSld>
  <p:clrMapOvr>
    <a:masterClrMapping/>
  </p:clrMapOvr>
  <p:transition spd="slow">
    <p:cut/>
  </p:transition>
</p:sld>
</file>

<file path=ppt/theme/theme1.xml><?xml version="1.0" encoding="utf-8"?>
<a:theme xmlns:a="http://schemas.openxmlformats.org/drawingml/2006/main" name="Fria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TotalTime>
  <Words>1560</Words>
  <Application>Microsoft Office PowerPoint</Application>
  <PresentationFormat>On-screen Show (16:9)</PresentationFormat>
  <Paragraphs>146</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Sniglet</vt:lpstr>
      <vt:lpstr>Dosis</vt:lpstr>
      <vt:lpstr>Friar template</vt:lpstr>
      <vt:lpstr>Robots on Ice</vt:lpstr>
      <vt:lpstr>“Follow the water!” </vt:lpstr>
      <vt:lpstr>PowerPoint Presentation</vt:lpstr>
      <vt:lpstr>What do we know about Europa?</vt:lpstr>
      <vt:lpstr>Europa 101 </vt:lpstr>
      <vt:lpstr>Layers of Europa </vt:lpstr>
      <vt:lpstr>Comparing Earth and Europa </vt:lpstr>
      <vt:lpstr>Meet Icefin! </vt:lpstr>
      <vt:lpstr>Icefin CAD designs</vt:lpstr>
      <vt:lpstr>The real Icefin! </vt:lpstr>
      <vt:lpstr>The real Icefin! </vt:lpstr>
      <vt:lpstr>PowerPoint Presentation</vt:lpstr>
      <vt:lpstr>Icefin Stats </vt:lpstr>
      <vt:lpstr>6 Modules</vt:lpstr>
      <vt:lpstr>Why Icefin is boss </vt:lpstr>
      <vt:lpstr>Let it go! </vt:lpstr>
      <vt:lpstr>Let it go! </vt:lpstr>
      <vt:lpstr>Icefin goes on a field trip!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Robots On Ice</dc:title>
  <dc:creator>Denise</dc:creator>
  <cp:lastModifiedBy>Denise</cp:lastModifiedBy>
  <cp:revision>29</cp:revision>
  <dcterms:modified xsi:type="dcterms:W3CDTF">2016-08-22T04:21:08Z</dcterms:modified>
</cp:coreProperties>
</file>