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16"/>
  </p:notesMasterIdLst>
  <p:sldIdLst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604020202020204" charset="0"/>
      <p:regular r:id="rId21"/>
      <p:bold r:id="rId22"/>
    </p:embeddedFont>
    <p:embeddedFont>
      <p:font typeface="Open Sans" panose="020B08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7a4f354ec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f7a4f354ec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7dbdc69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sticks</a:t>
            </a:r>
            <a:endParaRPr/>
          </a:p>
        </p:txBody>
      </p:sp>
      <p:sp>
        <p:nvSpPr>
          <p:cNvPr id="248" name="Google Shape;248;g157dbdc69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57dbdc69a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57dbdc69a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7a4f354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7a4f354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7a4f354e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f7a4f354e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7a4f354e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f7a4f354e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7a4f354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7a4f354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and talk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7a4f354ec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f7a4f354ec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7a4f354ec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f7a4f354ec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7a4f354e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f7a4f354e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7a4f354ec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f7a4f354ec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334900" y="2314323"/>
            <a:ext cx="8474100" cy="25035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435893" y="765323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Open Sans"/>
              <a:buNone/>
              <a:defRPr sz="2700">
                <a:solidFill>
                  <a:srgbClr val="3F3F3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35895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00"/>
              </a:spcBef>
              <a:spcAft>
                <a:spcPts val="500"/>
              </a:spcAft>
              <a:buSzPts val="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335863" y="3856480"/>
            <a:ext cx="8468100" cy="9441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35895" y="1795463"/>
            <a:ext cx="8272200" cy="16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Open Sans"/>
              <a:buNone/>
              <a:defRPr sz="2700" b="0" cap="none">
                <a:solidFill>
                  <a:srgbClr val="3F3F3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4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500"/>
              </a:spcBef>
              <a:spcAft>
                <a:spcPts val="50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435895" y="1671002"/>
            <a:ext cx="38961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12029" y="1671002"/>
            <a:ext cx="38961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35893" y="1688168"/>
            <a:ext cx="3896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 b="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5pPr>
            <a:lvl6pPr marL="2743200" lvl="5" indent="-228600" algn="l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7pPr>
            <a:lvl8pPr marL="3657600" lvl="7" indent="-228600" algn="l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8pPr>
            <a:lvl9pPr marL="4114800" lvl="8" indent="-228600" algn="l" rtl="0">
              <a:spcBef>
                <a:spcPts val="500"/>
              </a:spcBef>
              <a:spcAft>
                <a:spcPts val="500"/>
              </a:spcAft>
              <a:buSzPts val="11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35895" y="2194539"/>
            <a:ext cx="38961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3"/>
          </p:nvPr>
        </p:nvSpPr>
        <p:spPr>
          <a:xfrm>
            <a:off x="4812029" y="1688169"/>
            <a:ext cx="38961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500" b="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4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5pPr>
            <a:lvl6pPr marL="2743200" lvl="5" indent="-228600" algn="l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6pPr>
            <a:lvl7pPr marL="3200400" lvl="6" indent="-228600" algn="l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7pPr>
            <a:lvl8pPr marL="3657600" lvl="7" indent="-228600" algn="l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200" b="1"/>
            </a:lvl8pPr>
            <a:lvl9pPr marL="4114800" lvl="8" indent="-228600" algn="l" rtl="0">
              <a:spcBef>
                <a:spcPts val="500"/>
              </a:spcBef>
              <a:spcAft>
                <a:spcPts val="500"/>
              </a:spcAft>
              <a:buSzPts val="11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4"/>
          </p:nvPr>
        </p:nvSpPr>
        <p:spPr>
          <a:xfrm>
            <a:off x="4812028" y="2194539"/>
            <a:ext cx="38961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31920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335863" y="450900"/>
            <a:ext cx="2762100" cy="43617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575893" y="700088"/>
            <a:ext cx="2273700" cy="12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675696" y="884872"/>
            <a:ext cx="4988400" cy="3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400"/>
              <a:buChar char="◼"/>
              <a:defRPr sz="1500">
                <a:solidFill>
                  <a:schemeClr val="dk2"/>
                </a:solidFill>
              </a:defRPr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 sz="1400">
                <a:solidFill>
                  <a:schemeClr val="dk2"/>
                </a:solidFill>
              </a:defRPr>
            </a:lvl2pPr>
            <a:lvl3pPr marL="1371600" lvl="2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200">
                <a:solidFill>
                  <a:schemeClr val="dk2"/>
                </a:solidFill>
              </a:defRPr>
            </a:lvl3pPr>
            <a:lvl4pPr marL="1828800" lvl="3" indent="-2921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4pPr>
            <a:lvl5pPr marL="2286000" lvl="4" indent="-2921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5pPr>
            <a:lvl6pPr marL="2743200" lvl="5" indent="-292100" algn="l" rtl="0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6pPr>
            <a:lvl7pPr marL="3200400" lvl="6" indent="-292100" algn="l" rtl="0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7pPr>
            <a:lvl8pPr marL="3657600" lvl="7" indent="-292100" algn="l" rtl="0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8pPr>
            <a:lvl9pPr marL="4114800" lvl="8" indent="-292100" algn="l" rtl="0">
              <a:spcBef>
                <a:spcPts val="500"/>
              </a:spcBef>
              <a:spcAft>
                <a:spcPts val="50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575893" y="2127490"/>
            <a:ext cx="22737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 rtl="0"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5704463" y="484268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435894" y="4839442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7918725" y="4842687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35895" y="3520042"/>
            <a:ext cx="82722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Open Sans"/>
              <a:buNone/>
              <a:defRPr sz="1800" b="0">
                <a:solidFill>
                  <a:srgbClr val="3F3F3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>
            <a:spLocks noGrp="1"/>
          </p:cNvSpPr>
          <p:nvPr>
            <p:ph type="pic" idx="2"/>
          </p:nvPr>
        </p:nvSpPr>
        <p:spPr>
          <a:xfrm>
            <a:off x="335863" y="481013"/>
            <a:ext cx="84681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11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435894" y="3945095"/>
            <a:ext cx="82722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 rtl="0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 rtl="0"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 rot="5400000">
            <a:off x="3202506" y="-1014599"/>
            <a:ext cx="2739000" cy="82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00"/>
              <a:buChar char="◼"/>
              <a:defRPr/>
            </a:lvl1pPr>
            <a:lvl2pPr marL="914400" lvl="1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Char char="◼"/>
              <a:defRPr/>
            </a:lvl2pPr>
            <a:lvl3pPr marL="1371600" lvl="2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3pPr>
            <a:lvl4pPr marL="1828800" lvl="3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4pPr>
            <a:lvl5pPr marL="2286000" lvl="4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/>
        </p:nvSpPr>
        <p:spPr>
          <a:xfrm>
            <a:off x="6043613" y="449794"/>
            <a:ext cx="2765400" cy="43629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 rot="5400000">
            <a:off x="5522100" y="1278900"/>
            <a:ext cx="3605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Open Sans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 rot="5400000">
            <a:off x="1464111" y="-235200"/>
            <a:ext cx="36054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marL="914400" lvl="1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marL="137160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marL="182880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marL="228600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marL="2743200" lvl="5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marL="3200400" lvl="6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marL="3657600" lvl="7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marL="4114800" lvl="8" indent="-304800" algn="l" rtl="0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47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82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9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146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626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38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496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46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313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050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03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8843"/>
            <a:ext cx="82722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Open Sans"/>
              <a:buNone/>
              <a:defRPr sz="33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2001"/>
            <a:ext cx="8272200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◼"/>
              <a:defRPr sz="1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8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79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◼"/>
              <a:defRPr sz="8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794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794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794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9400" algn="l" rtl="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137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Chasing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the Sun: Energy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Effects Presentation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30" y="1598027"/>
            <a:ext cx="7695340" cy="935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4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334900" y="2314323"/>
            <a:ext cx="8474100" cy="25035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334900" y="341567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3183256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34" descr="A picture containing orange, star, outdoor object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862" b="12148"/>
          <a:stretch/>
        </p:blipFill>
        <p:spPr>
          <a:xfrm>
            <a:off x="334900" y="449793"/>
            <a:ext cx="4210813" cy="266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 descr="A picture containing sky, outdoor, grass, solar ce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1177" b="7"/>
          <a:stretch/>
        </p:blipFill>
        <p:spPr>
          <a:xfrm>
            <a:off x="4587493" y="449793"/>
            <a:ext cx="4219956" cy="266090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334900" y="3149600"/>
            <a:ext cx="8472600" cy="1643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470340" y="3239814"/>
            <a:ext cx="82107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"/>
              <a:buNone/>
            </a:pPr>
            <a:r>
              <a:rPr lang="en" sz="2700">
                <a:solidFill>
                  <a:srgbClr val="FFFFFF"/>
                </a:solidFill>
              </a:rPr>
              <a:t>SOLAR ENERGY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470340" y="4106784"/>
            <a:ext cx="8210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cap="none">
                <a:solidFill>
                  <a:srgbClr val="FFFFFF"/>
                </a:solidFill>
              </a:rPr>
              <a:t>A COMBINATION OF HEAT AND LIGHT ENERGY FROM THE SUN.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628651" y="259358"/>
            <a:ext cx="3720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does solar energy affect you?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700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sp>
        <p:nvSpPr>
          <p:cNvPr id="254" name="Google Shape;254;p35"/>
          <p:cNvSpPr/>
          <p:nvPr/>
        </p:nvSpPr>
        <p:spPr>
          <a:xfrm rot="-6040820" flipH="1">
            <a:off x="4745916" y="2161050"/>
            <a:ext cx="3062656" cy="3062656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5" descr="A close - up of a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749" b="-8"/>
          <a:stretch/>
        </p:blipFill>
        <p:spPr>
          <a:xfrm>
            <a:off x="4957502" y="2678308"/>
            <a:ext cx="2639484" cy="2255932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 l="18171" r="18292"/>
          <a:stretch/>
        </p:blipFill>
        <p:spPr>
          <a:xfrm>
            <a:off x="5379423" y="12307"/>
            <a:ext cx="1693904" cy="2666001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06" y="2612286"/>
            <a:ext cx="2913975" cy="256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435896" y="576575"/>
            <a:ext cx="2808000" cy="89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Sun Affect Earth?</a:t>
            </a:r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500"/>
              </a:spcAft>
              <a:buNone/>
            </a:pPr>
            <a:endParaRPr dirty="0"/>
          </a:p>
        </p:txBody>
      </p:sp>
      <p:pic>
        <p:nvPicPr>
          <p:cNvPr id="264" name="Google Shape;2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Sun...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050" y="9525"/>
            <a:ext cx="5314950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2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Gives off energy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7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/>
          <p:cNvSpPr/>
          <p:nvPr/>
        </p:nvSpPr>
        <p:spPr>
          <a:xfrm>
            <a:off x="334900" y="448232"/>
            <a:ext cx="2777400" cy="43449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578361" y="778475"/>
            <a:ext cx="22905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300"/>
              <a:buFont typeface="Open Sans"/>
              <a:buNone/>
            </a:pPr>
            <a:r>
              <a:rPr lang="en">
                <a:solidFill>
                  <a:srgbClr val="FFFEFF"/>
                </a:solidFill>
              </a:rPr>
              <a:t>WHAT IS ENERGY?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401201" y="778476"/>
            <a:ext cx="5044500" cy="3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800" cap="none">
                <a:latin typeface="Open Sans"/>
                <a:ea typeface="Open Sans"/>
                <a:cs typeface="Open Sans"/>
                <a:sym typeface="Open Sans"/>
              </a:rPr>
              <a:t>HAVING THE ABILITY TO DO WORK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8"/>
          <p:cNvSpPr/>
          <p:nvPr/>
        </p:nvSpPr>
        <p:spPr>
          <a:xfrm>
            <a:off x="334900" y="448232"/>
            <a:ext cx="2777400" cy="43449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578361" y="778475"/>
            <a:ext cx="22905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300"/>
              <a:buFont typeface="Open Sans"/>
              <a:buNone/>
            </a:pPr>
            <a:r>
              <a:rPr lang="en">
                <a:solidFill>
                  <a:srgbClr val="FFFEFF"/>
                </a:solidFill>
              </a:rPr>
              <a:t>WHAT IS WORK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401201" y="778476"/>
            <a:ext cx="5044500" cy="3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28600" lvl="0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◼"/>
            </a:pPr>
            <a:r>
              <a:rPr lang="en" sz="1800"/>
              <a:t>The ability to move or change matter, this can be a physical or chemical change.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How did the popsicle change when exposed to energy? 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450" y="1557525"/>
            <a:ext cx="4655600" cy="25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513" y="1724875"/>
            <a:ext cx="20097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0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334900" y="448232"/>
            <a:ext cx="2777400" cy="43449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578361" y="778475"/>
            <a:ext cx="22905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300"/>
              <a:buFont typeface="Open Sans"/>
              <a:buNone/>
            </a:pPr>
            <a:r>
              <a:rPr lang="en">
                <a:solidFill>
                  <a:srgbClr val="FFFEFF"/>
                </a:solidFill>
              </a:rPr>
              <a:t>WHAT IS ENERGY?</a:t>
            </a:r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3401201" y="778476"/>
            <a:ext cx="5044500" cy="3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Having the ability to change or move matter.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There are different types of energy.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334900" y="2314323"/>
            <a:ext cx="8474100" cy="25035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 rotWithShape="1">
          <a:blip r:embed="rId3">
            <a:alphaModFix/>
          </a:blip>
          <a:srcRect l="6967" r="139"/>
          <a:stretch/>
        </p:blipFill>
        <p:spPr>
          <a:xfrm>
            <a:off x="160540" y="229433"/>
            <a:ext cx="9143999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/>
          <p:nvPr/>
        </p:nvSpPr>
        <p:spPr>
          <a:xfrm>
            <a:off x="0" y="1655701"/>
            <a:ext cx="9144000" cy="2371500"/>
          </a:xfrm>
          <a:prstGeom prst="rect">
            <a:avLst/>
          </a:prstGeom>
          <a:gradFill>
            <a:gsLst>
              <a:gs pos="0">
                <a:srgbClr val="323820">
                  <a:alpha val="0"/>
                </a:srgbClr>
              </a:gs>
              <a:gs pos="50000">
                <a:srgbClr val="323820">
                  <a:alpha val="34901"/>
                </a:srgbClr>
              </a:gs>
              <a:gs pos="100000">
                <a:srgbClr val="32382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82600" y="482600"/>
            <a:ext cx="8178900" cy="2497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</a:pPr>
            <a:r>
              <a:rPr lang="en" sz="2700">
                <a:solidFill>
                  <a:schemeClr val="lt1"/>
                </a:solidFill>
              </a:rPr>
              <a:t>ELECTRICITY 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82600" y="3099851"/>
            <a:ext cx="8176500" cy="109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cap="none">
                <a:solidFill>
                  <a:schemeClr val="lt1"/>
                </a:solidFill>
              </a:rPr>
              <a:t>ENERGY THAT PROVIDES POWER FOR MANY THINGS THAT WE USE EACH DAY.</a:t>
            </a:r>
            <a:endParaRPr/>
          </a:p>
        </p:txBody>
      </p:sp>
      <p:cxnSp>
        <p:nvCxnSpPr>
          <p:cNvPr id="201" name="Google Shape;201;p31"/>
          <p:cNvCxnSpPr/>
          <p:nvPr/>
        </p:nvCxnSpPr>
        <p:spPr>
          <a:xfrm>
            <a:off x="2545411" y="3026522"/>
            <a:ext cx="4053000" cy="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2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334900" y="2314323"/>
            <a:ext cx="8474100" cy="25035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</a:pPr>
            <a:endParaRPr sz="14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1" name="Google Shape;211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435894" y="757049"/>
            <a:ext cx="5118000" cy="25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</a:pPr>
            <a:r>
              <a:rPr lang="en" sz="4500">
                <a:solidFill>
                  <a:schemeClr val="lt1"/>
                </a:solidFill>
              </a:rPr>
              <a:t>LIGHT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435893" y="3429000"/>
            <a:ext cx="51180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100" cap="none">
                <a:solidFill>
                  <a:schemeClr val="lt1"/>
                </a:solidFill>
              </a:rPr>
              <a:t>ENERGY THAT LETS US SEE.</a:t>
            </a:r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478964" y="342900"/>
            <a:ext cx="5074800" cy="687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32" descr="A picture containing bottle, lamp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910" r="22012"/>
          <a:stretch/>
        </p:blipFill>
        <p:spPr>
          <a:xfrm>
            <a:off x="6105321" y="8"/>
            <a:ext cx="3038680" cy="514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/>
          <p:nvPr/>
        </p:nvSpPr>
        <p:spPr>
          <a:xfrm>
            <a:off x="334900" y="342900"/>
            <a:ext cx="2777400" cy="714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3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3"/>
          <p:cNvSpPr/>
          <p:nvPr/>
        </p:nvSpPr>
        <p:spPr>
          <a:xfrm>
            <a:off x="334900" y="2314323"/>
            <a:ext cx="8474100" cy="25035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 t="11912" b="6267"/>
          <a:stretch/>
        </p:blipFill>
        <p:spPr>
          <a:xfrm>
            <a:off x="-2285" y="8"/>
            <a:ext cx="9144002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/>
          <p:nvPr/>
        </p:nvSpPr>
        <p:spPr>
          <a:xfrm>
            <a:off x="0" y="1655701"/>
            <a:ext cx="9144000" cy="2371500"/>
          </a:xfrm>
          <a:prstGeom prst="rect">
            <a:avLst/>
          </a:prstGeom>
          <a:gradFill>
            <a:gsLst>
              <a:gs pos="0">
                <a:srgbClr val="323820">
                  <a:alpha val="0"/>
                </a:srgbClr>
              </a:gs>
              <a:gs pos="50000">
                <a:srgbClr val="323820">
                  <a:alpha val="34901"/>
                </a:srgbClr>
              </a:gs>
              <a:gs pos="100000">
                <a:srgbClr val="32382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482600" y="482600"/>
            <a:ext cx="8178900" cy="2497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</a:pPr>
            <a:r>
              <a:rPr lang="en" sz="2700">
                <a:solidFill>
                  <a:schemeClr val="lt1"/>
                </a:solidFill>
              </a:rPr>
              <a:t>HEAT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482600" y="3099851"/>
            <a:ext cx="8176500" cy="109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cap="none">
                <a:solidFill>
                  <a:schemeClr val="lt1"/>
                </a:solidFill>
              </a:rPr>
              <a:t>ENERGY THAT MAKES THINGS WARMER.</a:t>
            </a:r>
            <a:endParaRPr/>
          </a:p>
        </p:txBody>
      </p:sp>
      <p:cxnSp>
        <p:nvCxnSpPr>
          <p:cNvPr id="228" name="Google Shape;228;p33"/>
          <p:cNvCxnSpPr/>
          <p:nvPr/>
        </p:nvCxnSpPr>
        <p:spPr>
          <a:xfrm>
            <a:off x="2545411" y="3026522"/>
            <a:ext cx="4053000" cy="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23820"/>
      </a:dk2>
      <a:lt2>
        <a:srgbClr val="E8E2E3"/>
      </a:lt2>
      <a:accent1>
        <a:srgbClr val="27B2A5"/>
      </a:accent1>
      <a:accent2>
        <a:srgbClr val="1CB869"/>
      </a:accent2>
      <a:accent3>
        <a:srgbClr val="29B934"/>
      </a:accent3>
      <a:accent4>
        <a:srgbClr val="51B71C"/>
      </a:accent4>
      <a:accent5>
        <a:srgbClr val="8BAC26"/>
      </a:accent5>
      <a:accent6>
        <a:srgbClr val="BA9F1C"/>
      </a:accent6>
      <a:hlink>
        <a:srgbClr val="658B2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</Words>
  <Application>Microsoft Office PowerPoint</Application>
  <PresentationFormat>On-screen Show (16:9)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Open Sans</vt:lpstr>
      <vt:lpstr>Arial</vt:lpstr>
      <vt:lpstr>Noto Sans Symbols</vt:lpstr>
      <vt:lpstr>Gill Sans</vt:lpstr>
      <vt:lpstr>Simple Light</vt:lpstr>
      <vt:lpstr>DividendVTI</vt:lpstr>
      <vt:lpstr>1_Simple Light</vt:lpstr>
      <vt:lpstr>PowerPoint Presentation</vt:lpstr>
      <vt:lpstr>The Sun...</vt:lpstr>
      <vt:lpstr>WHAT IS ENERGY?</vt:lpstr>
      <vt:lpstr>WHAT IS WORK</vt:lpstr>
      <vt:lpstr>Example: How did the popsicle change when exposed to energy? </vt:lpstr>
      <vt:lpstr>WHAT IS ENERGY?</vt:lpstr>
      <vt:lpstr>ELECTRICITY </vt:lpstr>
      <vt:lpstr>LIGHT</vt:lpstr>
      <vt:lpstr>HEAT</vt:lpstr>
      <vt:lpstr>SOLAR ENERGY</vt:lpstr>
      <vt:lpstr>How does solar energy affect you?</vt:lpstr>
      <vt:lpstr>How Does the Sun Affect Earth?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Zain Alexander Iqbal</cp:lastModifiedBy>
  <cp:revision>3</cp:revision>
  <dcterms:modified xsi:type="dcterms:W3CDTF">2023-09-19T21:23:54Z</dcterms:modified>
</cp:coreProperties>
</file>