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Open Sans" panose="020B080603050402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5" roundtripDataSignature="AMtx7miQdSDN/qsw9dxZVlIl7ZbH1YZtJ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2" d="100"/>
          <a:sy n="162" d="100"/>
        </p:scale>
        <p:origin x="14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6" name="Google Shape;14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https://en.wikipedia.org/wiki/Common_sunflower</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5" name="Google Shape;155;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5" name="Google Shape;165;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5" name="Google Shape;175;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3" name="Google Shape;183;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2" name="Google Shape;192;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6" name="Google Shape;9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https://en.wikipedia.org/wiki/Plant</a:t>
            </a:r>
            <a:endParaRPr/>
          </a:p>
          <a:p>
            <a:pPr marL="0" lvl="0" indent="0" algn="l" rtl="0">
              <a:lnSpc>
                <a:spcPct val="100000"/>
              </a:lnSpc>
              <a:spcBef>
                <a:spcPts val="0"/>
              </a:spcBef>
              <a:spcAft>
                <a:spcPts val="0"/>
              </a:spcAft>
              <a:buSzPts val="1100"/>
              <a:buNone/>
            </a:pPr>
            <a:r>
              <a:rPr lang="en-US"/>
              <a:t>https://en.wikipedia.org/wiki/Shadow</a:t>
            </a:r>
            <a:endParaRPr/>
          </a:p>
          <a:p>
            <a:pPr marL="0" lvl="0" indent="0" algn="l" rtl="0">
              <a:lnSpc>
                <a:spcPct val="100000"/>
              </a:lnSpc>
              <a:spcBef>
                <a:spcPts val="0"/>
              </a:spcBef>
              <a:spcAft>
                <a:spcPts val="0"/>
              </a:spcAft>
              <a:buSzPts val="1100"/>
              <a:buNone/>
            </a:pPr>
            <a:r>
              <a:rPr lang="en-US"/>
              <a:t>https://en.wikipedia.org/wiki/Temperature</a:t>
            </a:r>
            <a:endParaRPr/>
          </a:p>
          <a:p>
            <a:pPr marL="0" lvl="0" indent="0" algn="l" rtl="0">
              <a:lnSpc>
                <a:spcPct val="100000"/>
              </a:lnSpc>
              <a:spcBef>
                <a:spcPts val="0"/>
              </a:spcBef>
              <a:spcAft>
                <a:spcPts val="0"/>
              </a:spcAft>
              <a:buSzPts val="1100"/>
              <a:buNone/>
            </a:pPr>
            <a:r>
              <a:rPr lang="en-US"/>
              <a:t>https://en.wikipedia.org/wiki/Sunburn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7" name="Google Shape;10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b0db4c09e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5" name="Google Shape;125;g1b0db4c09ed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https://en.wikipedia.org/wiki/Solar_energy</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4" name="Google Shape;134;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6"/>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2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1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1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2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2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2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2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2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2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2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2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1gaWrMCiZR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hw2_hEMgE4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mt="37000"/>
          </a:blip>
          <a:srcRect t="4924" b="-5447"/>
          <a:stretch/>
        </p:blipFill>
        <p:spPr>
          <a:xfrm>
            <a:off x="-46375" y="0"/>
            <a:ext cx="9190377" cy="5438551"/>
          </a:xfrm>
          <a:prstGeom prst="rect">
            <a:avLst/>
          </a:prstGeom>
          <a:noFill/>
          <a:ln>
            <a:noFill/>
          </a:ln>
        </p:spPr>
      </p:pic>
      <p:pic>
        <p:nvPicPr>
          <p:cNvPr id="56" name="Google Shape;56;p1"/>
          <p:cNvPicPr preferRelativeResize="0"/>
          <p:nvPr/>
        </p:nvPicPr>
        <p:blipFill rotWithShape="1">
          <a:blip r:embed="rId4">
            <a:alphaModFix/>
          </a:blip>
          <a:srcRect/>
          <a:stretch/>
        </p:blipFill>
        <p:spPr>
          <a:xfrm>
            <a:off x="160536" y="4663675"/>
            <a:ext cx="8822928" cy="402275"/>
          </a:xfrm>
          <a:prstGeom prst="rect">
            <a:avLst/>
          </a:prstGeom>
          <a:noFill/>
          <a:ln>
            <a:noFill/>
          </a:ln>
        </p:spPr>
      </p:pic>
      <p:pic>
        <p:nvPicPr>
          <p:cNvPr id="57" name="Google Shape;57;p1"/>
          <p:cNvPicPr preferRelativeResize="0"/>
          <p:nvPr/>
        </p:nvPicPr>
        <p:blipFill rotWithShape="1">
          <a:blip r:embed="rId5">
            <a:alphaModFix/>
          </a:blip>
          <a:srcRect/>
          <a:stretch/>
        </p:blipFill>
        <p:spPr>
          <a:xfrm>
            <a:off x="484463" y="2670200"/>
            <a:ext cx="8175075" cy="813975"/>
          </a:xfrm>
          <a:prstGeom prst="rect">
            <a:avLst/>
          </a:prstGeom>
          <a:noFill/>
          <a:ln>
            <a:noFill/>
          </a:ln>
        </p:spPr>
      </p:pic>
      <p:sp>
        <p:nvSpPr>
          <p:cNvPr id="58" name="Google Shape;58;p1"/>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a:solidFill>
                  <a:srgbClr val="FFFFFF"/>
                </a:solidFill>
                <a:latin typeface="Open Sans"/>
                <a:ea typeface="Open Sans"/>
                <a:cs typeface="Open Sans"/>
                <a:sym typeface="Open Sans"/>
              </a:rPr>
              <a:t>Chasing the Sun </a:t>
            </a:r>
            <a:endParaRPr sz="1600" b="1" i="0" u="none" strike="noStrike" cap="none">
              <a:solidFill>
                <a:srgbClr val="FFFFFF"/>
              </a:solidFill>
              <a:latin typeface="Open Sans"/>
              <a:ea typeface="Open Sans"/>
              <a:cs typeface="Open Sans"/>
              <a:sym typeface="Open Sans"/>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54345" y="1020758"/>
            <a:ext cx="6349848" cy="120428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9"/>
          <p:cNvSpPr txBox="1">
            <a:spLocks noGrp="1"/>
          </p:cNvSpPr>
          <p:nvPr>
            <p:ph type="title"/>
          </p:nvPr>
        </p:nvSpPr>
        <p:spPr>
          <a:xfrm>
            <a:off x="311700" y="256063"/>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What could we do to the solar panel to solve the problem?</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Your ideas:</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Research:</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A good engineer will do research to see if something already exists</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in the world to fix a similar problem.</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Can you think of another thing in the world that needs a lot of sunlight?</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u="sng">
                <a:solidFill>
                  <a:srgbClr val="000000"/>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Sunflower Solution</a:t>
            </a:r>
            <a:endParaRPr sz="1400">
              <a:solidFill>
                <a:srgbClr val="000000"/>
              </a:solidFill>
              <a:latin typeface="Open Sans"/>
              <a:ea typeface="Open Sans"/>
              <a:cs typeface="Open Sans"/>
              <a:sym typeface="Open Sans"/>
            </a:endParaRPr>
          </a:p>
        </p:txBody>
      </p:sp>
      <p:sp>
        <p:nvSpPr>
          <p:cNvPr id="150" name="Google Shape;150;p9"/>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151" name="Google Shape;151;p9"/>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152" name="Google Shape;152;p9"/>
          <p:cNvPicPr preferRelativeResize="0"/>
          <p:nvPr/>
        </p:nvPicPr>
        <p:blipFill rotWithShape="1">
          <a:blip r:embed="rId4">
            <a:alphaModFix/>
          </a:blip>
          <a:srcRect/>
          <a:stretch/>
        </p:blipFill>
        <p:spPr>
          <a:xfrm>
            <a:off x="6662887" y="1259509"/>
            <a:ext cx="1838582" cy="183858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0"/>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Engineering Design Process</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Problem</a:t>
            </a:r>
            <a:r>
              <a:rPr lang="en-US" sz="1400">
                <a:solidFill>
                  <a:srgbClr val="000000"/>
                </a:solidFill>
                <a:latin typeface="Open Sans"/>
                <a:ea typeface="Open Sans"/>
                <a:cs typeface="Open Sans"/>
                <a:sym typeface="Open Sans"/>
              </a:rPr>
              <a:t>: The stationary solar panel is not getting enough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sun exposure.</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Research:</a:t>
            </a:r>
            <a:r>
              <a:rPr lang="en-US" sz="1400">
                <a:solidFill>
                  <a:srgbClr val="000000"/>
                </a:solidFill>
                <a:latin typeface="Open Sans"/>
                <a:ea typeface="Open Sans"/>
                <a:cs typeface="Open Sans"/>
                <a:sym typeface="Open Sans"/>
              </a:rPr>
              <a:t> The Sun moves across the sky throughout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the day. Sunflowers will bend and turn to follow the sun.</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Imagine:</a:t>
            </a:r>
            <a:r>
              <a:rPr lang="en-US" sz="1400">
                <a:solidFill>
                  <a:srgbClr val="000000"/>
                </a:solidFill>
                <a:latin typeface="Open Sans"/>
                <a:ea typeface="Open Sans"/>
                <a:cs typeface="Open Sans"/>
                <a:sym typeface="Open Sans"/>
              </a:rPr>
              <a:t> How could a solar panel follow the sun?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59" name="Google Shape;159;p10"/>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160" name="Google Shape;160;p10"/>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161" name="Google Shape;161;p10" descr="https://lh5.googleusercontent.com/8BTARAdfjmX_YNsTPJzzNmGVsvPptLt0a-Yy32FygTPeIzIcEYS9Lzeo_yRIbi0Hh9TPqgXB6O_MVGtycC9vqRMhRCsTGX0G_05mcHYxbQ5rxN27ZjOWYY5zXpH7sq7z9p2-uYUgldA4-XrcGQvXJ6c1Nhg6ksqukaQ_SQX6Fa4-xEKPqyJmuOLwjBsOknx8"/>
          <p:cNvSpPr/>
          <p:nvPr/>
        </p:nvSpPr>
        <p:spPr>
          <a:xfrm>
            <a:off x="4419600" y="241935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pic>
        <p:nvPicPr>
          <p:cNvPr id="162" name="Google Shape;162;p10"/>
          <p:cNvPicPr preferRelativeResize="0"/>
          <p:nvPr/>
        </p:nvPicPr>
        <p:blipFill rotWithShape="1">
          <a:blip r:embed="rId3">
            <a:alphaModFix/>
          </a:blip>
          <a:srcRect/>
          <a:stretch/>
        </p:blipFill>
        <p:spPr>
          <a:xfrm>
            <a:off x="5089353" y="737931"/>
            <a:ext cx="3781953" cy="366763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1"/>
          <p:cNvSpPr txBox="1">
            <a:spLocks noGrp="1"/>
          </p:cNvSpPr>
          <p:nvPr>
            <p:ph type="title"/>
          </p:nvPr>
        </p:nvSpPr>
        <p:spPr>
          <a:xfrm>
            <a:off x="311700" y="282761"/>
            <a:ext cx="4600697"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Engineering Design Process</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Plan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Your materials are:</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 solar panel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 pipe cleaners</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Your goal is: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Create a stand for the solar panel that will allow it to follow the sun across the sky.</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Remember:</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The sun goes from East to West</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Your Solar panel needs to be securely held in the stand.</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Draw your designs and Discuss with your team!</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69" name="Google Shape;169;p11"/>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170" name="Google Shape;170;p11"/>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171" name="Google Shape;171;p11" descr="https://lh5.googleusercontent.com/8BTARAdfjmX_YNsTPJzzNmGVsvPptLt0a-Yy32FygTPeIzIcEYS9Lzeo_yRIbi0Hh9TPqgXB6O_MVGtycC9vqRMhRCsTGX0G_05mcHYxbQ5rxN27ZjOWYY5zXpH7sq7z9p2-uYUgldA4-XrcGQvXJ6c1Nhg6ksqukaQ_SQX6Fa4-xEKPqyJmuOLwjBsOknx8"/>
          <p:cNvSpPr/>
          <p:nvPr/>
        </p:nvSpPr>
        <p:spPr>
          <a:xfrm>
            <a:off x="4419600" y="241935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pic>
        <p:nvPicPr>
          <p:cNvPr id="172" name="Google Shape;172;p11"/>
          <p:cNvPicPr preferRelativeResize="0"/>
          <p:nvPr/>
        </p:nvPicPr>
        <p:blipFill rotWithShape="1">
          <a:blip r:embed="rId3">
            <a:alphaModFix/>
          </a:blip>
          <a:srcRect/>
          <a:stretch/>
        </p:blipFill>
        <p:spPr>
          <a:xfrm>
            <a:off x="5089353" y="737931"/>
            <a:ext cx="3781953" cy="366763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2"/>
          <p:cNvSpPr txBox="1">
            <a:spLocks noGrp="1"/>
          </p:cNvSpPr>
          <p:nvPr>
            <p:ph type="title"/>
          </p:nvPr>
        </p:nvSpPr>
        <p:spPr>
          <a:xfrm>
            <a:off x="311699" y="282761"/>
            <a:ext cx="6522939"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Engineering Design Process</a:t>
            </a:r>
            <a:br>
              <a:rPr lang="en-US" sz="2400" b="1">
                <a:solidFill>
                  <a:srgbClr val="6091BA"/>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Create:</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You have 10 minutes to build with your group. Remember to record your data.</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Test:</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Let’s walk around and test out everyone's designs.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Reiterate:</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What worked? What did not? Why?</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What could you do to improve it?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Redesign: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You have 5 minutes to redesign. Remember to record your data.</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Retest: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Let’s walk around and test out everyone's designs.</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79" name="Google Shape;179;p12"/>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180" name="Google Shape;180;p12" descr="https://lh5.googleusercontent.com/8BTARAdfjmX_YNsTPJzzNmGVsvPptLt0a-Yy32FygTPeIzIcEYS9Lzeo_yRIbi0Hh9TPqgXB6O_MVGtycC9vqRMhRCsTGX0G_05mcHYxbQ5rxN27ZjOWYY5zXpH7sq7z9p2-uYUgldA4-XrcGQvXJ6c1Nhg6ksqukaQ_SQX6Fa4-xEKPqyJmuOLwjBsOknx8"/>
          <p:cNvSpPr/>
          <p:nvPr/>
        </p:nvSpPr>
        <p:spPr>
          <a:xfrm>
            <a:off x="4419600" y="241935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3"/>
          <p:cNvSpPr txBox="1">
            <a:spLocks noGrp="1"/>
          </p:cNvSpPr>
          <p:nvPr>
            <p:ph type="title"/>
          </p:nvPr>
        </p:nvSpPr>
        <p:spPr>
          <a:xfrm>
            <a:off x="311700" y="282761"/>
            <a:ext cx="530819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Engineering Design Process</a:t>
            </a:r>
            <a:br>
              <a:rPr lang="en-US" sz="2400" b="1">
                <a:solidFill>
                  <a:srgbClr val="6091BA"/>
                </a:solidFill>
                <a:latin typeface="Open Sans"/>
                <a:ea typeface="Open Sans"/>
                <a:cs typeface="Open Sans"/>
                <a:sym typeface="Open Sans"/>
              </a:rPr>
            </a:br>
            <a:br>
              <a:rPr lang="en-US" sz="2400" b="1">
                <a:solidFill>
                  <a:srgbClr val="6091BA"/>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Prepare to Present</a:t>
            </a:r>
            <a:br>
              <a:rPr lang="en-US" sz="1400" b="1">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Let’s look at the rubric</a:t>
            </a:r>
            <a:br>
              <a:rPr lang="en-US" sz="2400" b="1">
                <a:solidFill>
                  <a:srgbClr val="6091BA"/>
                </a:solidFill>
                <a:latin typeface="Open Sans"/>
                <a:ea typeface="Open Sans"/>
                <a:cs typeface="Open Sans"/>
                <a:sym typeface="Open Sans"/>
              </a:rPr>
            </a:br>
            <a:br>
              <a:rPr lang="en-US" sz="2400" b="1">
                <a:solidFill>
                  <a:srgbClr val="6091BA"/>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87" name="Google Shape;187;p13"/>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188" name="Google Shape;188;p13" descr="https://lh5.googleusercontent.com/8BTARAdfjmX_YNsTPJzzNmGVsvPptLt0a-Yy32FygTPeIzIcEYS9Lzeo_yRIbi0Hh9TPqgXB6O_MVGtycC9vqRMhRCsTGX0G_05mcHYxbQ5rxN27ZjOWYY5zXpH7sq7z9p2-uYUgldA4-XrcGQvXJ6c1Nhg6ksqukaQ_SQX6Fa4-xEKPqyJmuOLwjBsOknx8"/>
          <p:cNvSpPr/>
          <p:nvPr/>
        </p:nvSpPr>
        <p:spPr>
          <a:xfrm>
            <a:off x="4419600" y="241935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pic>
        <p:nvPicPr>
          <p:cNvPr id="189" name="Google Shape;189;p13"/>
          <p:cNvPicPr preferRelativeResize="0"/>
          <p:nvPr/>
        </p:nvPicPr>
        <p:blipFill rotWithShape="1">
          <a:blip r:embed="rId3">
            <a:alphaModFix/>
          </a:blip>
          <a:srcRect t="4112"/>
          <a:stretch/>
        </p:blipFill>
        <p:spPr>
          <a:xfrm>
            <a:off x="3002046" y="1295399"/>
            <a:ext cx="6093011" cy="355377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4"/>
          <p:cNvSpPr txBox="1">
            <a:spLocks noGrp="1"/>
          </p:cNvSpPr>
          <p:nvPr>
            <p:ph type="title"/>
          </p:nvPr>
        </p:nvSpPr>
        <p:spPr>
          <a:xfrm>
            <a:off x="311699" y="282761"/>
            <a:ext cx="3606205"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Engineering Design Process</a:t>
            </a:r>
            <a:br>
              <a:rPr lang="en-US" sz="2400" b="1">
                <a:solidFill>
                  <a:srgbClr val="6091BA"/>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Prepare to present:</a:t>
            </a:r>
            <a:br>
              <a:rPr lang="en-US" sz="1400" b="1">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Finalize your notes and drawings.</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Discuss who will do what part of the presentation.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If desired…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The teacher will call each team in small group to make their prestation script.</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b="1">
                <a:solidFill>
                  <a:srgbClr val="000000"/>
                </a:solidFill>
                <a:latin typeface="Open Sans"/>
                <a:ea typeface="Open Sans"/>
                <a:cs typeface="Open Sans"/>
                <a:sym typeface="Open Sans"/>
              </a:rPr>
              <a:t>Present!</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96" name="Google Shape;196;p14"/>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197" name="Google Shape;197;p14" descr="https://lh5.googleusercontent.com/8BTARAdfjmX_YNsTPJzzNmGVsvPptLt0a-Yy32FygTPeIzIcEYS9Lzeo_yRIbi0Hh9TPqgXB6O_MVGtycC9vqRMhRCsTGX0G_05mcHYxbQ5rxN27ZjOWYY5zXpH7sq7z9p2-uYUgldA4-XrcGQvXJ6c1Nhg6ksqukaQ_SQX6Fa4-xEKPqyJmuOLwjBsOknx8"/>
          <p:cNvSpPr/>
          <p:nvPr/>
        </p:nvSpPr>
        <p:spPr>
          <a:xfrm>
            <a:off x="4419600" y="241935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pic>
        <p:nvPicPr>
          <p:cNvPr id="198" name="Google Shape;198;p14"/>
          <p:cNvPicPr preferRelativeResize="0"/>
          <p:nvPr/>
        </p:nvPicPr>
        <p:blipFill rotWithShape="1">
          <a:blip r:embed="rId3">
            <a:alphaModFix/>
          </a:blip>
          <a:srcRect/>
          <a:stretch/>
        </p:blipFill>
        <p:spPr>
          <a:xfrm>
            <a:off x="4176435" y="0"/>
            <a:ext cx="4950962"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2"/>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Pre-assesment </a:t>
            </a:r>
            <a:br>
              <a:rPr lang="en-US" sz="2400" b="1">
                <a:solidFill>
                  <a:srgbClr val="6091BA"/>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u="sng">
                <a:solidFill>
                  <a:srgbClr val="000000"/>
                </a:solidFill>
                <a:latin typeface="Open Sans"/>
                <a:ea typeface="Open Sans"/>
                <a:cs typeface="Open Sans"/>
                <a:sym typeface="Open Sans"/>
              </a:rPr>
              <a:t>Word Bank:</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Sunset</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West</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East</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Sunrise</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Noon</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High in the sky</a:t>
            </a: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65" name="Google Shape;65;p2"/>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66" name="Google Shape;66;p2"/>
          <p:cNvSpPr txBox="1"/>
          <p:nvPr/>
        </p:nvSpPr>
        <p:spPr>
          <a:xfrm>
            <a:off x="6040800" y="3287950"/>
            <a:ext cx="2791500" cy="572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100"/>
              <a:buFont typeface="Arial"/>
              <a:buNone/>
            </a:pPr>
            <a:r>
              <a:rPr lang="en-US" sz="1100" b="0" i="0" u="none" strike="noStrike" cap="none">
                <a:solidFill>
                  <a:srgbClr val="B7B7B7"/>
                </a:solidFill>
                <a:latin typeface="Open Sans"/>
                <a:ea typeface="Open Sans"/>
                <a:cs typeface="Open Sans"/>
                <a:sym typeface="Open Sans"/>
              </a:rPr>
              <a:t>Suns Path Across the Sky</a:t>
            </a:r>
            <a:endParaRPr sz="1100" b="0" i="0" u="none" strike="noStrike" cap="none">
              <a:solidFill>
                <a:srgbClr val="B7B7B7"/>
              </a:solidFill>
              <a:latin typeface="Open Sans"/>
              <a:ea typeface="Open Sans"/>
              <a:cs typeface="Open Sans"/>
              <a:sym typeface="Open Sans"/>
            </a:endParaRPr>
          </a:p>
        </p:txBody>
      </p:sp>
      <p:sp>
        <p:nvSpPr>
          <p:cNvPr id="67" name="Google Shape;67;p2"/>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68" name="Google Shape;68;p2"/>
          <p:cNvSpPr/>
          <p:nvPr/>
        </p:nvSpPr>
        <p:spPr>
          <a:xfrm>
            <a:off x="209294" y="3561860"/>
            <a:ext cx="767562" cy="720841"/>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69" name="Google Shape;69;p2"/>
          <p:cNvSpPr/>
          <p:nvPr/>
        </p:nvSpPr>
        <p:spPr>
          <a:xfrm>
            <a:off x="1796396" y="2836178"/>
            <a:ext cx="767562" cy="720841"/>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70" name="Google Shape;70;p2"/>
          <p:cNvSpPr/>
          <p:nvPr/>
        </p:nvSpPr>
        <p:spPr>
          <a:xfrm>
            <a:off x="3128238" y="3575805"/>
            <a:ext cx="767562" cy="720841"/>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71" name="Google Shape;71;p2" descr="https://lh6.googleusercontent.com/hPJvTc3sCpL2qERnk5Z4nDy7Q7XtXc_R-OktchmemOaUYw5Xfl6ZUQ8KITAuman8K4_SGfqKCNZjZmQ_-XN9R65z1AckG_vewfFWKXAz-qXxvxlcsqzezROk8ebj-snbLY0A2I0JzqXJiX5CZuOCvG8kLz6zEYIr_QCZQMu5iNTcw-p4tmHZK8CBud1d8tV8"/>
          <p:cNvSpPr/>
          <p:nvPr/>
        </p:nvSpPr>
        <p:spPr>
          <a:xfrm>
            <a:off x="4419600" y="2419350"/>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pic>
        <p:nvPicPr>
          <p:cNvPr id="72" name="Google Shape;72;p2"/>
          <p:cNvPicPr preferRelativeResize="0"/>
          <p:nvPr/>
        </p:nvPicPr>
        <p:blipFill rotWithShape="1">
          <a:blip r:embed="rId3">
            <a:alphaModFix/>
          </a:blip>
          <a:srcRect t="11801" r="585"/>
          <a:stretch/>
        </p:blipFill>
        <p:spPr>
          <a:xfrm>
            <a:off x="4171196" y="595975"/>
            <a:ext cx="4546084" cy="401856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3"/>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Review: Solar Patterns</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a:solidFill>
                  <a:srgbClr val="000000"/>
                </a:solidFill>
                <a:latin typeface="Open Sans"/>
                <a:ea typeface="Open Sans"/>
                <a:cs typeface="Open Sans"/>
                <a:sym typeface="Open Sans"/>
              </a:rPr>
              <a:t>The sun moves across the sky throughout the day because earth is</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spinning.</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In the morning the sun rises in the east.</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Then, in the middle of the day the sun is high in the sky.</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At the end of the day the sun sets in the west.</a:t>
            </a: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79" name="Google Shape;79;p3"/>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80" name="Google Shape;80;p3"/>
          <p:cNvSpPr txBox="1"/>
          <p:nvPr/>
        </p:nvSpPr>
        <p:spPr>
          <a:xfrm>
            <a:off x="6040800" y="3287950"/>
            <a:ext cx="2791500" cy="5724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100"/>
              <a:buFont typeface="Arial"/>
              <a:buNone/>
            </a:pPr>
            <a:r>
              <a:rPr lang="en-US" sz="1100" b="0" i="0" u="none" strike="noStrike" cap="none">
                <a:solidFill>
                  <a:srgbClr val="B7B7B7"/>
                </a:solidFill>
                <a:latin typeface="Open Sans"/>
                <a:ea typeface="Open Sans"/>
                <a:cs typeface="Open Sans"/>
                <a:sym typeface="Open Sans"/>
              </a:rPr>
              <a:t>Suns Path Across the Sky</a:t>
            </a:r>
            <a:endParaRPr sz="1100" b="0" i="0" u="none" strike="noStrike" cap="none">
              <a:solidFill>
                <a:srgbClr val="B7B7B7"/>
              </a:solidFill>
              <a:latin typeface="Open Sans"/>
              <a:ea typeface="Open Sans"/>
              <a:cs typeface="Open Sans"/>
              <a:sym typeface="Open Sans"/>
            </a:endParaRPr>
          </a:p>
        </p:txBody>
      </p:sp>
      <p:sp>
        <p:nvSpPr>
          <p:cNvPr id="81" name="Google Shape;81;p3"/>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82" name="Google Shape;82;p3"/>
          <p:cNvSpPr/>
          <p:nvPr/>
        </p:nvSpPr>
        <p:spPr>
          <a:xfrm>
            <a:off x="420677" y="3432816"/>
            <a:ext cx="767562" cy="720841"/>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83" name="Google Shape;83;p3"/>
          <p:cNvSpPr/>
          <p:nvPr/>
        </p:nvSpPr>
        <p:spPr>
          <a:xfrm>
            <a:off x="4048653" y="2927529"/>
            <a:ext cx="767562" cy="720841"/>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84" name="Google Shape;84;p3"/>
          <p:cNvSpPr/>
          <p:nvPr/>
        </p:nvSpPr>
        <p:spPr>
          <a:xfrm>
            <a:off x="7716965" y="3432815"/>
            <a:ext cx="767562" cy="720841"/>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4"/>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Review: Solar Energy</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A combination of heat and light energy from the sun.</a:t>
            </a: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91" name="Google Shape;91;p4"/>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92" name="Google Shape;92;p4"/>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93" name="Google Shape;93;p4"/>
          <p:cNvPicPr preferRelativeResize="0"/>
          <p:nvPr/>
        </p:nvPicPr>
        <p:blipFill rotWithShape="1">
          <a:blip r:embed="rId3">
            <a:alphaModFix/>
          </a:blip>
          <a:srcRect/>
          <a:stretch/>
        </p:blipFill>
        <p:spPr>
          <a:xfrm>
            <a:off x="5480197" y="1137009"/>
            <a:ext cx="2993753" cy="23871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5"/>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Review: How Does Solar Energy Affect You?</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 Sun burns</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 Shadows</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 Helps plants grow</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 Changes the temperature</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-The sun can make electricity! </a:t>
            </a: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00" name="Google Shape;100;p5"/>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101" name="Google Shape;101;p5"/>
          <p:cNvPicPr preferRelativeResize="0"/>
          <p:nvPr/>
        </p:nvPicPr>
        <p:blipFill rotWithShape="1">
          <a:blip r:embed="rId3">
            <a:alphaModFix/>
          </a:blip>
          <a:srcRect/>
          <a:stretch/>
        </p:blipFill>
        <p:spPr>
          <a:xfrm>
            <a:off x="6547063" y="2848650"/>
            <a:ext cx="1876687" cy="1790950"/>
          </a:xfrm>
          <a:prstGeom prst="rect">
            <a:avLst/>
          </a:prstGeom>
          <a:noFill/>
          <a:ln>
            <a:noFill/>
          </a:ln>
        </p:spPr>
      </p:pic>
      <p:pic>
        <p:nvPicPr>
          <p:cNvPr id="102" name="Google Shape;102;p5"/>
          <p:cNvPicPr preferRelativeResize="0"/>
          <p:nvPr/>
        </p:nvPicPr>
        <p:blipFill rotWithShape="1">
          <a:blip r:embed="rId4">
            <a:alphaModFix/>
          </a:blip>
          <a:srcRect/>
          <a:stretch/>
        </p:blipFill>
        <p:spPr>
          <a:xfrm>
            <a:off x="6148939" y="679597"/>
            <a:ext cx="2333951" cy="1991003"/>
          </a:xfrm>
          <a:prstGeom prst="rect">
            <a:avLst/>
          </a:prstGeom>
          <a:noFill/>
          <a:ln>
            <a:noFill/>
          </a:ln>
        </p:spPr>
      </p:pic>
      <p:pic>
        <p:nvPicPr>
          <p:cNvPr id="103" name="Google Shape;103;p5"/>
          <p:cNvPicPr preferRelativeResize="0"/>
          <p:nvPr/>
        </p:nvPicPr>
        <p:blipFill rotWithShape="1">
          <a:blip r:embed="rId5">
            <a:alphaModFix/>
          </a:blip>
          <a:srcRect/>
          <a:stretch/>
        </p:blipFill>
        <p:spPr>
          <a:xfrm>
            <a:off x="3952924" y="1029698"/>
            <a:ext cx="1924319" cy="2080991"/>
          </a:xfrm>
          <a:prstGeom prst="rect">
            <a:avLst/>
          </a:prstGeom>
          <a:noFill/>
          <a:ln>
            <a:noFill/>
          </a:ln>
        </p:spPr>
      </p:pic>
      <p:pic>
        <p:nvPicPr>
          <p:cNvPr id="104" name="Google Shape;104;p5"/>
          <p:cNvPicPr preferRelativeResize="0"/>
          <p:nvPr/>
        </p:nvPicPr>
        <p:blipFill rotWithShape="1">
          <a:blip r:embed="rId6">
            <a:alphaModFix/>
          </a:blip>
          <a:srcRect/>
          <a:stretch/>
        </p:blipFill>
        <p:spPr>
          <a:xfrm>
            <a:off x="4776248" y="3314844"/>
            <a:ext cx="1362265" cy="127652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6"/>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Review: What is Electricity </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Let’s Review.</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Matter is anything that takes up space.</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All matter is made of tiny particles you can not see with your </a:t>
            </a: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naked eye, called atoms.</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All atoms have even smaller particles called an electron.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When Electrons move the give off energy called electricity.</a:t>
            </a:r>
            <a:endParaRPr sz="1400">
              <a:solidFill>
                <a:srgbClr val="000000"/>
              </a:solidFill>
              <a:latin typeface="Open Sans"/>
              <a:ea typeface="Open Sans"/>
              <a:cs typeface="Open Sans"/>
              <a:sym typeface="Open Sans"/>
            </a:endParaRPr>
          </a:p>
        </p:txBody>
      </p:sp>
      <p:sp>
        <p:nvSpPr>
          <p:cNvPr id="111" name="Google Shape;111;p6"/>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112" name="Google Shape;112;p6"/>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113" name="Google Shape;113;p6"/>
          <p:cNvPicPr preferRelativeResize="0"/>
          <p:nvPr/>
        </p:nvPicPr>
        <p:blipFill rotWithShape="1">
          <a:blip r:embed="rId3">
            <a:alphaModFix/>
          </a:blip>
          <a:srcRect/>
          <a:stretch/>
        </p:blipFill>
        <p:spPr>
          <a:xfrm>
            <a:off x="6646380" y="1419200"/>
            <a:ext cx="1246927" cy="91685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7"/>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Phenomena </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a:latin typeface="Open Sans"/>
                <a:ea typeface="Open Sans"/>
                <a:cs typeface="Open Sans"/>
                <a:sym typeface="Open Sans"/>
              </a:rPr>
              <a:t>What do you think this is a picture of?</a:t>
            </a:r>
            <a:endParaRPr sz="1400">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a:latin typeface="Open Sans"/>
                <a:ea typeface="Open Sans"/>
                <a:cs typeface="Open Sans"/>
                <a:sym typeface="Open Sans"/>
              </a:rPr>
              <a:t>What properties of matter do you see?</a:t>
            </a:r>
            <a:endParaRPr sz="1400">
              <a:latin typeface="Open Sans"/>
              <a:ea typeface="Open Sans"/>
              <a:cs typeface="Open Sans"/>
              <a:sym typeface="Open Sans"/>
            </a:endParaRPr>
          </a:p>
          <a:p>
            <a:pPr marL="0" lvl="0" indent="0" algn="l" rtl="0">
              <a:lnSpc>
                <a:spcPct val="115000"/>
              </a:lnSpc>
              <a:spcBef>
                <a:spcPts val="0"/>
              </a:spcBef>
              <a:spcAft>
                <a:spcPts val="0"/>
              </a:spcAft>
              <a:buClr>
                <a:schemeClr val="dk1"/>
              </a:buClr>
              <a:buSzPts val="2800"/>
              <a:buFont typeface="Arial"/>
              <a:buNone/>
            </a:pPr>
            <a:r>
              <a:rPr lang="en-US" sz="1400">
                <a:latin typeface="Open Sans"/>
                <a:ea typeface="Open Sans"/>
                <a:cs typeface="Open Sans"/>
                <a:sym typeface="Open Sans"/>
              </a:rPr>
              <a:t>What do you think it has to do with the sun?</a:t>
            </a:r>
            <a:endParaRPr sz="1400">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20" name="Google Shape;120;p7"/>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121" name="Google Shape;121;p7"/>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122" name="Google Shape;122;p7"/>
          <p:cNvPicPr preferRelativeResize="0"/>
          <p:nvPr/>
        </p:nvPicPr>
        <p:blipFill rotWithShape="1">
          <a:blip r:embed="rId3">
            <a:alphaModFix/>
          </a:blip>
          <a:srcRect/>
          <a:stretch/>
        </p:blipFill>
        <p:spPr>
          <a:xfrm>
            <a:off x="4572000" y="795800"/>
            <a:ext cx="4419600" cy="37495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g1b0db4c09ed_0_0"/>
          <p:cNvSpPr txBox="1">
            <a:spLocks noGrp="1"/>
          </p:cNvSpPr>
          <p:nvPr>
            <p:ph type="title"/>
          </p:nvPr>
        </p:nvSpPr>
        <p:spPr>
          <a:xfrm>
            <a:off x="311700" y="282761"/>
            <a:ext cx="85206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How does the sun make electricity?</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Solar Panels use the sun’s solar energy to create electricity.</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They do this with solar panels.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u="sng">
                <a:solidFill>
                  <a:srgbClr val="000000"/>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How do solar panels work?</a:t>
            </a:r>
            <a:endParaRPr sz="1400">
              <a:solidFill>
                <a:srgbClr val="000000"/>
              </a:solidFill>
              <a:latin typeface="Open Sans"/>
              <a:ea typeface="Open Sans"/>
              <a:cs typeface="Open Sans"/>
              <a:sym typeface="Open Sans"/>
            </a:endParaRPr>
          </a:p>
        </p:txBody>
      </p:sp>
      <p:sp>
        <p:nvSpPr>
          <p:cNvPr id="129" name="Google Shape;129;g1b0db4c09ed_0_0"/>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130" name="Google Shape;130;g1b0db4c09ed_0_0"/>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pic>
        <p:nvPicPr>
          <p:cNvPr id="131" name="Google Shape;131;g1b0db4c09ed_0_0"/>
          <p:cNvPicPr preferRelativeResize="0"/>
          <p:nvPr/>
        </p:nvPicPr>
        <p:blipFill rotWithShape="1">
          <a:blip r:embed="rId4">
            <a:alphaModFix/>
          </a:blip>
          <a:srcRect/>
          <a:stretch/>
        </p:blipFill>
        <p:spPr>
          <a:xfrm>
            <a:off x="5762575" y="1137000"/>
            <a:ext cx="2711375" cy="23871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8"/>
          <p:cNvSpPr txBox="1">
            <a:spLocks noGrp="1"/>
          </p:cNvSpPr>
          <p:nvPr>
            <p:ph type="title"/>
          </p:nvPr>
        </p:nvSpPr>
        <p:spPr>
          <a:xfrm>
            <a:off x="311700" y="282750"/>
            <a:ext cx="4260300"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a:solidFill>
                  <a:srgbClr val="6091BA"/>
                </a:solidFill>
                <a:latin typeface="Open Sans"/>
                <a:ea typeface="Open Sans"/>
                <a:cs typeface="Open Sans"/>
                <a:sym typeface="Open Sans"/>
              </a:rPr>
              <a:t>Engineers are trying to solve a problem</a:t>
            </a:r>
            <a:endParaRPr sz="2400" b="1">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Engineers want their solar panels to be able to collect as much solar energy as possible .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This means they want the sun to shine on the panel a lot. </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But the sun moves across the sky during the day.</a:t>
            </a:r>
            <a:br>
              <a:rPr lang="en-US" sz="1400">
                <a:solidFill>
                  <a:srgbClr val="000000"/>
                </a:solidFill>
                <a:latin typeface="Open Sans"/>
                <a:ea typeface="Open Sans"/>
                <a:cs typeface="Open Sans"/>
                <a:sym typeface="Open Sans"/>
              </a:rPr>
            </a:br>
            <a:br>
              <a:rPr lang="en-US" sz="1400">
                <a:solidFill>
                  <a:srgbClr val="000000"/>
                </a:solidFill>
                <a:latin typeface="Open Sans"/>
                <a:ea typeface="Open Sans"/>
                <a:cs typeface="Open Sans"/>
                <a:sym typeface="Open Sans"/>
              </a:rPr>
            </a:br>
            <a:r>
              <a:rPr lang="en-US" sz="1400">
                <a:solidFill>
                  <a:srgbClr val="000000"/>
                </a:solidFill>
                <a:latin typeface="Open Sans"/>
                <a:ea typeface="Open Sans"/>
                <a:cs typeface="Open Sans"/>
                <a:sym typeface="Open Sans"/>
              </a:rPr>
              <a:t>Why would this be a problem?</a:t>
            </a:r>
            <a:br>
              <a:rPr lang="en-US" sz="1400">
                <a:solidFill>
                  <a:srgbClr val="000000"/>
                </a:solidFill>
                <a:latin typeface="Open Sans"/>
                <a:ea typeface="Open Sans"/>
                <a:cs typeface="Open Sans"/>
                <a:sym typeface="Open Sans"/>
              </a:rPr>
            </a:br>
            <a:endParaRPr sz="1400">
              <a:solidFill>
                <a:srgbClr val="000000"/>
              </a:solidFill>
              <a:latin typeface="Open Sans"/>
              <a:ea typeface="Open Sans"/>
              <a:cs typeface="Open Sans"/>
              <a:sym typeface="Open Sans"/>
            </a:endParaRPr>
          </a:p>
        </p:txBody>
      </p:sp>
      <p:sp>
        <p:nvSpPr>
          <p:cNvPr id="138" name="Google Shape;138;p8"/>
          <p:cNvSpPr txBox="1"/>
          <p:nvPr/>
        </p:nvSpPr>
        <p:spPr>
          <a:xfrm>
            <a:off x="6040800" y="1419200"/>
            <a:ext cx="2791500" cy="7596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Photos should be a </a:t>
            </a:r>
            <a:endParaRPr sz="1400" b="1" i="0" u="none" strike="noStrike" cap="none">
              <a:solidFill>
                <a:srgbClr val="FFFFFF"/>
              </a:solidFill>
              <a:latin typeface="Open Sans"/>
              <a:ea typeface="Open Sans"/>
              <a:cs typeface="Open Sans"/>
              <a:sym typeface="Open Sans"/>
            </a:endParaRPr>
          </a:p>
          <a:p>
            <a:pPr marL="0" marR="0" lvl="0" indent="0" algn="ctr" rtl="0">
              <a:lnSpc>
                <a:spcPct val="115000"/>
              </a:lnSpc>
              <a:spcBef>
                <a:spcPts val="0"/>
              </a:spcBef>
              <a:spcAft>
                <a:spcPts val="0"/>
              </a:spcAft>
              <a:buClr>
                <a:srgbClr val="000000"/>
              </a:buClr>
              <a:buSzPts val="1400"/>
              <a:buFont typeface="Arial"/>
              <a:buNone/>
            </a:pPr>
            <a:r>
              <a:rPr lang="en-US" sz="1400" b="1" i="0" u="none" strike="noStrike" cap="none">
                <a:solidFill>
                  <a:srgbClr val="FFFFFF"/>
                </a:solidFill>
                <a:latin typeface="Open Sans"/>
                <a:ea typeface="Open Sans"/>
                <a:cs typeface="Open Sans"/>
                <a:sym typeface="Open Sans"/>
              </a:rPr>
              <a:t>square like this.</a:t>
            </a:r>
            <a:endParaRPr sz="1400" b="1" i="0" u="none" strike="noStrike" cap="none">
              <a:solidFill>
                <a:srgbClr val="FFFFFF"/>
              </a:solidFill>
              <a:latin typeface="Open Sans"/>
              <a:ea typeface="Open Sans"/>
              <a:cs typeface="Open Sans"/>
              <a:sym typeface="Open Sans"/>
            </a:endParaRPr>
          </a:p>
        </p:txBody>
      </p:sp>
      <p:sp>
        <p:nvSpPr>
          <p:cNvPr id="139" name="Google Shape;139;p8"/>
          <p:cNvSpPr txBox="1"/>
          <p:nvPr/>
        </p:nvSpPr>
        <p:spPr>
          <a:xfrm>
            <a:off x="4048653" y="2492550"/>
            <a:ext cx="1040700" cy="356100"/>
          </a:xfrm>
          <a:prstGeom prst="rect">
            <a:avLst/>
          </a:prstGeom>
          <a:noFill/>
          <a:ln>
            <a:noFill/>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rgbClr val="000000"/>
              </a:buClr>
              <a:buSzPts val="1100"/>
              <a:buFont typeface="Arial"/>
              <a:buNone/>
            </a:pPr>
            <a:r>
              <a:rPr lang="en-US" sz="1100" b="1" i="0" u="none" strike="noStrike" cap="none">
                <a:solidFill>
                  <a:srgbClr val="FFFFFF"/>
                </a:solidFill>
                <a:latin typeface="Open Sans"/>
                <a:ea typeface="Open Sans"/>
                <a:cs typeface="Open Sans"/>
                <a:sym typeface="Open Sans"/>
              </a:rPr>
              <a:t>#f8a81b</a:t>
            </a:r>
            <a:endParaRPr sz="1100" b="1" i="0" u="none" strike="noStrike" cap="none">
              <a:solidFill>
                <a:srgbClr val="FFFFFF"/>
              </a:solidFill>
              <a:latin typeface="Open Sans"/>
              <a:ea typeface="Open Sans"/>
              <a:cs typeface="Open Sans"/>
              <a:sym typeface="Open Sans"/>
            </a:endParaRPr>
          </a:p>
        </p:txBody>
      </p:sp>
      <p:sp>
        <p:nvSpPr>
          <p:cNvPr id="140" name="Google Shape;140;p8"/>
          <p:cNvSpPr/>
          <p:nvPr/>
        </p:nvSpPr>
        <p:spPr>
          <a:xfrm>
            <a:off x="5089359" y="2211308"/>
            <a:ext cx="767700" cy="720900"/>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41" name="Google Shape;141;p8"/>
          <p:cNvSpPr/>
          <p:nvPr/>
        </p:nvSpPr>
        <p:spPr>
          <a:xfrm>
            <a:off x="6824840" y="924079"/>
            <a:ext cx="767700" cy="720900"/>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42" name="Google Shape;142;p8"/>
          <p:cNvSpPr/>
          <p:nvPr/>
        </p:nvSpPr>
        <p:spPr>
          <a:xfrm>
            <a:off x="8223906" y="2310157"/>
            <a:ext cx="767700" cy="720900"/>
          </a:xfrm>
          <a:prstGeom prst="sun">
            <a:avLst>
              <a:gd name="adj" fmla="val 25000"/>
            </a:avLst>
          </a:prstGeom>
          <a:solidFill>
            <a:schemeClr val="accent1"/>
          </a:solidFill>
          <a:ln w="25400" cap="flat" cmpd="sng">
            <a:solidFill>
              <a:srgbClr val="BA7C2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43" name="Google Shape;143;p8"/>
          <p:cNvPicPr preferRelativeResize="0"/>
          <p:nvPr/>
        </p:nvPicPr>
        <p:blipFill rotWithShape="1">
          <a:blip r:embed="rId3">
            <a:alphaModFix/>
          </a:blip>
          <a:srcRect/>
          <a:stretch/>
        </p:blipFill>
        <p:spPr>
          <a:xfrm>
            <a:off x="6040800" y="1721812"/>
            <a:ext cx="2131900" cy="169990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1011</Words>
  <Application>Microsoft Office PowerPoint</Application>
  <PresentationFormat>On-screen Show (16:9)</PresentationFormat>
  <Paragraphs>81</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Open Sans</vt:lpstr>
      <vt:lpstr>Arial</vt:lpstr>
      <vt:lpstr>Simple Light</vt:lpstr>
      <vt:lpstr>PowerPoint Presentation</vt:lpstr>
      <vt:lpstr>Pre-assesment   Word Bank: Sunset West East Sunrise Noon High in the sky </vt:lpstr>
      <vt:lpstr>Review: Solar Patterns The sun moves across the sky throughout the day because earth is spinning.  In the morning the sun rises in the east.  Then, in the middle of the day the sun is high in the sky.  At the end of the day the sun sets in the west. </vt:lpstr>
      <vt:lpstr>Review: Solar Energy   A combination of heat and light energy from the sun. </vt:lpstr>
      <vt:lpstr>Review: How Does Solar Energy Affect You?  - Sun burns - Shadows - Helps plants grow - Changes the temperature -The sun can make electricity!  </vt:lpstr>
      <vt:lpstr>Review: What is Electricity    Let’s Review.  Matter is anything that takes up space.  All matter is made of tiny particles you can not see with your  naked eye, called atoms.  All atoms have even smaller particles called an electron.   When Electrons move the give off energy called electricity.</vt:lpstr>
      <vt:lpstr>Phenomena   What do you think this is a picture of? What properties of matter do you see? What do you think it has to do with the sun?   </vt:lpstr>
      <vt:lpstr>How does the sun make electricity?   Solar Panels use the sun’s solar energy to create electricity.  They do this with solar panels.   How do solar panels work?</vt:lpstr>
      <vt:lpstr>Engineers are trying to solve a problem  Engineers want their solar panels to be able to collect as much solar energy as possible .   This means they want the sun to shine on the panel a lot.   But the sun moves across the sky during the day.  Why would this be a problem? </vt:lpstr>
      <vt:lpstr>What could we do to the solar panel to solve the problem?  Your ideas:    Research:  A good engineer will do research to see if something already exists in the world to fix a similar problem.  Can you think of another thing in the world that needs a lot of sunlight?  Sunflower Solution</vt:lpstr>
      <vt:lpstr>Engineering Design Process   Problem: The stationary solar panel is not getting enough  sun exposure.  Research: The Sun moves across the sky throughout  the day. Sunflowers will bend and turn to follow the sun.  Imagine: How could a solar panel follow the sun?   </vt:lpstr>
      <vt:lpstr>Engineering Design Process  Plan  Your materials are: - solar panel  - pipe cleaners Your goal is:  Create a stand for the solar panel that will allow it to follow the sun across the sky. Remember: The sun goes from East to West Your Solar panel needs to be securely held in the stand.   Draw your designs and Discuss with your team!   </vt:lpstr>
      <vt:lpstr>Engineering Design Process Create: You have 10 minutes to build with your group. Remember to record your data.  Test: Let’s walk around and test out everyone's designs.   Reiterate: What worked? What did not? Why? What could you do to improve it?   Redesign:  You have 5 minutes to redesign. Remember to record your data.  Retest:  Let’s walk around and test out everyone's designs.        </vt:lpstr>
      <vt:lpstr>Engineering Design Process  Prepare to Present Let’s look at the rubric        </vt:lpstr>
      <vt:lpstr>Engineering Design Process Prepare to present:  Finalize your notes and drawings. Discuss who will do what part of the presentation.   If desired…  The teacher will call each team in small group to make their prestation script.  Present!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Aubriel M Sweeney</dc:creator>
  <cp:lastModifiedBy>Zain Alexander Iqbal</cp:lastModifiedBy>
  <cp:revision>3</cp:revision>
  <dcterms:modified xsi:type="dcterms:W3CDTF">2023-09-19T21:48:30Z</dcterms:modified>
</cp:coreProperties>
</file>